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3" r:id="rId3"/>
    <p:sldId id="265" r:id="rId4"/>
    <p:sldId id="258" r:id="rId5"/>
    <p:sldId id="266" r:id="rId6"/>
    <p:sldId id="264" r:id="rId7"/>
    <p:sldId id="267" r:id="rId8"/>
    <p:sldId id="262" r:id="rId9"/>
    <p:sldId id="27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40" autoAdjust="0"/>
  </p:normalViewPr>
  <p:slideViewPr>
    <p:cSldViewPr snapToGrid="0" snapToObjects="1">
      <p:cViewPr>
        <p:scale>
          <a:sx n="108" d="100"/>
          <a:sy n="108" d="100"/>
        </p:scale>
        <p:origin x="-40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AF249-32D7-3A4B-965E-EA9968E3B352}" type="datetimeFigureOut">
              <a:rPr lang="en-US" smtClean="0"/>
              <a:t>6/6/14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0DE25-2C98-F94E-B0CD-46A7080CB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57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A044C-9B00-A74A-8B83-8E18F8C276B9}" type="datetimeFigureOut">
              <a:rPr lang="en-US" smtClean="0"/>
              <a:t>6/6/14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0D701-F961-3540-8CA2-44532684E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415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767D-018A-0743-AAF1-508A1B34D2C3}" type="datetime1">
              <a:rPr lang="en-US" smtClean="0"/>
              <a:t>6/6/14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CD3D-0431-4A4E-BFF4-7144CA6AF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5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0D2B-48E7-9C44-BE8D-1099C9F2A991}" type="datetime1">
              <a:rPr lang="en-US" smtClean="0"/>
              <a:t>6/6/14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CD3D-0431-4A4E-BFF4-7144CA6AF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78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EEAA5-9F5D-E841-AB3C-6F4C360372E9}" type="datetime1">
              <a:rPr lang="en-US" smtClean="0"/>
              <a:t>6/6/14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CD3D-0431-4A4E-BFF4-7144CA6AF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8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08B1-5D6F-054B-A427-7A1AC96A0F15}" type="datetime1">
              <a:rPr lang="en-US" smtClean="0"/>
              <a:t>6/6/14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CD3D-0431-4A4E-BFF4-7144CA6AF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25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E933-6BF5-A240-BC9A-26396E8C6A1E}" type="datetime1">
              <a:rPr lang="en-US" smtClean="0"/>
              <a:t>6/6/14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CD3D-0431-4A4E-BFF4-7144CA6AF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9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D6FA-A11D-5F4A-9B9C-B0F84F23BEAD}" type="datetime1">
              <a:rPr lang="en-US" smtClean="0"/>
              <a:t>6/6/14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CD3D-0431-4A4E-BFF4-7144CA6AF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2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24B3-416C-8649-BFD2-D73F9D120624}" type="datetime1">
              <a:rPr lang="en-US" smtClean="0"/>
              <a:t>6/6/14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CD3D-0431-4A4E-BFF4-7144CA6AF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02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DC378-863C-5F44-BC39-7B542EDD0D7F}" type="datetime1">
              <a:rPr lang="en-US" smtClean="0"/>
              <a:t>6/6/14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CD3D-0431-4A4E-BFF4-7144CA6AF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6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82A5-7160-0045-9759-2983208728AF}" type="datetime1">
              <a:rPr lang="en-US" smtClean="0"/>
              <a:t>6/6/14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CD3D-0431-4A4E-BFF4-7144CA6AF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7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450A-F747-B744-A09B-E05CE5437B83}" type="datetime1">
              <a:rPr lang="en-US" smtClean="0"/>
              <a:t>6/6/14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CD3D-0431-4A4E-BFF4-7144CA6AF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98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106F6-6F80-0342-8D60-B2D0DBE4268C}" type="datetime1">
              <a:rPr lang="en-US" smtClean="0"/>
              <a:t>6/6/14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CD3D-0431-4A4E-BFF4-7144CA6AF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73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2C755-4728-E248-8874-63B61F21AC13}" type="datetime1">
              <a:rPr lang="en-US" smtClean="0"/>
              <a:t>6/6/14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6CD3D-0431-4A4E-BFF4-7144CA6AF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3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1686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Understanding Block Encoding and Decoding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067721" y="211686"/>
            <a:ext cx="377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Name(s):  _______________________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1404" y="1426542"/>
            <a:ext cx="41222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In the space below, create a set of building instructions so that a friend can make the exact same LEGO tower shown in the picture.</a:t>
            </a:r>
          </a:p>
          <a:p>
            <a:endParaRPr lang="en-US" dirty="0" smtClean="0">
              <a:latin typeface="Cambria"/>
              <a:cs typeface="Cambria"/>
            </a:endParaRPr>
          </a:p>
        </p:txBody>
      </p:sp>
      <p:pic>
        <p:nvPicPr>
          <p:cNvPr id="6" name="Picture 5" descr="LEGOEncodingDay1Towe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702" y="1407119"/>
            <a:ext cx="3084392" cy="22053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0453" y="6008466"/>
            <a:ext cx="8713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mbria"/>
                <a:cs typeface="Cambria"/>
              </a:rPr>
              <a:t>How clear were your instructions? How precise? Was a friend able to follow them to build the correct tower?</a:t>
            </a:r>
            <a:endParaRPr lang="en-US" sz="1400" dirty="0">
              <a:latin typeface="Cambria"/>
              <a:cs typeface="Cambri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CD3D-0431-4A4E-BFF4-7144CA6AFC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53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14757" y="211686"/>
            <a:ext cx="377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Name(s):  _______________________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1404" y="687878"/>
            <a:ext cx="41222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Now try describing the four attributes of each block to help you make instructions: color, size, position, and orientation.</a:t>
            </a:r>
          </a:p>
          <a:p>
            <a:endParaRPr lang="en-US" dirty="0" smtClean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Do these four attributes fully describe each LEGO block in the tower?</a:t>
            </a:r>
          </a:p>
        </p:txBody>
      </p:sp>
      <p:pic>
        <p:nvPicPr>
          <p:cNvPr id="6" name="Picture 5" descr="LEGOEncodingDay1Towe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702" y="687878"/>
            <a:ext cx="3084392" cy="2205334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8382550"/>
              </p:ext>
            </p:extLst>
          </p:nvPr>
        </p:nvGraphicFramePr>
        <p:xfrm>
          <a:off x="851403" y="3010111"/>
          <a:ext cx="7465690" cy="351571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94661"/>
                <a:gridCol w="1877473"/>
                <a:gridCol w="1960124"/>
                <a:gridCol w="1633432"/>
              </a:tblGrid>
              <a:tr h="44956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Size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Orientation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Position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205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205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205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CD3D-0431-4A4E-BFF4-7144CA6AFCF2}" type="slidenum">
              <a:rPr lang="en-US" smtClean="0"/>
              <a:t>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51403" y="211686"/>
            <a:ext cx="3922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Block Encoding and Decoding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92068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67721" y="211686"/>
            <a:ext cx="377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Name(s):  _______________________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1404" y="687878"/>
            <a:ext cx="41222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We want to be able to describe all the attributes in </a:t>
            </a:r>
            <a:r>
              <a:rPr lang="en-US" i="1" dirty="0" smtClean="0">
                <a:latin typeface="Cambria"/>
                <a:cs typeface="Cambria"/>
              </a:rPr>
              <a:t>binary</a:t>
            </a:r>
            <a:r>
              <a:rPr lang="en-US" dirty="0" smtClean="0">
                <a:latin typeface="Cambria"/>
                <a:cs typeface="Cambria"/>
              </a:rPr>
              <a:t> encoding. Let’s start with </a:t>
            </a:r>
            <a:r>
              <a:rPr lang="en-US" b="1" dirty="0" smtClean="0">
                <a:latin typeface="Cambria"/>
                <a:cs typeface="Cambria"/>
              </a:rPr>
              <a:t>color</a:t>
            </a:r>
            <a:r>
              <a:rPr lang="en-US" dirty="0" smtClean="0">
                <a:latin typeface="Cambria"/>
                <a:cs typeface="Cambria"/>
              </a:rPr>
              <a:t> and </a:t>
            </a:r>
            <a:r>
              <a:rPr lang="en-US" b="1" dirty="0" smtClean="0">
                <a:latin typeface="Cambria"/>
                <a:cs typeface="Cambria"/>
              </a:rPr>
              <a:t>size</a:t>
            </a:r>
            <a:r>
              <a:rPr lang="en-US" dirty="0" smtClean="0">
                <a:latin typeface="Cambria"/>
                <a:cs typeface="Cambria"/>
              </a:rPr>
              <a:t>.</a:t>
            </a:r>
          </a:p>
          <a:p>
            <a:endParaRPr lang="en-US" dirty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In the table below, make a </a:t>
            </a:r>
            <a:r>
              <a:rPr lang="en-US" i="1" dirty="0" smtClean="0">
                <a:latin typeface="Cambria"/>
                <a:cs typeface="Cambria"/>
              </a:rPr>
              <a:t>legend</a:t>
            </a:r>
            <a:r>
              <a:rPr lang="en-US" dirty="0" smtClean="0">
                <a:latin typeface="Cambria"/>
                <a:cs typeface="Cambria"/>
              </a:rPr>
              <a:t> that matches each color and size to its binary encoding. </a:t>
            </a:r>
          </a:p>
        </p:txBody>
      </p:sp>
      <p:pic>
        <p:nvPicPr>
          <p:cNvPr id="6" name="Picture 5" descr="LEGOEncodingDay1Towe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702" y="687878"/>
            <a:ext cx="3084392" cy="2205334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8507369"/>
              </p:ext>
            </p:extLst>
          </p:nvPr>
        </p:nvGraphicFramePr>
        <p:xfrm>
          <a:off x="851403" y="3010111"/>
          <a:ext cx="7465690" cy="351571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94661"/>
                <a:gridCol w="1877473"/>
                <a:gridCol w="1960124"/>
                <a:gridCol w="1633432"/>
              </a:tblGrid>
              <a:tr h="44956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Binary</a:t>
                      </a:r>
                      <a:r>
                        <a:rPr lang="en-US" sz="1400" baseline="0" dirty="0" smtClean="0"/>
                        <a:t> 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Size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Binary Size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205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x 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205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Yellow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x 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205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Black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x 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CD3D-0431-4A4E-BFF4-7144CA6AFCF2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51403" y="211686"/>
            <a:ext cx="3922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Block Encoding and Decoding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95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280680"/>
              </p:ext>
            </p:extLst>
          </p:nvPr>
        </p:nvGraphicFramePr>
        <p:xfrm>
          <a:off x="3760271" y="5746856"/>
          <a:ext cx="4662816" cy="486686"/>
        </p:xfrm>
        <a:graphic>
          <a:graphicData uri="http://schemas.openxmlformats.org/drawingml/2006/table">
            <a:tbl>
              <a:tblPr bandCol="1">
                <a:tableStyleId>{9D7B26C5-4107-4FEC-AEDC-1716B250A1EF}</a:tableStyleId>
              </a:tblPr>
              <a:tblGrid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  <a:gridCol w="291426"/>
              </a:tblGrid>
              <a:tr h="48668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5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6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7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8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10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11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12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13</a:t>
                      </a:r>
                      <a:endParaRPr lang="en-US" sz="16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pc="0" dirty="0" smtClean="0"/>
                        <a:t>14</a:t>
                      </a:r>
                      <a:endParaRPr lang="en-US" sz="1600" b="1" spc="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15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3758188" y="1161911"/>
            <a:ext cx="4668806" cy="4584945"/>
            <a:chOff x="2132014" y="974768"/>
            <a:chExt cx="4668806" cy="4584945"/>
          </a:xfrm>
        </p:grpSpPr>
        <p:pic>
          <p:nvPicPr>
            <p:cNvPr id="24" name="Picture 23" descr="Screen Shot 2014-05-21 at 10.22.22 AM.p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4097" y="2110901"/>
              <a:ext cx="3522980" cy="3448812"/>
            </a:xfrm>
            <a:prstGeom prst="rect">
              <a:avLst/>
            </a:prstGeom>
          </p:spPr>
        </p:pic>
        <p:pic>
          <p:nvPicPr>
            <p:cNvPr id="25" name="Picture 24" descr="Screen Shot 2014-05-21 at 10.22.22 AM.p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7840" y="2105019"/>
              <a:ext cx="3522980" cy="3448812"/>
            </a:xfrm>
            <a:prstGeom prst="rect">
              <a:avLst/>
            </a:prstGeom>
          </p:spPr>
        </p:pic>
        <p:pic>
          <p:nvPicPr>
            <p:cNvPr id="26" name="Picture 25" descr="Screen Shot 2014-05-21 at 10.22.22 AM.p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3933" y="974768"/>
              <a:ext cx="3522980" cy="3448812"/>
            </a:xfrm>
            <a:prstGeom prst="rect">
              <a:avLst/>
            </a:prstGeom>
          </p:spPr>
        </p:pic>
        <p:pic>
          <p:nvPicPr>
            <p:cNvPr id="27" name="Picture 26" descr="Screen Shot 2014-05-21 at 10.22.22 AM.p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2014" y="974768"/>
              <a:ext cx="3522980" cy="3448812"/>
            </a:xfrm>
            <a:prstGeom prst="rect">
              <a:avLst/>
            </a:prstGeom>
          </p:spPr>
        </p:pic>
      </p:grp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992627"/>
              </p:ext>
            </p:extLst>
          </p:nvPr>
        </p:nvGraphicFramePr>
        <p:xfrm>
          <a:off x="3150173" y="1181005"/>
          <a:ext cx="608015" cy="455996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08015"/>
              </a:tblGrid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15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14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13</a:t>
                      </a:r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12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11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10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9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8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7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6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5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4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T="0" marB="0"/>
                </a:tc>
              </a:tr>
              <a:tr h="284998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0</a:t>
                      </a:r>
                      <a:endParaRPr lang="en-US" sz="1600" b="1" dirty="0"/>
                    </a:p>
                  </a:txBody>
                  <a:tcPr marT="0" marB="0"/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8426994" y="5650927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469039" y="811673"/>
            <a:ext cx="28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en-US" dirty="0" smtClean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3758188" y="811673"/>
            <a:ext cx="0" cy="4929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758188" y="5740973"/>
            <a:ext cx="5090123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067721" y="211686"/>
            <a:ext cx="377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Name(s):  _______________________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11562" y="1020151"/>
            <a:ext cx="25281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Next, let’s think about </a:t>
            </a:r>
            <a:r>
              <a:rPr lang="en-US" b="1" dirty="0" smtClean="0"/>
              <a:t>position</a:t>
            </a:r>
            <a:r>
              <a:rPr lang="en-US" dirty="0" smtClean="0"/>
              <a:t>. Look at the table you made on page 2. Did you define position the same way that your classmates did?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11562" y="3715531"/>
            <a:ext cx="25281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Look at this coordinate system. If I told you the bottom left corner of the block was at x=4 and y=2, would you know exactly where the block is?</a:t>
            </a:r>
            <a:endParaRPr lang="en-US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CD3D-0431-4A4E-BFF4-7144CA6AFCF2}" type="slidenum">
              <a:rPr lang="en-US" smtClean="0"/>
              <a:t>4</a:t>
            </a:fld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11562" y="223482"/>
            <a:ext cx="3922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Block Encoding and Decoding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95016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67721" y="211686"/>
            <a:ext cx="377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Name(s):  _______________________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9155" y="1000312"/>
            <a:ext cx="43700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Using the coordinate system on the last page, give the position of each block in base-10 (regular counting numbers like 1, 2, 3, 4, 5…) and in binary (1, 10, 11, 100, 101…).</a:t>
            </a:r>
            <a:br>
              <a:rPr lang="en-US" dirty="0" smtClean="0">
                <a:latin typeface="Cambria"/>
                <a:cs typeface="Cambria"/>
              </a:rPr>
            </a:br>
            <a:r>
              <a:rPr lang="en-US" dirty="0" smtClean="0">
                <a:latin typeface="Cambria"/>
                <a:cs typeface="Cambria"/>
              </a:rPr>
              <a:t/>
            </a:r>
            <a:br>
              <a:rPr lang="en-US" dirty="0" smtClean="0">
                <a:latin typeface="Cambria"/>
                <a:cs typeface="Cambria"/>
              </a:rPr>
            </a:br>
            <a:r>
              <a:rPr lang="en-US" dirty="0" smtClean="0">
                <a:latin typeface="Cambria"/>
                <a:cs typeface="Cambria"/>
              </a:rPr>
              <a:t>For consistency, give the position of the </a:t>
            </a:r>
            <a:r>
              <a:rPr lang="en-US" i="1" dirty="0" smtClean="0">
                <a:latin typeface="Cambria"/>
                <a:cs typeface="Cambria"/>
              </a:rPr>
              <a:t>bottom left corner</a:t>
            </a:r>
            <a:r>
              <a:rPr lang="en-US" dirty="0" smtClean="0">
                <a:latin typeface="Cambria"/>
                <a:cs typeface="Cambria"/>
              </a:rPr>
              <a:t> of each block.</a:t>
            </a:r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0240540"/>
              </p:ext>
            </p:extLst>
          </p:nvPr>
        </p:nvGraphicFramePr>
        <p:xfrm>
          <a:off x="839155" y="3655508"/>
          <a:ext cx="7465690" cy="270084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93138"/>
                <a:gridCol w="1493138"/>
                <a:gridCol w="1493138"/>
                <a:gridCol w="1493138"/>
                <a:gridCol w="1493138"/>
              </a:tblGrid>
              <a:tr h="3688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Block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 Coordinate (base 10)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r>
                        <a:rPr lang="en-US" sz="1400" baseline="0" dirty="0" smtClean="0"/>
                        <a:t> Coordinate (binary)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 Coordinate (base 10)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 Coordinate (binary)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56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Red 2 x 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56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Yellow 2 x 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56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Black 2 x 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CD3D-0431-4A4E-BFF4-7144CA6AFCF2}" type="slidenum">
              <a:rPr lang="en-US" smtClean="0"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302" y="898663"/>
            <a:ext cx="2680543" cy="25330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1403" y="211686"/>
            <a:ext cx="3922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Block Encoding and Decoding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40746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67721" y="211686"/>
            <a:ext cx="377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Name(s):  _______________________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CD3D-0431-4A4E-BFF4-7144CA6AFCF2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512" y="993501"/>
            <a:ext cx="2357972" cy="22282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1503" y="993501"/>
            <a:ext cx="49457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Now let’s encode the </a:t>
            </a:r>
            <a:r>
              <a:rPr lang="en-US" b="1" dirty="0" smtClean="0">
                <a:latin typeface="Cambria"/>
                <a:cs typeface="Cambria"/>
              </a:rPr>
              <a:t>orientation</a:t>
            </a:r>
            <a:r>
              <a:rPr lang="en-US" dirty="0" smtClean="0">
                <a:latin typeface="Cambria"/>
                <a:cs typeface="Cambria"/>
              </a:rPr>
              <a:t> of each block into binary. </a:t>
            </a:r>
            <a:endParaRPr lang="en-US" dirty="0">
              <a:latin typeface="Cambria"/>
              <a:cs typeface="Cambria"/>
            </a:endParaRPr>
          </a:p>
          <a:p>
            <a:endParaRPr lang="en-US" dirty="0" smtClean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Each block can either be </a:t>
            </a:r>
            <a:r>
              <a:rPr lang="en-US" i="1" dirty="0" smtClean="0">
                <a:latin typeface="Cambria"/>
                <a:cs typeface="Cambria"/>
              </a:rPr>
              <a:t>horizontal </a:t>
            </a:r>
            <a:r>
              <a:rPr lang="en-US" dirty="0" smtClean="0">
                <a:latin typeface="Cambria"/>
                <a:cs typeface="Cambria"/>
              </a:rPr>
              <a:t>or </a:t>
            </a:r>
            <a:r>
              <a:rPr lang="en-US" i="1" dirty="0" smtClean="0">
                <a:latin typeface="Cambria"/>
                <a:cs typeface="Cambria"/>
              </a:rPr>
              <a:t>vertical</a:t>
            </a:r>
            <a:r>
              <a:rPr lang="en-US" dirty="0" smtClean="0">
                <a:latin typeface="Cambria"/>
                <a:cs typeface="Cambria"/>
              </a:rPr>
              <a:t>. We can let 00 represent horizontal, and let </a:t>
            </a:r>
          </a:p>
          <a:p>
            <a:r>
              <a:rPr lang="en-US" dirty="0" smtClean="0">
                <a:latin typeface="Cambria"/>
                <a:cs typeface="Cambria"/>
              </a:rPr>
              <a:t>01 represent vertical, as shown in the picture below. Now encode the orientation of the blocks in the tower!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779337"/>
              </p:ext>
            </p:extLst>
          </p:nvPr>
        </p:nvGraphicFramePr>
        <p:xfrm>
          <a:off x="3852070" y="3432386"/>
          <a:ext cx="4479414" cy="270084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93138"/>
                <a:gridCol w="1493138"/>
                <a:gridCol w="1493138"/>
              </a:tblGrid>
              <a:tr h="3688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Block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Orientation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Binary Orientation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56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Red 2 x 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56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Yellow 2 x 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56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Black 2 x 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10" descr="LEGOEncodingBinaryOrient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04" y="3410178"/>
            <a:ext cx="2828590" cy="28285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1503" y="211686"/>
            <a:ext cx="3922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Block Encoding and Decoding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78855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67721" y="211686"/>
            <a:ext cx="377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Name(s):  _______________________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CD3D-0431-4A4E-BFF4-7144CA6AFCF2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 descr="LEGOEncodingDay1Tower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907" y="893973"/>
            <a:ext cx="2743130" cy="2057348"/>
          </a:xfrm>
          <a:prstGeom prst="rect">
            <a:avLst/>
          </a:prstGeom>
        </p:spPr>
      </p:pic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4692675"/>
              </p:ext>
            </p:extLst>
          </p:nvPr>
        </p:nvGraphicFramePr>
        <p:xfrm>
          <a:off x="653766" y="3255969"/>
          <a:ext cx="7733270" cy="13065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54727"/>
                <a:gridCol w="1455325"/>
                <a:gridCol w="1369824"/>
                <a:gridCol w="1430127"/>
                <a:gridCol w="1191770"/>
                <a:gridCol w="1231497"/>
              </a:tblGrid>
              <a:tr h="3266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Block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Size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Orientation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x 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Horizontal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Yellow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x 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Vertical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Black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x 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Horizontal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3944" y="730778"/>
            <a:ext cx="46410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"/>
                <a:cs typeface="Cambria"/>
              </a:rPr>
              <a:t>When we give instructions, the </a:t>
            </a:r>
            <a:r>
              <a:rPr lang="en-US" sz="1600" i="1" dirty="0" smtClean="0">
                <a:latin typeface="Cambria"/>
                <a:cs typeface="Cambria"/>
              </a:rPr>
              <a:t>order</a:t>
            </a:r>
            <a:r>
              <a:rPr lang="en-US" sz="1600" dirty="0" smtClean="0">
                <a:latin typeface="Cambria"/>
                <a:cs typeface="Cambria"/>
              </a:rPr>
              <a:t> of the steps can matter! If you crack an egg and then cook it, you have a poached egg. If you cook an egg and then crack it, you have a hard-boiled egg. </a:t>
            </a:r>
          </a:p>
          <a:p>
            <a:endParaRPr lang="en-US" sz="1600" dirty="0">
              <a:latin typeface="Cambria"/>
              <a:cs typeface="Cambria"/>
            </a:endParaRPr>
          </a:p>
          <a:p>
            <a:r>
              <a:rPr lang="en-US" sz="1600" dirty="0" smtClean="0">
                <a:latin typeface="Cambria"/>
                <a:cs typeface="Cambria"/>
              </a:rPr>
              <a:t>We can represent each step as the addition of another block. Look at the instruction tables below. Do they produce the same LEGO tower? In other words, does order matter?</a:t>
            </a:r>
            <a:endParaRPr lang="en-US" sz="1600" dirty="0">
              <a:latin typeface="Cambria"/>
              <a:cs typeface="Cambria"/>
            </a:endParaRPr>
          </a:p>
        </p:txBody>
      </p:sp>
      <p:graphicFrame>
        <p:nvGraphicFramePr>
          <p:cNvPr id="1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9275730"/>
              </p:ext>
            </p:extLst>
          </p:nvPr>
        </p:nvGraphicFramePr>
        <p:xfrm>
          <a:off x="673944" y="4902512"/>
          <a:ext cx="7713091" cy="13065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51975"/>
                <a:gridCol w="1451528"/>
                <a:gridCol w="1366249"/>
                <a:gridCol w="1426395"/>
                <a:gridCol w="1188660"/>
                <a:gridCol w="1228284"/>
              </a:tblGrid>
              <a:tr h="3266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Block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Size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Orientation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Black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x 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Horizontal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Yellow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x 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Vertical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x 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Horizontal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73944" y="211686"/>
            <a:ext cx="3922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Block Encoding and Decoding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60124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67721" y="211686"/>
            <a:ext cx="377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Name(s):  _______________________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CD3D-0431-4A4E-BFF4-7144CA6AFCF2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111737"/>
              </p:ext>
            </p:extLst>
          </p:nvPr>
        </p:nvGraphicFramePr>
        <p:xfrm>
          <a:off x="411590" y="893181"/>
          <a:ext cx="2046016" cy="1099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008"/>
                <a:gridCol w="1023008"/>
              </a:tblGrid>
              <a:tr h="25731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Color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Red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Yellow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Black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971498"/>
              </p:ext>
            </p:extLst>
          </p:nvPr>
        </p:nvGraphicFramePr>
        <p:xfrm>
          <a:off x="411590" y="2152473"/>
          <a:ext cx="2046016" cy="1099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008"/>
                <a:gridCol w="1023008"/>
              </a:tblGrid>
              <a:tr h="25731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Size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 x 2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010010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 x 3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010011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r>
                        <a:rPr lang="en-US" sz="1000" baseline="0" dirty="0" smtClean="0"/>
                        <a:t> x 4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010100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913673"/>
              </p:ext>
            </p:extLst>
          </p:nvPr>
        </p:nvGraphicFramePr>
        <p:xfrm>
          <a:off x="411590" y="3411765"/>
          <a:ext cx="2046016" cy="819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008"/>
                <a:gridCol w="1023008"/>
              </a:tblGrid>
              <a:tr h="25731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Orientation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Horizontal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Vertical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733404"/>
              </p:ext>
            </p:extLst>
          </p:nvPr>
        </p:nvGraphicFramePr>
        <p:xfrm>
          <a:off x="411590" y="4390166"/>
          <a:ext cx="2046016" cy="1942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008"/>
                <a:gridCol w="1023008"/>
              </a:tblGrid>
              <a:tr h="25731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Numbers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</a:t>
                      </a:r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3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1106415"/>
              </p:ext>
            </p:extLst>
          </p:nvPr>
        </p:nvGraphicFramePr>
        <p:xfrm>
          <a:off x="2845648" y="2607090"/>
          <a:ext cx="5994848" cy="13065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70157"/>
                <a:gridCol w="1004160"/>
                <a:gridCol w="1080637"/>
                <a:gridCol w="1128209"/>
                <a:gridCol w="940172"/>
                <a:gridCol w="971513"/>
              </a:tblGrid>
              <a:tr h="3266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Block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Size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Orientation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x 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Horizontal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Yellow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x 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Vertical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Black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x 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Horizontal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763337" y="904396"/>
            <a:ext cx="60771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"/>
                <a:cs typeface="Cambria"/>
              </a:rPr>
              <a:t>Here’s a legend for the encoding we’ve been using to convert our regular instruction table to a </a:t>
            </a:r>
            <a:r>
              <a:rPr lang="en-US" sz="1600" i="1" dirty="0" smtClean="0">
                <a:latin typeface="Cambria"/>
                <a:cs typeface="Cambria"/>
              </a:rPr>
              <a:t>binary</a:t>
            </a:r>
            <a:r>
              <a:rPr lang="en-US" sz="1600" dirty="0" smtClean="0">
                <a:latin typeface="Cambria"/>
                <a:cs typeface="Cambria"/>
              </a:rPr>
              <a:t> instruction table. </a:t>
            </a:r>
          </a:p>
          <a:p>
            <a:endParaRPr lang="en-US" sz="1600" dirty="0">
              <a:latin typeface="Cambria"/>
              <a:cs typeface="Cambria"/>
            </a:endParaRPr>
          </a:p>
          <a:p>
            <a:r>
              <a:rPr lang="en-US" sz="1600" dirty="0" smtClean="0">
                <a:latin typeface="Cambria"/>
                <a:cs typeface="Cambria"/>
              </a:rPr>
              <a:t>You’ve already converted the color, size, orientation, and position. Now convert the block number from base 10 to binary. </a:t>
            </a:r>
          </a:p>
        </p:txBody>
      </p:sp>
      <p:graphicFrame>
        <p:nvGraphicFramePr>
          <p:cNvPr id="1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739001"/>
              </p:ext>
            </p:extLst>
          </p:nvPr>
        </p:nvGraphicFramePr>
        <p:xfrm>
          <a:off x="2845649" y="4292865"/>
          <a:ext cx="5994848" cy="13065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70157"/>
                <a:gridCol w="1004160"/>
                <a:gridCol w="1080637"/>
                <a:gridCol w="1128209"/>
                <a:gridCol w="940172"/>
                <a:gridCol w="971513"/>
              </a:tblGrid>
              <a:tr h="3266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Block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Size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Orientation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010100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010011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010010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763338" y="5978639"/>
            <a:ext cx="6077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"/>
                <a:cs typeface="Cambria"/>
              </a:rPr>
              <a:t>Now you have a complete binary instruction table!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1590" y="211686"/>
            <a:ext cx="3922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Block Encoding and Decoding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22217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67721" y="211686"/>
            <a:ext cx="377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Name(s):  _______________________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CD3D-0431-4A4E-BFF4-7144CA6AFCF2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301344"/>
              </p:ext>
            </p:extLst>
          </p:nvPr>
        </p:nvGraphicFramePr>
        <p:xfrm>
          <a:off x="411590" y="893181"/>
          <a:ext cx="2046016" cy="1099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008"/>
                <a:gridCol w="1023008"/>
              </a:tblGrid>
              <a:tr h="25731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Color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Red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Yellow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Black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388168"/>
              </p:ext>
            </p:extLst>
          </p:nvPr>
        </p:nvGraphicFramePr>
        <p:xfrm>
          <a:off x="411590" y="2152473"/>
          <a:ext cx="2046016" cy="1099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008"/>
                <a:gridCol w="1023008"/>
              </a:tblGrid>
              <a:tr h="25731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Size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 x 2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010010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 x 3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010011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r>
                        <a:rPr lang="en-US" sz="1000" baseline="0" dirty="0" smtClean="0"/>
                        <a:t> x 4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010100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288666"/>
              </p:ext>
            </p:extLst>
          </p:nvPr>
        </p:nvGraphicFramePr>
        <p:xfrm>
          <a:off x="411590" y="3411765"/>
          <a:ext cx="2046016" cy="819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008"/>
                <a:gridCol w="1023008"/>
              </a:tblGrid>
              <a:tr h="25731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Orientation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Horizontal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Vertical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944004"/>
              </p:ext>
            </p:extLst>
          </p:nvPr>
        </p:nvGraphicFramePr>
        <p:xfrm>
          <a:off x="411590" y="4390166"/>
          <a:ext cx="2046016" cy="1942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008"/>
                <a:gridCol w="1023008"/>
              </a:tblGrid>
              <a:tr h="25731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Numbers</a:t>
                      </a:r>
                      <a:endParaRPr lang="en-US" sz="1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010</a:t>
                      </a:r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011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101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  <a:tr h="2808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</a:t>
                      </a:r>
                      <a:endParaRPr 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110</a:t>
                      </a:r>
                      <a:endParaRPr lang="en-US"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763337" y="904396"/>
            <a:ext cx="60771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"/>
                <a:cs typeface="Cambria"/>
              </a:rPr>
              <a:t>Here’s an encoded instruction table for a small LEGO tower. Can you figure out what this tower is supposed to look like? </a:t>
            </a:r>
          </a:p>
          <a:p>
            <a:r>
              <a:rPr lang="en-US" sz="1600" dirty="0" smtClean="0">
                <a:latin typeface="Cambria"/>
                <a:cs typeface="Cambria"/>
              </a:rPr>
              <a:t>Hint: first, </a:t>
            </a:r>
            <a:r>
              <a:rPr lang="en-US" sz="1600" i="1" dirty="0" smtClean="0">
                <a:latin typeface="Cambria"/>
                <a:cs typeface="Cambria"/>
              </a:rPr>
              <a:t>decode</a:t>
            </a:r>
            <a:r>
              <a:rPr lang="en-US" sz="1600" dirty="0" smtClean="0">
                <a:latin typeface="Cambria"/>
                <a:cs typeface="Cambria"/>
              </a:rPr>
              <a:t> the instruction table using the legend on the left, and then follow the instructions to recreate the tower.</a:t>
            </a:r>
            <a:br>
              <a:rPr lang="en-US" sz="1600" dirty="0" smtClean="0">
                <a:latin typeface="Cambria"/>
                <a:cs typeface="Cambria"/>
              </a:rPr>
            </a:br>
            <a:endParaRPr lang="en-US" sz="1600" dirty="0" smtClean="0">
              <a:latin typeface="Cambria"/>
              <a:cs typeface="Cambria"/>
            </a:endParaRPr>
          </a:p>
          <a:p>
            <a:r>
              <a:rPr lang="en-US" sz="1600" dirty="0" smtClean="0">
                <a:latin typeface="Cambria"/>
                <a:cs typeface="Cambria"/>
              </a:rPr>
              <a:t> </a:t>
            </a:r>
          </a:p>
        </p:txBody>
      </p:sp>
      <p:graphicFrame>
        <p:nvGraphicFramePr>
          <p:cNvPr id="1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2712522"/>
              </p:ext>
            </p:extLst>
          </p:nvPr>
        </p:nvGraphicFramePr>
        <p:xfrm>
          <a:off x="2845649" y="4292865"/>
          <a:ext cx="5994848" cy="178967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70157"/>
                <a:gridCol w="1004160"/>
                <a:gridCol w="1080637"/>
                <a:gridCol w="1128209"/>
                <a:gridCol w="940172"/>
                <a:gridCol w="971513"/>
              </a:tblGrid>
              <a:tr h="3266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Block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Size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Orientation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0502661"/>
              </p:ext>
            </p:extLst>
          </p:nvPr>
        </p:nvGraphicFramePr>
        <p:xfrm>
          <a:off x="2845648" y="2145053"/>
          <a:ext cx="5994848" cy="163315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70157"/>
                <a:gridCol w="1004160"/>
                <a:gridCol w="1080637"/>
                <a:gridCol w="1128209"/>
                <a:gridCol w="940172"/>
                <a:gridCol w="971513"/>
              </a:tblGrid>
              <a:tr h="3266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Block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Size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Orientation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0000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010010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0001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010010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0010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010011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0011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010011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000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11590" y="350185"/>
            <a:ext cx="4076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Activity: Building the Encoding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13750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1840</TotalTime>
  <Words>911</Words>
  <Application>Microsoft Macintosh PowerPoint</Application>
  <PresentationFormat>On-screen Show (4:3)</PresentationFormat>
  <Paragraphs>309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Understanding Block Encoding and Decoding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LEGO Encoding Practice</dc:title>
  <dc:creator>jarthurcs</dc:creator>
  <cp:lastModifiedBy>Laptop 16</cp:lastModifiedBy>
  <cp:revision>28</cp:revision>
  <cp:lastPrinted>2014-05-22T19:26:35Z</cp:lastPrinted>
  <dcterms:created xsi:type="dcterms:W3CDTF">2014-05-22T17:17:35Z</dcterms:created>
  <dcterms:modified xsi:type="dcterms:W3CDTF">2014-06-06T21:37:52Z</dcterms:modified>
</cp:coreProperties>
</file>