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61" r:id="rId4"/>
    <p:sldId id="267" r:id="rId5"/>
    <p:sldId id="262" r:id="rId6"/>
    <p:sldId id="263" r:id="rId7"/>
    <p:sldId id="26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16"/>
    <a:srgbClr val="800040"/>
    <a:srgbClr val="CCCCCC"/>
    <a:srgbClr val="59FF46"/>
    <a:srgbClr val="996633"/>
    <a:srgbClr val="0080FF"/>
    <a:srgbClr val="FFA9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3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0F1B3F-B751-B949-9253-413022AD94B6}" type="datetimeFigureOut">
              <a:rPr lang="en-US" smtClean="0"/>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422523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F1B3F-B751-B949-9253-413022AD94B6}" type="datetimeFigureOut">
              <a:rPr lang="en-US" smtClean="0"/>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3883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F1B3F-B751-B949-9253-413022AD94B6}" type="datetimeFigureOut">
              <a:rPr lang="en-US" smtClean="0"/>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39992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0F1B3F-B751-B949-9253-413022AD94B6}" type="datetimeFigureOut">
              <a:rPr lang="en-US" smtClean="0"/>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245513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F1B3F-B751-B949-9253-413022AD94B6}" type="datetimeFigureOut">
              <a:rPr lang="en-US" smtClean="0"/>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321166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0F1B3F-B751-B949-9253-413022AD94B6}" type="datetimeFigureOut">
              <a:rPr lang="en-US" smtClean="0"/>
              <a:t>6/6/14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347057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0F1B3F-B751-B949-9253-413022AD94B6}" type="datetimeFigureOut">
              <a:rPr lang="en-US" smtClean="0"/>
              <a:t>6/6/14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178499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0F1B3F-B751-B949-9253-413022AD94B6}" type="datetimeFigureOut">
              <a:rPr lang="en-US" smtClean="0"/>
              <a:t>6/6/14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394753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F1B3F-B751-B949-9253-413022AD94B6}" type="datetimeFigureOut">
              <a:rPr lang="en-US" smtClean="0"/>
              <a:t>6/6/14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345958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F1B3F-B751-B949-9253-413022AD94B6}" type="datetimeFigureOut">
              <a:rPr lang="en-US" smtClean="0"/>
              <a:t>6/6/14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332320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F1B3F-B751-B949-9253-413022AD94B6}" type="datetimeFigureOut">
              <a:rPr lang="en-US" smtClean="0"/>
              <a:t>6/6/14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EBFAC-F7C0-824B-8DF9-A477C7E1EAD1}" type="slidenum">
              <a:rPr lang="en-US" smtClean="0"/>
              <a:t>‹#›</a:t>
            </a:fld>
            <a:endParaRPr lang="en-US"/>
          </a:p>
        </p:txBody>
      </p:sp>
    </p:spTree>
    <p:extLst>
      <p:ext uri="{BB962C8B-B14F-4D97-AF65-F5344CB8AC3E}">
        <p14:creationId xmlns:p14="http://schemas.microsoft.com/office/powerpoint/2010/main" val="1482775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F1B3F-B751-B949-9253-413022AD94B6}" type="datetimeFigureOut">
              <a:rPr lang="en-US" smtClean="0"/>
              <a:t>6/6/14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EBFAC-F7C0-824B-8DF9-A477C7E1EAD1}" type="slidenum">
              <a:rPr lang="en-US" smtClean="0"/>
              <a:t>‹#›</a:t>
            </a:fld>
            <a:endParaRPr lang="en-US"/>
          </a:p>
        </p:txBody>
      </p:sp>
    </p:spTree>
    <p:extLst>
      <p:ext uri="{BB962C8B-B14F-4D97-AF65-F5344CB8AC3E}">
        <p14:creationId xmlns:p14="http://schemas.microsoft.com/office/powerpoint/2010/main" val="2270876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0133"/>
            <a:ext cx="9144000" cy="523220"/>
          </a:xfrm>
          <a:prstGeom prst="rect">
            <a:avLst/>
          </a:prstGeom>
          <a:noFill/>
        </p:spPr>
        <p:txBody>
          <a:bodyPr wrap="square" rtlCol="0">
            <a:spAutoFit/>
          </a:bodyPr>
          <a:lstStyle/>
          <a:p>
            <a:pPr algn="ctr"/>
            <a:r>
              <a:rPr lang="en-US" sz="2800" dirty="0" smtClean="0"/>
              <a:t>Directions</a:t>
            </a:r>
            <a:endParaRPr lang="en-US" sz="2800" dirty="0"/>
          </a:p>
        </p:txBody>
      </p:sp>
      <p:sp>
        <p:nvSpPr>
          <p:cNvPr id="5" name="TextBox 4"/>
          <p:cNvSpPr txBox="1"/>
          <p:nvPr/>
        </p:nvSpPr>
        <p:spPr>
          <a:xfrm>
            <a:off x="225084" y="725283"/>
            <a:ext cx="8693834" cy="7294305"/>
          </a:xfrm>
          <a:prstGeom prst="rect">
            <a:avLst/>
          </a:prstGeom>
          <a:noFill/>
        </p:spPr>
        <p:txBody>
          <a:bodyPr wrap="square" rtlCol="0">
            <a:spAutoFit/>
          </a:bodyPr>
          <a:lstStyle/>
          <a:p>
            <a:pPr marL="342900" indent="-342900">
              <a:buFont typeface="+mj-lt"/>
              <a:buAutoNum type="arabicPeriod"/>
            </a:pPr>
            <a:r>
              <a:rPr lang="en-US" dirty="0" smtClean="0"/>
              <a:t>Find a partner.</a:t>
            </a:r>
          </a:p>
          <a:p>
            <a:pPr marL="342900" indent="-342900">
              <a:buFont typeface="+mj-lt"/>
              <a:buAutoNum type="arabicPeriod"/>
            </a:pPr>
            <a:r>
              <a:rPr lang="en-US" dirty="0" smtClean="0"/>
              <a:t>Pick one person to be the chef and one person to be the artist.</a:t>
            </a:r>
          </a:p>
          <a:p>
            <a:pPr marL="342900" indent="-342900">
              <a:buFont typeface="+mj-lt"/>
              <a:buAutoNum type="arabicPeriod"/>
            </a:pPr>
            <a:r>
              <a:rPr lang="en-US" dirty="0" smtClean="0"/>
              <a:t>The artist should cut up the “color cards” while the chef cuts up “food cards”.</a:t>
            </a:r>
          </a:p>
          <a:p>
            <a:pPr marL="342900" indent="-342900">
              <a:buFont typeface="+mj-lt"/>
              <a:buAutoNum type="arabicPeriod"/>
            </a:pPr>
            <a:r>
              <a:rPr lang="en-US" dirty="0" smtClean="0"/>
              <a:t>The artist should then rank the color cards from least favorite to most favorite and record this order on the worksheet on page 6. Do NOT let the chef see what the order is!</a:t>
            </a:r>
          </a:p>
          <a:p>
            <a:pPr marL="342900" indent="-342900">
              <a:buFont typeface="+mj-lt"/>
              <a:buAutoNum type="arabicPeriod"/>
            </a:pPr>
            <a:r>
              <a:rPr lang="en-US" dirty="0" smtClean="0"/>
              <a:t>The artist should place the color cards facedown in a list on the table in order from least favorite to most favorite and make sure the chef knows which end of the list is which.</a:t>
            </a:r>
          </a:p>
          <a:p>
            <a:pPr marL="342900" indent="-342900">
              <a:buFont typeface="+mj-lt"/>
              <a:buAutoNum type="arabicPeriod"/>
            </a:pPr>
            <a:r>
              <a:rPr lang="en-US" dirty="0" smtClean="0"/>
              <a:t>The chef should now try to find the red color card by turning  over one card at a time. Each time the chef turns over a card, the artist tells him/her if the red card is more or less favorable than the card that was just turned over.</a:t>
            </a:r>
          </a:p>
          <a:p>
            <a:pPr marL="342900" indent="-342900">
              <a:buFont typeface="+mj-lt"/>
              <a:buAutoNum type="arabicPeriod"/>
            </a:pPr>
            <a:r>
              <a:rPr lang="en-US" dirty="0" smtClean="0"/>
              <a:t>The chef continues to turn over cards until he/she finds the red card.</a:t>
            </a:r>
          </a:p>
          <a:p>
            <a:pPr marL="342900" indent="-342900">
              <a:buFont typeface="+mj-lt"/>
              <a:buAutoNum type="arabicPeriod"/>
            </a:pPr>
            <a:r>
              <a:rPr lang="en-US" dirty="0" smtClean="0"/>
              <a:t>Now, have the chef </a:t>
            </a:r>
            <a:r>
              <a:rPr lang="en-US" dirty="0"/>
              <a:t>rank the </a:t>
            </a:r>
            <a:r>
              <a:rPr lang="en-US" dirty="0" smtClean="0"/>
              <a:t>food </a:t>
            </a:r>
            <a:r>
              <a:rPr lang="en-US" dirty="0"/>
              <a:t>cards from least favorite to most favorite and record this order on the worksheet on page 7</a:t>
            </a:r>
            <a:r>
              <a:rPr lang="en-US" dirty="0" smtClean="0"/>
              <a:t>. Do NOT let the artist see what the order is!</a:t>
            </a:r>
          </a:p>
          <a:p>
            <a:pPr marL="342900" indent="-342900">
              <a:buFont typeface="+mj-lt"/>
              <a:buAutoNum type="arabicPeriod"/>
            </a:pPr>
            <a:r>
              <a:rPr lang="en-US" dirty="0" smtClean="0"/>
              <a:t>The chef </a:t>
            </a:r>
            <a:r>
              <a:rPr lang="en-US" dirty="0"/>
              <a:t>should place the </a:t>
            </a:r>
            <a:r>
              <a:rPr lang="en-US" dirty="0" smtClean="0"/>
              <a:t>food </a:t>
            </a:r>
            <a:r>
              <a:rPr lang="en-US" dirty="0"/>
              <a:t>cards facedown in a list on the table in order from least favorite to most favorite and make sure the </a:t>
            </a:r>
            <a:r>
              <a:rPr lang="en-US" dirty="0" smtClean="0"/>
              <a:t>artist </a:t>
            </a:r>
            <a:r>
              <a:rPr lang="en-US" dirty="0"/>
              <a:t>knows which end of the list is which</a:t>
            </a:r>
            <a:r>
              <a:rPr lang="en-US" dirty="0" smtClean="0"/>
              <a:t>.</a:t>
            </a:r>
          </a:p>
          <a:p>
            <a:pPr marL="342900" indent="-342900">
              <a:buFont typeface="+mj-lt"/>
              <a:buAutoNum type="arabicPeriod"/>
            </a:pPr>
            <a:r>
              <a:rPr lang="en-US" dirty="0" smtClean="0"/>
              <a:t>The artist should now try to find the soup card by turning  over one card at a time. Each time the artist turns over a card, the chef tells him/her if the soup card is more or less favorable than the card that was just turned over.</a:t>
            </a:r>
          </a:p>
          <a:p>
            <a:pPr marL="342900" indent="-342900">
              <a:buFont typeface="+mj-lt"/>
              <a:buAutoNum type="arabicPeriod"/>
            </a:pPr>
            <a:r>
              <a:rPr lang="en-US" smtClean="0"/>
              <a:t>The artist </a:t>
            </a:r>
            <a:r>
              <a:rPr lang="en-US" dirty="0" smtClean="0"/>
              <a:t>continues to turn over cards until he/she finds the soup card.</a:t>
            </a:r>
            <a:endParaRPr lang="en-US" dirty="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42798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586"/>
            <a:ext cx="9143999" cy="523220"/>
          </a:xfrm>
          <a:prstGeom prst="rect">
            <a:avLst/>
          </a:prstGeom>
          <a:noFill/>
        </p:spPr>
        <p:txBody>
          <a:bodyPr wrap="square" rtlCol="0">
            <a:spAutoFit/>
          </a:bodyPr>
          <a:lstStyle/>
          <a:p>
            <a:pPr algn="ctr"/>
            <a:r>
              <a:rPr lang="en-US" sz="2800" dirty="0" smtClean="0"/>
              <a:t>Color Cards</a:t>
            </a:r>
            <a:endParaRPr lang="en-US" sz="2800" dirty="0"/>
          </a:p>
        </p:txBody>
      </p:sp>
      <p:sp>
        <p:nvSpPr>
          <p:cNvPr id="5" name="Rectangle 4"/>
          <p:cNvSpPr/>
          <p:nvPr/>
        </p:nvSpPr>
        <p:spPr>
          <a:xfrm>
            <a:off x="50127" y="814774"/>
            <a:ext cx="1984195" cy="2740693"/>
          </a:xfrm>
          <a:prstGeom prst="rect">
            <a:avLst/>
          </a:prstGeom>
          <a:solidFill>
            <a:srgbClr val="FF0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64849" y="814774"/>
            <a:ext cx="1984195" cy="2740693"/>
          </a:xfrm>
          <a:prstGeom prst="rect">
            <a:avLst/>
          </a:prstGeom>
          <a:solidFill>
            <a:srgbClr val="008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22210" y="814774"/>
            <a:ext cx="1984195" cy="2740693"/>
          </a:xfrm>
          <a:prstGeom prst="rect">
            <a:avLst/>
          </a:prstGeom>
          <a:solidFill>
            <a:srgbClr val="3366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122210" y="3945927"/>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764849" y="3945927"/>
            <a:ext cx="1984195" cy="2740693"/>
          </a:xfrm>
          <a:prstGeom prst="rect">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07488" y="3945927"/>
            <a:ext cx="1984195" cy="2740693"/>
          </a:xfrm>
          <a:prstGeom prst="rect">
            <a:avLst/>
          </a:prstGeom>
          <a:solidFill>
            <a:srgbClr val="FF8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127" y="3945927"/>
            <a:ext cx="1984195" cy="2740693"/>
          </a:xfrm>
          <a:prstGeom prst="rect">
            <a:avLst/>
          </a:prstGeom>
          <a:solidFill>
            <a:srgbClr val="A926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407488" y="814774"/>
            <a:ext cx="1984195" cy="2740693"/>
          </a:xfrm>
          <a:prstGeom prst="rect">
            <a:avLst/>
          </a:prstGeom>
          <a:solidFill>
            <a:srgbClr val="FFFF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0" y="3726674"/>
            <a:ext cx="9144000" cy="334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205588" y="580806"/>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38273" y="580806"/>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71930" y="588077"/>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0" y="588077"/>
            <a:ext cx="9144000" cy="334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0128" y="2057518"/>
            <a:ext cx="1984194" cy="400110"/>
          </a:xfrm>
          <a:prstGeom prst="rect">
            <a:avLst/>
          </a:prstGeom>
          <a:noFill/>
        </p:spPr>
        <p:txBody>
          <a:bodyPr wrap="square" rtlCol="0">
            <a:spAutoFit/>
          </a:bodyPr>
          <a:lstStyle/>
          <a:p>
            <a:pPr algn="ctr"/>
            <a:r>
              <a:rPr lang="en-US" sz="2000" dirty="0" smtClean="0"/>
              <a:t>RED</a:t>
            </a:r>
            <a:endParaRPr lang="en-US" sz="2000" dirty="0"/>
          </a:p>
        </p:txBody>
      </p:sp>
      <p:sp>
        <p:nvSpPr>
          <p:cNvPr id="22" name="TextBox 21"/>
          <p:cNvSpPr txBox="1"/>
          <p:nvPr/>
        </p:nvSpPr>
        <p:spPr>
          <a:xfrm>
            <a:off x="7122211" y="5121719"/>
            <a:ext cx="1984194" cy="400110"/>
          </a:xfrm>
          <a:prstGeom prst="rect">
            <a:avLst/>
          </a:prstGeom>
          <a:noFill/>
        </p:spPr>
        <p:txBody>
          <a:bodyPr wrap="square" rtlCol="0">
            <a:spAutoFit/>
          </a:bodyPr>
          <a:lstStyle/>
          <a:p>
            <a:pPr algn="ctr"/>
            <a:r>
              <a:rPr lang="en-US" sz="2000" dirty="0" smtClean="0"/>
              <a:t>WHITE</a:t>
            </a:r>
            <a:endParaRPr lang="en-US" sz="2000" dirty="0"/>
          </a:p>
        </p:txBody>
      </p:sp>
      <p:sp>
        <p:nvSpPr>
          <p:cNvPr id="23" name="TextBox 22"/>
          <p:cNvSpPr txBox="1"/>
          <p:nvPr/>
        </p:nvSpPr>
        <p:spPr>
          <a:xfrm>
            <a:off x="4764850" y="5121719"/>
            <a:ext cx="1984194" cy="400110"/>
          </a:xfrm>
          <a:prstGeom prst="rect">
            <a:avLst/>
          </a:prstGeom>
          <a:noFill/>
        </p:spPr>
        <p:txBody>
          <a:bodyPr wrap="square" rtlCol="0">
            <a:spAutoFit/>
          </a:bodyPr>
          <a:lstStyle/>
          <a:p>
            <a:pPr algn="ctr"/>
            <a:r>
              <a:rPr lang="en-US" sz="2000" dirty="0" smtClean="0">
                <a:solidFill>
                  <a:schemeClr val="bg1"/>
                </a:solidFill>
              </a:rPr>
              <a:t>BLACK</a:t>
            </a:r>
            <a:endParaRPr lang="en-US" sz="2000" dirty="0">
              <a:solidFill>
                <a:schemeClr val="bg1"/>
              </a:solidFill>
            </a:endParaRPr>
          </a:p>
        </p:txBody>
      </p:sp>
      <p:sp>
        <p:nvSpPr>
          <p:cNvPr id="24" name="TextBox 23"/>
          <p:cNvSpPr txBox="1"/>
          <p:nvPr/>
        </p:nvSpPr>
        <p:spPr>
          <a:xfrm>
            <a:off x="2407489" y="5121719"/>
            <a:ext cx="1984194" cy="400110"/>
          </a:xfrm>
          <a:prstGeom prst="rect">
            <a:avLst/>
          </a:prstGeom>
          <a:noFill/>
        </p:spPr>
        <p:txBody>
          <a:bodyPr wrap="square" rtlCol="0">
            <a:spAutoFit/>
          </a:bodyPr>
          <a:lstStyle/>
          <a:p>
            <a:pPr algn="ctr"/>
            <a:r>
              <a:rPr lang="en-US" sz="2000" dirty="0" smtClean="0"/>
              <a:t>ORANGE</a:t>
            </a:r>
            <a:endParaRPr lang="en-US" sz="2000" dirty="0"/>
          </a:p>
        </p:txBody>
      </p:sp>
      <p:sp>
        <p:nvSpPr>
          <p:cNvPr id="25" name="TextBox 24"/>
          <p:cNvSpPr txBox="1"/>
          <p:nvPr/>
        </p:nvSpPr>
        <p:spPr>
          <a:xfrm>
            <a:off x="50127" y="5121719"/>
            <a:ext cx="1984194" cy="400110"/>
          </a:xfrm>
          <a:prstGeom prst="rect">
            <a:avLst/>
          </a:prstGeom>
          <a:noFill/>
        </p:spPr>
        <p:txBody>
          <a:bodyPr wrap="square" rtlCol="0">
            <a:spAutoFit/>
          </a:bodyPr>
          <a:lstStyle/>
          <a:p>
            <a:pPr algn="ctr"/>
            <a:r>
              <a:rPr lang="en-US" sz="2000" dirty="0" smtClean="0"/>
              <a:t>PURPLE</a:t>
            </a:r>
            <a:endParaRPr lang="en-US" sz="2000" dirty="0"/>
          </a:p>
        </p:txBody>
      </p:sp>
      <p:sp>
        <p:nvSpPr>
          <p:cNvPr id="26" name="TextBox 25"/>
          <p:cNvSpPr txBox="1"/>
          <p:nvPr/>
        </p:nvSpPr>
        <p:spPr>
          <a:xfrm>
            <a:off x="7122210" y="2114608"/>
            <a:ext cx="1984194" cy="400110"/>
          </a:xfrm>
          <a:prstGeom prst="rect">
            <a:avLst/>
          </a:prstGeom>
          <a:noFill/>
        </p:spPr>
        <p:txBody>
          <a:bodyPr wrap="square" rtlCol="0">
            <a:spAutoFit/>
          </a:bodyPr>
          <a:lstStyle/>
          <a:p>
            <a:pPr algn="ctr"/>
            <a:r>
              <a:rPr lang="en-US" sz="2000" dirty="0" smtClean="0"/>
              <a:t>BLUE</a:t>
            </a:r>
            <a:endParaRPr lang="en-US" sz="2000" dirty="0"/>
          </a:p>
        </p:txBody>
      </p:sp>
      <p:sp>
        <p:nvSpPr>
          <p:cNvPr id="27" name="TextBox 26"/>
          <p:cNvSpPr txBox="1"/>
          <p:nvPr/>
        </p:nvSpPr>
        <p:spPr>
          <a:xfrm>
            <a:off x="4764850" y="2102920"/>
            <a:ext cx="1984194" cy="400110"/>
          </a:xfrm>
          <a:prstGeom prst="rect">
            <a:avLst/>
          </a:prstGeom>
          <a:noFill/>
        </p:spPr>
        <p:txBody>
          <a:bodyPr wrap="square" rtlCol="0">
            <a:spAutoFit/>
          </a:bodyPr>
          <a:lstStyle/>
          <a:p>
            <a:pPr algn="ctr"/>
            <a:r>
              <a:rPr lang="en-US" sz="2000" dirty="0" smtClean="0"/>
              <a:t>GREEN</a:t>
            </a:r>
            <a:endParaRPr lang="en-US" sz="2000" dirty="0"/>
          </a:p>
        </p:txBody>
      </p:sp>
      <p:sp>
        <p:nvSpPr>
          <p:cNvPr id="28" name="TextBox 27"/>
          <p:cNvSpPr txBox="1"/>
          <p:nvPr/>
        </p:nvSpPr>
        <p:spPr>
          <a:xfrm>
            <a:off x="2407488" y="2057518"/>
            <a:ext cx="1984194" cy="400110"/>
          </a:xfrm>
          <a:prstGeom prst="rect">
            <a:avLst/>
          </a:prstGeom>
          <a:noFill/>
        </p:spPr>
        <p:txBody>
          <a:bodyPr wrap="square" rtlCol="0">
            <a:spAutoFit/>
          </a:bodyPr>
          <a:lstStyle/>
          <a:p>
            <a:pPr algn="ctr"/>
            <a:r>
              <a:rPr lang="en-US" sz="2000" dirty="0" smtClean="0"/>
              <a:t>YELLOW</a:t>
            </a:r>
            <a:endParaRPr lang="en-US" sz="2000" dirty="0"/>
          </a:p>
        </p:txBody>
      </p:sp>
    </p:spTree>
    <p:extLst>
      <p:ext uri="{BB962C8B-B14F-4D97-AF65-F5344CB8AC3E}">
        <p14:creationId xmlns:p14="http://schemas.microsoft.com/office/powerpoint/2010/main" val="15911036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586"/>
            <a:ext cx="9143999" cy="523220"/>
          </a:xfrm>
          <a:prstGeom prst="rect">
            <a:avLst/>
          </a:prstGeom>
          <a:noFill/>
        </p:spPr>
        <p:txBody>
          <a:bodyPr wrap="square" rtlCol="0">
            <a:spAutoFit/>
          </a:bodyPr>
          <a:lstStyle/>
          <a:p>
            <a:pPr algn="ctr"/>
            <a:r>
              <a:rPr lang="en-US" sz="2800" dirty="0" smtClean="0"/>
              <a:t>Color Cards (continued)</a:t>
            </a:r>
            <a:endParaRPr lang="en-US" sz="2800" dirty="0"/>
          </a:p>
        </p:txBody>
      </p:sp>
      <p:sp>
        <p:nvSpPr>
          <p:cNvPr id="5" name="Rectangle 4"/>
          <p:cNvSpPr/>
          <p:nvPr/>
        </p:nvSpPr>
        <p:spPr>
          <a:xfrm>
            <a:off x="50127" y="814774"/>
            <a:ext cx="1984195" cy="2740693"/>
          </a:xfrm>
          <a:prstGeom prst="rect">
            <a:avLst/>
          </a:prstGeom>
          <a:solidFill>
            <a:srgbClr val="FFA9D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64849" y="814774"/>
            <a:ext cx="1984195" cy="2740693"/>
          </a:xfrm>
          <a:prstGeom prst="rect">
            <a:avLst/>
          </a:prstGeom>
          <a:solidFill>
            <a:srgbClr val="996633"/>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22210" y="814774"/>
            <a:ext cx="1984195" cy="2740693"/>
          </a:xfrm>
          <a:prstGeom prst="rect">
            <a:avLst/>
          </a:prstGeom>
          <a:solidFill>
            <a:srgbClr val="59FF46"/>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122210" y="3945927"/>
            <a:ext cx="1984195" cy="2740693"/>
          </a:xfrm>
          <a:prstGeom prst="rect">
            <a:avLst/>
          </a:prstGeom>
          <a:solidFill>
            <a:schemeClr val="tx1">
              <a:lumMod val="50000"/>
              <a:lumOff val="50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764849" y="3945927"/>
            <a:ext cx="1984195" cy="2740693"/>
          </a:xfrm>
          <a:prstGeom prst="rect">
            <a:avLst/>
          </a:prstGeom>
          <a:solidFill>
            <a:srgbClr val="FFB716"/>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07488" y="3945927"/>
            <a:ext cx="1984195" cy="2740693"/>
          </a:xfrm>
          <a:prstGeom prst="rect">
            <a:avLst/>
          </a:prstGeom>
          <a:solidFill>
            <a:srgbClr val="80004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127" y="3945927"/>
            <a:ext cx="1984195" cy="2740693"/>
          </a:xfrm>
          <a:prstGeom prst="rect">
            <a:avLst/>
          </a:prstGeom>
          <a:solidFill>
            <a:srgbClr val="CCCCCC"/>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407488" y="814774"/>
            <a:ext cx="1984195" cy="2740693"/>
          </a:xfrm>
          <a:prstGeom prst="rect">
            <a:avLst/>
          </a:prstGeom>
          <a:solidFill>
            <a:srgbClr val="0080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0" y="3726674"/>
            <a:ext cx="9144000" cy="334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205588" y="580806"/>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38273" y="580806"/>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71930" y="588077"/>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0" y="588077"/>
            <a:ext cx="9144000" cy="334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0128" y="2057518"/>
            <a:ext cx="1984194" cy="400110"/>
          </a:xfrm>
          <a:prstGeom prst="rect">
            <a:avLst/>
          </a:prstGeom>
          <a:noFill/>
        </p:spPr>
        <p:txBody>
          <a:bodyPr wrap="square" rtlCol="0">
            <a:spAutoFit/>
          </a:bodyPr>
          <a:lstStyle/>
          <a:p>
            <a:pPr algn="ctr"/>
            <a:r>
              <a:rPr lang="en-US" sz="2000" dirty="0" smtClean="0"/>
              <a:t>PINK</a:t>
            </a:r>
            <a:endParaRPr lang="en-US" sz="2000" dirty="0"/>
          </a:p>
        </p:txBody>
      </p:sp>
      <p:sp>
        <p:nvSpPr>
          <p:cNvPr id="22" name="TextBox 21"/>
          <p:cNvSpPr txBox="1"/>
          <p:nvPr/>
        </p:nvSpPr>
        <p:spPr>
          <a:xfrm>
            <a:off x="7122211" y="5121719"/>
            <a:ext cx="1984194" cy="400110"/>
          </a:xfrm>
          <a:prstGeom prst="rect">
            <a:avLst/>
          </a:prstGeom>
          <a:noFill/>
        </p:spPr>
        <p:txBody>
          <a:bodyPr wrap="square" rtlCol="0">
            <a:spAutoFit/>
          </a:bodyPr>
          <a:lstStyle/>
          <a:p>
            <a:pPr algn="ctr"/>
            <a:r>
              <a:rPr lang="en-US" sz="2000" dirty="0" smtClean="0"/>
              <a:t>GREY</a:t>
            </a:r>
            <a:endParaRPr lang="en-US" sz="2000" dirty="0"/>
          </a:p>
        </p:txBody>
      </p:sp>
      <p:sp>
        <p:nvSpPr>
          <p:cNvPr id="23" name="TextBox 22"/>
          <p:cNvSpPr txBox="1"/>
          <p:nvPr/>
        </p:nvSpPr>
        <p:spPr>
          <a:xfrm>
            <a:off x="4764850" y="5121719"/>
            <a:ext cx="1984194" cy="400110"/>
          </a:xfrm>
          <a:prstGeom prst="rect">
            <a:avLst/>
          </a:prstGeom>
          <a:noFill/>
        </p:spPr>
        <p:txBody>
          <a:bodyPr wrap="square" rtlCol="0">
            <a:spAutoFit/>
          </a:bodyPr>
          <a:lstStyle/>
          <a:p>
            <a:pPr algn="ctr"/>
            <a:r>
              <a:rPr lang="en-US" sz="2000" dirty="0" smtClean="0"/>
              <a:t>GOLD</a:t>
            </a:r>
            <a:endParaRPr lang="en-US" sz="2000" dirty="0"/>
          </a:p>
        </p:txBody>
      </p:sp>
      <p:sp>
        <p:nvSpPr>
          <p:cNvPr id="24" name="TextBox 23"/>
          <p:cNvSpPr txBox="1"/>
          <p:nvPr/>
        </p:nvSpPr>
        <p:spPr>
          <a:xfrm>
            <a:off x="2407489" y="5121719"/>
            <a:ext cx="1984194" cy="400110"/>
          </a:xfrm>
          <a:prstGeom prst="rect">
            <a:avLst/>
          </a:prstGeom>
          <a:noFill/>
        </p:spPr>
        <p:txBody>
          <a:bodyPr wrap="square" rtlCol="0">
            <a:spAutoFit/>
          </a:bodyPr>
          <a:lstStyle/>
          <a:p>
            <a:pPr algn="ctr"/>
            <a:r>
              <a:rPr lang="en-US" sz="2000" dirty="0" smtClean="0"/>
              <a:t>MAROON</a:t>
            </a:r>
            <a:endParaRPr lang="en-US" sz="2000" dirty="0"/>
          </a:p>
        </p:txBody>
      </p:sp>
      <p:sp>
        <p:nvSpPr>
          <p:cNvPr id="25" name="TextBox 24"/>
          <p:cNvSpPr txBox="1"/>
          <p:nvPr/>
        </p:nvSpPr>
        <p:spPr>
          <a:xfrm>
            <a:off x="50127" y="5121719"/>
            <a:ext cx="1984194" cy="400110"/>
          </a:xfrm>
          <a:prstGeom prst="rect">
            <a:avLst/>
          </a:prstGeom>
          <a:noFill/>
        </p:spPr>
        <p:txBody>
          <a:bodyPr wrap="square" rtlCol="0">
            <a:spAutoFit/>
          </a:bodyPr>
          <a:lstStyle/>
          <a:p>
            <a:pPr algn="ctr"/>
            <a:r>
              <a:rPr lang="en-US" sz="2000" dirty="0" smtClean="0"/>
              <a:t>SILVER</a:t>
            </a:r>
            <a:endParaRPr lang="en-US" sz="2000" dirty="0"/>
          </a:p>
        </p:txBody>
      </p:sp>
      <p:sp>
        <p:nvSpPr>
          <p:cNvPr id="26" name="TextBox 25"/>
          <p:cNvSpPr txBox="1"/>
          <p:nvPr/>
        </p:nvSpPr>
        <p:spPr>
          <a:xfrm>
            <a:off x="7122210" y="2114608"/>
            <a:ext cx="1984194" cy="400110"/>
          </a:xfrm>
          <a:prstGeom prst="rect">
            <a:avLst/>
          </a:prstGeom>
          <a:noFill/>
        </p:spPr>
        <p:txBody>
          <a:bodyPr wrap="square" rtlCol="0">
            <a:spAutoFit/>
          </a:bodyPr>
          <a:lstStyle/>
          <a:p>
            <a:pPr algn="ctr"/>
            <a:r>
              <a:rPr lang="en-US" sz="2000" dirty="0" smtClean="0"/>
              <a:t>LIME GREEN</a:t>
            </a:r>
            <a:endParaRPr lang="en-US" sz="2000" dirty="0"/>
          </a:p>
        </p:txBody>
      </p:sp>
      <p:sp>
        <p:nvSpPr>
          <p:cNvPr id="27" name="TextBox 26"/>
          <p:cNvSpPr txBox="1"/>
          <p:nvPr/>
        </p:nvSpPr>
        <p:spPr>
          <a:xfrm>
            <a:off x="4764850" y="2102920"/>
            <a:ext cx="1984194" cy="400110"/>
          </a:xfrm>
          <a:prstGeom prst="rect">
            <a:avLst/>
          </a:prstGeom>
          <a:noFill/>
        </p:spPr>
        <p:txBody>
          <a:bodyPr wrap="square" rtlCol="0">
            <a:spAutoFit/>
          </a:bodyPr>
          <a:lstStyle/>
          <a:p>
            <a:pPr algn="ctr"/>
            <a:r>
              <a:rPr lang="en-US" sz="2000" dirty="0" smtClean="0"/>
              <a:t>BROWN</a:t>
            </a:r>
            <a:endParaRPr lang="en-US" sz="2000" dirty="0"/>
          </a:p>
        </p:txBody>
      </p:sp>
      <p:sp>
        <p:nvSpPr>
          <p:cNvPr id="28" name="TextBox 27"/>
          <p:cNvSpPr txBox="1"/>
          <p:nvPr/>
        </p:nvSpPr>
        <p:spPr>
          <a:xfrm>
            <a:off x="2407488" y="2057518"/>
            <a:ext cx="1984194" cy="400110"/>
          </a:xfrm>
          <a:prstGeom prst="rect">
            <a:avLst/>
          </a:prstGeom>
          <a:noFill/>
        </p:spPr>
        <p:txBody>
          <a:bodyPr wrap="square" rtlCol="0">
            <a:spAutoFit/>
          </a:bodyPr>
          <a:lstStyle/>
          <a:p>
            <a:pPr algn="ctr"/>
            <a:r>
              <a:rPr lang="en-US" sz="2000" dirty="0" smtClean="0"/>
              <a:t>AQUA</a:t>
            </a:r>
            <a:endParaRPr lang="en-US" sz="2000" dirty="0"/>
          </a:p>
        </p:txBody>
      </p:sp>
    </p:spTree>
    <p:extLst>
      <p:ext uri="{BB962C8B-B14F-4D97-AF65-F5344CB8AC3E}">
        <p14:creationId xmlns:p14="http://schemas.microsoft.com/office/powerpoint/2010/main" val="11173565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586"/>
            <a:ext cx="9143999" cy="523220"/>
          </a:xfrm>
          <a:prstGeom prst="rect">
            <a:avLst/>
          </a:prstGeom>
          <a:noFill/>
        </p:spPr>
        <p:txBody>
          <a:bodyPr wrap="square" rtlCol="0">
            <a:spAutoFit/>
          </a:bodyPr>
          <a:lstStyle/>
          <a:p>
            <a:pPr algn="ctr"/>
            <a:r>
              <a:rPr lang="en-US" sz="2800" dirty="0" smtClean="0"/>
              <a:t>Food Cards</a:t>
            </a:r>
            <a:endParaRPr lang="en-US" sz="2800" dirty="0"/>
          </a:p>
        </p:txBody>
      </p:sp>
      <p:sp>
        <p:nvSpPr>
          <p:cNvPr id="5" name="Rectangle 4"/>
          <p:cNvSpPr/>
          <p:nvPr/>
        </p:nvSpPr>
        <p:spPr>
          <a:xfrm>
            <a:off x="50127" y="814774"/>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64849" y="814774"/>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22210" y="814774"/>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122210" y="3945927"/>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764849" y="3945927"/>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07488" y="3945927"/>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127" y="3945927"/>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407488" y="814774"/>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0" y="3726674"/>
            <a:ext cx="9144000" cy="334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205588" y="580806"/>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38273" y="580806"/>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71930" y="588077"/>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0" y="588077"/>
            <a:ext cx="9144000" cy="334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0128" y="2057518"/>
            <a:ext cx="1984194" cy="400110"/>
          </a:xfrm>
          <a:prstGeom prst="rect">
            <a:avLst/>
          </a:prstGeom>
          <a:noFill/>
        </p:spPr>
        <p:txBody>
          <a:bodyPr wrap="square" rtlCol="0">
            <a:spAutoFit/>
          </a:bodyPr>
          <a:lstStyle/>
          <a:p>
            <a:pPr algn="ctr"/>
            <a:r>
              <a:rPr lang="en-US" sz="2000" dirty="0" smtClean="0"/>
              <a:t>PIZZA</a:t>
            </a:r>
            <a:endParaRPr lang="en-US" sz="2000" dirty="0"/>
          </a:p>
        </p:txBody>
      </p:sp>
      <p:sp>
        <p:nvSpPr>
          <p:cNvPr id="22" name="TextBox 21"/>
          <p:cNvSpPr txBox="1"/>
          <p:nvPr/>
        </p:nvSpPr>
        <p:spPr>
          <a:xfrm>
            <a:off x="7122211" y="5121719"/>
            <a:ext cx="1984194" cy="400110"/>
          </a:xfrm>
          <a:prstGeom prst="rect">
            <a:avLst/>
          </a:prstGeom>
          <a:noFill/>
        </p:spPr>
        <p:txBody>
          <a:bodyPr wrap="square" rtlCol="0">
            <a:spAutoFit/>
          </a:bodyPr>
          <a:lstStyle/>
          <a:p>
            <a:pPr algn="ctr"/>
            <a:r>
              <a:rPr lang="en-US" sz="2000" dirty="0" smtClean="0"/>
              <a:t>APPLE</a:t>
            </a:r>
            <a:endParaRPr lang="en-US" sz="2000" dirty="0"/>
          </a:p>
        </p:txBody>
      </p:sp>
      <p:sp>
        <p:nvSpPr>
          <p:cNvPr id="23" name="TextBox 22"/>
          <p:cNvSpPr txBox="1"/>
          <p:nvPr/>
        </p:nvSpPr>
        <p:spPr>
          <a:xfrm>
            <a:off x="4764850" y="5121719"/>
            <a:ext cx="1984194" cy="400110"/>
          </a:xfrm>
          <a:prstGeom prst="rect">
            <a:avLst/>
          </a:prstGeom>
          <a:noFill/>
        </p:spPr>
        <p:txBody>
          <a:bodyPr wrap="square" rtlCol="0">
            <a:spAutoFit/>
          </a:bodyPr>
          <a:lstStyle/>
          <a:p>
            <a:pPr algn="ctr"/>
            <a:r>
              <a:rPr lang="en-US" sz="2000" dirty="0" smtClean="0"/>
              <a:t>JELLY BEANS</a:t>
            </a:r>
            <a:endParaRPr lang="en-US" sz="2000" dirty="0"/>
          </a:p>
        </p:txBody>
      </p:sp>
      <p:sp>
        <p:nvSpPr>
          <p:cNvPr id="24" name="TextBox 23"/>
          <p:cNvSpPr txBox="1"/>
          <p:nvPr/>
        </p:nvSpPr>
        <p:spPr>
          <a:xfrm>
            <a:off x="2407489" y="5121719"/>
            <a:ext cx="1984194" cy="400110"/>
          </a:xfrm>
          <a:prstGeom prst="rect">
            <a:avLst/>
          </a:prstGeom>
          <a:noFill/>
        </p:spPr>
        <p:txBody>
          <a:bodyPr wrap="square" rtlCol="0">
            <a:spAutoFit/>
          </a:bodyPr>
          <a:lstStyle/>
          <a:p>
            <a:pPr algn="ctr"/>
            <a:r>
              <a:rPr lang="en-US" sz="2000" dirty="0" smtClean="0"/>
              <a:t>EGGS</a:t>
            </a:r>
            <a:endParaRPr lang="en-US" sz="2000" dirty="0"/>
          </a:p>
        </p:txBody>
      </p:sp>
      <p:sp>
        <p:nvSpPr>
          <p:cNvPr id="25" name="TextBox 24"/>
          <p:cNvSpPr txBox="1"/>
          <p:nvPr/>
        </p:nvSpPr>
        <p:spPr>
          <a:xfrm>
            <a:off x="50127" y="5121719"/>
            <a:ext cx="1984194" cy="400110"/>
          </a:xfrm>
          <a:prstGeom prst="rect">
            <a:avLst/>
          </a:prstGeom>
          <a:noFill/>
        </p:spPr>
        <p:txBody>
          <a:bodyPr wrap="square" rtlCol="0">
            <a:spAutoFit/>
          </a:bodyPr>
          <a:lstStyle/>
          <a:p>
            <a:pPr algn="ctr"/>
            <a:r>
              <a:rPr lang="en-US" sz="2000" dirty="0" smtClean="0"/>
              <a:t>SOUP</a:t>
            </a:r>
            <a:endParaRPr lang="en-US" sz="2000" dirty="0"/>
          </a:p>
        </p:txBody>
      </p:sp>
      <p:sp>
        <p:nvSpPr>
          <p:cNvPr id="26" name="TextBox 25"/>
          <p:cNvSpPr txBox="1"/>
          <p:nvPr/>
        </p:nvSpPr>
        <p:spPr>
          <a:xfrm>
            <a:off x="7122210" y="2114608"/>
            <a:ext cx="1984194" cy="400110"/>
          </a:xfrm>
          <a:prstGeom prst="rect">
            <a:avLst/>
          </a:prstGeom>
          <a:noFill/>
        </p:spPr>
        <p:txBody>
          <a:bodyPr wrap="square" rtlCol="0">
            <a:spAutoFit/>
          </a:bodyPr>
          <a:lstStyle/>
          <a:p>
            <a:pPr algn="ctr"/>
            <a:r>
              <a:rPr lang="en-US" sz="2000" dirty="0" smtClean="0"/>
              <a:t>BREAD</a:t>
            </a:r>
            <a:endParaRPr lang="en-US" sz="2000" dirty="0"/>
          </a:p>
        </p:txBody>
      </p:sp>
      <p:sp>
        <p:nvSpPr>
          <p:cNvPr id="27" name="TextBox 26"/>
          <p:cNvSpPr txBox="1"/>
          <p:nvPr/>
        </p:nvSpPr>
        <p:spPr>
          <a:xfrm>
            <a:off x="4764850" y="2102920"/>
            <a:ext cx="1984194" cy="400110"/>
          </a:xfrm>
          <a:prstGeom prst="rect">
            <a:avLst/>
          </a:prstGeom>
          <a:noFill/>
        </p:spPr>
        <p:txBody>
          <a:bodyPr wrap="square" rtlCol="0">
            <a:spAutoFit/>
          </a:bodyPr>
          <a:lstStyle/>
          <a:p>
            <a:pPr algn="ctr"/>
            <a:r>
              <a:rPr lang="en-US" sz="2000" dirty="0" smtClean="0"/>
              <a:t>YOGURT</a:t>
            </a:r>
            <a:endParaRPr lang="en-US" sz="2000" dirty="0"/>
          </a:p>
        </p:txBody>
      </p:sp>
      <p:sp>
        <p:nvSpPr>
          <p:cNvPr id="28" name="TextBox 27"/>
          <p:cNvSpPr txBox="1"/>
          <p:nvPr/>
        </p:nvSpPr>
        <p:spPr>
          <a:xfrm>
            <a:off x="2407488" y="2057518"/>
            <a:ext cx="1984194" cy="400110"/>
          </a:xfrm>
          <a:prstGeom prst="rect">
            <a:avLst/>
          </a:prstGeom>
          <a:noFill/>
        </p:spPr>
        <p:txBody>
          <a:bodyPr wrap="square" rtlCol="0">
            <a:spAutoFit/>
          </a:bodyPr>
          <a:lstStyle/>
          <a:p>
            <a:pPr algn="ctr"/>
            <a:r>
              <a:rPr lang="en-US" sz="2000" dirty="0" smtClean="0"/>
              <a:t>CARROTS</a:t>
            </a:r>
            <a:endParaRPr lang="en-US" sz="2000" dirty="0"/>
          </a:p>
        </p:txBody>
      </p:sp>
      <p:pic>
        <p:nvPicPr>
          <p:cNvPr id="2" name="Picture 1" descr="Screen Shot 2014-06-04 at 12.1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99" y="1264524"/>
            <a:ext cx="917238" cy="606605"/>
          </a:xfrm>
          <a:prstGeom prst="rect">
            <a:avLst/>
          </a:prstGeom>
        </p:spPr>
      </p:pic>
      <p:pic>
        <p:nvPicPr>
          <p:cNvPr id="3" name="Picture 2" descr="Screen Shot 2014-06-04 at 12.17.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149" y="1078653"/>
            <a:ext cx="1386847" cy="978865"/>
          </a:xfrm>
          <a:prstGeom prst="rect">
            <a:avLst/>
          </a:prstGeom>
        </p:spPr>
      </p:pic>
      <p:pic>
        <p:nvPicPr>
          <p:cNvPr id="13" name="Picture 12" descr="Screen Shot 2014-06-04 at 12.17.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847" y="1174716"/>
            <a:ext cx="1188155" cy="882802"/>
          </a:xfrm>
          <a:prstGeom prst="rect">
            <a:avLst/>
          </a:prstGeom>
        </p:spPr>
      </p:pic>
      <p:pic>
        <p:nvPicPr>
          <p:cNvPr id="15" name="Picture 14" descr="Screen Shot 2014-06-04 at 12.18.4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5378" y="1174716"/>
            <a:ext cx="1460183" cy="728129"/>
          </a:xfrm>
          <a:prstGeom prst="rect">
            <a:avLst/>
          </a:prstGeom>
        </p:spPr>
      </p:pic>
      <p:pic>
        <p:nvPicPr>
          <p:cNvPr id="29" name="Picture 28" descr="Screen Shot 2014-06-04 at 12.19.2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456" y="4322691"/>
            <a:ext cx="1158317" cy="753529"/>
          </a:xfrm>
          <a:prstGeom prst="rect">
            <a:avLst/>
          </a:prstGeom>
        </p:spPr>
      </p:pic>
      <p:pic>
        <p:nvPicPr>
          <p:cNvPr id="30" name="Picture 29" descr="Screen Shot 2014-06-04 at 12.20.3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240" y="4193017"/>
            <a:ext cx="1026778" cy="883203"/>
          </a:xfrm>
          <a:prstGeom prst="rect">
            <a:avLst/>
          </a:prstGeom>
        </p:spPr>
      </p:pic>
      <p:pic>
        <p:nvPicPr>
          <p:cNvPr id="31" name="Picture 30" descr="Screen Shot 2014-06-04 at 12.21.09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7491" y="4325864"/>
            <a:ext cx="825525" cy="620753"/>
          </a:xfrm>
          <a:prstGeom prst="rect">
            <a:avLst/>
          </a:prstGeom>
        </p:spPr>
      </p:pic>
      <p:pic>
        <p:nvPicPr>
          <p:cNvPr id="32" name="Picture 31" descr="Screen Shot 2014-06-04 at 12.21.46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5254" y="4242304"/>
            <a:ext cx="1126635" cy="806416"/>
          </a:xfrm>
          <a:prstGeom prst="rect">
            <a:avLst/>
          </a:prstGeom>
        </p:spPr>
      </p:pic>
    </p:spTree>
    <p:extLst>
      <p:ext uri="{BB962C8B-B14F-4D97-AF65-F5344CB8AC3E}">
        <p14:creationId xmlns:p14="http://schemas.microsoft.com/office/powerpoint/2010/main" val="39194416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586"/>
            <a:ext cx="9143999" cy="523220"/>
          </a:xfrm>
          <a:prstGeom prst="rect">
            <a:avLst/>
          </a:prstGeom>
          <a:noFill/>
        </p:spPr>
        <p:txBody>
          <a:bodyPr wrap="square" rtlCol="0">
            <a:spAutoFit/>
          </a:bodyPr>
          <a:lstStyle/>
          <a:p>
            <a:pPr algn="ctr"/>
            <a:r>
              <a:rPr lang="en-US" sz="2800" dirty="0" smtClean="0"/>
              <a:t>Food Cards (continued)</a:t>
            </a:r>
            <a:endParaRPr lang="en-US" sz="2800" dirty="0"/>
          </a:p>
        </p:txBody>
      </p:sp>
      <p:sp>
        <p:nvSpPr>
          <p:cNvPr id="5" name="Rectangle 4"/>
          <p:cNvSpPr/>
          <p:nvPr/>
        </p:nvSpPr>
        <p:spPr>
          <a:xfrm>
            <a:off x="50127" y="814774"/>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64849" y="814774"/>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22210" y="814774"/>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122210" y="3945927"/>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764849" y="3945927"/>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07488" y="3945927"/>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127" y="3945927"/>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407488" y="814774"/>
            <a:ext cx="1984195" cy="27406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0" y="3726674"/>
            <a:ext cx="9144000" cy="334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205588" y="580806"/>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38273" y="580806"/>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71930" y="588077"/>
            <a:ext cx="16709" cy="62771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0" y="588077"/>
            <a:ext cx="9144000" cy="334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0128" y="2057518"/>
            <a:ext cx="1984194" cy="400110"/>
          </a:xfrm>
          <a:prstGeom prst="rect">
            <a:avLst/>
          </a:prstGeom>
          <a:noFill/>
        </p:spPr>
        <p:txBody>
          <a:bodyPr wrap="square" rtlCol="0">
            <a:spAutoFit/>
          </a:bodyPr>
          <a:lstStyle/>
          <a:p>
            <a:pPr algn="ctr"/>
            <a:r>
              <a:rPr lang="en-US" sz="2000" dirty="0" smtClean="0"/>
              <a:t>ICE CREAM</a:t>
            </a:r>
            <a:endParaRPr lang="en-US" sz="2000" dirty="0"/>
          </a:p>
        </p:txBody>
      </p:sp>
      <p:sp>
        <p:nvSpPr>
          <p:cNvPr id="22" name="TextBox 21"/>
          <p:cNvSpPr txBox="1"/>
          <p:nvPr/>
        </p:nvSpPr>
        <p:spPr>
          <a:xfrm>
            <a:off x="7122211" y="5121719"/>
            <a:ext cx="1984194" cy="400110"/>
          </a:xfrm>
          <a:prstGeom prst="rect">
            <a:avLst/>
          </a:prstGeom>
          <a:noFill/>
        </p:spPr>
        <p:txBody>
          <a:bodyPr wrap="square" rtlCol="0">
            <a:spAutoFit/>
          </a:bodyPr>
          <a:lstStyle/>
          <a:p>
            <a:pPr algn="ctr"/>
            <a:r>
              <a:rPr lang="en-US" sz="2000" dirty="0" smtClean="0"/>
              <a:t>STRAWBERRIES</a:t>
            </a:r>
            <a:endParaRPr lang="en-US" sz="2000" dirty="0"/>
          </a:p>
        </p:txBody>
      </p:sp>
      <p:sp>
        <p:nvSpPr>
          <p:cNvPr id="23" name="TextBox 22"/>
          <p:cNvSpPr txBox="1"/>
          <p:nvPr/>
        </p:nvSpPr>
        <p:spPr>
          <a:xfrm>
            <a:off x="4764850" y="5121719"/>
            <a:ext cx="1984194" cy="400110"/>
          </a:xfrm>
          <a:prstGeom prst="rect">
            <a:avLst/>
          </a:prstGeom>
          <a:noFill/>
        </p:spPr>
        <p:txBody>
          <a:bodyPr wrap="square" rtlCol="0">
            <a:spAutoFit/>
          </a:bodyPr>
          <a:lstStyle/>
          <a:p>
            <a:pPr algn="ctr"/>
            <a:r>
              <a:rPr lang="en-US" sz="2000" dirty="0" smtClean="0"/>
              <a:t>DOUGHNUT</a:t>
            </a:r>
            <a:endParaRPr lang="en-US" sz="2000" dirty="0"/>
          </a:p>
        </p:txBody>
      </p:sp>
      <p:sp>
        <p:nvSpPr>
          <p:cNvPr id="24" name="TextBox 23"/>
          <p:cNvSpPr txBox="1"/>
          <p:nvPr/>
        </p:nvSpPr>
        <p:spPr>
          <a:xfrm>
            <a:off x="2407489" y="5121719"/>
            <a:ext cx="1984194" cy="400110"/>
          </a:xfrm>
          <a:prstGeom prst="rect">
            <a:avLst/>
          </a:prstGeom>
          <a:noFill/>
        </p:spPr>
        <p:txBody>
          <a:bodyPr wrap="square" rtlCol="0">
            <a:spAutoFit/>
          </a:bodyPr>
          <a:lstStyle/>
          <a:p>
            <a:pPr algn="ctr"/>
            <a:r>
              <a:rPr lang="en-US" sz="2000" dirty="0" smtClean="0"/>
              <a:t>PEANUT BUTTER</a:t>
            </a:r>
            <a:endParaRPr lang="en-US" sz="2000" dirty="0"/>
          </a:p>
        </p:txBody>
      </p:sp>
      <p:sp>
        <p:nvSpPr>
          <p:cNvPr id="25" name="TextBox 24"/>
          <p:cNvSpPr txBox="1"/>
          <p:nvPr/>
        </p:nvSpPr>
        <p:spPr>
          <a:xfrm>
            <a:off x="50127" y="5121719"/>
            <a:ext cx="1984194" cy="400110"/>
          </a:xfrm>
          <a:prstGeom prst="rect">
            <a:avLst/>
          </a:prstGeom>
          <a:noFill/>
        </p:spPr>
        <p:txBody>
          <a:bodyPr wrap="square" rtlCol="0">
            <a:spAutoFit/>
          </a:bodyPr>
          <a:lstStyle/>
          <a:p>
            <a:pPr algn="ctr"/>
            <a:r>
              <a:rPr lang="en-US" sz="2000" dirty="0" smtClean="0"/>
              <a:t>BANANA</a:t>
            </a:r>
            <a:endParaRPr lang="en-US" sz="2000" dirty="0"/>
          </a:p>
        </p:txBody>
      </p:sp>
      <p:sp>
        <p:nvSpPr>
          <p:cNvPr id="26" name="TextBox 25"/>
          <p:cNvSpPr txBox="1"/>
          <p:nvPr/>
        </p:nvSpPr>
        <p:spPr>
          <a:xfrm>
            <a:off x="7122210" y="2114608"/>
            <a:ext cx="1984194" cy="400110"/>
          </a:xfrm>
          <a:prstGeom prst="rect">
            <a:avLst/>
          </a:prstGeom>
          <a:noFill/>
        </p:spPr>
        <p:txBody>
          <a:bodyPr wrap="square" rtlCol="0">
            <a:spAutoFit/>
          </a:bodyPr>
          <a:lstStyle/>
          <a:p>
            <a:pPr algn="ctr"/>
            <a:r>
              <a:rPr lang="en-US" sz="2000" dirty="0" smtClean="0"/>
              <a:t>SALMON</a:t>
            </a:r>
            <a:endParaRPr lang="en-US" sz="2000" dirty="0"/>
          </a:p>
        </p:txBody>
      </p:sp>
      <p:sp>
        <p:nvSpPr>
          <p:cNvPr id="27" name="TextBox 26"/>
          <p:cNvSpPr txBox="1"/>
          <p:nvPr/>
        </p:nvSpPr>
        <p:spPr>
          <a:xfrm>
            <a:off x="4764850" y="2102920"/>
            <a:ext cx="1984194" cy="400110"/>
          </a:xfrm>
          <a:prstGeom prst="rect">
            <a:avLst/>
          </a:prstGeom>
          <a:noFill/>
        </p:spPr>
        <p:txBody>
          <a:bodyPr wrap="square" rtlCol="0">
            <a:spAutoFit/>
          </a:bodyPr>
          <a:lstStyle/>
          <a:p>
            <a:pPr algn="ctr"/>
            <a:r>
              <a:rPr lang="en-US" sz="2000" dirty="0" smtClean="0"/>
              <a:t>STEAK</a:t>
            </a:r>
            <a:endParaRPr lang="en-US" sz="2000" dirty="0"/>
          </a:p>
        </p:txBody>
      </p:sp>
      <p:sp>
        <p:nvSpPr>
          <p:cNvPr id="28" name="TextBox 27"/>
          <p:cNvSpPr txBox="1"/>
          <p:nvPr/>
        </p:nvSpPr>
        <p:spPr>
          <a:xfrm>
            <a:off x="2407488" y="2057518"/>
            <a:ext cx="1984194" cy="400110"/>
          </a:xfrm>
          <a:prstGeom prst="rect">
            <a:avLst/>
          </a:prstGeom>
          <a:noFill/>
        </p:spPr>
        <p:txBody>
          <a:bodyPr wrap="square" rtlCol="0">
            <a:spAutoFit/>
          </a:bodyPr>
          <a:lstStyle/>
          <a:p>
            <a:pPr algn="ctr"/>
            <a:r>
              <a:rPr lang="en-US" sz="2000" dirty="0" smtClean="0"/>
              <a:t>BROCCOLI</a:t>
            </a:r>
            <a:endParaRPr lang="en-US" sz="2000" dirty="0"/>
          </a:p>
        </p:txBody>
      </p:sp>
      <p:pic>
        <p:nvPicPr>
          <p:cNvPr id="2" name="Picture 1" descr="Screen Shot 2014-06-04 at 12.25.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77" y="1042086"/>
            <a:ext cx="1048589" cy="1015432"/>
          </a:xfrm>
          <a:prstGeom prst="rect">
            <a:avLst/>
          </a:prstGeom>
        </p:spPr>
      </p:pic>
      <p:pic>
        <p:nvPicPr>
          <p:cNvPr id="3" name="Picture 2" descr="Screen Shot 2014-06-04 at 12.26.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070" y="1218212"/>
            <a:ext cx="982809" cy="761842"/>
          </a:xfrm>
          <a:prstGeom prst="rect">
            <a:avLst/>
          </a:prstGeom>
        </p:spPr>
      </p:pic>
      <p:pic>
        <p:nvPicPr>
          <p:cNvPr id="13" name="Picture 12" descr="Screen Shot 2014-06-04 at 12.27.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473" y="1153912"/>
            <a:ext cx="1273489" cy="822615"/>
          </a:xfrm>
          <a:prstGeom prst="rect">
            <a:avLst/>
          </a:prstGeom>
        </p:spPr>
      </p:pic>
      <p:pic>
        <p:nvPicPr>
          <p:cNvPr id="15" name="Picture 14" descr="Screen Shot 2014-06-04 at 12.27.3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4063" y="1169987"/>
            <a:ext cx="710474" cy="833881"/>
          </a:xfrm>
          <a:prstGeom prst="rect">
            <a:avLst/>
          </a:prstGeom>
        </p:spPr>
      </p:pic>
      <p:pic>
        <p:nvPicPr>
          <p:cNvPr id="17" name="Picture 16" descr="Screen Shot 2014-06-04 at 12.28.1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426" y="4144068"/>
            <a:ext cx="1389294" cy="977651"/>
          </a:xfrm>
          <a:prstGeom prst="rect">
            <a:avLst/>
          </a:prstGeom>
        </p:spPr>
      </p:pic>
      <p:pic>
        <p:nvPicPr>
          <p:cNvPr id="29" name="Picture 28" descr="Screen Shot 2014-06-04 at 12.28.5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7070" y="4203317"/>
            <a:ext cx="1076166" cy="802508"/>
          </a:xfrm>
          <a:prstGeom prst="rect">
            <a:avLst/>
          </a:prstGeom>
        </p:spPr>
      </p:pic>
      <p:pic>
        <p:nvPicPr>
          <p:cNvPr id="30" name="Picture 29" descr="Screen Shot 2014-06-04 at 12.29.3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5704" y="4284066"/>
            <a:ext cx="1092312" cy="721759"/>
          </a:xfrm>
          <a:prstGeom prst="rect">
            <a:avLst/>
          </a:prstGeom>
        </p:spPr>
      </p:pic>
      <p:pic>
        <p:nvPicPr>
          <p:cNvPr id="31" name="Picture 30" descr="Screen Shot 2014-06-04 at 12.30.20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3432" y="4144068"/>
            <a:ext cx="1382653" cy="921133"/>
          </a:xfrm>
          <a:prstGeom prst="rect">
            <a:avLst/>
          </a:prstGeom>
        </p:spPr>
      </p:pic>
    </p:spTree>
    <p:extLst>
      <p:ext uri="{BB962C8B-B14F-4D97-AF65-F5344CB8AC3E}">
        <p14:creationId xmlns:p14="http://schemas.microsoft.com/office/powerpoint/2010/main" val="41255549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5425"/>
            <a:ext cx="9144000" cy="523220"/>
          </a:xfrm>
          <a:prstGeom prst="rect">
            <a:avLst/>
          </a:prstGeom>
          <a:noFill/>
        </p:spPr>
        <p:txBody>
          <a:bodyPr wrap="square" rtlCol="0">
            <a:spAutoFit/>
          </a:bodyPr>
          <a:lstStyle/>
          <a:p>
            <a:pPr algn="ctr"/>
            <a:r>
              <a:rPr lang="en-US" sz="2800" dirty="0" smtClean="0"/>
              <a:t>Student A, Rank Your Cards!</a:t>
            </a:r>
            <a:endParaRPr lang="en-US" sz="2800" dirty="0"/>
          </a:p>
        </p:txBody>
      </p:sp>
      <p:sp>
        <p:nvSpPr>
          <p:cNvPr id="5" name="TextBox 4"/>
          <p:cNvSpPr txBox="1"/>
          <p:nvPr/>
        </p:nvSpPr>
        <p:spPr>
          <a:xfrm>
            <a:off x="0" y="2587683"/>
            <a:ext cx="3665639" cy="369332"/>
          </a:xfrm>
          <a:prstGeom prst="rect">
            <a:avLst/>
          </a:prstGeom>
          <a:noFill/>
        </p:spPr>
        <p:txBody>
          <a:bodyPr wrap="square" rtlCol="0">
            <a:spAutoFit/>
          </a:bodyPr>
          <a:lstStyle/>
          <a:p>
            <a:r>
              <a:rPr lang="en-US" b="1" dirty="0" smtClean="0"/>
              <a:t>Most favorite                                          </a:t>
            </a:r>
            <a:endParaRPr lang="en-US" b="1" dirty="0"/>
          </a:p>
        </p:txBody>
      </p:sp>
      <p:sp>
        <p:nvSpPr>
          <p:cNvPr id="6" name="TextBox 5"/>
          <p:cNvSpPr txBox="1"/>
          <p:nvPr/>
        </p:nvSpPr>
        <p:spPr>
          <a:xfrm>
            <a:off x="6157630" y="5955594"/>
            <a:ext cx="2986370" cy="369332"/>
          </a:xfrm>
          <a:prstGeom prst="rect">
            <a:avLst/>
          </a:prstGeom>
          <a:noFill/>
        </p:spPr>
        <p:txBody>
          <a:bodyPr wrap="square" rtlCol="0">
            <a:spAutoFit/>
          </a:bodyPr>
          <a:lstStyle/>
          <a:p>
            <a:pPr algn="r"/>
            <a:r>
              <a:rPr lang="en-US" b="1" dirty="0" smtClean="0"/>
              <a:t>Least Favorite</a:t>
            </a:r>
            <a:endParaRPr lang="en-US" b="1" dirty="0"/>
          </a:p>
        </p:txBody>
      </p:sp>
      <p:cxnSp>
        <p:nvCxnSpPr>
          <p:cNvPr id="44" name="Straight Connector 43"/>
          <p:cNvCxnSpPr/>
          <p:nvPr/>
        </p:nvCxnSpPr>
        <p:spPr>
          <a:xfrm>
            <a:off x="127279"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276667"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426055"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575443"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724831"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74219"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023607"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172994"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27279"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276667"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426055"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575443"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724831"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874219"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023607"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8172994" y="5141502"/>
            <a:ext cx="787791" cy="0"/>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312025" y="3678677"/>
            <a:ext cx="361597" cy="369332"/>
          </a:xfrm>
          <a:prstGeom prst="rect">
            <a:avLst/>
          </a:prstGeom>
          <a:noFill/>
        </p:spPr>
        <p:txBody>
          <a:bodyPr wrap="square" rtlCol="0">
            <a:spAutoFit/>
          </a:bodyPr>
          <a:lstStyle/>
          <a:p>
            <a:r>
              <a:rPr lang="en-US" dirty="0" smtClean="0"/>
              <a:t>1</a:t>
            </a:r>
            <a:endParaRPr lang="en-US" dirty="0"/>
          </a:p>
        </p:txBody>
      </p:sp>
      <p:sp>
        <p:nvSpPr>
          <p:cNvPr id="62" name="TextBox 61"/>
          <p:cNvSpPr txBox="1"/>
          <p:nvPr/>
        </p:nvSpPr>
        <p:spPr>
          <a:xfrm>
            <a:off x="1451818" y="3678677"/>
            <a:ext cx="361597" cy="369332"/>
          </a:xfrm>
          <a:prstGeom prst="rect">
            <a:avLst/>
          </a:prstGeom>
          <a:noFill/>
        </p:spPr>
        <p:txBody>
          <a:bodyPr wrap="square" rtlCol="0">
            <a:spAutoFit/>
          </a:bodyPr>
          <a:lstStyle/>
          <a:p>
            <a:r>
              <a:rPr lang="en-US" dirty="0"/>
              <a:t>2</a:t>
            </a:r>
          </a:p>
        </p:txBody>
      </p:sp>
      <p:sp>
        <p:nvSpPr>
          <p:cNvPr id="63" name="TextBox 62"/>
          <p:cNvSpPr txBox="1"/>
          <p:nvPr/>
        </p:nvSpPr>
        <p:spPr>
          <a:xfrm>
            <a:off x="2642573" y="3678677"/>
            <a:ext cx="361597" cy="369332"/>
          </a:xfrm>
          <a:prstGeom prst="rect">
            <a:avLst/>
          </a:prstGeom>
          <a:noFill/>
        </p:spPr>
        <p:txBody>
          <a:bodyPr wrap="square" rtlCol="0">
            <a:spAutoFit/>
          </a:bodyPr>
          <a:lstStyle/>
          <a:p>
            <a:r>
              <a:rPr lang="en-US" dirty="0"/>
              <a:t>3</a:t>
            </a:r>
          </a:p>
        </p:txBody>
      </p:sp>
      <p:sp>
        <p:nvSpPr>
          <p:cNvPr id="64" name="TextBox 63"/>
          <p:cNvSpPr txBox="1"/>
          <p:nvPr/>
        </p:nvSpPr>
        <p:spPr>
          <a:xfrm>
            <a:off x="3791769" y="3681177"/>
            <a:ext cx="361597" cy="369332"/>
          </a:xfrm>
          <a:prstGeom prst="rect">
            <a:avLst/>
          </a:prstGeom>
          <a:noFill/>
        </p:spPr>
        <p:txBody>
          <a:bodyPr wrap="square" rtlCol="0">
            <a:spAutoFit/>
          </a:bodyPr>
          <a:lstStyle/>
          <a:p>
            <a:r>
              <a:rPr lang="en-US" dirty="0"/>
              <a:t>4</a:t>
            </a:r>
          </a:p>
        </p:txBody>
      </p:sp>
      <p:sp>
        <p:nvSpPr>
          <p:cNvPr id="65" name="TextBox 64"/>
          <p:cNvSpPr txBox="1"/>
          <p:nvPr/>
        </p:nvSpPr>
        <p:spPr>
          <a:xfrm>
            <a:off x="5976831" y="3681177"/>
            <a:ext cx="361597" cy="369332"/>
          </a:xfrm>
          <a:prstGeom prst="rect">
            <a:avLst/>
          </a:prstGeom>
          <a:noFill/>
        </p:spPr>
        <p:txBody>
          <a:bodyPr wrap="square" rtlCol="0">
            <a:spAutoFit/>
          </a:bodyPr>
          <a:lstStyle/>
          <a:p>
            <a:r>
              <a:rPr lang="en-US" dirty="0"/>
              <a:t>6</a:t>
            </a:r>
          </a:p>
        </p:txBody>
      </p:sp>
      <p:sp>
        <p:nvSpPr>
          <p:cNvPr id="66" name="TextBox 65"/>
          <p:cNvSpPr txBox="1"/>
          <p:nvPr/>
        </p:nvSpPr>
        <p:spPr>
          <a:xfrm>
            <a:off x="4932592" y="3681177"/>
            <a:ext cx="361597" cy="369332"/>
          </a:xfrm>
          <a:prstGeom prst="rect">
            <a:avLst/>
          </a:prstGeom>
          <a:noFill/>
        </p:spPr>
        <p:txBody>
          <a:bodyPr wrap="square" rtlCol="0">
            <a:spAutoFit/>
          </a:bodyPr>
          <a:lstStyle/>
          <a:p>
            <a:r>
              <a:rPr lang="en-US" dirty="0"/>
              <a:t>5</a:t>
            </a:r>
          </a:p>
        </p:txBody>
      </p:sp>
      <p:sp>
        <p:nvSpPr>
          <p:cNvPr id="67" name="TextBox 66"/>
          <p:cNvSpPr txBox="1"/>
          <p:nvPr/>
        </p:nvSpPr>
        <p:spPr>
          <a:xfrm>
            <a:off x="312025" y="5409437"/>
            <a:ext cx="361597" cy="369332"/>
          </a:xfrm>
          <a:prstGeom prst="rect">
            <a:avLst/>
          </a:prstGeom>
          <a:noFill/>
        </p:spPr>
        <p:txBody>
          <a:bodyPr wrap="square" rtlCol="0">
            <a:spAutoFit/>
          </a:bodyPr>
          <a:lstStyle/>
          <a:p>
            <a:r>
              <a:rPr lang="en-US" dirty="0"/>
              <a:t>9</a:t>
            </a:r>
          </a:p>
        </p:txBody>
      </p:sp>
      <p:sp>
        <p:nvSpPr>
          <p:cNvPr id="68" name="TextBox 67"/>
          <p:cNvSpPr txBox="1"/>
          <p:nvPr/>
        </p:nvSpPr>
        <p:spPr>
          <a:xfrm>
            <a:off x="8372478" y="3678677"/>
            <a:ext cx="361597" cy="369332"/>
          </a:xfrm>
          <a:prstGeom prst="rect">
            <a:avLst/>
          </a:prstGeom>
          <a:noFill/>
        </p:spPr>
        <p:txBody>
          <a:bodyPr wrap="square" rtlCol="0">
            <a:spAutoFit/>
          </a:bodyPr>
          <a:lstStyle/>
          <a:p>
            <a:r>
              <a:rPr lang="en-US" dirty="0"/>
              <a:t>8</a:t>
            </a:r>
          </a:p>
        </p:txBody>
      </p:sp>
      <p:sp>
        <p:nvSpPr>
          <p:cNvPr id="69" name="TextBox 68"/>
          <p:cNvSpPr txBox="1"/>
          <p:nvPr/>
        </p:nvSpPr>
        <p:spPr>
          <a:xfrm>
            <a:off x="7238689" y="3678677"/>
            <a:ext cx="361597" cy="369332"/>
          </a:xfrm>
          <a:prstGeom prst="rect">
            <a:avLst/>
          </a:prstGeom>
          <a:noFill/>
        </p:spPr>
        <p:txBody>
          <a:bodyPr wrap="square" rtlCol="0">
            <a:spAutoFit/>
          </a:bodyPr>
          <a:lstStyle/>
          <a:p>
            <a:r>
              <a:rPr lang="en-US" dirty="0"/>
              <a:t>7</a:t>
            </a:r>
          </a:p>
        </p:txBody>
      </p:sp>
      <p:sp>
        <p:nvSpPr>
          <p:cNvPr id="70" name="TextBox 69"/>
          <p:cNvSpPr txBox="1"/>
          <p:nvPr/>
        </p:nvSpPr>
        <p:spPr>
          <a:xfrm>
            <a:off x="8372478" y="5409437"/>
            <a:ext cx="588307" cy="369332"/>
          </a:xfrm>
          <a:prstGeom prst="rect">
            <a:avLst/>
          </a:prstGeom>
          <a:noFill/>
        </p:spPr>
        <p:txBody>
          <a:bodyPr wrap="square" rtlCol="0">
            <a:spAutoFit/>
          </a:bodyPr>
          <a:lstStyle/>
          <a:p>
            <a:r>
              <a:rPr lang="en-US" dirty="0" smtClean="0"/>
              <a:t>16</a:t>
            </a:r>
            <a:endParaRPr lang="en-US" dirty="0"/>
          </a:p>
        </p:txBody>
      </p:sp>
      <p:sp>
        <p:nvSpPr>
          <p:cNvPr id="71" name="TextBox 70"/>
          <p:cNvSpPr txBox="1"/>
          <p:nvPr/>
        </p:nvSpPr>
        <p:spPr>
          <a:xfrm>
            <a:off x="7238689" y="5409437"/>
            <a:ext cx="572709" cy="369332"/>
          </a:xfrm>
          <a:prstGeom prst="rect">
            <a:avLst/>
          </a:prstGeom>
          <a:noFill/>
        </p:spPr>
        <p:txBody>
          <a:bodyPr wrap="square" rtlCol="0">
            <a:spAutoFit/>
          </a:bodyPr>
          <a:lstStyle/>
          <a:p>
            <a:r>
              <a:rPr lang="en-US" dirty="0" smtClean="0"/>
              <a:t>15</a:t>
            </a:r>
            <a:endParaRPr lang="en-US" dirty="0"/>
          </a:p>
        </p:txBody>
      </p:sp>
      <p:sp>
        <p:nvSpPr>
          <p:cNvPr id="72" name="TextBox 71"/>
          <p:cNvSpPr txBox="1"/>
          <p:nvPr/>
        </p:nvSpPr>
        <p:spPr>
          <a:xfrm>
            <a:off x="5975491" y="5409437"/>
            <a:ext cx="487609" cy="369332"/>
          </a:xfrm>
          <a:prstGeom prst="rect">
            <a:avLst/>
          </a:prstGeom>
          <a:noFill/>
        </p:spPr>
        <p:txBody>
          <a:bodyPr wrap="square" rtlCol="0">
            <a:spAutoFit/>
          </a:bodyPr>
          <a:lstStyle/>
          <a:p>
            <a:r>
              <a:rPr lang="en-US" dirty="0" smtClean="0"/>
              <a:t>14</a:t>
            </a:r>
            <a:endParaRPr lang="en-US" dirty="0"/>
          </a:p>
        </p:txBody>
      </p:sp>
      <p:sp>
        <p:nvSpPr>
          <p:cNvPr id="73" name="TextBox 72"/>
          <p:cNvSpPr txBox="1"/>
          <p:nvPr/>
        </p:nvSpPr>
        <p:spPr>
          <a:xfrm>
            <a:off x="4932592" y="5409437"/>
            <a:ext cx="580030" cy="369332"/>
          </a:xfrm>
          <a:prstGeom prst="rect">
            <a:avLst/>
          </a:prstGeom>
          <a:noFill/>
        </p:spPr>
        <p:txBody>
          <a:bodyPr wrap="square" rtlCol="0">
            <a:spAutoFit/>
          </a:bodyPr>
          <a:lstStyle/>
          <a:p>
            <a:r>
              <a:rPr lang="en-US" dirty="0" smtClean="0"/>
              <a:t>13</a:t>
            </a:r>
            <a:endParaRPr lang="en-US" dirty="0"/>
          </a:p>
        </p:txBody>
      </p:sp>
      <p:sp>
        <p:nvSpPr>
          <p:cNvPr id="74" name="TextBox 73"/>
          <p:cNvSpPr txBox="1"/>
          <p:nvPr/>
        </p:nvSpPr>
        <p:spPr>
          <a:xfrm>
            <a:off x="3791769" y="5409437"/>
            <a:ext cx="571465" cy="369332"/>
          </a:xfrm>
          <a:prstGeom prst="rect">
            <a:avLst/>
          </a:prstGeom>
          <a:noFill/>
        </p:spPr>
        <p:txBody>
          <a:bodyPr wrap="square" rtlCol="0">
            <a:spAutoFit/>
          </a:bodyPr>
          <a:lstStyle/>
          <a:p>
            <a:r>
              <a:rPr lang="en-US" dirty="0" smtClean="0"/>
              <a:t>12</a:t>
            </a:r>
            <a:endParaRPr lang="en-US" dirty="0"/>
          </a:p>
        </p:txBody>
      </p:sp>
      <p:sp>
        <p:nvSpPr>
          <p:cNvPr id="75" name="TextBox 74"/>
          <p:cNvSpPr txBox="1"/>
          <p:nvPr/>
        </p:nvSpPr>
        <p:spPr>
          <a:xfrm>
            <a:off x="2642573" y="5409437"/>
            <a:ext cx="571273" cy="369332"/>
          </a:xfrm>
          <a:prstGeom prst="rect">
            <a:avLst/>
          </a:prstGeom>
          <a:noFill/>
        </p:spPr>
        <p:txBody>
          <a:bodyPr wrap="square" rtlCol="0">
            <a:spAutoFit/>
          </a:bodyPr>
          <a:lstStyle/>
          <a:p>
            <a:r>
              <a:rPr lang="en-US" dirty="0" smtClean="0"/>
              <a:t>11</a:t>
            </a:r>
            <a:endParaRPr lang="en-US" dirty="0"/>
          </a:p>
        </p:txBody>
      </p:sp>
      <p:sp>
        <p:nvSpPr>
          <p:cNvPr id="76" name="TextBox 75"/>
          <p:cNvSpPr txBox="1"/>
          <p:nvPr/>
        </p:nvSpPr>
        <p:spPr>
          <a:xfrm>
            <a:off x="1451818" y="5409437"/>
            <a:ext cx="477466"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128764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5425"/>
            <a:ext cx="9144000" cy="523220"/>
          </a:xfrm>
          <a:prstGeom prst="rect">
            <a:avLst/>
          </a:prstGeom>
          <a:noFill/>
        </p:spPr>
        <p:txBody>
          <a:bodyPr wrap="square" rtlCol="0">
            <a:spAutoFit/>
          </a:bodyPr>
          <a:lstStyle/>
          <a:p>
            <a:pPr algn="ctr"/>
            <a:r>
              <a:rPr lang="en-US" sz="2800" dirty="0" smtClean="0"/>
              <a:t>Student B, Rank Your Cards!</a:t>
            </a:r>
            <a:endParaRPr lang="en-US" sz="2800" dirty="0"/>
          </a:p>
        </p:txBody>
      </p:sp>
      <p:sp>
        <p:nvSpPr>
          <p:cNvPr id="5" name="TextBox 4"/>
          <p:cNvSpPr txBox="1"/>
          <p:nvPr/>
        </p:nvSpPr>
        <p:spPr>
          <a:xfrm>
            <a:off x="0" y="2587683"/>
            <a:ext cx="3665639" cy="369332"/>
          </a:xfrm>
          <a:prstGeom prst="rect">
            <a:avLst/>
          </a:prstGeom>
          <a:noFill/>
        </p:spPr>
        <p:txBody>
          <a:bodyPr wrap="square" rtlCol="0">
            <a:spAutoFit/>
          </a:bodyPr>
          <a:lstStyle/>
          <a:p>
            <a:r>
              <a:rPr lang="en-US" b="1" dirty="0" smtClean="0"/>
              <a:t>Most favorite                                          </a:t>
            </a:r>
            <a:endParaRPr lang="en-US" b="1" dirty="0"/>
          </a:p>
        </p:txBody>
      </p:sp>
      <p:sp>
        <p:nvSpPr>
          <p:cNvPr id="6" name="TextBox 5"/>
          <p:cNvSpPr txBox="1"/>
          <p:nvPr/>
        </p:nvSpPr>
        <p:spPr>
          <a:xfrm>
            <a:off x="6157630" y="5955594"/>
            <a:ext cx="2986370" cy="369332"/>
          </a:xfrm>
          <a:prstGeom prst="rect">
            <a:avLst/>
          </a:prstGeom>
          <a:noFill/>
        </p:spPr>
        <p:txBody>
          <a:bodyPr wrap="square" rtlCol="0">
            <a:spAutoFit/>
          </a:bodyPr>
          <a:lstStyle/>
          <a:p>
            <a:pPr algn="r"/>
            <a:r>
              <a:rPr lang="en-US" b="1" dirty="0" smtClean="0"/>
              <a:t>Least Favorite</a:t>
            </a:r>
            <a:endParaRPr lang="en-US" b="1" dirty="0"/>
          </a:p>
        </p:txBody>
      </p:sp>
      <p:cxnSp>
        <p:nvCxnSpPr>
          <p:cNvPr id="44" name="Straight Connector 43"/>
          <p:cNvCxnSpPr/>
          <p:nvPr/>
        </p:nvCxnSpPr>
        <p:spPr>
          <a:xfrm>
            <a:off x="127279"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276667"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426055"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575443"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724831"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74219"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023607"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172994" y="3461977"/>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27279"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276667"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426055"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575443"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724831"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874219"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023607" y="5141502"/>
            <a:ext cx="7877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8172994" y="5141502"/>
            <a:ext cx="787791" cy="0"/>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312025" y="3678677"/>
            <a:ext cx="361597" cy="369332"/>
          </a:xfrm>
          <a:prstGeom prst="rect">
            <a:avLst/>
          </a:prstGeom>
          <a:noFill/>
        </p:spPr>
        <p:txBody>
          <a:bodyPr wrap="square" rtlCol="0">
            <a:spAutoFit/>
          </a:bodyPr>
          <a:lstStyle/>
          <a:p>
            <a:r>
              <a:rPr lang="en-US" dirty="0" smtClean="0"/>
              <a:t>1</a:t>
            </a:r>
            <a:endParaRPr lang="en-US" dirty="0"/>
          </a:p>
        </p:txBody>
      </p:sp>
      <p:sp>
        <p:nvSpPr>
          <p:cNvPr id="62" name="TextBox 61"/>
          <p:cNvSpPr txBox="1"/>
          <p:nvPr/>
        </p:nvSpPr>
        <p:spPr>
          <a:xfrm>
            <a:off x="1451818" y="3678677"/>
            <a:ext cx="361597" cy="369332"/>
          </a:xfrm>
          <a:prstGeom prst="rect">
            <a:avLst/>
          </a:prstGeom>
          <a:noFill/>
        </p:spPr>
        <p:txBody>
          <a:bodyPr wrap="square" rtlCol="0">
            <a:spAutoFit/>
          </a:bodyPr>
          <a:lstStyle/>
          <a:p>
            <a:r>
              <a:rPr lang="en-US" dirty="0"/>
              <a:t>2</a:t>
            </a:r>
          </a:p>
        </p:txBody>
      </p:sp>
      <p:sp>
        <p:nvSpPr>
          <p:cNvPr id="63" name="TextBox 62"/>
          <p:cNvSpPr txBox="1"/>
          <p:nvPr/>
        </p:nvSpPr>
        <p:spPr>
          <a:xfrm>
            <a:off x="2642573" y="3678677"/>
            <a:ext cx="361597" cy="369332"/>
          </a:xfrm>
          <a:prstGeom prst="rect">
            <a:avLst/>
          </a:prstGeom>
          <a:noFill/>
        </p:spPr>
        <p:txBody>
          <a:bodyPr wrap="square" rtlCol="0">
            <a:spAutoFit/>
          </a:bodyPr>
          <a:lstStyle/>
          <a:p>
            <a:r>
              <a:rPr lang="en-US" dirty="0"/>
              <a:t>3</a:t>
            </a:r>
          </a:p>
        </p:txBody>
      </p:sp>
      <p:sp>
        <p:nvSpPr>
          <p:cNvPr id="64" name="TextBox 63"/>
          <p:cNvSpPr txBox="1"/>
          <p:nvPr/>
        </p:nvSpPr>
        <p:spPr>
          <a:xfrm>
            <a:off x="3791769" y="3681177"/>
            <a:ext cx="361597" cy="369332"/>
          </a:xfrm>
          <a:prstGeom prst="rect">
            <a:avLst/>
          </a:prstGeom>
          <a:noFill/>
        </p:spPr>
        <p:txBody>
          <a:bodyPr wrap="square" rtlCol="0">
            <a:spAutoFit/>
          </a:bodyPr>
          <a:lstStyle/>
          <a:p>
            <a:r>
              <a:rPr lang="en-US" dirty="0"/>
              <a:t>4</a:t>
            </a:r>
          </a:p>
        </p:txBody>
      </p:sp>
      <p:sp>
        <p:nvSpPr>
          <p:cNvPr id="65" name="TextBox 64"/>
          <p:cNvSpPr txBox="1"/>
          <p:nvPr/>
        </p:nvSpPr>
        <p:spPr>
          <a:xfrm>
            <a:off x="5976831" y="3681177"/>
            <a:ext cx="361597" cy="369332"/>
          </a:xfrm>
          <a:prstGeom prst="rect">
            <a:avLst/>
          </a:prstGeom>
          <a:noFill/>
        </p:spPr>
        <p:txBody>
          <a:bodyPr wrap="square" rtlCol="0">
            <a:spAutoFit/>
          </a:bodyPr>
          <a:lstStyle/>
          <a:p>
            <a:r>
              <a:rPr lang="en-US" dirty="0"/>
              <a:t>6</a:t>
            </a:r>
          </a:p>
        </p:txBody>
      </p:sp>
      <p:sp>
        <p:nvSpPr>
          <p:cNvPr id="66" name="TextBox 65"/>
          <p:cNvSpPr txBox="1"/>
          <p:nvPr/>
        </p:nvSpPr>
        <p:spPr>
          <a:xfrm>
            <a:off x="4932592" y="3681177"/>
            <a:ext cx="361597" cy="369332"/>
          </a:xfrm>
          <a:prstGeom prst="rect">
            <a:avLst/>
          </a:prstGeom>
          <a:noFill/>
        </p:spPr>
        <p:txBody>
          <a:bodyPr wrap="square" rtlCol="0">
            <a:spAutoFit/>
          </a:bodyPr>
          <a:lstStyle/>
          <a:p>
            <a:r>
              <a:rPr lang="en-US" dirty="0"/>
              <a:t>5</a:t>
            </a:r>
          </a:p>
        </p:txBody>
      </p:sp>
      <p:sp>
        <p:nvSpPr>
          <p:cNvPr id="67" name="TextBox 66"/>
          <p:cNvSpPr txBox="1"/>
          <p:nvPr/>
        </p:nvSpPr>
        <p:spPr>
          <a:xfrm>
            <a:off x="312025" y="5409437"/>
            <a:ext cx="361597" cy="369332"/>
          </a:xfrm>
          <a:prstGeom prst="rect">
            <a:avLst/>
          </a:prstGeom>
          <a:noFill/>
        </p:spPr>
        <p:txBody>
          <a:bodyPr wrap="square" rtlCol="0">
            <a:spAutoFit/>
          </a:bodyPr>
          <a:lstStyle/>
          <a:p>
            <a:r>
              <a:rPr lang="en-US" dirty="0"/>
              <a:t>9</a:t>
            </a:r>
          </a:p>
        </p:txBody>
      </p:sp>
      <p:sp>
        <p:nvSpPr>
          <p:cNvPr id="68" name="TextBox 67"/>
          <p:cNvSpPr txBox="1"/>
          <p:nvPr/>
        </p:nvSpPr>
        <p:spPr>
          <a:xfrm>
            <a:off x="8372478" y="3678677"/>
            <a:ext cx="361597" cy="369332"/>
          </a:xfrm>
          <a:prstGeom prst="rect">
            <a:avLst/>
          </a:prstGeom>
          <a:noFill/>
        </p:spPr>
        <p:txBody>
          <a:bodyPr wrap="square" rtlCol="0">
            <a:spAutoFit/>
          </a:bodyPr>
          <a:lstStyle/>
          <a:p>
            <a:r>
              <a:rPr lang="en-US" dirty="0"/>
              <a:t>8</a:t>
            </a:r>
          </a:p>
        </p:txBody>
      </p:sp>
      <p:sp>
        <p:nvSpPr>
          <p:cNvPr id="69" name="TextBox 68"/>
          <p:cNvSpPr txBox="1"/>
          <p:nvPr/>
        </p:nvSpPr>
        <p:spPr>
          <a:xfrm>
            <a:off x="7238689" y="3678677"/>
            <a:ext cx="361597" cy="369332"/>
          </a:xfrm>
          <a:prstGeom prst="rect">
            <a:avLst/>
          </a:prstGeom>
          <a:noFill/>
        </p:spPr>
        <p:txBody>
          <a:bodyPr wrap="square" rtlCol="0">
            <a:spAutoFit/>
          </a:bodyPr>
          <a:lstStyle/>
          <a:p>
            <a:r>
              <a:rPr lang="en-US" dirty="0"/>
              <a:t>7</a:t>
            </a:r>
          </a:p>
        </p:txBody>
      </p:sp>
      <p:sp>
        <p:nvSpPr>
          <p:cNvPr id="70" name="TextBox 69"/>
          <p:cNvSpPr txBox="1"/>
          <p:nvPr/>
        </p:nvSpPr>
        <p:spPr>
          <a:xfrm>
            <a:off x="8372478" y="5409437"/>
            <a:ext cx="588307" cy="369332"/>
          </a:xfrm>
          <a:prstGeom prst="rect">
            <a:avLst/>
          </a:prstGeom>
          <a:noFill/>
        </p:spPr>
        <p:txBody>
          <a:bodyPr wrap="square" rtlCol="0">
            <a:spAutoFit/>
          </a:bodyPr>
          <a:lstStyle/>
          <a:p>
            <a:r>
              <a:rPr lang="en-US" dirty="0" smtClean="0"/>
              <a:t>16</a:t>
            </a:r>
            <a:endParaRPr lang="en-US" dirty="0"/>
          </a:p>
        </p:txBody>
      </p:sp>
      <p:sp>
        <p:nvSpPr>
          <p:cNvPr id="71" name="TextBox 70"/>
          <p:cNvSpPr txBox="1"/>
          <p:nvPr/>
        </p:nvSpPr>
        <p:spPr>
          <a:xfrm>
            <a:off x="7238689" y="5409437"/>
            <a:ext cx="572709" cy="369332"/>
          </a:xfrm>
          <a:prstGeom prst="rect">
            <a:avLst/>
          </a:prstGeom>
          <a:noFill/>
        </p:spPr>
        <p:txBody>
          <a:bodyPr wrap="square" rtlCol="0">
            <a:spAutoFit/>
          </a:bodyPr>
          <a:lstStyle/>
          <a:p>
            <a:r>
              <a:rPr lang="en-US" dirty="0" smtClean="0"/>
              <a:t>15</a:t>
            </a:r>
            <a:endParaRPr lang="en-US" dirty="0"/>
          </a:p>
        </p:txBody>
      </p:sp>
      <p:sp>
        <p:nvSpPr>
          <p:cNvPr id="72" name="TextBox 71"/>
          <p:cNvSpPr txBox="1"/>
          <p:nvPr/>
        </p:nvSpPr>
        <p:spPr>
          <a:xfrm>
            <a:off x="5975491" y="5409437"/>
            <a:ext cx="487609" cy="369332"/>
          </a:xfrm>
          <a:prstGeom prst="rect">
            <a:avLst/>
          </a:prstGeom>
          <a:noFill/>
        </p:spPr>
        <p:txBody>
          <a:bodyPr wrap="square" rtlCol="0">
            <a:spAutoFit/>
          </a:bodyPr>
          <a:lstStyle/>
          <a:p>
            <a:r>
              <a:rPr lang="en-US" dirty="0" smtClean="0"/>
              <a:t>14</a:t>
            </a:r>
            <a:endParaRPr lang="en-US" dirty="0"/>
          </a:p>
        </p:txBody>
      </p:sp>
      <p:sp>
        <p:nvSpPr>
          <p:cNvPr id="73" name="TextBox 72"/>
          <p:cNvSpPr txBox="1"/>
          <p:nvPr/>
        </p:nvSpPr>
        <p:spPr>
          <a:xfrm>
            <a:off x="4932592" y="5409437"/>
            <a:ext cx="580030" cy="369332"/>
          </a:xfrm>
          <a:prstGeom prst="rect">
            <a:avLst/>
          </a:prstGeom>
          <a:noFill/>
        </p:spPr>
        <p:txBody>
          <a:bodyPr wrap="square" rtlCol="0">
            <a:spAutoFit/>
          </a:bodyPr>
          <a:lstStyle/>
          <a:p>
            <a:r>
              <a:rPr lang="en-US" dirty="0" smtClean="0"/>
              <a:t>13</a:t>
            </a:r>
            <a:endParaRPr lang="en-US" dirty="0"/>
          </a:p>
        </p:txBody>
      </p:sp>
      <p:sp>
        <p:nvSpPr>
          <p:cNvPr id="74" name="TextBox 73"/>
          <p:cNvSpPr txBox="1"/>
          <p:nvPr/>
        </p:nvSpPr>
        <p:spPr>
          <a:xfrm>
            <a:off x="3791769" y="5409437"/>
            <a:ext cx="571465" cy="369332"/>
          </a:xfrm>
          <a:prstGeom prst="rect">
            <a:avLst/>
          </a:prstGeom>
          <a:noFill/>
        </p:spPr>
        <p:txBody>
          <a:bodyPr wrap="square" rtlCol="0">
            <a:spAutoFit/>
          </a:bodyPr>
          <a:lstStyle/>
          <a:p>
            <a:r>
              <a:rPr lang="en-US" dirty="0" smtClean="0"/>
              <a:t>12</a:t>
            </a:r>
            <a:endParaRPr lang="en-US" dirty="0"/>
          </a:p>
        </p:txBody>
      </p:sp>
      <p:sp>
        <p:nvSpPr>
          <p:cNvPr id="75" name="TextBox 74"/>
          <p:cNvSpPr txBox="1"/>
          <p:nvPr/>
        </p:nvSpPr>
        <p:spPr>
          <a:xfrm>
            <a:off x="2642573" y="5409437"/>
            <a:ext cx="571273" cy="369332"/>
          </a:xfrm>
          <a:prstGeom prst="rect">
            <a:avLst/>
          </a:prstGeom>
          <a:noFill/>
        </p:spPr>
        <p:txBody>
          <a:bodyPr wrap="square" rtlCol="0">
            <a:spAutoFit/>
          </a:bodyPr>
          <a:lstStyle/>
          <a:p>
            <a:r>
              <a:rPr lang="en-US" dirty="0" smtClean="0"/>
              <a:t>11</a:t>
            </a:r>
            <a:endParaRPr lang="en-US" dirty="0"/>
          </a:p>
        </p:txBody>
      </p:sp>
      <p:sp>
        <p:nvSpPr>
          <p:cNvPr id="76" name="TextBox 75"/>
          <p:cNvSpPr txBox="1"/>
          <p:nvPr/>
        </p:nvSpPr>
        <p:spPr>
          <a:xfrm>
            <a:off x="1451818" y="5409437"/>
            <a:ext cx="477466"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1965937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TotalTime>
  <Words>426</Words>
  <Application>Microsoft Macintosh PowerPoint</Application>
  <PresentationFormat>On-screen Show (4:3)</PresentationFormat>
  <Paragraphs>89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16</dc:creator>
  <cp:lastModifiedBy>Laptop 16</cp:lastModifiedBy>
  <cp:revision>9</cp:revision>
  <dcterms:created xsi:type="dcterms:W3CDTF">2014-06-03T22:03:01Z</dcterms:created>
  <dcterms:modified xsi:type="dcterms:W3CDTF">2014-06-06T21:55:34Z</dcterms:modified>
</cp:coreProperties>
</file>