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2.xml" ContentType="application/inkml+xml"/>
  <Override PartName="/ppt/notesSlides/notesSlide22.xml" ContentType="application/vnd.openxmlformats-officedocument.presentationml.notesSlide+xml"/>
  <Override PartName="/ppt/ink/ink3.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ink/ink4.xml" ContentType="application/inkml+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ink/ink5.xml" ContentType="application/inkml+xml"/>
  <Override PartName="/ppt/notesSlides/notesSlide104.xml" ContentType="application/vnd.openxmlformats-officedocument.presentationml.notesSlide+xml"/>
  <Override PartName="/ppt/ink/ink6.xml" ContentType="application/inkml+xml"/>
  <Override PartName="/ppt/notesSlides/notesSlide105.xml" ContentType="application/vnd.openxmlformats-officedocument.presentationml.notesSlide+xml"/>
  <Override PartName="/ppt/ink/ink7.xml" ContentType="application/inkml+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ink/ink8.xml" ContentType="application/inkml+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08.xml" ContentType="application/vnd.openxmlformats-officedocument.presentationml.notesSlide+xml"/>
  <Override PartName="/ppt/ink/ink9.xml" ContentType="application/inkml+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09.xml" ContentType="application/vnd.openxmlformats-officedocument.presentationml.notesSlide+xml"/>
  <Override PartName="/ppt/ink/ink10.xml" ContentType="application/inkml+xml"/>
  <Override PartName="/ppt/notesSlides/notesSlide110.xml" ContentType="application/vnd.openxmlformats-officedocument.presentationml.notesSlide+xml"/>
  <Override PartName="/ppt/ink/ink11.xml" ContentType="application/inkml+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ink/ink12.xml" ContentType="application/inkml+xml"/>
  <Override PartName="/ppt/notesSlides/notesSlide113.xml" ContentType="application/vnd.openxmlformats-officedocument.presentationml.notesSlide+xml"/>
  <Override PartName="/ppt/ink/ink13.xml" ContentType="application/inkml+xml"/>
  <Override PartName="/ppt/notesSlides/notesSlide114.xml" ContentType="application/vnd.openxmlformats-officedocument.presentationml.notesSlide+xml"/>
  <Override PartName="/ppt/ink/ink14.xml" ContentType="application/inkml+xml"/>
  <Override PartName="/ppt/notesSlides/notesSlide115.xml" ContentType="application/vnd.openxmlformats-officedocument.presentationml.notesSlide+xml"/>
  <Override PartName="/ppt/ink/ink15.xml" ContentType="application/inkml+xml"/>
  <Override PartName="/ppt/notesSlides/notesSlide116.xml" ContentType="application/vnd.openxmlformats-officedocument.presentationml.notesSlide+xml"/>
  <Override PartName="/ppt/ink/ink16.xml" ContentType="application/inkml+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ink/ink17.xml" ContentType="application/inkml+xml"/>
  <Override PartName="/ppt/ink/ink18.xml" ContentType="application/inkml+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ink/ink19.xml" ContentType="application/inkml+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ink/ink20.xml" ContentType="application/inkml+xml"/>
  <Override PartName="/ppt/notesSlides/notesSlide124.xml" ContentType="application/vnd.openxmlformats-officedocument.presentationml.notesSlide+xml"/>
  <Override PartName="/ppt/ink/ink21.xml" ContentType="application/inkml+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ink/ink22.xml" ContentType="application/inkml+xml"/>
  <Override PartName="/ppt/notesSlides/notesSlide127.xml" ContentType="application/vnd.openxmlformats-officedocument.presentationml.notesSlide+xml"/>
  <Override PartName="/ppt/ink/ink23.xml" ContentType="application/inkml+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ink/ink24.xml" ContentType="application/inkml+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ink/ink25.xml" ContentType="application/inkml+xml"/>
  <Override PartName="/ppt/notesSlides/notesSlide133.xml" ContentType="application/vnd.openxmlformats-officedocument.presentationml.notesSlide+xml"/>
  <Override PartName="/ppt/ink/ink26.xml" ContentType="application/inkml+xml"/>
  <Override PartName="/ppt/notesSlides/notesSlide134.xml" ContentType="application/vnd.openxmlformats-officedocument.presentationml.notesSlide+xml"/>
  <Override PartName="/ppt/ink/ink27.xml" ContentType="application/inkml+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ink/ink28.xml" ContentType="application/inkml+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ink/ink29.xml" ContentType="application/inkml+xml"/>
  <Override PartName="/ppt/ink/ink30.xml" ContentType="application/inkml+xml"/>
  <Override PartName="/ppt/ink/ink31.xml" ContentType="application/inkml+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ink/ink32.xml" ContentType="application/inkml+xml"/>
  <Override PartName="/ppt/notesSlides/notesSlide150.xml" ContentType="application/vnd.openxmlformats-officedocument.presentationml.notesSlide+xml"/>
  <Override PartName="/ppt/ink/ink33.xml" ContentType="application/inkml+xml"/>
  <Override PartName="/ppt/ink/ink34.xml" ContentType="application/inkml+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ink/ink35.xml" ContentType="application/inkml+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ink/ink36.xml" ContentType="application/inkml+xml"/>
  <Override PartName="/ppt/notesSlides/notesSlide155.xml" ContentType="application/vnd.openxmlformats-officedocument.presentationml.notesSlide+xml"/>
  <Override PartName="/ppt/ink/ink37.xml" ContentType="application/inkml+xml"/>
  <Override PartName="/ppt/notesSlides/notesSlide156.xml" ContentType="application/vnd.openxmlformats-officedocument.presentationml.notesSlide+xml"/>
  <Override PartName="/ppt/ink/ink38.xml" ContentType="application/inkml+xml"/>
  <Override PartName="/ppt/notesSlides/notesSlide157.xml" ContentType="application/vnd.openxmlformats-officedocument.presentationml.notesSlide+xml"/>
  <Override PartName="/ppt/ink/ink39.xml" ContentType="application/inkml+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ink/ink40.xml" ContentType="application/inkml+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ink/ink41.xml" ContentType="application/inkml+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ink/ink42.xml" ContentType="application/inkml+xml"/>
  <Override PartName="/ppt/notesSlides/notesSlide164.xml" ContentType="application/vnd.openxmlformats-officedocument.presentationml.notesSlide+xml"/>
  <Override PartName="/ppt/ink/ink43.xml" ContentType="application/inkml+xml"/>
  <Override PartName="/ppt/ink/ink44.xml" ContentType="application/inkml+xml"/>
  <Override PartName="/ppt/ink/ink4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Lst>
  <p:notesMasterIdLst>
    <p:notesMasterId r:id="rId200"/>
  </p:notesMasterIdLst>
  <p:sldIdLst>
    <p:sldId id="257" r:id="rId4"/>
    <p:sldId id="258" r:id="rId5"/>
    <p:sldId id="259" r:id="rId6"/>
    <p:sldId id="260"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302" r:id="rId40"/>
    <p:sldId id="296" r:id="rId41"/>
    <p:sldId id="297" r:id="rId42"/>
    <p:sldId id="299" r:id="rId43"/>
    <p:sldId id="300" r:id="rId44"/>
    <p:sldId id="387" r:id="rId45"/>
    <p:sldId id="463" r:id="rId46"/>
    <p:sldId id="388" r:id="rId47"/>
    <p:sldId id="389" r:id="rId48"/>
    <p:sldId id="480" r:id="rId49"/>
    <p:sldId id="481" r:id="rId50"/>
    <p:sldId id="482" r:id="rId51"/>
    <p:sldId id="483" r:id="rId52"/>
    <p:sldId id="484" r:id="rId53"/>
    <p:sldId id="485" r:id="rId54"/>
    <p:sldId id="486" r:id="rId55"/>
    <p:sldId id="487" r:id="rId56"/>
    <p:sldId id="488" r:id="rId57"/>
    <p:sldId id="489" r:id="rId58"/>
    <p:sldId id="490" r:id="rId59"/>
    <p:sldId id="492" r:id="rId60"/>
    <p:sldId id="491" r:id="rId61"/>
    <p:sldId id="461" r:id="rId62"/>
    <p:sldId id="462" r:id="rId63"/>
    <p:sldId id="478" r:id="rId64"/>
    <p:sldId id="395" r:id="rId65"/>
    <p:sldId id="464" r:id="rId66"/>
    <p:sldId id="465" r:id="rId67"/>
    <p:sldId id="466" r:id="rId68"/>
    <p:sldId id="467" r:id="rId69"/>
    <p:sldId id="468" r:id="rId70"/>
    <p:sldId id="469" r:id="rId71"/>
    <p:sldId id="475" r:id="rId72"/>
    <p:sldId id="476" r:id="rId73"/>
    <p:sldId id="477" r:id="rId74"/>
    <p:sldId id="423" r:id="rId75"/>
    <p:sldId id="424" r:id="rId76"/>
    <p:sldId id="425" r:id="rId77"/>
    <p:sldId id="426" r:id="rId78"/>
    <p:sldId id="427" r:id="rId79"/>
    <p:sldId id="428" r:id="rId80"/>
    <p:sldId id="429" r:id="rId81"/>
    <p:sldId id="430" r:id="rId82"/>
    <p:sldId id="431" r:id="rId83"/>
    <p:sldId id="432" r:id="rId84"/>
    <p:sldId id="433" r:id="rId85"/>
    <p:sldId id="434" r:id="rId86"/>
    <p:sldId id="435" r:id="rId87"/>
    <p:sldId id="436" r:id="rId88"/>
    <p:sldId id="493" r:id="rId89"/>
    <p:sldId id="494" r:id="rId90"/>
    <p:sldId id="495" r:id="rId91"/>
    <p:sldId id="443" r:id="rId92"/>
    <p:sldId id="444" r:id="rId93"/>
    <p:sldId id="508" r:id="rId94"/>
    <p:sldId id="507" r:id="rId95"/>
    <p:sldId id="446" r:id="rId96"/>
    <p:sldId id="447" r:id="rId97"/>
    <p:sldId id="448" r:id="rId98"/>
    <p:sldId id="509" r:id="rId99"/>
    <p:sldId id="511" r:id="rId100"/>
    <p:sldId id="451" r:id="rId101"/>
    <p:sldId id="503" r:id="rId102"/>
    <p:sldId id="504" r:id="rId103"/>
    <p:sldId id="453" r:id="rId104"/>
    <p:sldId id="506" r:id="rId105"/>
    <p:sldId id="505" r:id="rId106"/>
    <p:sldId id="454" r:id="rId107"/>
    <p:sldId id="455" r:id="rId108"/>
    <p:sldId id="456" r:id="rId109"/>
    <p:sldId id="457" r:id="rId110"/>
    <p:sldId id="458" r:id="rId111"/>
    <p:sldId id="459" r:id="rId112"/>
    <p:sldId id="460" r:id="rId113"/>
    <p:sldId id="515" r:id="rId114"/>
    <p:sldId id="517" r:id="rId115"/>
    <p:sldId id="516" r:id="rId116"/>
    <p:sldId id="512" r:id="rId117"/>
    <p:sldId id="513" r:id="rId118"/>
    <p:sldId id="514" r:id="rId119"/>
    <p:sldId id="308" r:id="rId120"/>
    <p:sldId id="309" r:id="rId121"/>
    <p:sldId id="310" r:id="rId122"/>
    <p:sldId id="311" r:id="rId123"/>
    <p:sldId id="312" r:id="rId124"/>
    <p:sldId id="313" r:id="rId125"/>
    <p:sldId id="314" r:id="rId126"/>
    <p:sldId id="315" r:id="rId127"/>
    <p:sldId id="316" r:id="rId128"/>
    <p:sldId id="317" r:id="rId129"/>
    <p:sldId id="318" r:id="rId130"/>
    <p:sldId id="319" r:id="rId131"/>
    <p:sldId id="320" r:id="rId132"/>
    <p:sldId id="321" r:id="rId133"/>
    <p:sldId id="322" r:id="rId134"/>
    <p:sldId id="323" r:id="rId135"/>
    <p:sldId id="324" r:id="rId136"/>
    <p:sldId id="325" r:id="rId137"/>
    <p:sldId id="326" r:id="rId138"/>
    <p:sldId id="327" r:id="rId139"/>
    <p:sldId id="328" r:id="rId140"/>
    <p:sldId id="329" r:id="rId141"/>
    <p:sldId id="330" r:id="rId142"/>
    <p:sldId id="331" r:id="rId143"/>
    <p:sldId id="332" r:id="rId144"/>
    <p:sldId id="333" r:id="rId145"/>
    <p:sldId id="334" r:id="rId146"/>
    <p:sldId id="335" r:id="rId147"/>
    <p:sldId id="336" r:id="rId148"/>
    <p:sldId id="337" r:id="rId149"/>
    <p:sldId id="338" r:id="rId150"/>
    <p:sldId id="339" r:id="rId151"/>
    <p:sldId id="340" r:id="rId152"/>
    <p:sldId id="341" r:id="rId153"/>
    <p:sldId id="342" r:id="rId154"/>
    <p:sldId id="343" r:id="rId155"/>
    <p:sldId id="344" r:id="rId156"/>
    <p:sldId id="345" r:id="rId157"/>
    <p:sldId id="346" r:id="rId158"/>
    <p:sldId id="347" r:id="rId159"/>
    <p:sldId id="348" r:id="rId160"/>
    <p:sldId id="349" r:id="rId161"/>
    <p:sldId id="350" r:id="rId162"/>
    <p:sldId id="351" r:id="rId163"/>
    <p:sldId id="352" r:id="rId164"/>
    <p:sldId id="353" r:id="rId165"/>
    <p:sldId id="354" r:id="rId166"/>
    <p:sldId id="355" r:id="rId167"/>
    <p:sldId id="356" r:id="rId168"/>
    <p:sldId id="357" r:id="rId169"/>
    <p:sldId id="358" r:id="rId170"/>
    <p:sldId id="359" r:id="rId171"/>
    <p:sldId id="360" r:id="rId172"/>
    <p:sldId id="361" r:id="rId173"/>
    <p:sldId id="362" r:id="rId174"/>
    <p:sldId id="363" r:id="rId175"/>
    <p:sldId id="364" r:id="rId176"/>
    <p:sldId id="365" r:id="rId177"/>
    <p:sldId id="366" r:id="rId178"/>
    <p:sldId id="367" r:id="rId179"/>
    <p:sldId id="368" r:id="rId180"/>
    <p:sldId id="369" r:id="rId181"/>
    <p:sldId id="370" r:id="rId182"/>
    <p:sldId id="371" r:id="rId183"/>
    <p:sldId id="372" r:id="rId184"/>
    <p:sldId id="373" r:id="rId185"/>
    <p:sldId id="374" r:id="rId186"/>
    <p:sldId id="375" r:id="rId187"/>
    <p:sldId id="376" r:id="rId188"/>
    <p:sldId id="377" r:id="rId189"/>
    <p:sldId id="378" r:id="rId190"/>
    <p:sldId id="379" r:id="rId191"/>
    <p:sldId id="380" r:id="rId192"/>
    <p:sldId id="381" r:id="rId193"/>
    <p:sldId id="496" r:id="rId194"/>
    <p:sldId id="497" r:id="rId195"/>
    <p:sldId id="498" r:id="rId196"/>
    <p:sldId id="499" r:id="rId197"/>
    <p:sldId id="500" r:id="rId198"/>
    <p:sldId id="501" r:id="rId19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CC99"/>
    <a:srgbClr val="FF9900"/>
    <a:srgbClr val="CC3300"/>
    <a:srgbClr val="0000FF"/>
    <a:srgbClr val="009900"/>
    <a:srgbClr val="CCEC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6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70" Type="http://schemas.openxmlformats.org/officeDocument/2006/relationships/slide" Target="slides/slide167.xml"/><Relationship Id="rId191" Type="http://schemas.openxmlformats.org/officeDocument/2006/relationships/slide" Target="slides/slide188.xml"/><Relationship Id="rId196" Type="http://schemas.openxmlformats.org/officeDocument/2006/relationships/slide" Target="slides/slide193.xml"/><Relationship Id="rId200" Type="http://schemas.openxmlformats.org/officeDocument/2006/relationships/notesMaster" Target="notesMasters/notesMaster1.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144" Type="http://schemas.openxmlformats.org/officeDocument/2006/relationships/slide" Target="slides/slide141.xml"/><Relationship Id="rId149" Type="http://schemas.openxmlformats.org/officeDocument/2006/relationships/slide" Target="slides/slide14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60" Type="http://schemas.openxmlformats.org/officeDocument/2006/relationships/slide" Target="slides/slide157.xml"/><Relationship Id="rId165" Type="http://schemas.openxmlformats.org/officeDocument/2006/relationships/slide" Target="slides/slide162.xml"/><Relationship Id="rId181" Type="http://schemas.openxmlformats.org/officeDocument/2006/relationships/slide" Target="slides/slide178.xml"/><Relationship Id="rId186" Type="http://schemas.openxmlformats.org/officeDocument/2006/relationships/slide" Target="slides/slide183.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slide" Target="slides/slide147.xml"/><Relationship Id="rId155" Type="http://schemas.openxmlformats.org/officeDocument/2006/relationships/slide" Target="slides/slide152.xml"/><Relationship Id="rId171" Type="http://schemas.openxmlformats.org/officeDocument/2006/relationships/slide" Target="slides/slide168.xml"/><Relationship Id="rId176" Type="http://schemas.openxmlformats.org/officeDocument/2006/relationships/slide" Target="slides/slide173.xml"/><Relationship Id="rId192" Type="http://schemas.openxmlformats.org/officeDocument/2006/relationships/slide" Target="slides/slide189.xml"/><Relationship Id="rId197" Type="http://schemas.openxmlformats.org/officeDocument/2006/relationships/slide" Target="slides/slide194.xml"/><Relationship Id="rId201" Type="http://schemas.openxmlformats.org/officeDocument/2006/relationships/presProps" Target="presProps.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61" Type="http://schemas.openxmlformats.org/officeDocument/2006/relationships/slide" Target="slides/slide158.xml"/><Relationship Id="rId166" Type="http://schemas.openxmlformats.org/officeDocument/2006/relationships/slide" Target="slides/slide163.xml"/><Relationship Id="rId182" Type="http://schemas.openxmlformats.org/officeDocument/2006/relationships/slide" Target="slides/slide179.xml"/><Relationship Id="rId187" Type="http://schemas.openxmlformats.org/officeDocument/2006/relationships/slide" Target="slides/slide184.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77" Type="http://schemas.openxmlformats.org/officeDocument/2006/relationships/slide" Target="slides/slide174.xml"/><Relationship Id="rId198" Type="http://schemas.openxmlformats.org/officeDocument/2006/relationships/slide" Target="slides/slide195.xml"/><Relationship Id="rId172" Type="http://schemas.openxmlformats.org/officeDocument/2006/relationships/slide" Target="slides/slide169.xml"/><Relationship Id="rId193" Type="http://schemas.openxmlformats.org/officeDocument/2006/relationships/slide" Target="slides/slide190.xml"/><Relationship Id="rId202" Type="http://schemas.openxmlformats.org/officeDocument/2006/relationships/viewProps" Target="viewProps.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slide" Target="slides/slide164.xml"/><Relationship Id="rId188" Type="http://schemas.openxmlformats.org/officeDocument/2006/relationships/slide" Target="slides/slide185.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183" Type="http://schemas.openxmlformats.org/officeDocument/2006/relationships/slide" Target="slides/slide180.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slide" Target="slides/slide175.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openxmlformats.org/officeDocument/2006/relationships/slide" Target="slides/slide170.xml"/><Relationship Id="rId194" Type="http://schemas.openxmlformats.org/officeDocument/2006/relationships/slide" Target="slides/slide191.xml"/><Relationship Id="rId199" Type="http://schemas.openxmlformats.org/officeDocument/2006/relationships/slide" Target="slides/slide196.xml"/><Relationship Id="rId203"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184" Type="http://schemas.openxmlformats.org/officeDocument/2006/relationships/slide" Target="slides/slide181.xml"/><Relationship Id="rId189" Type="http://schemas.openxmlformats.org/officeDocument/2006/relationships/slide" Target="slides/slide186.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slide" Target="slides/slide171.xml"/><Relationship Id="rId179" Type="http://schemas.openxmlformats.org/officeDocument/2006/relationships/slide" Target="slides/slide176.xml"/><Relationship Id="rId195" Type="http://schemas.openxmlformats.org/officeDocument/2006/relationships/slide" Target="slides/slide192.xml"/><Relationship Id="rId190" Type="http://schemas.openxmlformats.org/officeDocument/2006/relationships/slide" Target="slides/slide187.xml"/><Relationship Id="rId204" Type="http://schemas.openxmlformats.org/officeDocument/2006/relationships/tableStyles" Target="tableStyles.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slide" Target="slides/slide166.xml"/><Relationship Id="rId185" Type="http://schemas.openxmlformats.org/officeDocument/2006/relationships/slide" Target="slides/slide182.xml"/><Relationship Id="rId4" Type="http://schemas.openxmlformats.org/officeDocument/2006/relationships/slide" Target="slides/slide1.xml"/><Relationship Id="rId9" Type="http://schemas.openxmlformats.org/officeDocument/2006/relationships/slide" Target="slides/slide6.xml"/><Relationship Id="rId180" Type="http://schemas.openxmlformats.org/officeDocument/2006/relationships/slide" Target="slides/slide177.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slide" Target="slides/slide172.xml"/></Relationships>
</file>

<file path=ppt/ink/ink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7T16:58:58.00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 92 23,'0'0'31,"0"0"-3,-9 13-7,9-13-33,16 17-18,-4-12-2</inkml:trace>
  <inkml:trace contextRef="#ctx0" brushRef="#br0" timeOffset="1242">1363-1 42,'0'0'39,"8"13"1,-8-13-1,0 0-18,0 0-15,0 0-3,0 0-1,0 0-3,0 0-1,0 0-2,0 0-7,0 0-27,12-3-1,-12 3 1,18-13-1</inkml:trace>
</inkml:ink>
</file>

<file path=ppt/ink/ink1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1:46:37.043"/>
    </inkml:context>
    <inkml:brush xml:id="br0">
      <inkml:brushProperty name="width" value="0.05292" units="cm"/>
      <inkml:brushProperty name="height" value="0.05292" units="cm"/>
      <inkml:brushProperty name="color" value="#FF0000"/>
    </inkml:brush>
  </inkml:definitions>
  <inkml:trace contextRef="#ctx0" brushRef="#br0">14896 5159,'0'0,"0"0,0 0,0 0,-26 0,26 0,-27 0,27 0,0 0,0 0,-26 0,26 0,-26-26,26 26,-27 0,27 0,-26 0,-1-27,1 27,-1 0,1 0,-27-26,26 26,-25 0,25 0,-26 0,27 0,-27-26,26 26,-26 0,0 0,27 0,-27-27,0 27,27 0,-27 0,0 0,0 0,0 0,27 0,-27 0,26 0,-26 0,27 0,-27 0,26 0,1 0,26 0,-26 0,-1 0,27 0,0 0,-26 0,26 0,0 27,0-27,-27 26,27 0,0 27,0-26,-26 26,26-27,0 54,-27-54,1 53,26-52,-27 52,27-52,-26 26,26-27,0 27,0-27,0 1,0-1,0 1,0-27,0 26,26 1,-26-27,27 0,-1 26,1-26,-1 0,1 0,-1 0,1 0,-1 27,0-27,1 0,-1 26,1-26,-1 27,1-27,26 0,-27 0,1 0,26 0,-1 0,1 0,0 0,0 0,0 0,0 0,26 0,-26 0,0 0,0 0,0-27,26 27,-26 0,0 0,0-26,0 26,0 0,0 0,0 0,0-27,0 27,26 0,-26 0,0 0,0 0,0 0,0-26,0 26,-27 0,0 0,1 26,-27-26,0 0,26 0,-26 0,0 0,0-26,0 26,0 0,0-27,0 1,0-1,0 1</inkml:trace>
  <inkml:trace contextRef="#ctx0" brushRef="#br0" timeOffset="711.0405">14711 5186,'-26'0,"-1"-27,27 1,0 26,0-27,27 1,-27 26,26 0,1 0,-1 0,27 0,0 0,0 0,0 0,26 0,1 26,-1-26,0 27,1-27,-1 0,0 26,27-26,-53 0,27 27,-28-27,1 0,0 0,-26 0,-1 0,-26 26,27-26,-27 27,0-1,26 1,-26 26,0-27,0 53,-26-26,26 0,0 27,0-27,-27 26,27-26,0 0,-26-27,26 27,-27-26,1-1,-1 1,1-1,-1-26,-25 0,25 26,1-26,-27 0,0 0,0 0,0 27,26-27,1 0,0 0,-1 0,1 26,26-26,0 0,0 0,0 0,0 0,26 0</inkml:trace>
  <inkml:trace contextRef="#ctx0" brushRef="#br0" timeOffset="6257.3579">5530 3916,'27'-27,"26"-26,-1 27,28-27,-1 0,27 0,26 0,1 0,-1 1,53-1,-26 0,26 26,-26 1,26-1,0 1,0 26,-26 0,26 26,-26 27,26-26,-26 26,0 0,0-1,-1 1,-25 0,25 27,1-1,0-26,-53 26,26 1,0-1,1 0,-28 1,-25-1,26 1,-1-1,-52 0,27 1,-1-1,-26 0,26-26,-26 27,27-27,-27 26,0-53,26 27,-26 0,0-26,26-1,-26 27,0-26,26-1,-52-26,26 27,26-27,-26 26,0-26,0 0,0 0,0 0,0 0,0 0,-1 0,1-26,0 26,-26 0,26-27,-27 27,1-26,-1 26,0-27,1 27,-27-26,0 26,0-27,0 27,0 0,-27-26,27-1,-26 27,0-26,26 26,-27-27,1 27,26 0,0 0,0 0,26 0,1 0,-1 27,27-27,-27 26,27-26,27 27,-27-1,26-26,-26 27,-27-27,1 26,-1-26,1 27,-54-27,27 26,-26-26,-27 27,0-1,0-26,0 26,0-26,27 27,-27-1,26-26,1 27,-1-27,27 26,-26-26,26 0,0 0,0 0,0 0</inkml:trace>
  <inkml:trace contextRef="#ctx0" brushRef="#br0" timeOffset="7666.4385">13997 6773,'0'0,"0"0,0 0,-27 0,27 0,27 0,-27 0,26 0,1 0,26 0,0 0,-1 0,28 0,-27 27,53-27,-27 0,27 0,0 26,26-26,0 0,27 27,0-27,26 0,27 0,-27 0,26 0,-25 26,25-26,1 0,0 27,-1-27,-25 26,-1-26,0 27,-26-27,26 0,-53 0,27 0,-27 0,1 0,-54 0,27-27,-27 27,-26 0,-26 0,-1 0,0 0,-26 0,0 0,-26 0,26 27,-53-27</inkml:trace>
  <inkml:trace contextRef="#ctx0" brushRef="#br0" timeOffset="13117.7503">19421 6006,'0'0,"26"27,-26-27,0 0,0 0,0-27,0 27,0 0,0 0,-26-26,26 26,0 0,0 0,-27-27,27 1,-26 26,26-27,-27 27,27 0,-26-26,-1-1,27 27,-26-26,0-1,-1 27,1-26,-27 26,26-27,1 27,-1 0,-26 0,27-26,0 26,-1 0,1 0,-27 0,26-26,1 26,-27 0,26 0,-26 0,1 0,-1 0,0 0,0 0,0 0,0 0,0 26,0-26,0 0,27 0,-27 0,53 26,-27-26,-26 0,27 0,0 0,-1 0,1 27,-1-27,1 26,-1-26,1 0,26 27,-27-27,1 26,-1-26,1 27,26-1,-26-26,-1 27,1-1,-1 1,1-27,26 26,-27 1,1-1,26 0,-27 1,1-1,26-26,-27 27,27-27,-26 26,26 1,0-27,-27 26,27 1,0-27,0 26,0 1,0-1,-26 0,26 1,26-1,-26 1,0-27,0 26,27 1,-27-1,26 1,1-1,-1 1,1-27,-1 26,1 1,-27-1,26 0,1 1,26-1,-27-26,0 27,27-27,0 26,0-26,0 27,0-27,26 0,1 26,-1-26,1 0,-1 0,27 0,-27 0,0 0,1 0,-1 27,1-27,-1 0,-26-27,0 27,0 0,0 0,0-26,-1 26,1-27,0 1,0-1,0 1,-26-1,-1 1,27-27,-27 27,1-27,-27 26,26-26,1 27,-27-27,0 0,0 27,0-27,0 26,-27-26,27 27,-26-27,-1 26,1-25,0-1,-27 26,26 1,-26-1,0-26,0 27,0-1,-26 1,0-1,26 1,-27 26,1-26,0-1,-1 27,1 0,0 0,-1 0,1 0,26 27,-26-27,26 0,26 0,1 26,-1-26,27 0</inkml:trace>
  <inkml:trace contextRef="#ctx0" brushRef="#br0" timeOffset="24830.4202">5795 5689,'0'-27,"26"27,-26 0,0-26,0 26,0 0,0 0,-26 26,26-26,-27 27,27-27,-26 26,26-26,0 0,0 0,26 0,1-26,26 26,0-27,-1 1,28-27</inkml:trace>
</inkml:ink>
</file>

<file path=ppt/ink/ink1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1:47:13.021"/>
    </inkml:context>
    <inkml:brush xml:id="br0">
      <inkml:brushProperty name="width" value="0.05292" units="cm"/>
      <inkml:brushProperty name="height" value="0.05292" units="cm"/>
      <inkml:brushProperty name="color" value="#FF0000"/>
    </inkml:brush>
  </inkml:definitions>
  <inkml:trace contextRef="#ctx0" brushRef="#br0">11960 8758,'0'-27,"-27"27,1 0,26 0,0 0,0 0,0 0,0 0,26 0,-26 27,53-27,-27 26,27-26,27 0,-27 27,26-27,-26 26,0-26,26 0,-26 0,0 27,0-27,-27 0,1 0,-1 0,1 0,-1 0,-26 0,27 0,-27 0,26 0,-26 0,0 0,0 0,27 0,-27 0,0 0,0-27,0 27,-27-26,27 26,-26-27,-1 27,1-26,-1 26,1-27,-1 27,1 0,26 0,0 0,26 0,1 0,26 27,-27-27,27 0,0 0,0 26,-27-26,27 0,-26 0,-27 27,0-1,0 1,-27-27,1 26,-1 0,-25 1,25-1,-26-26,0 27,27-1,-27 1,26-27,1 26,0-26,26 27,0-1</inkml:trace>
  <inkml:trace contextRef="#ctx0" brushRef="#br0" timeOffset="1847.1056">6006 7858,'27'0,"-27"0,26 27,-26-27,27 0,-27 0,26 0,1 0,-27 0,26 0,-26 0,27 26,-1-26,1 0,-1 0,0 0,27 0,-26 0,26 0,26 0,-26 0,0 0,26 0,1 0,26 0,-27 0,0 0,27 0,-27 0,1 27,-1-27,27 0,-27 0,1 0,-1 26,27-26,-27 0,27 0,-26 0,25 0,-25 0,26 0,-1 0,1 0,0 0,26 0,-26 0,0-26,26 26,1-27,-27 27,-1 0,28-26,-28 26,1 0,0 0,-26 0,-1 0,0-27,1 27,-1 0,-53 0,27 0,-26 0,-1-26,-26 26,0 0,27 0,-27 0,0 0,0 0,-27 26,27-26,0 0,-26 0,26 27,-27-27</inkml:trace>
  <inkml:trace contextRef="#ctx0" brushRef="#br0" timeOffset="8007.458">16166 10054,'0'0,"0"0,0 0,0-26,0 26,0 0,0 0,0 0,0 0,0 0,0 0,0 0,0 0,0 0,0 0,0 0,0 0,0 26,27-26,-27 27,0-27,26 26,-26-26,27 27,26-27,-27 0,27 0,0 0,0 0,26 0,1 0,-27 0,52 0,-25-27,-1 27,27 0,-27 0,1 0,26 0,-27 0,0 0,1 0,-1 0,0 0,1 27,-1-27,-26 0,26 0,1 0,-27 26,26-26,27 0,-27 0,1 0,-1 26,0-26,1 0,-27 0,26 27,-26-27,26 0,-52 26,26-26,0 27,0-27,0 26,-1-26,1 0,0 0,0 0,27 0,-54 0,27 0,26-26,-26 26,0-27,27 27,-28 0,28-26,-54 26,54 0,-27 0,26 0,-26 0,0 0,0 0,0-27,0 27,-1 0,1 0,27 0,-27 0,26 0,0 0,-26 0,27 0,-1 0,-26 0,26 0,-26 0,0 0,0 0,-26 0,-1 0,1 0,-1 0,0 0,-26-26,27 26,-27 0,26-26,-26 26,0 0,0 0,0 0,0 0,0 0,0 0,0 0,27 0,-27 0,0 0,0 0,0 0</inkml:trace>
  <inkml:trace contextRef="#ctx0" brushRef="#br0" timeOffset="17201.9839">18071 9075,'0'0,"0"27,0-27,0 0,-26 0,26 0,0 0,-27 0,1 0,26 0,-26-27,-1 27,1 0,-1-26,1 26,-27 0,0-27,0 27,0-26,0 26,0 0,0-27,-26 27,26 0,-26 0,26-26,0 26,-27 0,28 0,-28 0,27 0,0 0,0 0,0 0,1 0,25 0,-26 26,27-26,-1 0,1 0,-1 0,1 0,-1 0,1 0,26 0,0 0,-26 0,26 0,0 0,0 0,0 0,0 0,0 0,0 0,0 0,0 0,0 0,0 0,0 0,0 0,0 0,0 0,0 0,26 27,-26-27,0 0,0 0,0 0,0 0,0 0,0 0,0 0,0 0,0 0,0 0,0 0,0 26,0-26,0 27,26-27,-26 26,0 1,27 26,-27 0,0-1,26 1,-26 27,0-27,27 26,-27 0,0 1,0 26,0-53,0 26,0 0,0-26,0 0,0 0,26 0,-26-27,0 1,27-1,-27 1,26-27,-26 26,0-26,0 0,27 27,-27-27,26 0,-26 0,27 0,25 26,-25-26,26 0,26 0,-26 0,27 0,-1 0,-26-26,26 26,1 0,25 0,-25 0,-1 0,27-27,-27 27,27 0,-26 0,-28 0,28-26,-54 26,1 26,26-26,-53 0,26 0,-26 0,0 0,27 0,-27 0,26 27,-26-27,0 0,0 0,27 0,-27 0,26 26,-26-26,0 0,0 0,26 0,-26 0,0-26,27 26,-27-27,26 1,-26 26,27-53,-27 0,26 0,-26-26,0 26,0-53,0 0,0 0,-26 0,26 1,-27 25,1-26,26 27,-27 26,27 0,-26 27,26-27,-26 53,26 0,0 0,0 0,-27 0,27 0,0 0,0 0,0 0,0 0,0 0</inkml:trace>
</inkml:ink>
</file>

<file path=ppt/ink/ink1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1:48:07.109"/>
    </inkml:context>
    <inkml:brush xml:id="br0">
      <inkml:brushProperty name="width" value="0.05292" units="cm"/>
      <inkml:brushProperty name="height" value="0.05292" units="cm"/>
      <inkml:brushProperty name="color" value="#FF0000"/>
    </inkml:brush>
  </inkml:definitions>
  <inkml:trace contextRef="#ctx0" brushRef="#br0">11642 12779,'0'0,"0"27,0-27,0 0,26 0,-26 0,27 0,-1 0,1 0,26 0,0 0,0 0,26 0,27 0,-27-27,27 27,0-26,0 26,-27-27,0 27,1 0,-27 0,0-26,-27 26,1 0,-27 0,0 0,0 0,0 0,-27-26,1 26,-1 0,1 0,-1-27,27 27,-26 0,-1 0,27 0,0 0,0 0,27 0,-27 27,26-27,27 0,-26 26,-1-26,1 0,-1 0,-26 0,26 26,-26-26,0 0,0 0,0 0,-26 0,0 0,26 0,-27 27,1-1,-1-26,-26 27,27-27,26 26,-27-26,1 0,26 27,0-27,0 0,0 0,0 0</inkml:trace>
  <inkml:trace contextRef="#ctx0" brushRef="#br0" timeOffset="3971.2271">16272 13785,'0'0,"0"0,0 0,0 0,0 0,0 26,0-26,0 0,0 0,0 0,0 0,0 0,0 27,0-27,0 0,27 0,-27 0,26 0,-26 0,27 0,-1 0,27 0,-27 0,1 0,26 0,0 0,0 0,-27 0,27 0,0 0,0 0,26 0,-26 0,27-27,-28 27,28 0,-27 0,0 0,0 0,26 0,-26 0,0 27,0-27,-27 0,27 0,0 26,-27-26,27 0,0 0,0 27,0-27,0 0,0 0,0 0,0 0,26 0,1 0,-28 0,28 0,-1-27,1 27,-28-26,28 26,-27 0,0-27,0 27,-27 0,1 0,-27 0,0 0,26-26,-26 26,0-27,0 27,0-26,26-1,-26 1,0 0,0-1,0 1,0-27,27 26,-27-26,0 0,26 0,-26 27,0-27,27 27,-27-1,0 1,0-1,0 1,0 26,-27-27,27 1,-26 26,26 0,-27-27,27 27,-26-26,0 0,-27 26,26-27,-26 27,27-26,-27 26,0-27,-26 27,26 0,0-26,-27 26,1 0,0 0,-1 0,1 0,-1 26,-25-26,25 0,-26 0,27 0,-27 27,0-27,27 26,-27-26,27 0,-27 27,0-27,27 0,-1 0,1 0,26 0,-26 0,26 0,0 0,0 0,0 0,0 26,0-26,0 0,27 0,-1 0,1 26,-1-26,1 0,0 0,-1 0,27 0,-26 0,26 0,0 0,-27 0,27 0,-26 0,26 0,0 27,0-27,-27 0,27 0,-26 0,26 0,-27 26,1 1,26-27,-27 26,27 1,-26 26,0-27,26 27,-27 0,27 0,-26 0,-1 0,1 26,-1-52,27 25,-26 1,26-26,0-1,0 1,0-27,26 26,1-26,26 0,-27 0,53 0,1 0,-1 0,27-26,-27 26,1-27,26 27,-1 0,-25 0,-1 0,1 0,-28 0,1 0,0 0,-26 27,-1-27,1 0,-27 0,26 26,-26-26,-26-26</inkml:trace>
</inkml:ink>
</file>

<file path=ppt/ink/ink1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1:48:24.107"/>
    </inkml:context>
    <inkml:brush xml:id="br0">
      <inkml:brushProperty name="width" value="0.05292" units="cm"/>
      <inkml:brushProperty name="height" value="0.05292" units="cm"/>
      <inkml:brushProperty name="color" value="#FF0000"/>
    </inkml:brush>
  </inkml:definitions>
  <inkml:trace contextRef="#ctx0" brushRef="#br0">23919 12568,'0'0,"0"0,0 0,-27 0,27 0,0 26,0-26,-26 27,26-27,0 26,-27-26,27 27,-26-1,26 0,-27 1,1 26,-27-27,27 27,-1 0,-26 27,0-28,0 28,0-1,-26 27,0 0,26 0,-53-27,27 27,-27 0,53-27,-53 27,53-53,-26 26,26-52,26 26,-26-53,53 0,-26-27,26 1,26-27,1-27,-1-25,1-1,26-27,0 1,0-27,26 1,-26-1,0 0,26 0,0 1,-26-1,0 27,0-1,0 27,-26 1,-1 25,-26 1,0 26,-26 27,-27-1,0 27,0 27,-53-27,27 52,-27 1,0 27,-26-1,-1 27,1 0,-27 26,1-26,-1 53,27-27,-27 27,0-27,0 0,1 27,25-53,1 26,0-26,-1-27,28 1,-1-1,26-52,1-1,0-26,26-26,26-1,1-52,26-27,26 0,1-26,26-27,26-26,0 0,27-1,-26-25,52 26,-26-1,0 1,-1 26,1 27,-26 0,-28 26,1 27,0-1,-53 54,0-1,-26 27,-27 27,-26 52,-27 0,0 27,-53 27,-26 25,0 28,-27 25,-26 1,0 0,0 26,-27-27,27 1,0 0,26-54,1-25,25-1,54-53,0-52,26-1,27-52,52-54,1 1,26-80,26-26,27 0,26-53,1 0,26-27,-1 1,1 25,0 1,-27 0,27 53,-53 26,0 27,-26 26,-54 53,1 27,-27 52,-53 1,-26 78,-27 28,0-1,-79 53,26 27,-52 26,26 0,-27 0,0 0,1 1,-1-54,54 0,-28-26,54-53,27-27,25-53,27 1,53-80,1-26,52-27,52-53,1-26,27 0,52-54,-26 1,26 0,0 26,1 1,-1 26,-53 26,1 27,-27 26,-53 53,0 26,-53 27,-53 53,-26 27,-27 52,-53 0,1 53,-28 27,-25 0,-1 26,27-26,0 26,26-27,1-25,26-28,52 1,1-53,53-27,26-52,0-27,53-27,0-26,53-26,0-53,-1-1,54-52,0 0,0 0,0 0,0-1,-27 1,0 53,1-27,-54 80,-26-1,-53 54,-26 52,-27 27,-53 53,1 26,-28 27,-25 53,26-27,-1 27,54-27,0-26,52-54,54-25</inkml:trace>
  <inkml:trace contextRef="#ctx0" brushRef="#br0" timeOffset="1777.1016">21776 13018,'0'-27,"-27"1,1 26,26-27,-27 27,1-26,-1 26,1 0,-1 0,1 0,-1 0,1 0,0 0,-1 0,1 0,-27 0,26 26,-26-26,0 27,27-27,-27 26,27-26,-27 27,26-27,-26 52,27-25,-1-1,1 27,-1-26,1 26,0-27,-1 27,27 0,-26 0,26 0,-27 0,27 0,0-27,0 27,27 0,-27 0,26-27,-26 1,27 26,25-27,-25 1,-1-1,1-26,26 26,0-26,0 0,-1 0,1 0,0 0,0 0,0 0,0 0,0-26,0 0,26-1,-26 27,0-26,26-27,-52 26,52 1,-26-27,-26 0,26 27,-27-27,1 0,-1-27,0 27,-26-26,0 0,-26-1,26 27,-26-26,-1 26,-26-26,27 26,-27 26,0-26,0 27,0-1,0 1,-26 26,26-26,-27 26,28 26,-28-26,27 26,-26-26,26 27,-26-1,26 1,-27-1,27 27,0 0,1 0,-1 0,0 0,26 0,1 0,-1 26,1-26,26 26,0-26,26 27,-26-27,27 26,-1-26,27 0,-26 0,26 0,-1-27,1 1,0 25,0-52,27 27,-1-27,0 0,1 0,-1-27,27 27,-27-26,27-27,-27 27,1-27,-1 26,-26-52,0 52,0-52,-27 26,-26 0,0-26,0 26,-26-26,0 26,-27-27,0 27,0 0,0 1,0-1,-26 26,-1 1,27 26,-26 0,26 0,0 0,0 26,27-26,-1 27,-26-27,53 0,0 0,0 0,0-27</inkml:trace>
  <inkml:trace contextRef="#ctx0" brushRef="#br0" timeOffset="3666.2097">21035 12594,'0'0,"0"0,0 0,0 0,0 0,0 0,0 0,0 0,0 0,0 0,0 0,0 0,0-26,0 26,0-27,0 1,0-1,-27 1,27-27,-26 0,-1 0,27 0,-26 0,-1 0,1 27,0-53,-27 52,26-52,1 52,-1-26,1 0,-27 1,26 25,1-26,-27 0,27 0,-27 0,26 27,1-27,-27 27,0-27,0 0,0 0,0 26,0-26,0 1,0 25,0-26,1 27,-28-27,27 26,0-26,-26 27,26-1,0 1,-26-27,26 27,-27-1,1 1,26-1,-26 1,26-1,0 1,0-27,0 27,0-1,27 1,-27-1,26-26,-26 27,27-1,0 1,-27-27,26 53,1-27,-1 1,1 0,-1-1,1 27,26-26,-27 26,27 0,0-27,0 27,0 0,0 0,0 0,0 0,-26 27,52-27,-26 26,0 1,0-1,27 0,-27 27,26-26,-26 26,27-27,-27 1,0-1,0 1,26-1,-26 1,0-1,0-26,0 0,0 0,0 0,0 0,0 0,-26 0,26-26,-27-1,1-26,-1 27,1-27,0 26,-27-26,26 0,-26 1,27 25,-1-26,1 27,26-1,-27 1,27-1,0 1,-26 26,26 0,0-27,0 27,26 0,1 0,-27 0,26 27,27-27,0 0,0 0,0 26,0-26,26 0,-26 0,0 0,-26 0,25 0,1 0,-26 0,-1 0,1 0,-1 0,1 0,-27 0,0 0,26 0,-26 0,0 0,0 0,0 0,0 0,0 0,0 0,-26 0,26 0,-27 0,27 27,-26-1,26-26,-27 27,1-1,-1 27,27-26,-26-1,-1 27,1-27,0 1,26 26,-27-53,27 26,0-26,0 0,0 0,-26 27,26-27,0-27,0 1,0-1,0 1,0-27,0 26,0-25,-27 25,27-26,0 27,0-1,-26 1,26-1,-27 27,27 0,-26 0,-1 27,1-1,-1 1,1-1,0 1,-1-1,27 1,0-27,-26 0,26 0,0 0,0 26,0-26,0 0,26 0,-26 0,27-26</inkml:trace>
  <inkml:trace contextRef="#ctx0" brushRef="#br0" timeOffset="7061.4039">17754 8943,'-53'0,"53"0,-26 0,-1-27,1 27,-27 0,53 0,-53 0,26 0,-26 0,27 0,-27 0,27 27,-27-1,0-26,26 53,1-26,-1 52,1-26,-1 0,1 26,26 27,0-26,0 25,0 1,26-26,1 25,-1-25,1-1,26-26,0 0,26-27,0 1,27-27,-26-27,25 1,1-27,0 0,-27 0,1-26,-1 0,-26-1,-26 1,-1-1,-26 1,-26 0,-1 26,-26 0,0 0,0 26,0 1,27 26,26-26</inkml:trace>
</inkml:ink>
</file>

<file path=ppt/ink/ink1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1:48:44.319"/>
    </inkml:context>
    <inkml:brush xml:id="br0">
      <inkml:brushProperty name="width" value="0.05292" units="cm"/>
      <inkml:brushProperty name="height" value="0.05292" units="cm"/>
      <inkml:brushProperty name="color" value="#FF0000"/>
    </inkml:brush>
  </inkml:definitions>
  <inkml:trace contextRef="#ctx0" brushRef="#br0">19871 9895,'0'0,"26"0,-26 0,0 0,0 0,0 0,-26 0,26 0,0 0,0 0,0 27,0-27,0 0,0 0,0 26,0-26,0 27,0-1,0 1,0-27,0 26,0 1,0-1,0-26,0 0,0 27,0-27,26 0,-26 0,26 0,1 0,-1 0,1 0,-1 0,1 0,26 0,0 0,0 0,-1 0,28 0,-27 0,26-27,-26 27,26 0,1-26,-27 26,26 0,-26 0,0 26,0-26,-27 0,27 27,-26-27,-1 26,-26-26,27 0,-27 0,26 0,-26 0,0-26,0 26,0-27,0 1,-26-27,26 26,0 1,0-1,0 1,0-1,0 1,26 0,0-1</inkml:trace>
  <inkml:trace contextRef="#ctx0" brushRef="#br0" timeOffset="1862.1065">20056 11007,'0'0,"0"0,0 0,26-27,1 27,-1-26,1-1,-1 27,1 0,-1-26,0 26,-26-27,27 27,-1 0,1-26,26 26,-27-27,1 1,26-27,-1 53</inkml:trace>
  <inkml:trace contextRef="#ctx0" brushRef="#br0" timeOffset="2272.1299">20558 10504,'27'-26,"-1"-1,1 1,26-1,-27 27,27-26,0 26,-26 0,25 26,-25 1,-27-1,0 27,0 26,-27 1,1-1,0 0,-27 1,26-27,-26 26,27-26,26-26,-27 25,54-25,-27-27,26 26,27-26,-26 0,26-26,-27 26,27 0,-27 0,1-27,-27 27,26 27,-26-27,27 0,-27 0,0 26,0-26,26-26,-26-1</inkml:trace>
</inkml:ink>
</file>

<file path=ppt/ink/ink1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1:49:08.930"/>
    </inkml:context>
    <inkml:brush xml:id="br0">
      <inkml:brushProperty name="width" value="0.05292" units="cm"/>
      <inkml:brushProperty name="height" value="0.05292" units="cm"/>
      <inkml:brushProperty name="color" value="#FF0000"/>
    </inkml:brush>
  </inkml:definitions>
  <inkml:trace contextRef="#ctx0" brushRef="#br0">21511 13758,'0'27,"0"-27,0 26,0-26,0 0,0 0,0 0,0 0,-26 0,26 0,26 27,-26-27,0 26,0 1,26-1,-26-26,53 0,-26 0,26 0,0 0,26-26,-26-1,26-26,27 53,-53-26,26-1,1 1,-27 26</inkml:trace>
</inkml:ink>
</file>

<file path=ppt/ink/ink1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1:49:17.865"/>
    </inkml:context>
    <inkml:brush xml:id="br0">
      <inkml:brushProperty name="width" value="0.05292" units="cm"/>
      <inkml:brushProperty name="height" value="0.05292" units="cm"/>
      <inkml:brushProperty name="color" value="#FF0000"/>
    </inkml:brush>
  </inkml:definitions>
  <inkml:trace contextRef="#ctx0" brushRef="#br0">16246 10081,'0'0,"-27"-27,1 27,26 0,-27 0,27 0,-26 0,26 0,0 0,0 0,0 0,0 0,0 0,0 0,-27 0,27 0,0 0,0 0,0 0,0 0,0 0,-26 27,26-1,0-26,-26 27,26-1,0 0,0-26,-27 27,27-27,27 26,-27-26,26 27,0-27,1 26,26-26,26 0,-26 0,27 0,25 0,-25 0,-1 0,27 0,0 0,0 0,-1 0,-25 0,-1 0,1 0,-1 0,-26 0,0 0,0-26,0 26,-27-27,27 1,-27 26,1-27,-1 1,1 0,-1-1,-26 27,0 0,0-26,0 26,0 0,-26 0,26 0,0 0</inkml:trace>
  <inkml:trace contextRef="#ctx0" brushRef="#br0" timeOffset="2031.1161">18759 10054,'0'0,"0"0,0 0,0 0,0 0,27 0,-27 0,-27 27,27-27,0 26,0 1,-26-27,26 26,26 0,-26 1,27-1,-1-26,27 27,0-27,26 0,-26 0,27 0,-1 0,0 0,1 0,-1-27,1 27,-27 0,-27-26,27 26,-27 0,-26 0,27 0,-27 0,0 0,0 0,26-27,-26 27,-26-26,26 26,0 0,0 0,0 0,0 0,0 0,0 0,0 0,0-26,26 26,-26 0,27-27</inkml:trace>
</inkml:ink>
</file>

<file path=ppt/ink/ink1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1:49:56.458"/>
    </inkml:context>
    <inkml:brush xml:id="br0">
      <inkml:brushProperty name="width" value="0.05292" units="cm"/>
      <inkml:brushProperty name="height" value="0.05292" units="cm"/>
      <inkml:brushProperty name="color" value="#FF0000"/>
    </inkml:brush>
  </inkml:definitions>
  <inkml:trace contextRef="#ctx0" brushRef="#br0">21749 15928,'0'0,"0"0,0 0,0 0,0 0,0 0,0 0,0 0,0 0,0 0,0 0,0 26,0-26,0 0,0 0,27 27,-1-27,0-27,27 27,0 0,27-53,-27 27,52 0,-25-1,-1-26,1 27,-1-1,-26 1,26-1,-26 27,-26-26,-1 26,1 0,-27 0,26 26,-26-26,0 0,0 0</inkml:trace>
</inkml:ink>
</file>

<file path=ppt/ink/ink1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1:50:44.864"/>
    </inkml:context>
    <inkml:brush xml:id="br0">
      <inkml:brushProperty name="width" value="0.05292" units="cm"/>
      <inkml:brushProperty name="height" value="0.05292" units="cm"/>
      <inkml:brushProperty name="color" value="#FF0000"/>
    </inkml:brush>
  </inkml:definitions>
  <inkml:trace contextRef="#ctx0" brushRef="#br0">16034 8308,'0'-27,"0"27,27-26,-1 0,0 26,1 0,-1-27,1 54,26-27,0 0,0 0,26 0,0-27,1 1,26-1,-27 27,27-26,0 26,-1 0,-25 26,-1 1,1-1,-1 1,0 25,-26-25,0-27,27 0,-1-53,0 27</inkml:trace>
  <inkml:trace contextRef="#ctx0" brushRef="#br0" timeOffset="9477.5421">3572 7885,'0'0,"-26"0,26 0,0 0,0 0,26 0,1 0,26 0,-27 0,27 0,0 0,26 0,1 0,-27 0,26 26,-26-26,26 27,1-27,-1 0,27 0,-27 0,27-27,0 1,-27-1,27 27,0 0,-27 0,-26 0,-26 27,26-1,-27 1,0-1,1-26,-1 26,-26-52,53 0</inkml:trace>
</inkml:ink>
</file>

<file path=ppt/ink/ink1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1:53:58.380"/>
    </inkml:context>
    <inkml:brush xml:id="br0">
      <inkml:brushProperty name="width" value="0.05292" units="cm"/>
      <inkml:brushProperty name="height" value="0.05292" units="cm"/>
      <inkml:brushProperty name="color" value="#FF0000"/>
    </inkml:brush>
  </inkml:definitions>
  <inkml:trace contextRef="#ctx0" brushRef="#br0">15717 2990,'0'0,"0"0,0 0,26 26,-26-26,0 0,0 0,-26-26,26 26,0 0,-27 0,1 0,-27 0,26 0,-26 0,0 0,-26 0,26 0,-26 26,52-26,-26 0,27 0,0 0,26 0,0 0,-27 27,27-27,0 26,0 27,-26-26,26 25,0 1,0-26,0 26,0 0,0-27,53 1,-27-27,27 0,-27 26,27-26,27 0,-27 0,-1 0,1 27,0 25,27-25,-27-1,-27 27,27 0,0 0,-27 26,-26-26,-26 27,-1-27,-25 26,-28 0,1 1,-54-27,28 0,-1 0,26-27,-25 0,25-26,1 0,26-26,26 0,1-27,52-27,-26 27,53-26,-26 0</inkml:trace>
  <inkml:trace contextRef="#ctx0" brushRef="#br0" timeOffset="502.0287">16378 2805,'0'26,"0"-26,0 0,0 27,-26-1,26 0,0 1,-27-1,27 27,-26 0,26 0,-27 26,27 1,-26-27,26 26,-27-26,27 0,0 0,0-27,0 1,0-1,0-26,0 0</inkml:trace>
  <inkml:trace contextRef="#ctx0" brushRef="#br0" timeOffset="1149.0657">16246 4260,'0'0,"26"0,-26 0,0 0,0 0,0 0,0 0,0-27,0 27,-26 27,26-27,0 0,0 0,0-27,0 27,0-26,0 26,0 0,0 0,0 0,0 0,0 26,0-26,0 27,0-27,-27 26,27-26,0 0,0 0,0 0,0 0,0 0,27-26,-27 26,0 0,0 0,0 0,0-27,0 1,26-1,-26 1</inkml:trace>
  <inkml:trace contextRef="#ctx0" brushRef="#br0" timeOffset="1481.0846">16775 3493,'0'0,"0"0,26 0,1-27,-1 27,27-26,0-1,0 1,0 26,0-27,0 1,-27-1,1 1,26 26,-53-27,26 27</inkml:trace>
  <inkml:trace contextRef="#ctx0" brushRef="#br0" timeOffset="1705.0975">16854 3625,'27'0,"-27"26,26-26,27 0,-26 0,26 0,-27 0,27-26,0 26,-53-27,53 27,-27-26,1 26</inkml:trace>
  <inkml:trace contextRef="#ctx0" brushRef="#br0" timeOffset="3783.2164">15478 4868,'106'-26,"0"26,0-27,53-25,-1 25,1 27,0-53,0 27,-27 26,0-27,-26 1,-26-1,-1 1,-26 26,-53 0,0-27,-27 27,1 0</inkml:trace>
  <inkml:trace contextRef="#ctx0" brushRef="#br0" timeOffset="4004.229">15664 5080,'53'0,"26"0,53-26,27-27,0 26,0-26,26 27,-27-27,1 0,-26 27,-54-1,-26 1,0 26,-53 0</inkml:trace>
  <inkml:trace contextRef="#ctx0" brushRef="#br0" timeOffset="5086.2909">15928 5583,'0'0,"-26"0,26 26,0 1,0 26,0-1,0 28,26-1,27 27,0 0,26 0,-26 26,27-26,-1 0,1 0,-28-1,1 1,-26 0,-1-27,-26 27,-53-26,0-1,-26 0,-27 1,0-1,-26-26,-53 26,26-26,-26 0,-27 0,1-26,-1-1,27 27,-27-53,27 26,0-26,26 0,0 0,27 0,26 0,0-26,27 26,26-26,0-1,0 27,27-26,-1 26,1-27,-1 27,27-26,-26 26,26-27,-27 27,1 0,26-26,0 26,-27 0,27 0,27 0,-27-27,26 1,1 26,26-27,-27-26,27 27,0 0,0-27,0 26,0 1,-27-1,27 1,-26 26,-1-27,-26 27,0 0,-26 27,-1-27,-26 26,0 27,-26-26,26 26,-53-1,27 1,-1-26,27 26,1-27,25 27,1-26,-1-1,54 1,-1-1,1 0,52 1,-26-1,26 1,1-27,-27 26,-1 1,1-27,-26 26,-1-26,1 0,-1 27,-26-1,0-26,27 27,-54-27,54 26,-54 0,27 1</inkml:trace>
  <inkml:trace contextRef="#ctx0" brushRef="#br0" timeOffset="13566.776">18362 11642,'0'26,"0"1,0-1,0 1,0-27,0 26,0-26,0 0,0-26,0 26,0-53,0 0,0 0,0-27,-26 1,26 0,-26-1,26 1,-27 0,27 52,0-26,0 53,0 0,0 0,27 53,-1-26,27 78,0-52,26 53,-26-27,26 27,1-53,-1 0,27 27,-53-80,26 26,-26-52,0-1,0-26,-26 0,-27-26,-27-1,1 1,-27 0,26-1,-26 1,0 26,27 0,-27 27,27-54,26 54,0-27,26-26</inkml:trace>
  <inkml:trace contextRef="#ctx0" brushRef="#br0" timeOffset="13777.7881">19553 10398,'0'53,"0"0,0 26,-26 27,26-53,0 53,0-53,-27 0,27 26,27-52,-27 26,0-27,0 0,0-26</inkml:trace>
  <inkml:trace contextRef="#ctx0" brushRef="#br0" timeOffset="13910.7957">19632 11642,'0'26,"0"1,0-27,0 0,0 0</inkml:trace>
  <inkml:trace contextRef="#ctx0" brushRef="#br0" timeOffset="14522.8307">19527 12621,'0'0,"0"0,26 0,1 26,-1 1,0 25,1 1,-1 0,1 27,-1-27,1 26,-27-26,0 26,-27-52,1 26,-27 0,26-27,-52 0,26-26,-26 0,-1 27,1-27,0 0,26 0,-27 0,27 26,1-26,25 0,-26 0,27 0,26 0,0 0,-27 0,27 0,27-26</inkml:trace>
  <inkml:trace contextRef="#ctx0" brushRef="#br0" timeOffset="14796.8464">18971 13256,'0'-27,"0"27,0-26,0 26,-53 0,27 26,-27-26,0 27,0-1,0 1,0 25,0-25,27 26,-1-27,27 1,0 26,27-27,26 1,-27-1,27 1,0-1,0 0,0 1,-27-27,1 0,-27 0,26 0,-26-53,0 0</inkml:trace>
  <inkml:trace contextRef="#ctx0" brushRef="#br0" timeOffset="15484.8857">18839 3016,'26'0,"-26"0,0 27,-26-1,26 27,-27 0,27 26,-26 27,26 0,-27 0,27 26,0 0,-26 1,26-27,0-1,-27-25,27-1,0-26,0-26,0-27,0-27,0 1,0-27,27-27</inkml:trace>
  <inkml:trace contextRef="#ctx0" brushRef="#br0" timeOffset="15834.9057">19103 3201,'80'-52,"-1"-1,27 53,0-27,-27 27,27 0,-27 53,1-26,-27 25,-27 28,-26-1,-26 27,-27 0,-27 0,1 0,0 26,-1-26,27 0,0-27,27 0,26 1,26-54,27 27,27-27,-1-26,0 0,27 0,-26 0,25-26,-52 0,27-27,-27 53,0-53,-1 26,-25-26,-1 27</inkml:trace>
  <inkml:trace contextRef="#ctx0" brushRef="#br0" timeOffset="16241.929">20876 3307,'-26'-26,"-1"26,-26 0,27 53,-54 0,27 0,-26 52,26 1,0 27,53-1,-26-26,52 26,1-26,26 0,26-27,27-53,0 1,26-27,-26-27,0-25,-1-54,-25 0,-27 0,0-53,-53 27,0-27,-53 27,0 0,-27 52,-25 1,-1 79,26 0,-25 26,25 1,80-27</inkml:trace>
</inkml:ink>
</file>

<file path=ppt/ink/ink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06T20:55:12.13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34-1 51,'-21'-9'28,"21"9"-2,-15 13-4,15-13-27,1 16-11,-1-16-8,19 19-3,-3-14-2</inkml:trace>
</inkml:ink>
</file>

<file path=ppt/ink/ink2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1:54:52.820"/>
    </inkml:context>
    <inkml:brush xml:id="br0">
      <inkml:brushProperty name="width" value="0.05292" units="cm"/>
      <inkml:brushProperty name="height" value="0.05292" units="cm"/>
      <inkml:brushProperty name="color" value="#FF0000"/>
    </inkml:brush>
  </inkml:definitions>
  <inkml:trace contextRef="#ctx0" brushRef="#br0">12330 7541,'0'0,"0"0,0 0,0 0,0 26,-27-26,27 27,0-1,0 0,0 1,0-1,0 27,27-26,-1-27,-26 0,53 0,27-27,-1 1,27-1,0-26,0 1,-27-1,27 0,0 0,-27 26,-26 27,0-26,0 26,-27-27,1 54,-27-27,0 26,0-26,0 27,-27-27</inkml:trace>
  <inkml:trace contextRef="#ctx0" brushRef="#br0" timeOffset="4818.2756">2884 10054,'0'27,"0"-27,0 26,0-26,53 0,-26 0,26 0,0 0,26 0,27 0,-27 0,27 0,0 0,0 0,-1 0,-52 0,27 27,-1-27,-52 0,25 0,-52 0,27 0,-27 0,26 0,-26 0,0 0,0 0,-26 0,-1 0,1 26,0-26,-1 26</inkml:trace>
  <inkml:trace contextRef="#ctx0" brushRef="#br0" timeOffset="5608.3208">2884 10398,'0'27,"-26"-27,26 0,0 0,0 0,26 0,-26 0,27-27,-1 27,1 0,52 0,-26 0,26 27,1-27,26 0,-1 0,28 0,-1 0,-26 0,0 0,-27 0,0 0,1 0,-54 0,1 0,-1 0,-26 0,0 0,0 0,0 0,0 0,0 0,0 0,0 0,-26 0,26 0,0 0,0 0,0 0,0 0,0 0,0 0,-27 26,27-26,0 0,0 0,0 0,0 0,0 0,0 0,0 0,0 0,0 0,0 0,0 0,0 0,0 0,0 0,0 0,0 0,0 0,0 0,-26 27,26-27,0 0,0 0,0 0,0 0,0 0,0 0,0 0,0 0,0 0,0 0,0 0,0 0,0 0,0 0,0 0,0 0,0 0,-27-27,27 27,0 0,-26 0,26 0,-27 0</inkml:trace>
  <inkml:trace contextRef="#ctx0" brushRef="#br0" timeOffset="29073.6629">7541 8334,'0'0,"0"0,0 27,0-27,0 0,0 0,0 0,0 0,0 0,0 0,0 0,0 26,0-26,0 27,0-27,0 26,0 27,0-26,-26-1,26 1,0-1,0-26,0 26,0 1,26-27,0 0,1 26,-1-26,54 0,-27 0,26 0,-26-26,53 26,-27 0,1-27,25 27,1 0,26-26,-26 26,27 0,-1 0,0-26,0 26,1 0,-1 0,0-27,1 27,25 0,-25 0,-27 27,26-27,0 0,0 0,1 26,-1-26,0 0,-26 0,0 0,0 26,0-26,-1 0,-25 0,-54 0,27 0,0 0,-26 0,-27 0,0 0,0 0,0 0,0 0,26-26,-26 26,0 0,0 0,0-26,0-1,26 1,-26-27,0 26,0 1,0-27,-26 26,26 1,0-27,-26 53,-1-26,27 26,-26 0,-1 0,1 0,-1 26</inkml:trace>
  <inkml:trace contextRef="#ctx0" brushRef="#br0" timeOffset="29769.7027">8123 9234,'0'0,"0"0,0 0,0 0,-26 0,26 26,-27-26,27 27,-26-1,-1-26,1 53,-1-26,1-1,-1 1,27-1,0 1,0-27,53 26,-26-26,26 0,-27 0,27 0,0 0,0 0,-27 0,1 0,26-26,-53 26,26 0,-26-27,27 27</inkml:trace>
  <inkml:trace contextRef="#ctx0" brushRef="#br0" timeOffset="30092.7212">8388 9181,'0'0,"0"0,0 0,0 0,0 27,0-27,0 26,0 0,-27 27,27-26,0 26,-26 0,26 26,-27-26,27 26,0-26,0 0,-26 0,26-26,0 25,0 1,26-53,-26 27,0-27,0 0,0 0,0-27,0 1,0-27,0 0</inkml:trace>
  <inkml:trace contextRef="#ctx0" brushRef="#br0" timeOffset="30315.734">8811 9208,'0'52,"0"1,0 0,-26 0,-1 0,1 0,-1 0,1-27,-1 1,1-1,26 1,-27-27,27 0,0 26,0-26</inkml:trace>
  <inkml:trace contextRef="#ctx0" brushRef="#br0" timeOffset="30470.7428">8705 9843,'0'26,"0"27,0-27,0-26,0 27,0-27,0 0,27 26,-27-26,0-26,0-1,0 27,0-26</inkml:trace>
  <inkml:trace contextRef="#ctx0" brushRef="#br0" timeOffset="31029.7748">6747 9419,'0'0,"0"0,0 0,0-26,0 26,-26 0,26 26,0-26,0 27,0-1,26 1,1 25,-1 1,1 0,-1-26,1 26,-27 0,0 0,-27-27,1 27,-1 0,-26 0,27-53,-27 26,26-26,1 0,-1-26,27-1</inkml:trace>
  <inkml:trace contextRef="#ctx0" brushRef="#br0" timeOffset="31203.7848">6774 9340,'26'-27,"1"1,-1-1,1 27,-1-26,0 26,27-26,-26-1,26 1,-27-1,27 1,0-27,-27 26,27 1</inkml:trace>
  <inkml:trace contextRef="#ctx0" brushRef="#br0" timeOffset="32087.8353">7462 9287,'0'0,"0"26,0-26,26 53,-52-26,26-1,0 1,0 26,-27-27,27 27,0-27,-26 1,26 26,-27-53,27 0,-26 0,26 0,-27 0,27 0,-26-27,-1 1,27-1,-26 27,52-26,-26-1,27 1,-1 0,1 26,26-27,0-26,0 53,-27-26,27-1,-53 27,26 0,1 0,-27 27,-27-1,27-26,-26 53,26-26,-27-1,1 0,0 1,26-1,-27-26,27 0,-26 0,26 0,0-26,26-1,-26-25,0 25,27 1,-1-1,-26-26,26 27,-26-1,0 27,0 0,0-26,-26 52,0-26,-1 0,1 27,-27-1,0 1,26-1,-26-26,27 0,-27 27,27-27,26 0,0-27,0 27,-27 0,27 0,0 0,0-26,0 26,27-27,-27 27,26 27,0-27,1 26,-1-26,27 27,-26 26,26-53,-27 26,27 27,-26-27,-1-26,0 27,1-27,-27 0,0 0,0 0</inkml:trace>
  <inkml:trace contextRef="#ctx0" brushRef="#br0" timeOffset="36178.0692">6403 15637,'0'26,"0"1,0-27,0 26,0-26,0 27,0-27,27 0,-27 0,0 0,0 0,0-27,-27 27,54-26,-27-1,0-26,0 27,0-27,0-26,0 26,0 0,26 0,-52 0,26-26,0 52,0-26,0 27,0 26,-27-27,27 27,0 0,27 27,-27-27,26 53,1 0,26 0,-1 26,-25 0,26 1,0-1,0 0,-27 1,27-27,-26-27,-1 1,0-1,1-52,-1-1,1-26,-1-26,-26 0,27-27,-1 0,-26 0,0 0,0 27,0-1,0 54,0 0,-26-27,26 53,0 0,26 26,-26-26</inkml:trace>
  <inkml:trace contextRef="#ctx0" brushRef="#br0" timeOffset="37086.1211">7567 15108,'0'26,"0"-26,0 27,0-1,-26 27,26 0,-26 0,26 0,-27 0,27 0,0 0,-26-27,26 0,0 1,0-27,-27 26,27-52,0-1,27 1,-27-27,26 0,1 0,-1 0,27 0,-27 0,1 27,-1 0,1-1,-1 1,-26 26,0 0,0 0,-26 26,-1 1,1-27,-27 26,26-26,1 0,-27 0,0 0,0-26,0 26,27-27,-1 27,1 0,26 0,0 0,0 0,26 0,27 0,-26 27,26-1,0-26,0 26,-1-26,-25 27,26-1,0 1,-27-27,1 26,-1 1,-26-1,27-26,-27 0,0 0,0 0,-27-26,1-1,26 1,-27-27,1 26,-1-25,1-1,-1 0,1 26,26 1,-27-1,1 1,26 26,0 0,0 53,0-53,26 53,-26 0,27 0,-27-1,26 28,-26-27,27-27,-27 27,0-26,0-1,0-26,0 0,0-53</inkml:trace>
  <inkml:trace contextRef="#ctx0" brushRef="#br0" timeOffset="38185.1841">7911 14102,'0'27,"0"-1,0 1,-26 26,26-27,0 1,-27-1,27 0,0 1,27-1,-27 1,26-27,1 0,26 0,0 0,0 0,0-27,26 27,0 0,27-26,0 26,0 0,0 0,26 0,0 0,0 0,27 0,0 0,-27 0,27 0,26 0,-26 26,26-26,-26 0,26 0,0 0,1 0,-1 0,0 0,0-26,0 26,1 0,-1 0,0 0,-26 0,26 0,0 0,0 26,1-26,-1 27,26-27,-25 26,25-26,1 27,0-27,26 26,-27 1,28-27,-28 0,27 26,-26-26,26 0,-53 0,27 0,0 0,-54 0,1 0,0-26,-27 26,-26-27,0 27,-27-26,1-1,-54 27,1 0,-1-26,1 26,-27 0,0 0,0 0,0 0,0 0,0 0,0 0,0 0,0-27,0 27,0-26,0-1,0 1,0 0,0-1,0-26,0 27,0-1,0-26,0 27,0-1,26-26,-26 27</inkml:trace>
  <inkml:trace contextRef="#ctx0" brushRef="#br0" timeOffset="39944.2846">8732 15928,'0'0,"0"0,26 0,-26-27,0 27,0-26,0 0,0-27,0 26,-26-52,26 26,0 0,0 0,0-26,0 26,0 0,0 0,0 0,0 27,0 26,0 0,26 0,-26 26,27 27,-27 0,26 26,0-26,1 27,-1-28,1 28,-1-54,1 1,-1-1,1-26,-27 0,26-26,-26-1,0 1,0-27,0 0,0 0,-26 27,26-27,0 26,-27 1,27-1,0 1,0 26</inkml:trace>
  <inkml:trace contextRef="#ctx0" brushRef="#br0" timeOffset="40114.2943">9340 15531,'80'0,"-28"0,1 0,0 0,27 0,-54-26,27 26,-27-27,1 1,-1-1</inkml:trace>
  <inkml:trace contextRef="#ctx0" brushRef="#br0" timeOffset="40340.3073">9949 15108,'0'26,"0"1,0 26,26-1,-26 28,0-1,0-26,0 27,0-1,0-26,0 0,0 0,0-27,0-26,0 27,0-54</inkml:trace>
  <inkml:trace contextRef="#ctx0" brushRef="#br0" timeOffset="40645.3248">8785 15055,'-80'0,"27"53,0 0,-26 26,26 0,0 27,0 0,27-27,-1 54,27-1,0-53,53 27,0 0,0-53,26 26,1-52,26-27,-1 0</inkml:trace>
  <inkml:trace contextRef="#ctx0" brushRef="#br0" timeOffset="41012.3458">10213 14975,'-26'0,"26"0,0 27,26-1,1 1,-1 26,1 0,26 26,-27 0,0 1,-26 26,0-27,0 27,0-27,0 1,-26-28,0 1,-1 0,27 0,-26-53,26 0,0 0,0 0</inkml:trace>
  <inkml:trace contextRef="#ctx0" brushRef="#br0" timeOffset="41271.3606">10663 14843,'0'0,"0"27,0-1,0 27,0 0,0 0,0 26,0-26,0 26,0 1,27-1,-27-26,0 0,0 0</inkml:trace>
  <inkml:trace contextRef="#ctx0" brushRef="#br0" timeOffset="41406.3683">10875 16087,'26'26,"-26"1,0-27,0 0,0 0,0-27</inkml:trace>
</inkml:ink>
</file>

<file path=ppt/ink/ink2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1:58:12.170"/>
    </inkml:context>
    <inkml:brush xml:id="br0">
      <inkml:brushProperty name="width" value="0.05292" units="cm"/>
      <inkml:brushProperty name="height" value="0.05292" units="cm"/>
      <inkml:brushProperty name="color" value="#FF0000"/>
    </inkml:brush>
  </inkml:definitions>
  <inkml:trace contextRef="#ctx0" brushRef="#br0">16510 8599,'0'26,"0"27,27-26,-27-1,0 27,0-26,0 26,0-27,0 27,0 0,0 0,0-27,0 27,0 0,0 0,0 0,0 0,0 0,0 0,0 0,0-27,0 27,0-27,0 1,0 26,0-53,0 26,0 1,0-27,0 0,0 0,0 0,0-27,0 1,-27-27,1 26,-1 1,-25-27,-1 27,0-1,0 1,-27 26,27 26,1 1,-1-1,0 27,0-27,26 54,1-1,26-26,0 26,26-26,1 27,-1-27,27 0,-26-27,26 0,-1 1,-25-27,-1-27,1 1,26 0,0-1</inkml:trace>
  <inkml:trace contextRef="#ctx0" brushRef="#br0" timeOffset="1063.0609">16537 9895,'26'-52,"-26"52,0-27,0 27,-26-26,26 52,-27 1,27-1,-26 27,26 0,0 0,26 0,27 0,0-1,0-25,0-27,26 0,-26 0,0-27,0-25,0 25,-26-52,-27 26,0-27,-27 28,1-1,-1 0,1 0,-1 26,1 27,26 0,0 0,26 0,27 0,0 0,0 0,0 0,0-26,0-1,0 1,-27-27,1 27,-27-27,-27 26,1-26,-27 27,0 26,26 0,-26 26,1 27,25-26,1 52,26 0,0 1,26-27,1 26,-1-26,27 0,-27-27,27 27,-26-53,26 0,-27 0,1-26,25-1,-25-26,-1 1,1-1,-27-27,26 27,1 0,-27 27,26-27,-26 27,27 26,-27 0,26 26,1 0,-1 1,1-1,-27-26,26 27,-26 26,-26-53,26 26,-27 1,1-1,-1 1,1-27,26 26,0-26,0 0,0 27,0-27,26 0,1 0,-1 0,27 0,-27-27,1 1,-1-27,1 26,-27-26,26 0,-26 27,27-27,-27 27,0 26,0 0,26-27,-26 54,27-1,-27 0,26 27,-26-26,27 26,-1-53,-26 26,26-26,1 0,-1 0,1-26,-27 26,26-27,-26 27,27 0,-27 0,26 0,-26 27,0-27,27 26,-1-26,-26 27,27-54,-1 1</inkml:trace>
  <inkml:trace contextRef="#ctx0" brushRef="#br0" timeOffset="1278.0731">18415 8440,'27'0,"-1"27,-26 26,0 0,0-1,27 28,-27-1,0 1,-27-28,54 1,-27 27,0-54,0 1</inkml:trace>
  <inkml:trace contextRef="#ctx0" brushRef="#br0" timeOffset="1452.083">18786 8969,'26'53,"-26"0,0 0,27 27,-27-28,0 1,26 27,-26-54,0 27,0-26,0-27</inkml:trace>
  <inkml:trace contextRef="#ctx0" brushRef="#br0" timeOffset="1811.1036">19024 8387,'26'-53,"-52"27,52-1,-52 1,26 26,0 26,0 27,0 0,-27 27,27 26,0 26,0-26,0 26,0 0,0 1,-26-28,26 1,0-26,0-1,0-26,-26-27,26 1,-27-27,1-27</inkml:trace>
  <inkml:trace contextRef="#ctx0" brushRef="#br0" timeOffset="1954.1118">18706 9340,'-26'-27,"-1"1,27-1,0 27,27 0,26 0,-27 27,54-27,-27 0,0 0,-1 0,28-27</inkml:trace>
  <inkml:trace contextRef="#ctx0" brushRef="#br0" timeOffset="3412.1952">19500 9181,'27'27,"-27"-1,0 27,0-27,0 27,0 0,0 0,-27 0,27 26,0-26,0 0,0-26,27 26,-27-53,26 0,-26 0,53-27,-27-26,1 27,-27-27,26 0,1 26,-27-25,26 25,-26 27,0 0,27 27,-27-1,0 0,26 27,1-26,26 26,-27-27,27 1,-27-1,27-26,-26-26,26 26,-27-27,1 1,-27-27,0 26,0-26,-27 1,27 25,-26 1,26-1,0 27,0 0,26 27,1-1,26 1,-27-1,27 27,0-27,0-26,-27 27,27-1,-26-26,-27 0,0-26,0 26,-27-27,1-26,-1 1,-26-1,27 0,-27 0,26 0,27 0,0 27,0-1,27 27,-1 0,1 53,-1-27,27 27,-53 0,53 0,-26 27,-1-54,0 53,1-52,-1-1,-26-26,0 0,0-26,0-1,0-26,-26-26,26 0,0-1,0 1,0 0,0 26,26 0,-26 26,27 27,-1 27,1-27,-27 53,26-27,-26 27,0 0,0 0,0-27,27 1,-27-1,26 1,1-27,-1 0,27-27,0 1,-27-27,27 0,-26-53,26 27,-27-27,1-26,-1-27,-26 27,0-1,26 1,-26 26,-26 27,26-1,0 54,0 26,-26 0,26 53,0 0,0 26,0 53,-27-26,27 27,0 25,0-52,0 26,-26-26,26 0,0-53,0 0,26-27,-26-26,0-26,27 0,-27-27,26 0,0-27,27 1,-26 0,-1 26,27 0,-26 26,-1 1,1 26,-1 26,-26 27,0-26,0 26,0-1,-26 1,-1 27,27-54,0 27,0-26,27-1,-1 1,1-27,25 26,1-52,0 26,0 0,0 0,-26-27,25 1,-25 26,-27-27,26 27</inkml:trace>
  <inkml:trace contextRef="#ctx0" brushRef="#br0" timeOffset="3952.2261">17331 10610,'-53'53,"26"-27,1 1,-1-1,54-26,-1 27,27-27,26 0,54 0,-1-27,53 1,53-27,27-27,0 27,52-26,1 0,-1-1,27 1,-26 26,-27 0,-27 0,-26 27,-26-1,-27 27,-53 0,-26 0,0 27,-53-1,0 1,-53-1,26 1,-26-1,0 0,-26 1,-1-1,1-26,-27 0,0-26</inkml:trace>
</inkml:ink>
</file>

<file path=ppt/ink/ink2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1:58:55.984"/>
    </inkml:context>
    <inkml:brush xml:id="br0">
      <inkml:brushProperty name="width" value="0.05292" units="cm"/>
      <inkml:brushProperty name="height" value="0.05292" units="cm"/>
      <inkml:brushProperty name="color" value="#FF0000"/>
    </inkml:brush>
  </inkml:definitions>
  <inkml:trace contextRef="#ctx0" brushRef="#br0">8070 9763,'-26'0,"26"0,-27-26,1 26,-1 0,1-27,-1 27,1-26,-1 26,-25 0,-1-27,0 1,26-1,-52 27,52-26,-52 26,26-27,-26 27,26-26,-27 0,28 26,-28-27,1 27,-1-26,1-1,-27 27,27 0,-1-26,-25 26,-1 0,0 0,0 0,0 0,0 0,1 0,-1 26,0-26,0 27,0-1,-26 1,53-27,-27 26,0 27,0-27,27-26,-27 53,27-26,-1-1,1 1,-1-1,28 1,-1-1,0 1,0 25,0-25,26-1,1 1,-27 26,27-53,-1 53,27-27,-26 1,26-1,0 0,0 1,26-1,-26 1,27 26,25-53,-25 26,26 1,0-1,0-26,26 27,-26-1,26 1,1-27,26 26,-27-26,27 26,0-26,-1 27,1-27,27 0,-28 26,28-26,-1 0,0 0,1 0,-1 0,0 27,0-27,1 0,-1 26,0-26,1 0,-28 0,28 0,-1 0,0-26,1 26,-28-27,1 27,0-26,0-1,0 1,-27 26,1-26,-1-1,0-26,1 53,-27-26,-1-27,1 53,-26-53,-1 26,1 1,-1-1,-26 1,0 0,0-27,-26 26,-1 1,27-27,-53 26,0 1,-26-1,26-25,-53 52,27-27,-27 1,27-1,-54 27,28-26,-28 26</inkml:trace>
  <inkml:trace contextRef="#ctx0" brushRef="#br0" timeOffset="4925.2816">19050 4286,'0'27,"0"-1,0-26,0 0,0 0,0 0,-26 0,-1 0,27 0,-52-26,-28 26,1 0,-27-27,0 27,-53 0,1 0,-1 0,-53-26,1 26,-1 0,-26 0,0 0,-27 0,27-27,-53 27,53 0,-27 0,1-26,25 26,1 0,0 0,53-27,0 27,26 0,0 0,27 0,26 0,0 0,27 27,-27-1,53 1,-26 26,26 0,0 26,0 27,0 0,27 0,-27 52,0 1,0 26,26 0,-25 1,25-1,-26 27,27-27,-1 0,27 0,-26-26,52 0,1-1,-1-52,27 27,0-1,53-53,0 1,26-1,0-26,53 0,27-53,0 26,26-26,27-26,26 26,53-27,-27 1,53-1,1 1,26-1,26 1,-26 26,26 0,1 0,-1 26,0 1,1-1,25 27,-52-26,0 26,-26-27,-1 1,-26 26,0-27,-27 0,1 1,-54-27,1 26,0 1,-54-27,-25 0,-1 26,-79-26,-1 0,-52-26,-26-27,-27 0,-27-26</inkml:trace>
  <inkml:trace contextRef="#ctx0" brushRef="#br0" timeOffset="5593.3199">18865 4048,'-53'27,"27"-1,52-26,1 27,79-1,-1-26,81 26,52-26,0 0,79 0,1-26,26 0,26-1,1 27,-1-26,0-1,-26 1,0 26,-53 0,-26 0,-27 0,-26 26,-27 27,-53 26,1 1,-54 26,-26 52,0 1,-27 26,1 27,-27 0,-27-1,27 27,-26-26,-27 0,26-1,-26 1,27-27,0 1,-1-28,1 1,-1-27,27-26,0 0,0-27,0 1,0-27,27 0,-27 0,0-27,26 0,-26-26,0 27</inkml:trace>
</inkml:ink>
</file>

<file path=ppt/ink/ink2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1:59:49.584"/>
    </inkml:context>
    <inkml:brush xml:id="br0">
      <inkml:brushProperty name="width" value="0.05292" units="cm"/>
      <inkml:brushProperty name="height" value="0.05292" units="cm"/>
      <inkml:brushProperty name="color" value="#FF0000"/>
    </inkml:brush>
  </inkml:definitions>
  <inkml:trace contextRef="#ctx0" brushRef="#br0">23866 2037,'-27'0,"1"0,26 27,-27-1,-26 1,27-1,-27 1,0 26,0-27,0 0,27 27,-1-53,1 27,26-1,26-26,27 27,0-27,0 0,27 26,-28-26,28 27,-27-1,0 1,-27 25,27-25,-53 52,0-26,0 27,-26-27,-1 26,1 0,-1 1,1-1,-27-26,53 0,-27 0,1 0,-1-27,27 27,-26-53,26 27,0-27,0 0,0 0,0 0,0 0,0 0,0 0,0 0,-26-27,26 27,0 0</inkml:trace>
  <inkml:trace contextRef="#ctx0" brushRef="#br0" timeOffset="2660.1522">23548 3281,'0'0,"0"0,0 0,0-27,0 27,0 0,0 0,0 0,0 0,0 27,0-27,0 26,-26 27,26-26,0-1,0 27,0 0,0-27,0 1,0 26,0-27,0 1,26-27,-26 26,0-26,27 0,-27 0,0 0,26-26,-26-1,27 27,-1-26,1-1,-27 1,26 26,0-27,1 1,-1 26,-26-26,27 26,-27 0,26 0,1-27,-27 27,26 0,-26 0,0 0,0 0,27 0,-27 0,0 0,0 0,0 0,0 0,0 0,0 0,0 0,0 0,0-26,0 26,0-27,0 27,0-26,0 26,0 0,0 0,-27-27,27 27,-26-26,26-1,-27 27,1 0,26-26,-27 26,1-27,-1 27,27-26,-26 26,0 0,-1 0,1 0,26-27,-27 54,27-27,0 0,-26 0,26 0,0 0,0 0,26 0,-26 0,53 0,-26 26,-1-26,27 0,0 27,-27-27,1 0,-1 0,1 0,-1 0,-26 0,0 26,0-26,0 27,-26-27,26 0,-27 0,-26 0,27 0,-1 0,-26 0,27 0,0 0,-27 0,26 26,1-26,26 27,0-27,0 0,0 0,0 0,26 0,1 0,-27 0,26 0,1 0,-27 0,0 0,0 0,0 26,-27 1,27-1,-26-26,-1 27,27-1,-26 0,26-26,0 0,0 0,26-26,1 0,-1-1,-26 27,27-26,-1-1,-26 1,0 26,0 0,0 0,0 0,-26 26,-1 1,1-27,-1 26,27-26,-26 0,-1 0,27 0,0 0,0 0,27-26,-27-1,26 27,1-26,-1-1,1 27,-27-26,26 26,-26 0,0 0,-26 26,26-26,-27 27,27-1,-26 1,-1-27,1 26,26-26,0 0,0 0,26-26,1 26,-1-27,1 1,-1-1,0 27,1-26,-1 26,-26 0,0 0,0 0,0 26,-26 1,26-27,-27 26,1 1,26-1,0-26,0 0,0 0,0 0,0 0,0 0,26-26,1 26,-27 0,0-27,0 27,26 0,-26 0,0 0,0 0,0 0,0 0,0 0,27 0,-27 0,26-26,-26 26,27 0,-1 0,-26 0,0 0,27-27,-27 27,0 0,-27 0,1 27,26-27,-27 0,1 0,-1 26,1-26,-1 27,1-27,26 0,0 26,0-26,26 0,1 0,-1-26,1 26,26 0,-27-27,1 27,-1 0,1-26,-27 26,0 0,0 0,-27 0,27 0,-26 26,-1-26,1 0,-27 0,26 0,1 0,-1 0,1 0,0 0,26-26,-27 26,27 0,0 0,0 0,0 0,27 0,-1 26,-26-26,26 0,1 0,-1 27,1-27,-27 0,0 0,0 0,26 0,-26 0,0 0,0 0,-26-27,26 27,-27-26,1-1,-1 1,1-1,0 1,26-1,-27 27,1-26,26 26,0 0,0 26,26-26,-26 27,27-1,-27 27,0-26,26 26,-26-27,0 1,0 25,-26-25,26-27,0 26,0-26,0 0,0 0,26 0,-26-26,26 26,1 0,-27-27,26 1,1 0,-27 26,0-27,0 27,26 0,-26 0,0 0,0 27,-26-1,26-26,0 26,-27 1,27-27,0 0,0 0,0 0,0 0,27 26,-27-26,0-26,26 26,1-27,-27 1</inkml:trace>
</inkml:ink>
</file>

<file path=ppt/ink/ink2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2:03:15.944"/>
    </inkml:context>
    <inkml:brush xml:id="br0">
      <inkml:brushProperty name="width" value="0.05292" units="cm"/>
      <inkml:brushProperty name="height" value="0.05292" units="cm"/>
      <inkml:brushProperty name="color" value="#FF0000"/>
    </inkml:brush>
  </inkml:definitions>
  <inkml:trace contextRef="#ctx0" brushRef="#br0">7779 3122,'-26'-79,"-1"52,1-26,-27 0,26 27,-26-27,27 27,-27-1,27 1,-27 26,0 0,0 0,26 0,-26 26,1 1,25 26,1-27,-27 53,26 1,1-1,-1 27,27 0,-26 26,26-26,0 0,0 26,0-26,0-27,26 1,-26-1,0-53,27 27,-27-26,0-1,0-26,0 0,-27 0,27-26,-26-1,-1-26,1 27,0 0,-1-27,-26 26,27 1,-1-1,1 1,-1-1,27 27,-26-26,26 26,0 0,0 26,26 27,-26-26,27 26,-27-27,26 27,1 0,-27-27,26 1,1-1,-1-26,1-26,-1 26,-26-53,26 26,1 1,-1 0,1-1,-1 27,1-26,-1 26,1-27,-27 27</inkml:trace>
</inkml:ink>
</file>

<file path=ppt/ink/ink2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2:04:00.397"/>
    </inkml:context>
    <inkml:brush xml:id="br0">
      <inkml:brushProperty name="width" value="0.05292" units="cm"/>
      <inkml:brushProperty name="height" value="0.05292" units="cm"/>
      <inkml:brushProperty name="color" value="#FF0000"/>
    </inkml:brush>
  </inkml:definitions>
  <inkml:trace contextRef="#ctx0" brushRef="#br0">13415 14235,'0'0,"-27"0,27 0,-26 26,26-26,0 0,0 0,0 0,0 0,0 0,0 0,0 0,-27 27,27-1,0-26,0 0,0 0,0 26,27-26,-1 0,1 0,26 0,-27 0,27-26,0 26,0 0,26 0,-26 0,27 0,-1 0,0 0,1 0,25 0,1 0,0 0,26 0,1-26,-1 26,0 0,1 0,-1 0,0 0,27 0,-27 0,1 0,-1 0,0 0,0 0,1 0,25 0,-25 0,-27 0,26 0,0 0,-26 0,0 0,0 0,-1 0,-25-27,-1 27,-26 0,0 0,-26 0,-1 0,-26 0,0 0,0 0,-26 0,-1-26</inkml:trace>
  <inkml:trace contextRef="#ctx0" brushRef="#br0" timeOffset="7127.4076">4498 6906,'27'-27,"-1"27,1-26,-27 26,-53 0,26 0,-26 0,-52 26,25-26,-52 0,0 0,-27 27,27-27,-1 0,1 26,26-26,0 27,27-1,26 53,0 1,27-1,-1 27,1 53,-1-1,1 28,-1 25,27-25,0 25,0 1,0-27,0 0,27-26,26-27,0 27,0-27,26-52,-26-1,53 1,-27-54,27 27,0-53,26 0,0 0,1-27,25 1,-25 0,-28 26,1 0,-26-27,-1 27,-26 27,-27-27,-26 52,0-25,0-1,-26 27,26-26,0-1,26-26</inkml:trace>
  <inkml:trace contextRef="#ctx0" brushRef="#br0" timeOffset="8149.4662">12753 11536,'-26'-27,"26"27,-27 0,1 0,26 0,0 27,-27-1,27 1,0-1,0 27,0 27,0-28,0 28,0-1,0 1,0 25,0-25,-26-1,26-26,0 26,0-26,0 0,0-26,0-1,0 1,0-27,0 0,0 0,-26 0,-1-27,27-26,-26 27,-1-27,27 26,-26-25,-1-1,1 26,26 1,-27-1,1 27,26 0,0 27,0-1,26 27,-26-26,27 25,-1 1,-26-26,27-1,-1 1,27-1,-26-52,-1-1,27 27,-27-53,1 0,26 1,-27-28</inkml:trace>
  <inkml:trace contextRef="#ctx0" brushRef="#br0" timeOffset="22977.3142">12568 14182,'0'0,"0"0,0 26,0-26,-26 27,26-27,0 0,0 0,-27 26,27-26,-26 27,26-27,0 26,0 0,0 1,0 26,0 0,0 0,0 26,-27-26,27 26,0 1,0-1,-26 0,26 1,0-27,0 0,-27 26,27-53,0 27,0-26,0-1,0 1,27-1,-27-26,0 0,0-26,0-1,0-26</inkml:trace>
  <inkml:trace contextRef="#ctx0" brushRef="#br0" timeOffset="23488.3435">12356 14261,'0'0,"0"0,0 0,0 0,0 0,0 27,0-1,-26 0,26-26,-27 53,1 0,26-26,-26 26,-1 0,27-27,-26 0,26 1,0-1,0-26,0 0,26-53,-26 27,27-27,-1 0,27 0,-27-26,-26 26,27 0,-1 27,1-1,-27 1,26 26,1 26,-27 1,26-1,-26 27,27-27,-1 27,1 0,-1 0,0-26,-26 26,27-27,-27-26,26 26,1-52,-27 0</inkml:trace>
</inkml:ink>
</file>

<file path=ppt/ink/ink2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2:04:38.809"/>
    </inkml:context>
    <inkml:brush xml:id="br0">
      <inkml:brushProperty name="width" value="0.05292" units="cm"/>
      <inkml:brushProperty name="height" value="0.05292" units="cm"/>
      <inkml:brushProperty name="color" value="#FF0000"/>
    </inkml:brush>
  </inkml:definitions>
  <inkml:trace contextRef="#ctx0" brushRef="#br0">19765 12303,'-27'53,"27"-53,0 27,0-1,0 0,0 1,0-27,0 26,0 1,0-27,27 26,-1-26,27 0,26-26,27-27,-26 0,52 0,0 0,1-26,25-1,1 1,-27 26,1 0,-28 27,1-1,-26 27,-27 0,-27 0,1 27,-1-27</inkml:trace>
</inkml:ink>
</file>

<file path=ppt/ink/ink2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2:04:47.747"/>
    </inkml:context>
    <inkml:brush xml:id="br0">
      <inkml:brushProperty name="width" value="0.05292" units="cm"/>
      <inkml:brushProperty name="height" value="0.05292" units="cm"/>
      <inkml:brushProperty name="color" value="#FF0000"/>
    </inkml:brush>
  </inkml:definitions>
  <inkml:trace contextRef="#ctx0" brushRef="#br0">11748 2037,'-27'-26,"27"-1,0 1,-26-27,26 0,26 27,1-27,26 26,0-26,0 0,52 1,1 25,27-26,-28 27,28-1,-27 1,-1 26,-25 26,-1 27,-26 0,-27 26,27 54,-26-1,-1 53,-26 27,0 0,0 52,0 1,0 52,-26-26,-1 27,1-1,-1-26,-25-26,25-1,-52-52,26 0,-27-53,-25-54,25 1,-26-26,1-54,-1 1,0-1,0-26,53-26,-26-1,52 1,1-1,26 1,26-1</inkml:trace>
  <inkml:trace contextRef="#ctx0" brushRef="#br0" timeOffset="1416.0809">7700 2619,'26'0,"1"-26,26-1,-1 1,1-27,53 0,0 0,26-26,27 0,26 26,-26 0,0-27,0 54,-54-27,1 53,-26-27,-54 27,-26 0,0 0,-26 0,-1 0,1 0,-1 0,1-26,52 52</inkml:trace>
  <inkml:trace contextRef="#ctx0" brushRef="#br0" timeOffset="2086.1193">11457 4683,'-27'0,"27"0,0 0,27-26,-1 26,27-27,27-26,-1 27,27-27,0 26,52-25,-25-1,-1 26,0-26,-26 53,-27-26,1 26,-27-27,-27 27,-26 0,0 0,-26 27,-1-1,1 1</inkml:trace>
  <inkml:trace contextRef="#ctx0" brushRef="#br0" timeOffset="3717.2126">2382 2831,'0'-26,"0"-1,0 1,-27-1,27 27,0-26,0 26,0 0,0 0,0 0,27 0,-1 0,1 0,25 0,1 0,27-27,-1 1,0-1,1-26,-27 27</inkml:trace>
  <inkml:trace contextRef="#ctx0" brushRef="#br0" timeOffset="4142.2369">2355 5080,'27'0,"26"26,26-26,0 0,27 0,-27 0,27 0,0-26,-26 26,-1-26</inkml:trace>
  <inkml:trace contextRef="#ctx0" brushRef="#br0" timeOffset="6163.3525">14129 953,'-26'-80,"-1"54,27-27,-26 0,26 53,-80-80,80 80,-79-52,26 52,0 0,-26 0,-1 52,27 1,1 27,-1 26,53-1,0 28,0-1,53 27,-1 0,1-27,0 27,0-27,-26 0,-1 0,-26-26,0-26,0-1,-26-26,-1 0,-26-53</inkml:trace>
  <inkml:trace contextRef="#ctx0" brushRef="#br0" timeOffset="6332.3622">13415 1667,'53'-27,"-27"1,53 0,-26 26,27-27,-1 1,-26 26,0 0,0 0,0 26</inkml:trace>
  <inkml:trace contextRef="#ctx0" brushRef="#br0" timeOffset="6642.3799">14023 1799,'0'0,"0"0,0 0,0-26,27-27,-1 0,-26 26,27-25,-1-1,1 26,25-26,-25 53,-1 0,27 27,-26-1,-1 1,27 26,0-1,-26-25,25 26,-25 0,-27-27,26 1,-52-27,26 26,-27-52,-25 26,25-27,-52 1,52-1,-26 1,53-1,-26 1</inkml:trace>
  <inkml:trace contextRef="#ctx0" brushRef="#br0" timeOffset="6910.3952">14870 1455,'0'0,"0"0,0-26,-27 52,-25-26,25 27,-26-1,27 1,-1 26,1-27,-1 27,27-27,27 27,-1-26,1-27,26 26,0-26,-1-26,1 26,27-27,-27-26</inkml:trace>
  <inkml:trace contextRef="#ctx0" brushRef="#br0" timeOffset="7131.4078">15293 1058,'0'0,"0"0,0 0,-79 80,79-27,-27 26,1 0,0 1,26-1,0 27,0-27,0 1,26-27,27-27,-27 27,27-53,0 0</inkml:trace>
  <inkml:trace contextRef="#ctx0" brushRef="#br0" timeOffset="7329.4192">15770 1402,'26'-26,"-26"26,-26 0,26 53,-27-27,27 27,0 27,-26-28,-1 28,1-27,26 26,-27-26,-26 0,27-27,-1 1,1-27,-1-27,1 1</inkml:trace>
  <inkml:trace contextRef="#ctx0" brushRef="#br0" timeOffset="7485.4281">15558 1244,'0'0,"79"-27,-79 27,106-26,-53-1,0 27,-53 0,79-53,-79 53,80-53</inkml:trace>
  <inkml:trace contextRef="#ctx0" brushRef="#br0" timeOffset="7669.4386">16272 979,'27'79,"-1"1,1-1,-27 27,0 0,0-27,0 27,0-27,-53 27,26-53,1 0,-1 0</inkml:trace>
</inkml:ink>
</file>

<file path=ppt/ink/ink2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2:05:56.312"/>
    </inkml:context>
    <inkml:brush xml:id="br0">
      <inkml:brushProperty name="width" value="0.05292" units="cm"/>
      <inkml:brushProperty name="height" value="0.05292" units="cm"/>
      <inkml:brushProperty name="color" value="#FF0000"/>
    </inkml:brush>
  </inkml:definitions>
  <inkml:trace contextRef="#ctx0" brushRef="#br0">10319 15108,'0'26,"0"1,0-1,0 1,-26-1,26-26,-27 53,27-27,-26 1,26 26,-27-27,27 27,0 0,-26 0,26-27,0 1,0 26,0-53,26 26,-26 1,27-1,-27-26,26 0,1 27,-1-27,1 26,-1-26,0 0,1 27,-1-27,27 0,-26 0,26 0,-27 0,27 0,-26 0,25-27,1 27,-26 0,26 0,0 0,-27 0,1 27,25-27,1 0,0 0,0 26,0-26,0 0,0 0,0 26,0-26,0 0,0 27,0-27,26 0,-26 26,0-26,26 0,-26 0,0 0,0 0,26 0,1 0,-1-26,0 26,1-27,-1 27,1-26,25 26,1 0,-26-26,-1 26,27 0,0 0,-1 0,-25 0,26 0,-1 0,-25 0,26 0,0 0,-27 0,27 0,0 0,-1 0,-25 0,-1 0,1 0,25 0,-25 0,-27 0,0 0,26 0,0 26,-26-26,27 0,-1 0,-26 0,26 0,-26 26,27-26,-1 0,-26 27,26-27,-26 0,0 0,-26 0,25 0,1-27,-26 27,26-26,-27 26,1-53,-1 27,1-1,-27-26,26 27,0-54,-26 28,27-1,-27-27,0 27,0-26,26 26,-26-26,0 26,-26 0,26-27,0 54,-27-27,1 27,0-1,-1 1,-26-1,0 27,0-26,-26 26,26 0,-26 0,-1 0,-26 0,27 26,-27-26,27 27,-53-27,26 26,0-26,0 27,27-27,-54 0,28 0,-1 0,26 0,-52 0,26 0,0-27,1 27,-1 0,-27-26,28 26,-1 0,0-27,0 27,-26 0,26-26,0 26,0 0,1-27,-28 27,27 0,1 0,-1 0,0-26,0 26,0 26,0-26,1 0,-1 0,0 0,0 27,27-27,-27 0,0 26,27-26,26 0,-27 0,27 27,27-27,-27-27,27 1</inkml:trace>
  <inkml:trace contextRef="#ctx0" brushRef="#br0" timeOffset="13429.7681">4287 582,'0'0,"-27"-79,27 79,-26-53,26 53,-27-27,27 27,-79-53,79 53,-80-52,80 52,-79-80,26 54,-26-27,-1 26,28-26,-28 27,-26-1,27 1,-27 26,27 0,-27 0,-26 0,26 0,0 26,-26 1,-1 26,28 0,-28 0,27 26,-26-26,26 26,0 27,27-26,-27 25,27-25,26-1,0 1,27-1,26 0,0-26,0 27,0-1,52-26,1 0,0 26,27-52,-1 26,27-1,-27-25,54-1,-28 1,28-1,-1 1,27-27,-1 0,1 0,0 0,0-27,-1 1,28-1,-28 1,-25-27,25 0,-25 0,-1-26,-53-1,27-25,-26 25,-27-26,-27 1,0 25,-26-26,-26 0,-27 1,-26 25,-1 27,-25 0,-1 27,0 0,-26 52,-1-26,1 79</inkml:trace>
  <inkml:trace contextRef="#ctx0" brushRef="#br0" timeOffset="14843.849">10346 4736,'-53'-26,"-27"-1,1 1,0-1,-27 1,0-1,0 1,-26-1,26 1,-26-1,-1 27,1-26,0 0,-1 26,1 26,0-26,26 26,-26 1,26 26,0 0,0 0,27 26,-27 0,27 1,-1 26,27-27,0 27,27 0,0 0,26-1,0-25,52 26,-25-27,52 0,1 1,25-27,28 26,-1-53,27 27,26 0,-26-26,52-1,-25-26,25 0,27 0,-26-26,0-27,-27 26,27-26,-27-52,0 25,-26-26,-53 27,26-53,-53-1,-26 28,-26-28,-1 1,-52 26,-27 0,-27 1,-25 25,-1 27,-27 0,1 27,-27 26,27 26,-27 1</inkml:trace>
</inkml:ink>
</file>

<file path=ppt/ink/ink2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2:09:50.513"/>
    </inkml:context>
    <inkml:brush xml:id="br0">
      <inkml:brushProperty name="width" value="0.05292" units="cm"/>
      <inkml:brushProperty name="height" value="0.05292" units="cm"/>
      <inkml:brushProperty name="color" value="#FF0000"/>
    </inkml:brush>
  </inkml:definitions>
  <inkml:trace contextRef="#ctx0" brushRef="#br0">22463 16907,'-26'0,"26"0,-26 0,26 0,-27 0,27 0,0 0,0 0,0 0,0 0,0 0,0 0,0 0,0 0,0 0,0 0,0 0,27 0,-27 0,26 0,-26 0,0 0,0 0,0 0,0-27,0 27,0 0,0 0,0 0,0 0,-26-26,26 26,-27 0,27-26,-26 26,26-27,-27 1,1-1,-1 1,27-1,-26 1,-1 26,1-27,-1-26,1 53,0-53,-1 27,1 0,-1-27,1 26,26 1,-27-1,1 1,-1-1,1 1,-1-1,1 27,26-26,-27 26,-25-26,25 26,1-27,-1 1,27 26,-26 0,-1 0,1-27,-1 27,1 0,-1-26,1 26,0-27,-1 27,27 0,-53-26,27-1,-1 1,1-1,-27 27,26-26,-26-1,27 1,0 26,-1-26,-26-1,27 1,-1-1,-26 27,53-26,-26-27,-27 53,27-53,-1 26,1 1,-1 0,1-1,-27 1,26-1,1-26,-1 53,1-26,-1-27,1 26,0 1,-1-1,1 1,-1 0,27-27,-26 53,-1-27,-26-26,27 27,-1 26,1-27,0 1,-27 26,26-27,1 1,-1 0,-26 26,53-27,-26 1,-1-1,-26 1,27-1,0 27,-1-26,1-1,-1 1,1 26,-27-27,26 1,1 26,-1-27,1 1,-27 26,27-26,26-1,-27 1,1 26,-1-27,-26 1,27-1,-1 27,1-26,-1-1,1 1,-27-1,27 1,-1-27,1 53,-1-53,1 27,-1-1,1-26,-1 27,1-1,0 1,-1-1,1 1,-1 0,1-1,-1 1,-26-1,27 1,-1-1,-26 27,27-26,0-1,-1 1,-26-1,27 27,-27-26,26 0,1-1,-27 27,27-26,-1 26,1-27,-27 1,26 26,1-27,-1 1,1-1,-1 1,1 26,-27-53,27 26,-1 1,1 0,-1-1,-26 1,27-1,-1-26,1 27,-27-1,27 1,-27-27,26 27,1-1,-1-26,-26 27,27-27,-1 26,-26-26,27 0,-27 27,27 0,-1-27,-26 26,27-26,-1 53,-26-53,1 27,-1-1,0-25,26 25,-26 1,-26-1,26-26,0 27,27-1,-27-26,0 27,0-27,0 0,0 27,-26-27,26 26,0-26,0 27,0-27,0 27,0-27,0 0,-26 26,26-26,0 27,27-27,-27 26,0-25,0-1,0 0,0 26,-26-26,26 27,0-27,0 27,26-27,-52 26,26 1,0-1,27-26,-27 53,0-53,0 27,27-1,-27 1,26 0,-26-1,0 1,0-1,27 1,-27-1,0-26,0 53,0-53,0 27,0 0,1-1,-1 1,26-1,-26 1,0-1,0 1,1-1,-1 1,0-1,0 1,0-1,-27-25,28 25,-1 1,-27-27,27 26,0 1,1-1,-28-26,27 1,0 25,-26 1,26-1,0-26,0 27,-26-1,26-26,-26 53,26-53,-27 27,27 0,0-1,0 1,1-1,-1 1,0-1,0 1,0-1,0 1,0-27,0 53,0-53,0 27,0-1,0-26,1 27,-1-1,26 1,-26-1,27 1,-27-1,0-25,0 52,27-27,-27 1,0-1,0 1,0-1,0 1,0 26,0-27,27 1,-27-1,0 1,0 26,0-26,0-1,0 1,27 26,-27-27,0 1,0-27,0 26,0 1,0-1,0-26,0 27,-26 0,53-27,-27 26,0 1,0-27,-27 26,28 1,-1-27,-27 27,27-1,0-26,-26 27,0-27,26 26,-27-26,1 27,26-27,0 27,-26-27,26 26,-26 1,26-27,-27 53,27-53,-26 26,26 1,-26 0,26-1,-27 1,27 26,1-53,-28 26,54 27,-54-53,1 27,26-1,-26 27,26-53,-27 27,27 0,1-1,-28 1,27-1,-26-26,26 27,-26-1,26 1,-27-27,27 27,-26-1,0 1,-1-1,27 1,-26-1,26 1,-26-1,26 1,-27-1,27 1,-26-1,26 1,-26 26,-1-26,1-1,26 1,-26-1,26 1,0-1,-26 1,26-1,-27 1,27-1,-26 27,26-26,-26 0,26-1,0 27,-27-26,28 26,-28 0,27-27,0 1,0 26,-26-27,26 1,-26-1,26 1,-27-1,28 1,-1-1,0 1,-27 0,27-1,-26 1,26-27,0 26,-26 1,26-27,0 26,-26-25,26 25,-27-26,27 27,-26-27,26 26,0 1,0-27,0 26,-26 1,26 0,0-1,0 1,0-1,-26 1,26-1,0 1,-26 26,26-53,0 53,0-27,-26 1,26 0,26-1,-52 1,26-27,0 53,0-53,-26 26,26 1,0-1,26-26,-25 53,-1-52,26 25,-26 1,27 26,-1-27,1 1,-1-1,1 27,-1-26,1 26,26 0,0-27,0 27,0 0,26 27,1-27,26 26,-53-26</inkml:trace>
  <inkml:trace contextRef="#ctx0" brushRef="#br0" timeOffset="6571.3759">20902 15531,'0'0,"0"0,0 0,0 0,0 0,0 0,0 0,0 0,0 0,0 0,0 0,0 0,0 0,0 0,0 0,0 0,0 0,0 0,0-26,0 26,0 0,27-27,-27 1,0-1,26 27,-26-53,0 27,27-1,-1 1,1-27,-27 27,26-27,1 26,-1-26,1 27,-1-27,27 26,-27-25,27-1,-26 0,26 26,-27-26,27 0,-26 0,25 1,1-1,0 0,0 26,0-26,0 0,0 1,0-1,26 0,-26 0,27 0,-1 0,0 26,-26-25,27-1,-1 0,0 26,1-26,-27 0,26 1,-26 25,0 1,-27-27,1 53,-1-27,1 1,-27 26,0 0,26 0,-26 0,0 0,0 0,0 0,0 0,0 0,0 0,0 0,0 0,0 0,0 0,0 0,0-27,0 27,-26-26,-1 26,1-27</inkml:trace>
  <inkml:trace contextRef="#ctx0" brushRef="#br0" timeOffset="7531.4307">19580 14288,'0'0,"0"0,0 0,-27 0,27 0,0 0,0 0,0 26,0 0,0-26,0 0,0 0,0 27,0-27,0 26,0-26,27 0,-27 0,0 0,0 0,26 0,-26 0,26-26,1 26,-27-27,26 27,1-52,-1 25,1 1,-1-27,27 26,-26-26,25 0,1 0,0-26,0 26,27 0,-27-26,26 0,0-1,-26 1,27-1,-1 27,0-52,1 52,-27-27,26 1,0 0,-26 26,0-27,27 27,-28-26,1 26,-26 0,26 0,-27 27,1-27,-1 26,-26 1,27 0,-27 26,0 0,0 0,0 0,0 0,0 0,0 0,0 0,0 0,0 0,0 0,0 0,0 0,0 0,0 0,0 0,-27 0,1 0</inkml:trace>
  <inkml:trace contextRef="#ctx0" brushRef="#br0" timeOffset="8449.4833">18415 13679,'0'0,"0"26,0-26,0 0,0 0,0 0,0-26,27 0,-27-1,26 27,1-53,-1 27,1-27,26 0,-27 26,0-52,27 26,0-26,27 26,-27-27,26-25,-26 25,26 1,1-27,-1 27,0-27,-26 0,27 27,-27-27,26 0,-26 27,26-27,-26 26,0 1,0 0,-27-1,27 1,-26 26,-1-26,-26 52,27-26,-27 27,0 26,0-27,0 27,0 0,0 0,-27 0,27 0,0 0,0 0,0 27,-26-27,26 26,0-26,0 0,0 0</inkml:trace>
  <inkml:trace contextRef="#ctx0" brushRef="#br0" timeOffset="11218.6417">20982 13335,'-27'0,"27"0,0 0,-26 0,26 0,-27 26,1-26,26 0,0 0,-26 0,26 0,0 0,0 0,0 0,-27 0,27 0,0 0,0 0,-26 0,26 0,-27 0,27 0,0 0,0 0,0 0,0 0,0 0,0 0,0 27,27-27,-1 0,1 26,-1-26,27 0,-27 0,27 27,-26-27,26 0,0 0,-1 0,1 0,0 0,-26 0,26 0,-27 0,1 0,-1 0,1 0,-27 0,26 26,-26-26,26 0,-26 0,0 0,0 0,0 0,0 0,0 0,0 0,0 0,0 0,0 0,-26 0,26 0,0-26</inkml:trace>
  <inkml:trace contextRef="#ctx0" brushRef="#br0" timeOffset="12013.6872">20479 13600,'0'0,"0"0,0 0,0 0,0 0,0 0,0 0,0 26,0-26,0 0,0 0,27 0,-27 27,26-27,0 26,1-26,-1 0,27 26,-26-26,26 0,0 0,-27 0,27 0,0 0,-27 0,1 0,26 27,-27-27,1 0,-27 0,26 0,-26 0,0 0,0 0,0 0,0 0,0 0,0 0,0 0,-26-27,-1 27</inkml:trace>
  <inkml:trace contextRef="#ctx0" brushRef="#br0" timeOffset="12618.7218">20188 13864,'0'0,"0"27,0-27,-26 0,26 0,0 0,0 0,0 0,0 26,26-26,1 0,-27 0,26 0,27 0,-27 0,27 27,-26-1,26-26,-27 26,27-26,0 0,0 27,0-27,0 0,0 26,-27-26,27 0,-27 0,1 0,-1 0,-26 0,27 0,-27 0,0 27,0-27,26 0,-26 0,0 0,0 0,0 0</inkml:trace>
</inkml:ink>
</file>

<file path=ppt/ink/ink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3-09-07T15:55:16.64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34-1 51,'-21'-9'28,"21"9"-2,-15 13-4,15-13-27,1 16-11,-1-16-8,19 19-3,-3-14-2</inkml:trace>
</inkml:ink>
</file>

<file path=ppt/ink/ink3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2:10:57.619"/>
    </inkml:context>
    <inkml:brush xml:id="br0">
      <inkml:brushProperty name="width" value="0.05292" units="cm"/>
      <inkml:brushProperty name="height" value="0.05292" units="cm"/>
      <inkml:brushProperty name="color" value="#FF0000"/>
    </inkml:brush>
  </inkml:definitions>
  <inkml:trace contextRef="#ctx0" brushRef="#br0">8044 8784,'-27'53,"1"-26,-1-1,1 27,-1-27,27 1,-26-27,26 26,0-26,0 0,0-26,0-1,0 1,0-27,0 27,26-54,-26 1,27-1,-1-25,1-1,-1 0,1 0,-1-26,27 0,-26-27,25 26,-25 1,26-27,-27 1,27 25,0-25,0-1,0 0,0 27,0-53,0 26,0 0,-27 0,27-26,0 26,-27-26,1 26,26 1,-27-1,1 27,-1-27,1 0,-1 27,0 0,1 26,-27-27,26 54,1-27,-27 27,26 0,1-1,-27 27,0 0,26 0,-26 27,0-1,27 1,-27 0,0-1,0 27,0 0,0 0,0 0,0 0,0 0,0 0,0 0,0 0,-27 0,27 27,-26-27,-1 52,27-25,-26-1,-1 1,1-1,26 1,-27-27,27 0,0 0,0-27,27 1,-27-27,26 0,1-26,-1 26,1-53,-1 53,1-26,-27 26,26 0,-26 26,27 27,-27 0,26 27,-26 26,27-27,-1 54,0-28,1 28,-27-27,26 26,1 0,-1-26,-26-26,27 26,-27-27,26 1</inkml:trace>
</inkml:ink>
</file>

<file path=ppt/ink/ink3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2:11:13.705"/>
    </inkml:context>
    <inkml:brush xml:id="br0">
      <inkml:brushProperty name="width" value="0.05292" units="cm"/>
      <inkml:brushProperty name="height" value="0.05292" units="cm"/>
      <inkml:brushProperty name="color" value="#FF0000"/>
    </inkml:brush>
  </inkml:definitions>
  <inkml:trace contextRef="#ctx0" brushRef="#br0">18601 13996,'0'0,"0"0,0 0,0 27,-27-27,27 26,-26 1,26-1,-27 1,27 26,-26 0,26-27,0 53,0 1,0-27,0 26,-27 0,27 1,0-1,-26 1,-1-27,27-1,-26-25,26-27,0 0,0-27</inkml:trace>
  <inkml:trace contextRef="#ctx0" brushRef="#br0" timeOffset="736.042">18706 14446,'0'0,"0"0,0 0,-26 27,26-27,0 0,0 0,0 0,0 0,0 26,0-26,0 0,0 0,0 0,0-26,0 26,0-27,26 1,-26-1,27-26,-1 27,1-27,26 27,-27-1,1 1,26-1,-27 27,0 0,-26 27,0 26,0-27,-26 53,0-26,26 27,-53-1,26 0,27 1,-26-27,26 0,0 0,0 0,26-27,-26 0,27 1,-1-27,1 0,25 0,-52-27,53 27,-26-52,26-1,-27 0,27 0,0 0,0-27,-27 28,27-1,-26 26,-27-26,26 53,-26-26,0 26,-26 0,-1 26,1 1,26-1,0 1,0 26,26-27,1 27,26-27,-27 27,27-26,-26 26,25-27,-25 1,-27 26,0-27,0 0,-27-26,1 0,0 0</inkml:trace>
  <inkml:trace contextRef="#ctx0" brushRef="#br0" timeOffset="910.052">19474 14208,'26'-26,"1"-1,-1 27,27-26,0 26,0-27,26 1,1-1,-28 1,28-1,-27-25</inkml:trace>
</inkml:ink>
</file>

<file path=ppt/ink/ink3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2:11:57.375"/>
    </inkml:context>
    <inkml:brush xml:id="br0">
      <inkml:brushProperty name="width" value="0.05292" units="cm"/>
      <inkml:brushProperty name="height" value="0.05292" units="cm"/>
      <inkml:brushProperty name="color" value="#FF0000"/>
    </inkml:brush>
  </inkml:definitions>
  <inkml:trace contextRef="#ctx0" brushRef="#br0">8996 3995,'-26'-26,"26"26,0-27,0 27,0-26,-27-1,27 1,-26-1,-1 1,1 0,-1-1,-25 1,-1-1,0 1,0-1,26-26,-52 27,26-1,-26-25,26 25,-27-26,1 27,-27-27,27 26,-27 1,0-1,0 1,0-1,1 1,-28 0,27 26,-26-27,0 27,0 0,-27-26,27 26,-27 0,0 0,27-27,-27 27,-26 0,26 0,0 0,1 0,-28 0,28 0,-28 0,1 0,0 27,26-27,-52 26,25-26,1 27,0-1,0 0,0 1,-1 26,28-27,-1 27,-26 0,52 0,-25 26,-1-26,27 27,-1-1,1 0,26 27,0-26,0-1,1 27,25 0,1 0,26-1,0 1,0 0,0-27,27 27,-1-26,27 25,-26-25,26-1,26 27,1-27,-1 1,1-27,26 26,26 0,-26-26,53 0,-27 27,53-27,-26 26,26-26,27 0,0 0,0 0,52 0,1-1,26 1,27-26,26 26,0-27,26 1,27-1,0 1,27-27,26 0,-1 0,28 0,-1-27,80-26,-80 27,27-27,0-27,-27 1,-26 0,0-27,-27 0,-105 0,26-26,-27-27,-52 0,-53 1,-53-1,-27-26,-52 0,-54-1,-52 1,-54 26,-25 1,-54 25,-53 1,1 53,-1-1,-52 27,52 53,-26 27,27 26,25 26,1 27,53 53,53 26</inkml:trace>
  <inkml:trace contextRef="#ctx0" brushRef="#br0" timeOffset="1158.0662">8044 10557,'-133'-27,"-25"1,-1 0,0-27,-26 26,0 1,-27-27,0 26,-26 1,0-1,26 1,-26 26,-26 0,-1 0,1 0,25 26,-52 1,27 26,-1-27,1 27,-27 0,53 0,-1 26,-25 1,26-1,26 0,0 27,27-26,0 26,26-1,0-25,1 26,52-1,0 1,27 0,26 0,26 0,1-27,26 27,26-27,27 27,27-26,-1-1,0 0,54 27,-1-27,0 1,27-1,26 1,0-1,1 0,52 1,-27-1,27 0,1-26,25 0,27 27,-26-54,52 27,1-53,-1 27,54-1,-27 0,0-26,26 0,27 0,0 0,0-26,26 0,-26-1,26 27,-26-53,26 27,1-27,-27 0,-27 0,0 0,-26-26,-26-1,-53 1,-1-27,-52 0,-27-26,-26 26,-53-53,-80 27,0-27,-52 1,-53-1,-54 27,-52-1,-53 1,-27 26,-79 0,1 53,-54-26,0 53,0-54,0 27,27-26,52-53,54-27</inkml:trace>
  <inkml:trace contextRef="#ctx0" brushRef="#br0" timeOffset="1648.0942">10504 4048,'-26'53,"26"-26,0-27,0 0,26-27,27-26,0-26,27-1,25-52,28 0,52-27,0-26,53-27,0 1,27 25,26-25,0-1,-26 0,-1 27,-26 26,0 1,-52 25,-28-25,-25 78,-54-26,0 80</inkml:trace>
  <inkml:trace contextRef="#ctx0" brushRef="#br0" timeOffset="2150.123">11642 11721,'53'27,"26"-54,1 1,26-27,52 0,27-27,1 1,52 0,0-27,27 26,-27 1,26 0,-26-1,-26 1,-27 26</inkml:trace>
  <inkml:trace contextRef="#ctx0" brushRef="#br0" timeOffset="12210.6984">21061 5874,'-53'-27,"0"1,27 26,-27-27,27-26,-27 27,26-27,1 27,-1-27,1 0,26 0,0 0,26 0,27 0,0 0,26 27,1-27,52 26,0 1,27-1,0 27,26 0,0 0,53 27,-26-1,0-26,-1 27,1-27,0 26,-27 1,0-1,-26 27,-27 0,1 0,-28 0,1 26,-53 1,0-1,0-53,0 27,-27-26,1-27,-1-27,27 1</inkml:trace>
  <inkml:trace contextRef="#ctx0" brushRef="#br0" timeOffset="24340.3921">22252 8255,'0'0,"0"0,0 0,0 0,0 0,0 0,0 0,0 0,0 0,0 26,-27-26,27 27,0-1,-26 1,26 26,0-27,0 27,0 0,0 0,0 0,0 0,0 0,0 0,0-27,26 1,-26 25,0-25,0-1,0-26,0 0,0 0,0 27,0-27,0 0,27-27,-27 27,26-26</inkml:trace>
  <inkml:trace contextRef="#ctx0" brushRef="#br0" timeOffset="24861.422">22622 8467,'0'0,"0"0,0 26,0-26,0 0,-26 0,26 0,0 0,0 0,0 0,0 0,0 0,26 0,-26 0,0 0,0 0,27 0,-27 0,-27 27,27-27,0 0,0 0,0 0,27 26,-27-26,26-26,-26 26,0 0,0 0,0 0,0 0,0 0,0 0,0 0,0 0,0 0,-26-27,52 27,-26 0,27-26,-1 26,1 0,-1 0</inkml:trace>
  <inkml:trace contextRef="#ctx0" brushRef="#br0" timeOffset="25262.4449">22781 8758,'0'0,"0"0,0 0,0 0,0 0,0 0,0 0,0 0,0 0,0 0,0 0,0 0,0 0,0 0,-26 0,26 0,-27 26,27-26,0 0,0 0,0 0,0 0,0 0,27 0,-27 0,0 0,0 0,0 0,0 0,0 0,0 27,0-27,0 26,0-26,0 0,0-26,0-1,26 27,-26-53,26 0</inkml:trace>
  <inkml:trace contextRef="#ctx0" brushRef="#br0" timeOffset="28514.6308">20029 13335,'0'-53,"0"-26,0 26,0 0,-26 0,26 27,0-1,-27 1,1 26,26 26,-27-26,27 27,0-27,27 26,-1 0,27-26,27 0,26-26,26 0,0-1,80 1,-27-27,27 0,52 0,-52 26,52 1,-25-1,-28 54,1-1,-27 27,-26 0,-27 0,-26 27,-27-28,-26 1,0 0,-26 0,-27 0,0 0,-27 0,1-27</inkml:trace>
  <inkml:trace contextRef="#ctx0" brushRef="#br0" timeOffset="30078.7204">22199 15822,'0'-26,"-27"26,27 0,-26-27,26 27,-26-26,26-1,-27 27,27 0,0-26,0 26,0 0,0 0,0 0,0 0,-26-27,26 27,0 0,0 0,0 27,26-27,-26 26,0 1,0-1,0 1,0 26,0-27,0 27,0-27,0 27,0-26,0 26,0-27,0 1,0-1,0 1,0-1,0 0,0-26,0 27,0-1,0-26,0 0,0 27,0-27,0 0,0 0,27 0,-27 0</inkml:trace>
  <inkml:trace contextRef="#ctx0" brushRef="#br0" timeOffset="30452.7418">22463 15822,'27'-26,"-27"26,0 0,0 0,0 26,0-26,0 27,0-27,0 26,-27-26,27 0,0 26,0-26,27 0,-27 0,-27 27,27-27,0 26</inkml:trace>
  <inkml:trace contextRef="#ctx0" brushRef="#br0" timeOffset="30676.7546">22516 16219,'0'0,"0"26,0-26,0 0,0 0,0 0,0 0,0 0,0 0,0 0,0 0,0 0,0 0,0 0,0 0,0 0,0 0</inkml:trace>
  <inkml:trace contextRef="#ctx0" brushRef="#br0" timeOffset="32359.8509">23839 5662,'0'0,"0"0,0 0,0 0,0 0,53 0,-26-26,52 26,-26 0,26 0,27 26,-26 1,25 52,-25 27,26 0,-27 52,-53 28,54-1,-54 26,1 1,-1 0,-26-27,0 0,0 0,-26 1</inkml:trace>
  <inkml:trace contextRef="#ctx0" brushRef="#br0" timeOffset="32493.8585">24686 8758,'-26'106,"-1"-27,1 0,26-26,-27 0,54-26,-27-1,0 27,26-27,1 1,-1-1</inkml:trace>
</inkml:ink>
</file>

<file path=ppt/ink/ink3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08T21:07:37.06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 0 64,'0'0'40,"0"0"-2,0 0 1,0 0-25,0 0-9,0 0-3,3 13 0,-3-13-1,0 0-1,0 0-1,0 0-2,0 0-9,0 0-26,0 0 0,0 0-1,0 0 1</inkml:trace>
</inkml:ink>
</file>

<file path=ppt/ink/ink3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2:12:47.846"/>
    </inkml:context>
    <inkml:brush xml:id="br0">
      <inkml:brushProperty name="width" value="0.05292" units="cm"/>
      <inkml:brushProperty name="height" value="0.05292" units="cm"/>
      <inkml:brushProperty name="color" value="#FF0000"/>
    </inkml:brush>
  </inkml:definitions>
  <inkml:trace contextRef="#ctx0" brushRef="#br0">3334 5715,'0'0,"0"0,27 0,-1 26,-26-26,26 0,1 0,26 0,-27-26,54 26,-1 0,0 0,27 0,0 0,26-26,1 26,-54 0,53 0,-52 0,26-27,-54 27,1 0,0 0,-26 0,-1 0,1 0,-27 0,0 0,26 0,-26 0,0 27,0-27,0 0,0 0,27 26,-27-26,0 0,0-26</inkml:trace>
  <inkml:trace contextRef="#ctx0" brushRef="#br0" timeOffset="1004.0574">7118 2699,'-27'-27,"-52"27,26-53,-26 27,-1-1,1 1,-27 0,0-1,-26 1,26 26,-26 26,-27-26,27 27,-1 25,-25-25,-1 26,27 0,-1 26,27 1,1-1,25 0,1 27,52 0,1 0,52 0,-26-1,53 1,0 0,27 0,25 0,1-27,-26 1,52-1,0-26,1 0,-1 0,-26-53,52 26,-25 1,-1-27,27-27,-27 1,0-1,27 1,-27-27,1-27,-28 1,1 0,0-1,-26-26,-1 1,-53-28,27 1,-26 0,-27 26,0-26,-27 26,1 0,-27 53,-26-26,26 52,-53-26,26 53,1 0,26 0,-26 0</inkml:trace>
  <inkml:trace contextRef="#ctx0" brushRef="#br0" timeOffset="2077.1187">7885 3519,'0'0,"0"0,26 0,1 0,-1 26,27 1,0-27,-26 53,26-27,-1 27,1 0,0 0,-26 0,-1 26,1-26,-27 27,0-27,-53-1,26 28,-52-27,0 0,-1 0,-26-1,0 1,1-26,-1 26,0 0,0-27,27 1,-1-1,27 1,1-1,-1 0,26-26,27 0,-26 27,26-27,0 0,0 0,0 0,0 0,0 0,0 0,0 0,0 0,0 0,0 0,0 0,0 0,0 0,0 0,0 0,0 0,0 0,0 0,0 0,-27-27,27 27,0-26,0 26,0-26,-26-1,26 27,0-26,0-1,0 1,26 26,-26-27,27 1,-27-1,26 1,-26 26,27-27,-27 27,0 0,0 0,0 0,0 27,-27-1,1 27,-1-26,1 26,-1-27,1 27,-1 0,1-27,26 1,-26-1,26 1,26-1,-26-26,26 0,27 27,-26-27,26 0,0 0,0 0,-27 26,0-26,1 0,-1 27,1-27,-27 0,0 0,0 0,0 0,26 0</inkml:trace>
  <inkml:trace contextRef="#ctx0" brushRef="#br0" timeOffset="48815.792">5768 10028,'0'0,"0"-27,0-26,0 53,0-26,0-27,-26 27,26 26,0-27,-27 1,27-1,-26 27,-1-26,1-1,-27 27,27 0,-1 0,1 27,-1-27,1 26,-1 1,1-1,26 1,0-1,26 27,-26-27,27 27,26 0,-27 0,27 0,0 0,0-27,-27 27,1 0,26 0,-27-26,1 26,-27-1,0-25,0 26,-27-27,27 27,-26-53,-27 27,26-1,1-26,-27 0,27 0,-27 0,26-26,1 26,-1-27,1 27,26 0,0 0,0-26,0-1,26 1,27-1</inkml:trace>
  <inkml:trace contextRef="#ctx0" brushRef="#br0" timeOffset="49150.8112">6350 10054,'0'0,"-26"0,26 0,-27 0,27 0,0 0,0 0,27 27,-1-27,1 0,-1 0,27 26,-26-26,26 0,-27 0,27 0,-53-26,53 26,-53 0,26 0,-26 0,27 0</inkml:trace>
  <inkml:trace contextRef="#ctx0" brushRef="#br0" timeOffset="49413.8263">6483 10292,'-27'27,"1"-27,-1 26,27-26,0 0,0 0,0 27,0-27,27 0,-1 0,1 0,-1 0,1 0,-1 0,-26 0,53 0,-53 0,26 0,1 0,-1 0,1-27</inkml:trace>
  <inkml:trace contextRef="#ctx0" brushRef="#br0" timeOffset="49691.8422">7038 10107,'0'0,"0"0,0 0,0 0,27 0,-1 27,1-27,-1 0,1 0,-1 0,0 0,1 0,-1 0,1 0,-1 0,-26 0</inkml:trace>
  <inkml:trace contextRef="#ctx0" brushRef="#br0" timeOffset="49894.8538">7091 10345,'27'27,"-27"-27,0 26,26-26,1 0,-27 0,26 0,0 0,1-26,-1 26,27-27,-26 1,26-1</inkml:trace>
  <inkml:trace contextRef="#ctx0" brushRef="#br0" timeOffset="50441.8851">7885 9604,'0'0,"0"0,0 0,0 0,0 0,0 0,0 27,26-1,-26 1,0-1,27 1,-27 26,0-27,26 1,-26-1,0 27,0-27,0-26,27 27,-27-27,0 26,0-26,0-26</inkml:trace>
  <inkml:trace contextRef="#ctx0" brushRef="#br0" timeOffset="50794.9053">8335 9499,'26'0,"-26"0,0 0,0 0,0 26,0 0,0 1,0-1,27 1,-27 26,0 0,0 0,26-27,-26 27,0 0,27-27,-27 1,0-1,0 1,0-1,0-26,0 27,0-27,0 0,0 0</inkml:trace>
  <inkml:trace contextRef="#ctx0" brushRef="#br0" timeOffset="63128.6107">8890 11933,'-26'-27,"26"27,-27-26,27 26,-26 0,0 0,-1 0,-26 0,27 0,-27 26,26 1,-26-27,27 53,-27 0,27 26,-1 0,27 1,0 26,0-27,27 27,25-27,28 0,-27-26,53 0,-27-26,27-1,0-26,-1 0,1-53,0 27,-26-54,-1 1,0 0,-52-1,26-25,-53-1,-27 0,-26 26,0 1,-52 0,-1 52,-27 1,-25 26,25 0,-25 53,25-27,1 1,26-1</inkml:trace>
  <inkml:trace contextRef="#ctx0" brushRef="#br0" timeOffset="75915.3421">18283 2487,'0'-26,"27"-27,-27 26,26-26,-26 27,0-27,0 27,-26-1,-1-26,1 53,-27-26,-27 26,27 0,-26 26,0 1,-1 26,1 26,0 0,26 27,0 0,26 0,27 26,0-26,27 0,-1-27,27 0,26-26,1 0,26-26,-27-1,27-26,-27 0,1-26,-1-27,-26 26,26 1,-52-27</inkml:trace>
  <inkml:trace contextRef="#ctx0" brushRef="#br0" timeOffset="76515.3764">19209 2275,'0'0,"0"-26,0 26,0 0,0-26,-26-1,-1 1,-26-1,27 27,-27-26,0-1,0 27,0 0,27 27,-1-1,1 1,52-1,-26 27,53 26,0-26,0 53,26-27,1 27,-1-26,-26 26,26-27,-26 0,-26 1,-1-1,-26-26,-26 0,-27-27,0 1,-26-1,-1-26,1-26,-1-1,1-26,0 0,26 1,0-1,0-27</inkml:trace>
  <inkml:trace contextRef="#ctx0" brushRef="#br0" timeOffset="77458.4302">20373 1191,'0'0,"53"-53,-53 53,0 0,0 0,27 0,-27 0,0 0,0 0,0 0,0 0,0 0,0 0,0 0,0 0,-80 0,27 0,0 0,1 0,-28 0,27 0,0 0,53 0,-79 0,79 0,0 0,0 0,-53 79,53-26,-26 0,-1 26,1 1,26-1,-27 0,27-26,0 27,0-54,27 27,-1-26,27-1,0-26,0 0,0 0,26 0,1 0,-28 26,28-26,-27 27,0-1,0 27,-1 0,-25 27,26-1,-27 0,1 27,-1-26,-26-1,0 0,-26 1,-1-27,-26 0,0-1,1-25,-28 26,1-27,-1-26,-25 0,52 0,-27 0,27 0,27-26,-1-1,1 27,26-26,26-1,1 1,26 26</inkml:trace>
  <inkml:trace contextRef="#ctx0" brushRef="#br0" timeOffset="78961.5162">16563 794,'0'0,"0"0,53 26,-53-26,27 53,-27-53,26 80,-26-80,27 52,-27-52,26 53,-26-53,0 0,53 53,-53-53</inkml:trace>
  <inkml:trace contextRef="#ctx0" brushRef="#br0" timeOffset="79469.5454">21299 582,'0'0,"0"0,0 0,0 0,0 0,0 0,27 53,-27-53,0 79,0-26,0 0,26 0,-26 0,0 0,0 0,0-53,0 79</inkml:trace>
  <inkml:trace contextRef="#ctx0" brushRef="#br0" timeOffset="81188.6437">17278 3519,'0'0,"0"0,0 0,0 0,0 0,0 0,0 0,0 0,0 0,0 0,0 26,0-26,0 27,0-27,0 26,0 1,0-1,-27-26,27 27,0-1,0 1,0-1,0-26,0 27,0-27,0 26,27-26,-27 0,0 26,0-26,0 0,0 0,26 0,-26 0,27 27,-27-27,26 0,0 0,-26 0,27 0,26 0,-27 0,1 26,26-26,-27 0,27 0,0 0,0 0,0 0,0 0,0 27,0-27,-1 0,1 26,0-26,-26 0,26 27,0-27,-27 0,27 0,-27 0,27 0,-26 0,-1 0,1 0,-1 0,1 0,-1 0,1 0,-27 0,26-27,0 27,-26 0,27 0,-27 0,0-26,0-1,0 1,0-1,0 1,-27 26,27-26,0-1,0 1,0-1,0 27</inkml:trace>
  <inkml:trace contextRef="#ctx0" brushRef="#br0" timeOffset="87057.9794">18759 4392,'0'0,"0"0,27 0,-27 0,26 0,-26 0,0 0,0 0,0 0,0 0,0 0,0 0,0 27,0-27,-26 26,26 0,0 1,0 26,-27-27,27 27,-26-26,26 26,-27 0,27-1,-26-25,26-1,0 1,0-1,0 1,-27-1,54-26,-27 0,0 27,0-27,0 0,0 0,0 0,0-27,0 27,26 0,1-26,-1 26,1-27,-1 27,1-26,26 26,0 0,-1-27,1 27,27-26,-27 26,26 0,27 0,-27 0,1-27,-1 27,27 27,-27-27,27 0,0 0,0 0,-27 26,27-26,0 27,0-27,-27 0,27 26,-27 1,1-27,25 26,-52 1,0-27,27 26,-28 1,-25-1,26-26,-27 26,1-26,-1 27,1-27,-1 26,1-26,-1 0,-26 0,27 27,-1-27,-26 0,26 0,1 0,-27 0,26 0,-26 0,27 0,-27 0,26 0,-26 0,0 0,0 0,0 0,27-27,-27 27,0-26,0 26,0-53,26 53,-26-53,0 0,0-26,0-1,0 1,0-27,0 27,0-1,27-25,-27 52,0 0,0 0,0 26,0 1,0 0,0-1,0 27,0 0,0 0,0 0,0 0,0 0,0 0,0 0,0 0,0 0,26 0,-26 0</inkml:trace>
  <inkml:trace contextRef="#ctx0" brushRef="#br0" timeOffset="88212.0454">19844 5212,'0'0,"0"-26,0 26,0 0,0-27,0 27,27-26,-27 26,0 0,0 0,0 0,0 0,0 0,0 0,0 0,0 0,0 0,0 0,0 0,0 0,0 0,0 0,0 0,0 0,0 0,0 0,0 0,0 0,0 0,0 0,0 0,0 0,0 0,0 0,0 0,0 0,0 0,0 0,0 0,0 0,0 0,0 0,0 0,0 0,0 0,0 0,0 0,0 0,0 0,0 0,0 0,0 0,0 0,0 0,0 0,0 0,0 0,0 0,0 0,0 0,0 0,0-27,0 27,0 0,0 0,0 0,0 0,0 0,0 0,0 0,0 0,0 0,0 0,0 0,0 0,0 0,0 0,0 0,0 0,0 0,26-26</inkml:trace>
  <inkml:trace contextRef="#ctx0" brushRef="#br0" timeOffset="89159.0996">14420 1905,'27'0,"-1"-26,-26 26,27-27,-27 1,0-1,0 1,-27-1,27-26,-26 27,-1-1,-26 1,27 0,-1-1,-26 1,-26 26,26 0,0 26,-26 1,26-1,0 27,27 0,-1 0,27 26,0 0,27 1,-1-1,27 1,0 25,26-25,1-1,-28 1,28-28,-27 1,-27 0,1 0,-27-26,0-27,-53 26,26 1,-52-27,26 0,-26 0,-27 0,53-27,-26 27,26-26,26-1,27 27,-26-26,52-1,1 1,-1-1</inkml:trace>
  <inkml:trace contextRef="#ctx0" brushRef="#br0" timeOffset="89680.1294">14976 1984,'0'0,"-27"0,27 0,0 0,27 27,-1-27,1 0,-1 0,1 0,26 0,-1 0,-25 0,-1 0,27 0,0 0,-26 0,-1-27,1 54,-1-54,0 27,-26 0,27 0,-27 0</inkml:trace>
  <inkml:trace contextRef="#ctx0" brushRef="#br0" timeOffset="90058.151">14949 2223,'0'0,"0"0,-26 26,26-26,26 0,1 0,-1 0,1 0,26 0,0 0,-1-26,-25 26,26 0,0 0,-27 0,1 0,-1 0,1 26,-1-26,0 0,-26 0,0 0,0 0,0 0</inkml:trace>
  <inkml:trace contextRef="#ctx0" brushRef="#br0" timeOffset="92450.2877">16960 4551,'0'0,"0"0,0-27,27 1,-27-1,-27 27,27-52,-26 25,-1 1,1-1,-1 1,-26 26,27-27,-27 27,0 27,27-27,-1 26,1 1,26 26,0-1,0 28,26-1,1 1,-1-1,1 0,-1 27,0-53,1 26,-27 1,0-27,-27-27,1 1,0-1,-1-26,1 0,-1-26,1-1,-27 1,26-27,1 26,26-26</inkml:trace>
  <inkml:trace contextRef="#ctx0" brushRef="#br0" timeOffset="92949.3164">17225 4445,'-27'0,"27"0,-26 0,26 26,-27-26,27 0,-26 0,-1 0,1 0,26 0,0 0,-26 0,26 27,0-1,0 1,-27 26,27 0,0 0,-26 0,26 26,-27 0,27 1,0-1,0-26,27 0,-27 0,26-27,27 1,-27-1,1 1,-1-27,1 0,-1 0,-26-27,27-26</inkml:trace>
  <inkml:trace contextRef="#ctx0" brushRef="#br0" timeOffset="93250.3336">17278 4789,'0'0,"-27"53,27-53,-26 53,26-27,0 27,0-26,0-1,26 27,27-53,-26 26,25-26,-25 0,-1-26,27 26,-53-26,27-27,-27 53,0-53,-27 26,1 1,26-1,-27 1,27-1,-26-25,26 25</inkml:trace>
  <inkml:trace contextRef="#ctx0" brushRef="#br0" timeOffset="93587.3527">17569 4419,'0'-27,"26"1,1 26,26-27,-27 27,0 0,1 0,-1 27,1-1,-27 27,0-27,0 54,0-1,0 27,26-27,-26 1,0 26,27-27,-1 0,-26-26,27 0,-27 0,0-26,0-1,-27-26,1 0,-1 0,-26 0,27 0,-1 0,1-26,26-1</inkml:trace>
  <inkml:trace contextRef="#ctx0" brushRef="#br0" timeOffset="94472.4034">19606 5292,'0'0,"26"-27,-26 27,27 0,-27-26,0 26,-27-27,27 27,-26-26,0 26,-27-27,26 27,-26 0,0 0,0 0,-26 0,26 27,0-27,27 26,-1 1,1-1,26 1,0-1,26 27,1 0,26 0,26 0,-26 0,0 0,26-27,-52 27,26-27,-53 27,26-26,-52-1,26 1,-27-1,-26-26,0 0,-26 0,26 0,0 0,0-26,27-1,-1 1</inkml:trace>
  <inkml:trace contextRef="#ctx0" brushRef="#br0" timeOffset="95005.4339">19923 5265,'0'0,"0"0,0 0,0 0,-26 0,26 27,-26-27,-1 0,1 0,-27 0,26 0,-26 0,27 0,-1 0,27 0,0 0,0 26,0-26,27 27,-27-1,26 27,-26 0,0 26,0-26,0 0,-26 26,-1 1,27-1,-26-26,26 0,0 0,26-27,1 1,-1-1,1 1,26-27,-27 26,1-26,-1 0,1 0,-1 0,-26-26,26 26,-26-27</inkml:trace>
  <inkml:trace contextRef="#ctx0" brushRef="#br0" timeOffset="95932.4869">20056 5583,'0'0,"-27"-27,27 27,0 0,0-26,0 26,0 0,0 0,0 0,0 0,0 0,0 0,-26 0,26 26,0 1,0-1,0 1,0 26,0-27,0 27,0-27,0 27,26-26,-26-1,0 1,0-1,0-26,0 27,0-27,0 0,0 0,0 0,0 0,0 0,0-27,0 1</inkml:trace>
  <inkml:trace contextRef="#ctx0" brushRef="#br0" timeOffset="96237.5044">20320 5556,'0'0,"-26"27,26-27,0 0,0 26,0-26,0 27,0-27,0 0,0 0,0 0,0 0,0 0,0 0,0 0,0 0,0 0</inkml:trace>
  <inkml:trace contextRef="#ctx0" brushRef="#br0" timeOffset="96450.5165">20373 5847,'0'0,"0"0,0 27,0-27,0 0,0 0,0 0,0 0,0 0,0 0,0 0,0-27,0 1</inkml:trace>
  <inkml:trace contextRef="#ctx0" brushRef="#br0" timeOffset="97009.5486">20585 5212,'0'0,"0"0,26-26,-26 26,27 0,-1 0,1 0,-27 0,26 0,1 0,-27 26,26-26,-26 27,0-1,0 1,0 26,0 0,0-1,0 1,0 27,27-27,-27 26,26-26,1 0,-27 0,26 0,0 0,-26 0,27-27,-27 0,0 27,0-26,-27-27,27 26,-26 1,0-1,-27-26,26 27,-26-27,27 0,-1 0,1 26,-1-26,27 27,0-27,0 26</inkml:trace>
  <inkml:trace contextRef="#ctx0" brushRef="#br0" timeOffset="121069.9248">6218 5662,'0'0,"0"0,0 27,0-27,0 0,27 0,-1 0,-26 0,26 0,1 0,-1 0,1-27,-1 27,-26 0,27 0</inkml:trace>
  <inkml:trace contextRef="#ctx0" brushRef="#br0" timeOffset="121270.9362">6245 5794,'26'0,"0"0,1 0,-1 0,1 0,-1 0,1 0</inkml:trace>
  <inkml:trace contextRef="#ctx0" brushRef="#br0" timeOffset="141443.09">17172 1773,'26'-27,"-26"1,0-1,27 1,-27-1,0-25,0 25,26 1,-26-1,27 1,-27 26,0-27,0 27,0 0,0 0,0 0,26 0,-26 0,27 27,-1-27,27 26,0-26,0 0,0 0,26 0,0 0,1 0,-1 0,1 0,-1 0,-26 0,-27 0,27 0,-26 0,-1 0,1 0,-1-26,-26 26,0 0,27 0,-27 0,26 0,-26 0,0 26,26-26,-26 0,27 27,-27-1,0 1,0 25,0-25,0 26,0 0,0 0,0-27,0 1,0-1,0-26</inkml:trace>
  <inkml:trace contextRef="#ctx0" brushRef="#br0" timeOffset="144491.2643">16590 5900,'0'0,"26"27,-26-1,0-26,0 27,-26-27,26 26,0-26,0 27,0-27,0 0,26-27,-26 27,27-26,-27 26,26-27,-26 27</inkml:trace>
  <inkml:trace contextRef="#ctx0" brushRef="#br0" timeOffset="145034.2954">17225 6244,'-27'-26,"1"-1,26 27,0-26,-27 26,27 0,-26 26,26 1,-27 26,1 0,26 26,-26 0,26 54,0-28,0 54,-27-27,27 54,0-28,0 28,0-1,0 0,0-26,0 0,-26-1,26-25,0-28,0 1,0 0,0-53,0 26,0-52,0-1,-27-26,27 0,0 0,-26-53,26 27</inkml:trace>
  <inkml:trace contextRef="#ctx0" brushRef="#br0" timeOffset="145530.3237">16854 6562,'27'-27,"-27"1,0-1,0 1,0 26,0 0,0 0,-27 26,1 27,-27 0,26 0,1 0,-27 26,53-26,-26 0,26-26,26-27,1-27,25 1,1-27,27-27,-27 1,26 0,0-27,-26 0,0 27,-26-1,-1 27,1 27,-27 26,0 26,0 1,26 52,-26 1,0 25,0 1,0-26,0 52,0-53,27 27,-27 0,0-27,26-26</inkml:trace>
  <inkml:trace contextRef="#ctx0" brushRef="#br0" timeOffset="149303.5396">8917 16034,'0'26,"0"-26,0 27,0-27,0 0,0 0,26-27,-26 27,27-26,-1-27,1 26,-1 1,1-1,-1 1,27-27,-27 27,-26-1,27 27,-1 0,-26 0,0-26,0 26,0 0,0 26,0-26,0 27,-26-1,26 27,-27 0,27 0,-26 26,26 1,-27-1,27 0,-26 1,0-1,26 0,-27 1,27-1,-26 1,26-27,0-1,0 1,-27-26,27 26,0-27,0 1,0 26,0-27,0-26,0 26,0-26,0 0,0 27,0-27,0 26,0-26,0 0,0 0,27-26</inkml:trace>
  <inkml:trace contextRef="#ctx0" brushRef="#br0" timeOffset="149690.5618">8546 17330,'0'27,"0"-27,0 0,0 0,27 0,-1 0,-26 0,53-27,0 27,0 0,26-26,-26 26,27 0,-27 0,26 0,0 0,-26 0,0 26,27-26,-54 27,27-27,-27 26,1-26,-1 27,1-27,-27 26,0-26,0-26</inkml:trace>
  <inkml:trace contextRef="#ctx0" brushRef="#br0" timeOffset="153882.8014">10002 16272,'0'-27,"0"27,0 0,0 0,0 0,0 0,26 0,-26 27,0-1,0 1,0-1,0 27,0 0,0-26,-26 25,26 1,0 0,0-26,0 26,0 0,0 0,0-27,0 27,0-27,26 1,-26-1,0 1,0-27,0 26,0-26,0 0,0 0,0-26,0-1,0 1</inkml:trace>
  <inkml:trace contextRef="#ctx0" brushRef="#br0" timeOffset="154321.8266">9763 16642,'0'0,"0"0,0 0,-26 27,26-27,0 0,0 0,0 0,0 0,0 0,0 0,26 0,1 0,-1 0,1 0,26 0,-27-27,27 27,0-26,0 26,0 0,0-27,0 27,0 0,-27 0,27 0,-27 0,1 0,-1 0,-26 0,0 0,0 0,27 0,-27 0,0 0,0 0,0 0,0 0,0 0,0 0,0 0,-27-53</inkml:trace>
  <inkml:trace contextRef="#ctx0" brushRef="#br0" timeOffset="157547.0111">22040 529,'0'0,"0"0,0 0,0 0,0 0,0 0,-53-26,53 26,-53-27,53 27,-79-53,26 53,-26-26,26 26,-27-27,-25 1,25 26,-26-26,0-1,-26 27,26-26,1-1,-28 27,1 0,0 0,26-26,-26 26,26 0,0 0,0 0,0 26,0-26,27 0,0 0,-1 0,1 27,26-27,-26 0,26 26,-27-26,27 0,0 27,53-27,-79 26,79-26,-79 0,79 0,-53 26,53-26,0 0,-80 27,80-27,0 0,0 0,0 0,-26 53,26-53,-27 79,27-79,0 53,0-53,0 106,0-80,0 54,0-27,0 26,-26 0,26-26,0 27,-26 26,26-27,0 27,-27-27,27 1,-26 25,26 1,-27-26,27 25,0-25,0-1,0 27,0-27,0 27,0-26,0 25,-26-25,26 26,0-27,-27 0,27 27,0-26,0 25,0-25,0 26,0-27,0 27,0 0,0-1,0 1,0-26,0 26,0-1,0 1,0 26,0-52,-26 52,26-26,0 0,-27 0,27 26,0-26,0 0,0-1,0 1,-26-26,26 25,0-25,0-1,-27 1,27 25,-26-52,26 27,0-1,-26-26,26 26,0-26,0 0,0 0,0-26,0 26,26-27,-26 0,26 27,27-26,-26-27,26 53,0-53,0 26,26-26,0 0,27 0,-26 27,25-27,28 0,-28 0,28 0,-1 0,0 26,1-26,25 0,-25 27,-1-1,27-26,-27 26,0-26,27 27,-27-1,1-26,25 27,-25-27,-27 26,26-26,0 27,-26-27,0 0,-27 26,27-26,-27-26,-26 26,27 0,-27-27,-27 27,27-53,-27 53,1-53,-1 1,1-1,-27-27,0 27,26-52,-26 25,0-26,-26-26,26 0,0-1,0-25,0-1,0 0,0-26,0 0,0 0,-27-1,27-25,0 25,0 1,0-26,0-1,0 27,-26 0,26-1,0 1,-27 0,27 0,0 26,-26 0,26 27,0-27,-27 27,27 0,-26-1,26 27,-26-26,-1 26,27 27,0-27,-26 27,-1-1,1 1,-1 26,27 0,-26 0,26 53,-53-79,53 79,-53-53,53 53,-53-53,53 53,-53 0,53 0,0 0,-79 26,79-26,0 0,-53 53,53-53,-27 53,27-53,-26 53</inkml:trace>
  <inkml:trace contextRef="#ctx0" brushRef="#br0" timeOffset="185086.5863">11298 16960,'0'0,"0"0,0 0,0 26,0-26,-26 0,26 0,0 27,0-27,0 0,0 0,0 0,0-27,0 1,0-1,0 1,0-27,0 0,0 0,0 0,0 0,0 0,0 0,-27 27,27 0,0 26,0 0,0 0,0 0,0 0,27 52,-27-25,0-1,26 1,-26 26,27-53,-27 26,26 1,0-27,1-27,-1 1,1 26,-27-53,26 0,1 0,-1 0,-26 0,0 0,0 0,0 27,0-1,0 1,0 26,0 0,0 0,0 26,27 1,-27 26,0-27,26 27,1 0,-27 0,26 0,0 0,1-27,-1 27,1-26,-27-1,26 1,-26-27,27 26,-27-26,26 0</inkml:trace>
  <inkml:trace contextRef="#ctx0" brushRef="#br0" timeOffset="185297.5983">11827 16431,'27'26,"-1"1,-26-1,27 27,-1-27,1 1,-1-1,0 1,1-1,-27-26,26 27,1-27,-27 0</inkml:trace>
  <inkml:trace contextRef="#ctx0" brushRef="#br0" timeOffset="185562.6135">12277 16325,'0'0,"0"0,0 53,0-27,0 27,0 0,0 0,-26 26,26 1,-27-1,27 0,0 27,-26-26,26 25,-27 1,27-26,0 26,-26-27,26-26,26 26,-26-26,0-53,0 0</inkml:trace>
  <inkml:trace contextRef="#ctx0" brushRef="#br0" timeOffset="185885.632">12595 15319,'0'-26,"26"52,-52 1,26-1,0 54,0-1,-27 0,27 27,-26 0,26 26,-27-26,1 27,26-1,-27-26,1-27,-1 27,27-27,-26 1,26-54,0 1,0-1</inkml:trace>
  <inkml:trace contextRef="#ctx0" brushRef="#br0" timeOffset="186610.6735">12515 16669,'27'0,"-1"26,1-26,-1 0,27 0,0-26,-27 26,27-53,0 26,-26-26,-1 1,0 25,-26-26,0 0,0 27,-26-27,0 26,-1 27,1 0,-1 0,-26 27,27 26,-1 0,1 0,26 26,0 0,0-26,0 27,26-27,-26-27,27 27,26-27,-27-26,1 27,-1-27,1-27,-1 1,27 0,-27-27,1 26,-1-26,1 0,-1 0,1 27,-27-27,26 27,-26-1,0 27,0 0,0 0,0 0,27 27,-27-1,0 0,26 27,-26-53,0 53,27-53,-27 27,26-27,-26 0,26 0,-26-27,27 1,-27-1,26-26,1 27,-1 0,-26-27,27 53,-27 0,26 0,-26 26,27 27,-27-27,26 27,-26 0,27 0,-27-26,26 26,0-27,-26 1,27-27,-1 0,-26 0</inkml:trace>
  <inkml:trace contextRef="#ctx0" brushRef="#br0" timeOffset="187266.711">14182 15266,'0'27,"-26"-27,-1 26,1 1,26 26,-27 0,1 26,-27-26,26 53,1 26,-1 0,1-26,0 53,26-27,0 1,0-1,0-26,26 26,0-53,1 27,26-53,-27 26,1-26,-1 0,1-26,-1-1,1 1,-27-1,0-26,26-26</inkml:trace>
  <inkml:trace contextRef="#ctx0" brushRef="#br0" timeOffset="188183.7635">17489 15240,'0'0,"0"0,-26 0,26 0,0 0,0 0,0 26,26 1,-26-1,27 1,-1 52,1-26,-27 27,26 25,1 1,-27 26,26 1,-26-27,-26 26,-1-26,27 0,-26-27,-1 0,1 1,-1-27,1 0,-1-27,1 0,26 27,-27-26,27-27,0 0</inkml:trace>
  <inkml:trace contextRef="#ctx0" brushRef="#br0" timeOffset="193525.069">15029 15558,'0'-27,"-27"-26,27 27,-26-1,-1-26,1 27,-1 26,1-27,-1 27,-25 0,25 27,-26-27,27 53,-27 0,0 0,26 0,1 26,0-26,26 26,26 1,0-1,1-26,26 26,26-52,-26 26,26 0,-26-1,27 1,-27-26,-27 26,27 0,-53-27,0 27,-26 0,-1-27,1 1,-27-1,0 1,0-27,0 0,-26 0,26 0,0 0,26 0,-26-53,27 26,0 1,-1-1,27-25</inkml:trace>
  <inkml:trace contextRef="#ctx0" brushRef="#br0" timeOffset="194160.1053">15452 15372,'26'0,"-26"0,0 0,0 27,-26-1,26-26,-26 27,-27-1,26-26,-26 27,27-27,-27 26,53-26,-27 0,1 0,26 0,0 0,0 27,0-27,0 26,0 27,0 0,0 0,0 26,0 27,-26 0,26 0,-27-1,1 28,-1-27,27-27,0 0,0-26,0 27,0-54,27 1,-1-1,27-26,-27 26,1-26,26 0,0 0,0 0,0 0,-1 0,-25 0,26 27,-27-27,27 0,-26-27,-1 27</inkml:trace>
  <inkml:trace contextRef="#ctx0" brushRef="#br0" timeOffset="194573.1289">15717 15584,'0'0,"0"26,0 1,0-1,0 1,-27 26,27-27,0 54,-26-28,26 1,0 27,-27-1,27-26,0 26,0-26,0 0,0 0,0-26,0-1,0 1,0-1,0-26,0 0,0 0,0 0,0-26,0 26,27-27</inkml:trace>
  <inkml:trace contextRef="#ctx0" brushRef="#br0" timeOffset="194992.1529">16140 15928,'0'0,"26"26,-26 1,0-1,0-26,0 0,0 0,0 0,0 27,0-27,0 0,0 0,0 0,0 0,0 0,0-27,0 54</inkml:trace>
  <inkml:trace contextRef="#ctx0" brushRef="#br0" timeOffset="195242.1672">16166 16351,'27'27,"-27"-27,0 26,0-26,0 0,0 0,0 27,0-27,0 26,-27-26,27 27,0-27,0 26,0 0,0-26,0 27,0-27,0 0,0 0,0-27</inkml:trace>
  <inkml:trace contextRef="#ctx0" brushRef="#br0" timeOffset="195892.2043">16484 15531,'0'0,"0"0,0 0,26-26,-26 26,27 0,26-27,-27 1,27 26,0-27,0 27,0 0,0 0,0 27,-27 26,27 0,-53 26,27 0,-27 1,0 25,0 1,0-26,-27 26,27-27,-26 0,26 1,0-27,-27 26,27-26,0-27,0 1,0-1,0 1,0-27,-26 0,26 0,0 26,-27-26,1 0,-1 0,-26 0,0 27,27-27,-27 0,27 0,-1 0,1 0,-1 0</inkml:trace>
</inkml:ink>
</file>

<file path=ppt/ink/ink3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2:16:45.231"/>
    </inkml:context>
    <inkml:brush xml:id="br0">
      <inkml:brushProperty name="width" value="0.05292" units="cm"/>
      <inkml:brushProperty name="height" value="0.05292" units="cm"/>
      <inkml:brushProperty name="color" value="#FF0000"/>
    </inkml:brush>
  </inkml:definitions>
  <inkml:trace contextRef="#ctx0" brushRef="#br0">6721 5953,'-53'-53,"26"0,-26 0,1 27,-1-1,-27 1,1 0,-27 26,27 26,-27 0,0 1,-26 26,52 26,-52 1,26-1,0 27,1 0,25-1,27 28,-26-27,52 26,1 0,26-26,26 26,27-26,0 0,27 0,25-27,28 1,-1-1,27-26,0-27,26 1,-26-27,26 0,0-53,0 26,-26-52,26 0,-53-1,1-26,-27-26,-27 0,-26 0,0-27,-53 27,-27-1,1 1,-27 0,0 26,0 26,-26 1,-1 53,-26-27,54 26,-28 27,1 0,26 0,-26 0,-1 0,27 27,0-27</inkml:trace>
  <inkml:trace contextRef="#ctx0" brushRef="#br0" timeOffset="1091.0623">6509 5927,'-53'0,"0"0,27-27,-1 1,27-1,0-26,27 27,-1-27,27-26,27-1,-1-26,27 27,0-27,26 0,27 1,-27-28,27 1,26 0,-26-1,-1 1,1 0,26 0,1-1,-28 1,1 0,0-1,0 1,-27 0,27 26,-27-26,0-1,27 1,-27 26,1-26,-1 26,0 0,0-26,27 26,0 0,0 27,-1-27,28 27,-1-27,0 27,27-27,-27 26,53 1,-26 0,-1-27,1 53,26-27,-26 28,26-28,-26 27,26 0,0 0,-26 0,-1 1,1 25,26-26,-53 27,27-27,-27 26,0 27,0-26,-26-1,0 27,0-26,-53 26,26 0,-26 26,0-26,-1 27,-25-1,-27 1,0-1,-53-26,105 53,-105-53,53 53,-53-53,27 53,-27-53,0 0,0 0,0 0,0 0,0 0,0 0,0 0,0 0,0 0,53-53,-53 53,0-53,0 53,26-79,-26 79,27-53,-27 53,0 0,0 0,0 0,0 0,0 0,0 0,53 26,-53-26,52 80,-52-80,53 79,-53-79,27 79,-27-79,53 53,-53-53,0 0,26 80,-26-80,0 0,0 0,0 0,0 0,0 0,-79 0,79 0,-80 0,80 0,-105 0,105 0,-80 0,80 0,-106 0,106 0,-53 26,53-26,0 0,0 0,-52 53,52-53,0 0,0 0,0 0</inkml:trace>
  <inkml:trace contextRef="#ctx0" brushRef="#br0" timeOffset="16868.9649">9128 8652,'0'0,"27"0,-27 0,0 0,0 0,-27-27,27 27,0 0,0 0,0-26,0 26,0 0,0 0,0 0,0 0,-26 0,26 0,0-26,0 26,-26 0,26 0,-27-27,27 1,-26 26,26 0,-27-27,1 1,26 26,-27-27,1 27,-1-26,1 26,-1-27,27 27,-26-26,0 26,-1-27,1 27,26 0,-27 0,1-26,-1 26,1 0,-1-27,27 27,-26-26,-1 26,1 0,26-26,-27 26,1 0,0 0,26-27,-27 27,1 0,26 0,-27 0,1 0,-1 0,27 0,-26 0,-1 0,1 27,-1-27,1 0,0 0,-1 0,1 0,-1 26,27-26,-26 0,-1 0,1 0,-1 0,1 0,-1 26,27-26,-26 0,-1 0,27 0,-26 0,0 27,-1-27,27 0,-26 0,-1 0,1 26,-1-26,1 0,-1 0,1 27,-1-27,1 0,0 26,-1-26,1 0,-1 27,27-27,-26 0,-1 26,27-26,-26 27,-1-27,27 26,-26 1,-1-27,27 0,-26 26,26 1,-27-27,27 26,0-26,-26 26,26 1,-26-1,26-26,0 27,0-1,-27 1,27-27,0 26,-26 1,26-1,-27 1,27-27,-26 26,26 0,0-26,-27 27,27-1,0-26,0 27,-26-1,26 1,0-27,0 26,0-26,-27 27,27-1,0-26,0 0,0 27,0-27,0 26,0 1,0-27,0 26,-26-26,26 0,0 26,0 1,0-27,0 26,0-26,-27 27,27-27,0 26,0 1,0-1,0-26,0 0,0 27,0-1,0-26,27 27,-27-27,0 26,0 0,0-26,26 27,-26-27,0 26,0-26,27 27,-27-1,0-26,26 27,-26-27,0 0,27 26,-27 1,0-27,0 26,26-26,-26 27,0-27,0 0,27 0,-27 26,26-26,-26 27,27-27,-27 0,0 26,26 0,0-26,-26 27,27-27,-1 26,1-26,-1 27,1-27,-1 26,1 1,-1-27,1 0,-1 26,1-26,-1 27,0-27,1 0,-1 26,1-26,-1 0,1 0,26 0,-27 0,1 0,25 0,-25 0,-1 0,27 0,-26 0,-1 0,27 0,-26 0,-1 0,1 0,-1 0,0 0,27 0,-26 0,-1 0,1 0,-1 0,1-26,-1 26,1 0,-1 0,-26 0,26-27,1 27,-1 0,1-26,-1 26,1 0,-1-27,1 27,-1-26,-26 26,27-27,-1 27,1-26,-27 26,26-27,0 1,-26 26,27-26,-1 26,-26-27,27 1,-27 26,26-27,-26 27,27-26,-27-1,26 1,-26-1,27 1,-27-1,0 27,26-26,-26-1,27 1,-27 0,26-1,-26 1,26-1,-26-26,0 27,0-1,27-26,-27 27,0 0,0-27,0 26,0 1,0-1,0 1,-27-27,27 26,0 1,0-1,-26-25,26 52,0-27,0 1,0-1,-26 27,26 0,0 0,0-26,0 26,0 0,0 0,0 0,0 0,0 0,0-27,0 27,0 0,0 0,0 0</inkml:trace>
  <inkml:trace contextRef="#ctx0" brushRef="#br0" timeOffset="20118.1506">8811 10107,'0'0,"0"0,0 0,0 0,0 27,0-27,0 0,-26 0,26 0,0 0,0 0,0 26,0-26,0 0,0 0,0 0,26 26,-26-26,26 0,-26 0,27 27,-27-27,26 0,1 0,-1 0,1 0,-1 0,1 0,26 0,-27 0,27 0,-27 0,27 0,-26 0,26 0,0 0,0-27,-1 1,-25 26,26-26,26 26,-26-27,0-26,0 27,0-1,26-26,-26 27,0-27,0 27,26-27,-26 26,27-52,-27 52,-1-26,1 0,0 1,27-1,-27-27,-27 27,27-26,0 0,0 26,-27-27,1 1,26 0,-53-1,26 1,1-27,-27 27,26-27,-26 26,0-25,0-1,0 0,26 0,-26-26,-26 52,26-52,0 26,0 0,0 1,0-1,26-27,-26 28,0-1,0 0,0 0,27 0,-27-26,26 26,-26 0,27-26,-1 26,-26-26,27 0,-1-1,1 1,-1 26,1-53,-27 54,26-28,1 1,25 0,-25 26,-1-26,1 26,-1 0,1 0,26 0,-27 0,27 27,0-27,0 27,0-27,0 27,-27-1,54 1,-28 0,1-1,0 27,0-26,0 0,26 26,-26 0,-26 0,52 0,-26-27,0 28,0 25,0-26,26 0,-26 0,-26 27,26-1,-1-25,-25 25,26 1,-27-1,27 1,0-27,0 26,-26 1,25-27,1 26,27 1,-27-27,26 0,0 27,1-27,-1 0,27 0,0 27,0-27,-1 0,1 0,0 26,26-52,1 52,-27-25,26 25,0-26,0 27,-26-27,27 26,-1 1,-26-27,0 27,-1 26,1-27,0 1,-27 26,1-27,-1 27,-26 0,-53 0,106 0,-106 0,53 27,-53-27,0 0,0 0,0 0,53 0,-53 0,0 0,0 0,0 0,0 0,0 0,0 0,0 0,0 0,0 0,-27-53,27 53,0 0,-53-53,53 53,-53-53,53 53,0 0,-52-53,52 53,0 0,0 0,0 0,-53-53,53 53,0 0,0 0,0 0,0 0,53 79,-53-79,52 27,-52-27,80 53,-80-53,53 26,-53-26,53 27,-53-27,0 0,53 26,-53-26,0 0,0 0,0 0,52 53,-52-53,0 0,0 0,0 0,0 0,0 0,-26 53,26-53,0 0,-53 53,53-53,-79 26,79-26,-53 53,53-53,0 0,-80 53,80-53,0 0,0 0,0 0,-26 53,26-53,0 0,0 0,0 0,0 0,0 0</inkml:trace>
  <inkml:trace contextRef="#ctx0" brushRef="#br0" timeOffset="30018.717">9446 11853,'0'0,"0"27,-26-27,26 26,-27-26,27 27,-26-27,-1 0,27 0,0 0,-26 26,26-26,0 27,0-27,0 26,0-26,26 0,1 27,-1-1,27 0,0-26,-27 27,54-27,-27 26,26 1,0-27,1 26,-1-26,1 0,-1 0,27 27,0-27,-1-27,-25 27,-1 0,27-26,-27-1,-26 1,0-1,-26 1,26-27,-53 0,26 27,-26-54,0 1,-26 26,-1-26,1-1,-1 1,-26 0,0-1,0 1,1 26,-1-26,-27 52,1-26,26 0,-53 27,27-1,-27 1,27-1,-27 27,0 0,0 0,-26 27,26-1,27 27,-27 0,26 27,1-28,26 28,0-1,53 1,-26-1,52-26,1 0,25 0,1 0</inkml:trace>
  <inkml:trace contextRef="#ctx0" brushRef="#br0" timeOffset="30999.7731">10504 10583,'27'-26,"-1"-1,-26 1,27-27,-27 0,26 0,1-26,-1-1,1 1,-1-53,27 26,-27-26,27-1,-26-52,26 0,0 0,-1 0,1-27,0 0,0 1,0-28,0 28,0-27,0 26,0 27,26-27,-26 27,26 0,1 26,26-26,-27 26,27 0,-27 27,27 0,-27 26,1 0,-1 0,-26 27,0 26,0 0,0 26,-27 1,1 26,-27 0,0 0,26-26,-26 26,0 0,0 0,-26 0,-1 0,1 0,-1 0,1 0,-27-27,0 27,0 0,-26 0,52 0,-26 0,1 0,25 0,1-26,52 26,-26-53,53 26,0-26,-27 27,54-27,-27 27,26 26,-26 0,0 26,0 27,-27 0,1 26,-1 27,-26 0,0-27,0 27,0-27,0 1,0-1,27 1,-27-28,0 28</inkml:trace>
  <inkml:trace contextRef="#ctx0" brushRef="#br0" timeOffset="31855.8221">12039 13467,'-53'0,"0"-26,0 26,27 0,-54 0,27 0,-26 0,0 0,26 26,-27 27,1-26,0 26,-1 0,27 26,-26 0,52 1,-25-1,25 0,54 27,-1-26,0-1,27 0,27-26,26 0,-1-26,-25 26,52-53,-26 26,0-52,0 26,-1-27,1 1,0-27,-27 0,-26-27,27 28,-27-54,-27 26,1-26,-1 1,-26-1,0 0,0 27,-26-1</inkml:trace>
  <inkml:trace contextRef="#ctx0" brushRef="#br0" timeOffset="32489.8583">12012 13176,'-26'-53,"0"27,-1-27,27 0,-26-26,52-1,-26-26,27 1,-1-1,-26-26,26-27,1 26,-1-25,1-1,-1 0,1-26,-1 26,1-26,-1 0,1 0,-1-1,27 1,0 0,0 0,26 26,1-26,-1 26,0 0,27 27,-27 0,1-27,-1 53,-26 0,0 27,0 0,-27-1,-26 54,0-27,-26 26,0 27,-27 0,0 0,-27 53,1-26,0-1,-1 1,27 26,0-53,27 26,-1-26,54 0,-1-26,1-27,52 0,-26 0,26 26,1-52,-1 53,-26-1,27 1,-28 26,1 26,-26 1,-1 52,1-26,-1 26,-26 1,0 25,0 1,0-26,0-1,-26 0,26 1</inkml:trace>
  <inkml:trace contextRef="#ctx0" brushRef="#br0" timeOffset="33188.8983">8335 17092,'0'0,"26"27,-26-27,27 0,-1 26,1-26,-1 0,27 26,0-26,-27 0,27 27,27-27,-27 0,-1 0,28 0,-27 0,-27 0,1-27</inkml:trace>
  <inkml:trace contextRef="#ctx0" brushRef="#br0" timeOffset="33362.9083">8441 17304,'26'0,"27"0,0 0,0 0,0 0,26 0,27 0,-53-27,26 27,-52 0</inkml:trace>
  <inkml:trace contextRef="#ctx0" brushRef="#br0" timeOffset="36461.0855">18786 16510,'0'0,"0"0,0 0,0 0,26 0,1 0,-1 0,1 0,-1 0,53-26,-26 26,27 0,-1-27,0 27,27-26,-26 26,-1-27,0 1,1-1,-1 27,-26-26,0 26,-27 0,1-27,-27 27,0-26,-27 26,1 0,0-27,-1 27,-26-26,27 26,-1-26,1 26,26-27,-27 27,27 0,0-26,0 26,27 0,-1 0,1 0,-1 0,27 0,-26 0,-1 0,0 0,1 0,-27 0,0 0,0 26,0 1,-27-27,1 26,0 0,-27-26,0 53,26-26,-26-27,0 53,27-27,0 1,-1-27,27 26,0 1,0-27,27 0,-1 0,27 0</inkml:trace>
  <inkml:trace contextRef="#ctx0" brushRef="#br0" timeOffset="36995.116">20823 15875,'0'0,"0"0,27-26,-27 26,26 0,-26 0,53 0,-27-27,1 27,26 0,-27 0,27 0,-26 27,-27-1,0 0,0 27,-27-26,1 26,-1-27,1 27,26-26,0 26,0-27,26 0,27 27,0-26,0 26,0 0,26 0,-26-27,-26 27,-1 0,1 0,-27-27,-27 27,-26-26,0 26,-26-27,-27 0,0 27,0-26,-26-27,53 26,-27-26,53 0,0-26</inkml:trace>
</inkml:ink>
</file>

<file path=ppt/ink/ink3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2:17:51.262"/>
    </inkml:context>
    <inkml:brush xml:id="br0">
      <inkml:brushProperty name="width" value="0.05292" units="cm"/>
      <inkml:brushProperty name="height" value="0.05292" units="cm"/>
      <inkml:brushProperty name="color" value="#FF0000"/>
    </inkml:brush>
  </inkml:definitions>
  <inkml:trace contextRef="#ctx0" brushRef="#br0">10981 1931,'26'0,"-26"-26,0 26,26 0,-26 0,0 0,-26 26,26-26,-26 27,-1-1,27 1,-26-1,26 1,-27 26,27-27,0 1,0-1,0 1,27-27,-1 0,1 26,25-26,1 0,27 0,-1-26,1 26,25 0,1 0,0-27,26 27,1-26,-1-1,27 27,-1 0,1-26,0 26,26-27,-26 27,26 0,-26 0,26 0,27 0,-27 0,0 0,0 0,27 0,0-26,-1 26,27 0,-26-27,26 27,-26 0,26 0,-26-26,26 26,-27-27,28 27,-28 0,27-26,-52 26,52 0,-27 0,1 0,0 0,-1 0,1 0,0 0,-1 0,-25 0,52 0,-27 0,-25 26,25-26,-26 27,1-1,-1-26,0 27,-26-1,26 27,-26-53,0 27,-1-1,-25 1,25-1,1-26,-27 0,1 0,-27 0,26-26,-53-1,1 1,-1-1,0-26,-26 27,-26-27,-1 26,-26 1,27-1,-54 1,1 0,26 26,-27 0,-26 0,-26 0,26 0</inkml:trace>
  <inkml:trace contextRef="#ctx0" brushRef="#br0" timeOffset="1746.0999">14288 2487,'-27'0,"27"27,0-1,0 0,-26 1,26 26,-27 0,1 0,0 0,-27 0,0 26,0-26,0 0,-53 26,27 0,-27-26,-26 0,-1 27,-25-27,-1 0,-26-1,26-25,-53-1,27 27,-27-53,1 27,-1-27,0 0,-26 0,26-27,-26 27,0 0,27-26,-28-1,1 1,0-1,0 1,26-27,-26 27,27-27,-1 26,27-26,-27 27,53-27,-26 26,26-25,27 25,0 27,-1-26,54 26,-27 0,27 0,26 0,-26 26,52 1,-26 25,27-25,-1 26,27-27,-26 54,26-54,0 27,0-26,0-1,0 0,0 1,0-27,0 0,0 26,0-26,0 0,0 0,0 0,0-26,0 26,-27 0,27 0,0 0,0 0,-26-27,26 1,0 26,0-26,-27 26,27-27,0 1,-26-1,26 1,-26-27,26 26,-27-26,27 27,-26-1,26 1,-27 0,27-1,0 27,0 0,0 0,0 0,0 0,0 27,27 25,-27-25,26 26,-26 0,27 0,-27 0,26 0,-26-1,0 1,26-26,-26-1,0 1,0-1,0-26,0 0,27 0,-27 0,26-26,1-1,-1 1,1-1,-1 1,1-1,-1 1,1 0,-1 26,1-27,-1 27,-26 0,0 0,26 0,-26 0,0 27,0-27,0 26,0-26,0 0</inkml:trace>
  <inkml:trace contextRef="#ctx0" brushRef="#br0" timeOffset="7896.4516">18601 5662,'-27'27,"27"-1,0 0,0-26,0 53,-26-53,52 27,-26-27,27 0,-1 0,27-27,26-26,54 1,-28-28,54 1,26-1,1 1,-1 0,0-1,0 27,-26 0,-27 1,-26 25,-27 1,1 26,-27 0,-27 0,1 0,-27 0,26 26,-52-26,26 27,0-1</inkml:trace>
  <inkml:trace contextRef="#ctx0" brushRef="#br0" timeOffset="17904.024">5001 9022,'0'-26,"0"-1,0 1,0-1,0 1,0 0,26-1,-26 1,27-1,-27 27,26-26,1-1,-1 1,1 26,-1-27,27 1,-26 26,25-27,1 1,-26 26,26 0,0-26,26 26,-26-27,0 27,0 0,0-26,0 26,26 0,-26 0,0 0,26 0,-26 26,0-26,0 27,-27-1,27-26,0 26,-26 27,-1-26,27-1,-26 1,-1-1,0-26,1 27,26-27,-27 0,27 0,0-27,0 1,0-1,0 1,26-1,-26-26,0 27,-26 0,-1-1,0 1,1 26,-27 0,0 0,26 0,-26 0,0 0,0 0,0 26,0 1,27-27,-27 26,26 0,-26 1,27-1,-1-26,1 27,-1-27,1 26,-1-26,27 0,-27 27,27-27,-26 0,26 0,26 0,-26 0,0-27,0 27,26-26,-26 26,27-27,-28 27,28-26,-1 26,-26-27,26 27,1 0,-27-26,26 26,-26 0,26 26,1-26,-1 0,-26 27,26-27,1 26,-1 1,-26-1,0 1,0-1,0-26,-27 27,1-1,-27 1,26-27,-26 0,0 0,0 0,0 26,0-26,0 0,0 0,0 0,-26-26,52 26</inkml:trace>
  <inkml:trace contextRef="#ctx0" brushRef="#br0" timeOffset="38045.176">8890 10848,'0'0,"-26"0,26 0,0 0,0 0,0-27,0 27,0 0,0 0,0 0,0 27,0-1,-27 27,27 27,0-1,-26 0,0 1,26 26,-27-27,1 0,26 1,-27-27,27 26,-26-52,26-1,0 0,0-26,26 0,-26 0,53 0,-26 0,25 0,1-26,0 26,0 0,0 0,0 0,-27 0,1 0,26 0,-53 0,26 0,1-26,-27 26,26-27</inkml:trace>
  <inkml:trace contextRef="#ctx0" brushRef="#br0" timeOffset="38626.2092">9949 10769,'0'0,"0"0,0 0,-27 0,1 0,-1 0,1 26,-27-26,0 0,0 0,0 0,0 0,27 0,-1 0,1 0,26 26,0 1,0-1,26 27,-26 27,0-27,0 52,-26 1,26-26,0 25,0 1,-27-26,27-1,0-26,27 0,-27-27,26 1,1-1,-1-26,1 0,-1 27,1-27,-1 0,1 0,-1 0,0 0,-26 26,27-26,-1 0,-26 0</inkml:trace>
  <inkml:trace contextRef="#ctx0" brushRef="#br0" timeOffset="39048.2333">10028 11139,'0'-26,"-26"26,-1 0,1 26,-1 0,-26 27,27-26,-1 26,1 26,-1-26,27 0,27 26,-1-26,1-26,26-1,0 1,26-27,-26 0,26-27,1 1,-27-1,0-26,-27 0,0 27,-26-27,-26 0,-27 27,0-27,0 53,0-27,0 27,27 0,0 0,-1 0,27 0,0 0,53-26,-27-1</inkml:trace>
  <inkml:trace contextRef="#ctx0" brushRef="#br0" timeOffset="39556.2625">10425 10795,'26'-26,"-26"26,27-27,-1 27,1 0,-1 0,27 0,0 0,-26 27,25-27,1 26,-26 0,26 1,-27-1,1 27,-1-26,1 52,-1-26,0 0,1 0,-27 26,26-26,1 27,-27-28,0 1,26 27,-26-27,0-27,0 27,0-26,0 25,0-25,-26-27,26 26,-27-26,1 27,-27-27,27 0,-1 0,1 0,-27 0,26 0,1 0,-27 0,53 26,-27-26,27 0,0 0</inkml:trace>
  <inkml:trace contextRef="#ctx0" brushRef="#br0" timeOffset="77606.4387">13706 476,'0'0,"0"0,0 0,0 0,-53-53,53 53,0 0,0 0,-27-53,27 53,0 0,0 0,-53-52,53 52,0 0,-52-27,52 27,0 0,-80-26,80 26,-53-27,53 27,-79-26,79 26,-79-27,79 27,-106-26,106 26,-80-27,1 1,26 26,0-27,0 27,-26 0,26-26,-26 26,-1 0,27 0,-26 26,26-26,-26 0,26 0,0 27,-27-27,27 26,1 1,-1-27,0 26,0 1,0-1,0-26,53 0,-106 80,106-80,-79 52,79-52,-80 53,80-53,-79 53,79-53,-53 80,53-80,-53 53,53-53,-53 52,53-52,-26 80,26-80,-53 53,53-53,-27 79,27-79,-53 80,53-80,-26 79,26-79,-53 79,53-79,-26 80,26-54,0 1,0 25,-27-25,27 26,0 0,0-27,0 1,0-1,0 27,27-26,-27-1,0 0,26 1,-26-1,27 1,-27 26,26-53,0 53,1-27,-27 1,26-1,1 0,-1 1,1-1,-1 1,1-1,-1-26,27 27,-26-1,-1 1,27-1,-27-26,1 27,26-1,0-26,0 27,-1-27,1 26,0-26,0 26,0-26,27 0,-28 27,28-27,-27 0,0 26,26-26,-26 0,0 0,26 0,-26 0,27 0,-28 27,28-27,-27 0,0 0,0 0,26-27,-26 27,0 0,0 0,-27 0,27 0,0 0,-27 0,1 0,26 0,-27 0,27 0,-26-26,-1 26,27 0,-27-27,27 1,-26 0,-1 26,27-53,-26 26,-1-26,-26 0,27 27,-1-27,1-26,-27 26,26 0,-26-27,0 1,0 0,0 26,0-27,0 1,0 0,-26-1,-1 1,1-1,-1 1,1 0,-1 26,1-27,-27 54,53 26,-80-79,80 79,-52-27,52 27,0 0,0 0,-27 79,27-26</inkml:trace>
  <inkml:trace contextRef="#ctx0" brushRef="#br0" timeOffset="96849.5395">8864 344,'0'0,"0"0,26 79,-26 1,-26 26,26-1,-27 28,-25-1,25 0,-26 1,0-28,27 1,-1 0,1-53,-1 0,27 0,0-27,53 1,-26-27,26 0,26 0,0-27,1 27,-1 0,1-26,-28 26,28-27,-54 1,27 26</inkml:trace>
  <inkml:trace contextRef="#ctx0" brushRef="#br0" timeOffset="97039.5503">9367 1058,'0'0,"105"0,-52 0,0 0,27-26,-27-1,-1 1,-52 26</inkml:trace>
  <inkml:trace contextRef="#ctx0" brushRef="#br0" timeOffset="97194.5592">9552 1296,'26'27,"1"-27,-27 0,79 0,-79 0,79-27,-79 27,80-52</inkml:trace>
  <inkml:trace contextRef="#ctx0" brushRef="#br0" timeOffset="98573.6381">6430 12912,'0'0,"0"-27,0 27,0 0,0 27,0-27,0 53,0-27,0 27,0 26,-27-26,1 27,26 25,-27-25,1-1,-1 1,1-27,0-1,26 1,0-26,0-1,26-26,0 0,1 0,26 0,0 0,0 0,0 0,-1 0,-25 0,-1 0,27 0,-26-26,-1 26,1-27</inkml:trace>
  <inkml:trace contextRef="#ctx0" brushRef="#br0" timeOffset="99138.6704">7276 12885,'0'0,"-26"0,-1 0,1 0,0 0,-27 0,26 0,1 0,-1-26,1 26,-1 0,27 0,-26 0,26 26,0 1,0-27,0 53,0 0,-27 26,27 0,-26 1,26 25,-26-25,26 26,0-53,0 0,0 26,26-53,0 1,1-1,-1 1,1-27,-1 0,-26 26,27-26,-27 0,26 0,-26 0,0 0,0 0,0 0,0-26,27 26</inkml:trace>
  <inkml:trace contextRef="#ctx0" brushRef="#br0" timeOffset="99640.6991">7356 13309,'-27'0,"27"0,0 0,-26-27,26 27,-27 0,27 0,-26 27,26-27,-27 26,27 0,0 1,0 26,0-27,0 27,0 0,27 0,-1-26,1-1,-1 0,1 1,-1-27,27 0,0-27,-26 1,25 0,-25-27,-27 0,26 0,-26 0,0 0,0 26,-26-25,26 25,-53 1,27 26,-1-27,1 54,-1-27,27 0,0 0</inkml:trace>
  <inkml:trace contextRef="#ctx0" brushRef="#br0" timeOffset="100228.7326">7700 12912,'-27'0,"27"0,0 0,0 0,0 0,27 0,-1-27,1 27,26-26,-27 26,27 0,0 0,0 0,-27 0,1 26,-1 1,1 26,-27 0,0-1,0 1,26 0,-26 27,0-1,0 0,0-26,27 27,-1-27,-26 0,26-1,-26-25,0-1,0 1,0-1,-26-26,0 27,-1-27,1 26,-1-26,1 0,-1 27,-26-27,53 0,-26 0,26 0,-27-27</inkml:trace>
  <inkml:trace contextRef="#ctx0" brushRef="#br0" timeOffset="100827.7669">9023 13203,'0'0,"-27"26,27 1,-53-27,53 26,-53 1,27-1,-1 0,-25-26,-1 53,26-26,1-27,-1 26,1 1,-1-27,27 26,0-26,0 27,0-27,27 0,-1 0,1 26,-1-26,1 27,-1-1,27-26,-27 27,27-1,-26 0,-1-26,1 27,-1-27,1 0,-27 26,0-26,0 0,0 0,26-26,-26 26</inkml:trace>
  <inkml:trace contextRef="#ctx0" brushRef="#br0" timeOffset="101494.8052">9922 12991,'0'-26,"0"26,-26 0,26 0,0 0,0 0,0 26,0 1,0-1,0 27,-27 0,27 0,-26 26,26 0,-27 1,27-27,-26 0,26 0,0-27,0 27,26-27,-26-26,27 27,26-27,-27 0,27 0,-26 0,26 0,-27 26,27-26,0 0,-27 0,1 0,-1-26,1 26,-1-27</inkml:trace>
  <inkml:trace contextRef="#ctx0" brushRef="#br0" timeOffset="102043.8366">10822 12832,'0'0,"-27"0,1 0,26 27,-53-54,27 54,-27-27,0 0,26 0,-26 0,27 26,-1 1,27-27,-26 26,26 27,0-26,-27 52,27-26,0 26,0 1,-26-28,26 28,0-1,0-26,0 0,26 0,-26 0,27-27,-1 1,1-1,-1-26,1 0,-1 27,1-27,-1 26,-26-26,27 0,-27 0,26 27,1-54,-1 27,-26 0</inkml:trace>
  <inkml:trace contextRef="#ctx0" brushRef="#br0" timeOffset="102330.853">11007 13176,'0'0,"0"0,0 0,0 0,-26 0,26 27,0-1,0 1,0 26,0-1,0-25,0 26,0 0,0 0,0-27,26 27,-26-26,0-1,0-26,0 0,26-26</inkml:trace>
  <inkml:trace contextRef="#ctx0" brushRef="#br0" timeOffset="103159.9004">11404 12885,'0'0,"0"0,0 0,26 0,-26 0,27 0,-27-26,26 26,1-27,-1 27,1 0,26 0,-27 0,0 27,1-1,-1 1,1 26,-1 0,1 26,-27-26,26 0,-26 26,0 0,27-26,-27 27,0-27,0 26,-27-26,27 0,0 0,-26 0,-1 0,1-27,-1 27,1-27,-1 1,1-1,0 1,-1-27,1 0,-1 26,1-26,-1 0,27 0,0 0,-26 0,26 0,0 0,0 27,0-27,0 0,0 0,0 0</inkml:trace>
  <inkml:trace contextRef="#ctx0" brushRef="#br0" timeOffset="115993.6344">10160 14208,'0'0,"0"0,0 27,0-27,0 0,0 0,0 0,0 0,0 0,0-27,27 27,-1 27,1-27,-1 0,1 0,26 0,-1 0,1 0,0 0,0 0,0 26,27-26,-28 0,28 0,-27-26,0 26,26 0,0 0,-26 0,0 0,0 0,0 0,0 0,-27 0,27 0,-26 0,-27 0,26 0,-26 0,0 0,0 0,0 0,0 0,0 0,0-27,0 27,0 0,-26 0,26 0</inkml:trace>
  <inkml:trace contextRef="#ctx0" brushRef="#br0" timeOffset="116510.664">10346 14367,'-27'0,"27"0,0 26,0-26,0 0,27-26,-1 26,0 0,1 0,-1 0,1 0,26 0,0 0,0 0,0 0,26 26,-26-26,26 0,-26 0,26 0,-26 27,0-27,0 0,0 0,-26 0,-1 26,1-26,-27 0,0 0,26 0,-26 0,0 0,0 0,0 0,26 0,-26 0,0 0,0 0,0 0,0 0,27 0,-27 0,26 0,-26 0,27 0,-27-26,0-1</inkml:trace>
  <inkml:trace contextRef="#ctx0" brushRef="#br0" timeOffset="117276.7078">6694 14208,'-26'-26,"-1"26,1 0,26 0,0 0,0 0,-27 0,27 0,0 0,0 0,27 0,-27 0,26 0,27 0,0-27,27 27,-1 0,27-26,-27 26,1-27,25 27,1 0,-26-26,-1 26,-26 0,0 0,0 0,0 0,-27 0,27 26,-53-26,26 0,-26 0,0 27,0-27,0 26,0-26,-26 0,26 0,-26 0,-1 0,1 0,-1 0,-26 0,27 0</inkml:trace>
  <inkml:trace contextRef="#ctx0" brushRef="#br0" timeOffset="117737.7342">6615 14314,'0'0,"0"0,0 0,-27 0,27 0,0 0,0 0,0 0,27 26,-27-52,26 52,27-52,-26 26,26 0,26 0,0 0,1-26,26 26,-27-27,0 27,1 0,-1-26,1 26,-28 0,1 0,-26-27,26 27,-27 0,-26 0,0 0,27 0,-27 0,0 0,0 0,0 0,0 27,0-27,0 0,26-27,-26 1</inkml:trace>
  <inkml:trace contextRef="#ctx0" brushRef="#br0" timeOffset="138267.9085">10716 14288,'-26'-27,"-1"27,27-26,-26-1,-1 27,27-26,-26-1,26 27,0 0,-27 0,27 0,0 0,0-26,0 26,0 26,27-26,26 0,0-26,-1 26,28 0,-1 0,1 0,25-27,1 27,-26 0,-27 0,-1 27,1-27,-26 0,-1 0,-26 0,0 0,0 0,0 0,-26 0,26 0,-27-27,1 27,-1 0,1 0,-27 0</inkml:trace>
  <inkml:trace contextRef="#ctx0" brushRef="#br0" timeOffset="138480.9205">10742 14182,'-26'0,"0"26,26 1,0-27,0 0,52 26,-25-26,52 0,-26 0,0 0,0 0,26-26,-52 26,26-27,-53 1,-27 26</inkml:trace>
  <inkml:trace contextRef="#ctx0" brushRef="#br0" timeOffset="138903.9448">6932 14155,'53'0,"-26"0,26 27,-27-27,27 0,-26-27,25 27,1 0,0-26,0 26,-26-27,-1 27,1-26,-1 26,-26-27,0 27,-26 0,-1 0,-26-26,27 52</inkml:trace>
  <inkml:trace contextRef="#ctx0" brushRef="#br0" timeOffset="139118.9571">7012 14076,'-27'0,"1"0,26 0,-27 0,27 0,0 26,27-26,-1 0,27 27,-26-27,26 0,0 26,-27-26,27 0,0 0,-27 0,1 0,26 0,-27 0,-26 27,27-27</inkml:trace>
  <inkml:trace contextRef="#ctx0" brushRef="#br0" timeOffset="154260.8231">9261 16087,'0'0,"0"0,0 0,0 0,0 0,0 0,0 0,0 0,0 0,0 0,0 0,0-27,0 1,26 26,-26-53,0 26,0-26,0 1,27-1,-27 0,0-27,0 1,26 26,-26-26,27-1,-27 27,0 0,26 27,-26 0,0-1,27 1,-27 26,0 0,0 26,0 1,26-1,-26 53,26-26,-26 0,27 27,-27-27,26-1,-26 1,27-26,-1-1,1 1,-27-27,26 0,1-27,-27 1,26-27,1 0,-27 0,0 0,0 0,0 0,0 27,0-27,0 53,0 0,0 0,26 0,0 26,1 1,-1 26,1 0,-1 0,1 0,26-1,-27 1,1 0,-1-26,1-1,-1 1,0-1,-26-26,27 27,-27-27,0-27,0 1</inkml:trace>
  <inkml:trace contextRef="#ctx0" brushRef="#br0" timeOffset="154574.8412">10187 15214,'0'0,"26"26,1-26,-1 26,-26 1,27 26,-1-27,1 1,-1 26,0-27,-26 27,27-26,-1-1,-26 0,27 1,-1-27,-26 0,27-27</inkml:trace>
  <inkml:trace contextRef="#ctx0" brushRef="#br0" timeOffset="154839.8562">10742 15161,'0'0,"0"-27,0 54,-26-27,26 53,-26-27,-1 53,1 1,-1 26,1-27,-1 27,1 26,-1-26,1 26,26-26,-27 0,27-27,0 1,-26-27,26 26,0-53,0 1,0-27,26-27</inkml:trace>
  <inkml:trace contextRef="#ctx0" brushRef="#br0" timeOffset="155936.9191">10848 15875,'0'-26,"27"-27,-1 0,1-27,-27 1,26 26,1-26,-27 26,26 0,-26 0,26 26,-26 27,0 27,0-1,27 27,-27 0,0 27,0-27,26-1,-26 1,27 0,-27-26,26-1,-26-26,27 0,-1-26,1-1,-1 1,-26-54,27 28,-27-1,26 0,-26 26,27-26,-27 53,0 0,26 27,0-1,-26 1,27 26,-1 0,1-27,-1 27,1 0,-1-53,-26 26,27 1,-1-27,1-27,-1 1,0-1,1-26,-1 1,1-28,-1 1,1-1,-1 1,1 26,-1 0,-26 0,27 27,-1-1,27 27,-27 27,1-1,-1 1,1 26,-1 0,27-27,-26 27,-1 0,1 0,-27-27,26 1,-26-1,0 27,-26-53,-1 0,1 0,-27 0,0 0,0 0,0 0,0-26,27-1,-1 27,1-26,-1 26,27 0,27-27,-1 27,1-26,26-1,-27 1,27-1,0-26,0 27,-27 26,1-53,26 53,-27 0,0 0,1 0,-1 27,-26-1,53 27,-26 0,26-27,0 27,0 0,-1 0,-25-26,26 25,0-25,-27-1,1-26,-1 27,1-54,-27 27</inkml:trace>
  <inkml:trace contextRef="#ctx0" brushRef="#br0" timeOffset="156205.9343">12912 14949,'0'0,"0"0,0 26,-26 1,26 26,-53-27,26 54,-26-27,-26-1,26 28,0-1,0 27,0-53,27 0,-1 0,1 26,-1-79,27 53,0-53,0 0</inkml:trace>
  <inkml:trace contextRef="#ctx0" brushRef="#br0" timeOffset="156596.9567">13573 14870,'-26'0,"0"0,-1 0,1 0,-27 26,0 1,26 25,1 28,-27-1,27 27,-1 0,27 26,0-26,0 26,0-26,27 26,-1-52,0-1,1 1,-1-54,27 0,-26-26,26-26</inkml:trace>
  <inkml:trace contextRef="#ctx0" brushRef="#br0" timeOffset="157136.9877">17463 14473,'-27'26,"1"-26,26 0,0 0,53 27,-27-1,27 27,0 0,0 0,0 53,0 0,0-1,-53 28,26-28,-26 28,-26-27,-1-1,1 1,-1-53,1 27,0-28,26 1,-27-26,27 26,-26-53,26 0,0 0,26 0</inkml:trace>
  <inkml:trace contextRef="#ctx0" brushRef="#br0" timeOffset="163399.3459">14050 15293,'0'-27,"26"1,-26 52,0-26,27 0,-27 0,26 0,-26 27,0-1,0 1,0-1,0 27,0 0,0 27,-26-28,26 28,-27-1,1 27,-1-53,1 26,26-26,-27-26,27 26,-26-53,26 26,0-26,26 0,1 0,-1 0,27 0,0-26,0 26,26 0,-26 0,0 0,0 0,0 26,0 1,0-27,-27 0,1 0,-27 0</inkml:trace>
  <inkml:trace contextRef="#ctx0" brushRef="#br0" timeOffset="163966.3783">15214 15161,'0'0,"0"-27,0 27,-53 0,27-26,-1 26,-26 0,27-27,-27 27,26 0,-26 0,53 0,-26 0,-1 0,27 27,0 26,-26-27,26 53,0 1,-26-1,-1 27,27 0,-26 0,-1 0,27-1,0 1,0-53,27 27,-1-28,1-25,-1 26,27-27,0 1,-27-27,27 26,0 1,0-27,-26 0,25 26,-25-26,-27-26,26 26,1 0,-1-27,-26-26</inkml:trace>
  <inkml:trace contextRef="#ctx0" brushRef="#br0" timeOffset="164255.3948">15558 15478,'0'0,"0"27,0-1,-27 1,27 25,0 1,-26 0,-1 0,27 27,0-1,-26-26,26 0,0 0,0 0,0-27,0 1,0-1,0-26,0 26,0-26,0 0,26-26,-26 26</inkml:trace>
  <inkml:trace contextRef="#ctx0" brushRef="#br0" timeOffset="164588.4139">16034 15769,'0'27,"0"-27,0 0,0 26,-26 1,26-27,0 26,0-26,0 0,0 0,0 26,0-26,0 0</inkml:trace>
  <inkml:trace contextRef="#ctx0" brushRef="#br0" timeOffset="164789.4253">16034 16166,'0'0,"0"27,0-27,0 26,0-26,0 0,0 0,0 0,0 0,0-26,0 26,0-27,27 1,-27-1</inkml:trace>
  <inkml:trace contextRef="#ctx0" brushRef="#br0" timeOffset="165520.4672">16457 15240,'0'0,"0"0,27-26,-1 26,27 0,0 0,0 0,0 26,0-26,26 0,-26 0,0 0,-26 26,-1 1,1-27,-27 26,0 1,0-1,0 1,-27 26,27 0,-26 0,-1 26,27-26,0 53,-26-27,26 0,0 27,0-26,0-1,0 0,0-26,0 0,0-26,0-1,0 1,0-27,0 0,-27 26,1-26,-27 0,26 0,-26 0,-26 0,53 26,-54-26,54 27,-27-1,26-26,1 0,26 0</inkml:trace>
  <inkml:trace contextRef="#ctx0" brushRef="#br0" timeOffset="186671.677">11854 2778,'0'0,"0"0,0 0,26 27,-26-27,0 26,0-26,0 27,-26-27,26 26,-27 0,27 1,-26-1,26 1,-27-1,27 1,0-27,27 26,-27-26,26 0,27 0,-26 0,-1 0,27 0,0 0,-27-26,1 26,-1 0,27 0,-53 0,27-27,-27 27,26-26,-26-1</inkml:trace>
  <inkml:trace contextRef="#ctx0" brushRef="#br0" timeOffset="187015.6967">12277 2646,'0'-27,"0"27,0 0,0 0,0 0,0 27,0-1,0 1,0 26,0-27,0 54,0-28,0 1,0 27,0-27,-26 0,26-1,0 1,0 0,0-26,0 26,0-53,0 53,0-53,26 0,-26-27,26 1,-26-1</inkml:trace>
  <inkml:trace contextRef="#ctx0" brushRef="#br0" timeOffset="187204.7075">12595 3201,'26'27,"-26"26,0-27,0 27,0-26,0 26,0-27,0 27,-26-27,26 1,0-27,0 0,26 0,-26 0</inkml:trace>
  <inkml:trace contextRef="#ctx0" brushRef="#br0" timeOffset="187531.7262">13256 2672,'0'0,"26"0,-26 27,0-1,0 1,0-1,-26 27,26 0,0 0,-26 26,26-26,0 0,-27 26,27-52,0 26,0-27,27 27,-27-53,0 0,26 0,0-26</inkml:trace>
  <inkml:trace contextRef="#ctx0" brushRef="#br0" timeOffset="187864.7452">13706 3545,'0'27,"0"26,0-27,0 1,0 26,-27-27,27 27,-26-53,26 26,0-26,0 0</inkml:trace>
  <inkml:trace contextRef="#ctx0" brushRef="#br0" timeOffset="188397.7757">14685 2672,'0'0,"26"0,-26 0,27-26,26 26,-27 0,27 0,0 0,-27 26,1-26,-1 27,-52 26,-1-27,1 27,-27 0,0 0,0 0,27 0,-1 0,27 0,0-27,0 0,27 1,-1-1,1-26,-27 27,0-27,0 0,-27 0,1 0,-1 0,27 0,-26 0,-1 0,1-27,26 27,26 0</inkml:trace>
  <inkml:trace contextRef="#ctx0" brushRef="#br0" timeOffset="188575.7859">15240 3440,'0'53,"0"-1,0-25,0 26,-26 0,-1-27,1 27,-27-26,53-27,-26 26,26-26,0-26</inkml:trace>
  <inkml:trace contextRef="#ctx0" brushRef="#br0" timeOffset="189044.8127">15743 2699,'0'0,"-26"26,-1 1,1-1,26 27,0-26,0 25,0-25,26-1,1 1,26-1,-1-26,1-26,27 26,-27-53,26 53,-26-53,26 27,-26-27,0 0,0 0,-26 26,-1 1,0 26,-26 0,0 0,27 26,-54 27,27 0,0 27,0-28,0 28,0-27,0 26,-26-52,52 25,-52-25,26-1,0-26,26 27,-26-54</inkml:trace>
  <inkml:trace contextRef="#ctx0" brushRef="#br0" timeOffset="189361.8309">16722 2514,'26'0,"-26"-27,53 27,-26 0,-1 0,27 27,0-1,-26 0,-1-26,1 53,-27 0,0 0,-27 0,27 0,-26 0,-1 0,1 0,26 0,0-27,0 1,26-1,1-26,-1 0,27 0,-27-26,27 26,-26-27</inkml:trace>
  <inkml:trace contextRef="#ctx0" brushRef="#br0" timeOffset="189528.8403">17383 3281,'0'53,"0"0,-26 26,26-26,0 0,-26 0,26-27,-27 27,27-26,-26-1,26-26,0 0</inkml:trace>
  <inkml:trace contextRef="#ctx0" brushRef="#br0" timeOffset="190100.8731">18124 2858,'0'0,"0"0,0 0,27 26,-1-26,27 0,0 0,-26 0,25 0,1-26,0 26,0 0</inkml:trace>
  <inkml:trace contextRef="#ctx0" brushRef="#br0" timeOffset="190308.8849">18918 2672,'27'27,"-27"-1,0 1,0 26,0 0,0-1,-27 1,27 27,-26-27,26 0,0-1,0-25,0-1</inkml:trace>
  <inkml:trace contextRef="#ctx0" brushRef="#br0" timeOffset="190874.9174">19315 2884,'0'26,"-27"27,1 0,26 0,-26 0,26 26,0-52,0 26,26-27,27-26,-27 0,27 0,-26-26,26-1,-27 1,1-27,-27 0,0-26,0 26,-27 0,27 26,-26-25,26 25,-27 1,27 26,0 0,27-27,-27 54,26-27,1 0,26 26,-27 1,27 25,0-25,-27 26,1 0,-1 0,27-27,-26 27,-1-27,27 1,0-27,0 0,0 0,0 0,-27-53,27 27,-27-27,-26 0,0-27,0 27,-26 1,0-1,-27 0,26 26,1 1,26 26,26-27,1 27,-1 0,27 27</inkml:trace>
  <inkml:trace contextRef="#ctx0" brushRef="#br0" timeOffset="191075.9289">21114 3387,'0'79,"-26"-26,26 0,-27 26,27-26,-26 0,-1-26,1-1,26 0,-27 1,27-27,0 0</inkml:trace>
  <inkml:trace contextRef="#ctx0" brushRef="#br0" timeOffset="191397.9473">21458 2672,'0'0,"0"0,0 0,0 0,0 0,27 0,25 27,-25-1,-1 1,1-1,-27 27,26 0,-26 0,0 53,-26-27,26 27,-27-27,27 1,-26-1,26 0,-27-52,27-1,0-26,-26 0,26-26</inkml:trace>
  <inkml:trace contextRef="#ctx0" brushRef="#br0" timeOffset="191540.9554">21379 3122,'0'0,"0"-26,26 26,1 0,26 26,-1-26,1 0,0-26,0 26,27-27,-54 1,27-27</inkml:trace>
  <inkml:trace contextRef="#ctx0" brushRef="#br0" timeOffset="201932.5499">9446 18362,'0'0,"0"0,0 0,0 0,0 0,0 0,0 0,0 0,0 0,0 0,0 0,0 0,0 0,26-53,-26 53,27-53,-27 53,0-79,0 79,0-79,0 79,0-53,0 53,0 0,26-80,-26 80,0 0,0 0,0 0,0 0,0 0,0 0,27 80,-27-80,26 53,-26-53,27 26,-27-26,0 0,53 53,-53-53,0 0,0 0,0 0,0 0,53-53,-53 53,0-53,0 53,26-79,-26 79,0-80,0 80,0-53,0 53,0 0,0 0,26-53,-26 53,0 0,0 0,27 53,-27-53,26 53,-26-53,53 80,-53-80,27 79,-27-79,53 79,-53-79,26 53,-26-53,27 80,-27-80,0 0,0 0,0 0,0 0,0 0</inkml:trace>
  <inkml:trace contextRef="#ctx0" brushRef="#br0" timeOffset="202146.5621">10055 17859,'0'0,"0"0,0 0,79 27,-79-27,26 53,-26-53,27 79,-27-79,53 53,-53-53,79 27,-79-27,53 0</inkml:trace>
  <inkml:trace contextRef="#ctx0" brushRef="#br0" timeOffset="202411.5773">10610 17754,'0'-53,"0"53,0 0,0 0,-26 53,26-53,-53 79,0-26,26 26,1 1,-1-1,1 0,0 1,-1-1,1 0,26-26,0 0,0-53,0 80,0-80,0 0,0 0,0 0,53-27</inkml:trace>
  <inkml:trace contextRef="#ctx0" brushRef="#br0" timeOffset="203289.6275">10742 18124,'0'0,"0"0,0 0,53-53,-53 53,0-79,0 26,27 0,-27 0,26 0,-26 53,27-79,-27 79,26-53,-26 53,0 0,0 0,27 53,-27-53,26 105,-26-52,27 0,-27-26,0-27,26 106,-26-106,0 0,0 0,53 0,-53 0,53-80,-53 80,53-79,-27 52,-26 27,53-105,-53 105,0-27,0 27,0 0,0 0,53 53,-53-53,27 79,-27-79,52 80,-52-80,27 79,-27-79,53 53,-53-53,0 0,0 0,26 27,-26-27,0 0,53-53,-53 53,27-80,-27 80,26-106,1 80,-27-53,26 52,-26-26,26 0,-26 27,0-1,27 27,-27 0,0 0,0 0,79 27,-79-27,80 53,-80-53,79 53,-79-53,53 53,-53-53,0 0,26 52,-26-52,0 0,-52 27,52-27,-80 26,80-26,-79 0,79 0,-80 27,80-27,-79 0,79 0,0 0,0 0</inkml:trace>
  <inkml:trace contextRef="#ctx0" brushRef="#br0" timeOffset="203545.6421">12118 17621,'0'0,"0"0,53 27,-53-27,0 0,53 79,-53-79,79 79,-26-26,0 0,0 0,0 0,0 0,-53-53,79 79,-79-79,80 53,-80-53,0 0</inkml:trace>
  <inkml:trace contextRef="#ctx0" brushRef="#br0" timeOffset="203780.6556">12621 17674,'0'0,"0"0,-53 27,53-27,-53 53,27-1,-27 1,0 0,0 0,0 27,27-27,-27-1,26 1,27-53,-26 53,26-53</inkml:trace>
  <inkml:trace contextRef="#ctx0" brushRef="#br0" timeOffset="204168.6778">13309 17515,'0'0,"-79"53,79-53,-53 53,53-53,-27 80,27-27,0 26,0 27,27-27,26 1,-27-1,27 0,0-26,26-26</inkml:trace>
  <inkml:trace contextRef="#ctx0" brushRef="#br0" timeOffset="204871.718">21141 17013,'-27'0,"27"26,27-26,-1 27,0 26,1-1,26 28,0-1,0 27,-27 0,27 0,-53 0,27-1,-54 1,27 0,0 0,0-53</inkml:trace>
  <inkml:trace contextRef="#ctx0" brushRef="#br0" timeOffset="219238.5397">14658 17489,'0'0,"0"0,-26-26,26 26,0 0,0 0,0 0,0 0,0 26,0-26,0 0,0 0,0 0,0 79,0-79,-27 53,27-53,0 106,-26-53,26 0,-27 0,1 0,0 0,26-53,-27 79,27-79,-26 53,26-53,0 0,0 0,0 0,0 0,0 0,0 0,0 0,0 0,0 0,79 26,-79-26,79 27,-79-27,80 26,-80-26,53 27,-53-27,79 26,-79-26,0 0,53 0</inkml:trace>
  <inkml:trace contextRef="#ctx0" brushRef="#br0" timeOffset="220057.5866">15584 17621,'0'0,"0"0,0 0,-26-26,26 26,-27 0,1 0,26 0,-27 0,1 0,26 0,-26 0,-1-27,1 27,26 0,-53 0,26 27,1-27,26 0,-53 0,53 0,0 0,0 0,-53 0,53 0,0 0,0 0,0 0,-53 53,53-53,0 53,0-53,0 79,-26-26,26 0,0-53,0 79,0-79,0 80,0-80,0 53,0-53,0 0,0 0,0 52,0-52,0 0,0 0,53 27,-53-27,0 0,79 0,-79 0,53 0,-53 0,0 0,53 26,-53-26,0 0,79 27,-79-27</inkml:trace>
  <inkml:trace contextRef="#ctx0" brushRef="#br0" timeOffset="220727.6249">15796 17754,'0'0,"0"0,0 0,0 0,0 0,0 0,0 0,0 0,-26 52,26-52,0 0,-27 80,27-80,-26 53,26-53,0 53,0-53,0 53,0-53,26 79,-26-79,0 0,53 53,-53-53,53 0,-53 0,79-27,-79 27,80-26,-80 26,79-53,-79 53,53-53,-53 53,26-79,-26 79,0-53,0 53,-26-53,26 53,-53-53,53 53,-53-26,53 26,-53-27,53 27,0 0,0 0,-53 27,53-27,0 0,0 0,0 0,0 0</inkml:trace>
  <inkml:trace contextRef="#ctx0" brushRef="#br0" timeOffset="221102.6463">16405 17701,'0'0,"0"0,0 0,0 0,0 0,0 0,52 53,-52-53,0 0,0 0,0 0,0 0,0 0,0 0,0 0,-52 52,52-52,0 0,0 0</inkml:trace>
  <inkml:trace contextRef="#ctx0" brushRef="#br0" timeOffset="221380.6622">16352 17992,'0'0,"0"0,79 53,-79-53,0 0,0 0,0 0,0 0,0 0,0 0,0 0,0 26,0-26,0 0,0 0,0 0,0 0</inkml:trace>
  <inkml:trace contextRef="#ctx0" brushRef="#br0" timeOffset="222050.7006">16801 17754,'0'0,"0"0,0 0,0 0,0 0,0 0,0 0,0 0,0 0,27 52,-27-52,0 53,0-53,0 106,0-53,0-53,-27 80,27-80,0 79,0-79,0 53,0-53,0 0,0 0,0 0,0 0,0 0,0 0,0 0,0 0</inkml:trace>
  <inkml:trace contextRef="#ctx0" brushRef="#br0" timeOffset="223071.759">17119 17595,'0'0,"0"0,0 0,0 0,0 0,0 0,0 0,0 0,26 0,1 0,-27 0,53 0,-27 0,-26 0,80 0,-80 0,105 0,-105 0,53 0,-53 0,53 26,-53-26,0 0,0 0,53 27,-53-27,0 0,0 0,0 0,27 26,-27-26,0 0,-27 80,27-80,0 52,0-52,-26 53,26-53,0 80,0-80,-27 79,27-79,0 80,0-80,-26 26,26-26,0 0,0 79,0-79,0 0,0 0,0 0,0 0,0 0,0 0,-53 27,53-27,0 0,-53 26,53-26,-53 27,53-27,-79 26,79-26,-53 0,53 0,-53 27,53-27,0 0,-53 53,53-53,0 0</inkml:trace>
  <inkml:trace contextRef="#ctx0" brushRef="#br0" timeOffset="228430.0654">18257 17674,'53'-53,"-53"53,0 0,0 0,0 0,0 0,0 0,0 0,0 0,-80 53,80-53,0 0,0 27,0-27,-26 53,26-53,0 79,0-79,0 53,0-53,0 79,0-79,0 80,0-80,26 53,-26-53,0 0,0 52,0-52,0 0,0 0,0 0,0 0,0 0,0 0</inkml:trace>
  <inkml:trace contextRef="#ctx0" brushRef="#br0" timeOffset="228942.0947">18071 17939,'0'0,"0"0,-79 0,79 0,0 0,0 0,0 0,0 0,0 0,0 0,0 0,0 0,0 0,0 0,0 0,0 0,0 0,0 0,0 0,0 0,79-27,-79 27,53 0,-53 0,80 0,-80 0,79 0,-79 0,106 0,-106 0,79 0,-79 0,80 0,-80 0,0 0,53 0,-53 0,0 0,0 0,0 0,0 0,0 0,0 0,0 0,0 0,0 0,0 0,0 0</inkml:trace>
  <inkml:trace contextRef="#ctx0" brushRef="#br0" timeOffset="230657.1928">19156 17515,'0'0,"0"0,0 0,0-26,0 26,0 0,-26 26,26-26,0 0,0 80,0-80,-27 53,27-53,0 79,0-79,-26 106,26-106,-27 53,27-53,0 79,0-79,0 53,0-53,0 0,0 27,0-27,0 0,0 0,0 0,0 0,53 53,-53-53,53 0,-53 0,80-27,-80 27,79 0,-79 0,106-26,-106 26,53 0,-53 0,0 0,53 53,-53-53</inkml:trace>
  <inkml:trace contextRef="#ctx0" brushRef="#br0" timeOffset="231533.2429">20003 17489,'26'0,"-26"0,0 0,0 0,0 0,0 0,0-26,0 26,0 0,-26 0,26 0,-27 26,1-26,26 0,-27 0,1 0,0 0,-1 26,27-26,-26 0,26 0,-27 27,27-27,0 0,0 0,0 0,0 0,-53 53,53-53,0 0,-26 53,26-53,0 53,0-53,-27 53,27-53,0 79,0-79,0 79,0-79,-26 80,26-80,26 53,-26-53,0 79,0-79,0 0,53 53,-53-53,0 0,0 0,53 26,-53-26,0 0,0 0,80 0,-80 0,0 0,0 0,52 0,-52 0,0 0,0 0,0 0,0 0,53 27</inkml:trace>
  <inkml:trace contextRef="#ctx0" brushRef="#br0" timeOffset="232381.2914">20770 17621,'0'0,"0"0,0 0,0 0,0 0,0-26,0 26,53 0,-26 0,-1 0,27 0,-27 0,1 0,26 0,-27 0,1 0,-27 0,0 0,0 0,0 0,0 0,0 0,0 0,0 0,0 53,0-53,0 0,-53 26,53-26,0 0,-27 80,27-80,-26 52,26-52,0 80,0-80,0 53,0-53,0 79,0-79,-27 80,27-80,0 52,0-52,0 0,0 53,0-53,0 0,0 0,-53 53,53-53,0 0,0 0,0 0,-52 53,52-53,0 0,0 0,-80 0,80 0,0 0,-53 0,53 0</inkml:trace>
  <inkml:trace contextRef="#ctx0" brushRef="#br0" timeOffset="233402.3498">20029 17727,'0'0,"-26"53,26-53,0 0,0 0,0 0,0 0,0 0,0 0,0 0,0 0,0 0,0 0,0 0,0 0,0 0,53-26,-53 26,0 0,53 0,-53 0,0 0,53 0,-53 0,0 0,0 0,0 0,53 0,-53 0,0 0,0 0,0 0,0 79,0-79,0 0,-53 53,53-53,0 0,-80 53,80-53,0 0,-53 26,53-26,0 0,0 0,0 0,0 0,0 0,0 0,0 0,0 0,0 0,0 0,0 0,53 27,-53-27,0 0,80 26,-80-26,53 0,-53 0,0 0,79 27,-79-27,0 0,0 0,79 0,-79 0,0 0,0 0,0 0</inkml:trace>
  <inkml:trace contextRef="#ctx0" brushRef="#br0" timeOffset="233817.3736">20558 17780,'0'0,"0"0,0 0,0 0,0 0,0 0,0 0,0 0,0 0,0 0,0 0,0 0,0 0,0 0,0 0,0 0,0 0,0 0,0 0,0 0,0 0,0 0,0 0</inkml:trace>
  <inkml:trace contextRef="#ctx0" brushRef="#br0" timeOffset="234214.3963">20532 17939,'0'0,"0"0,0 0,0 0,0 0,0 0,0 0,0 0,0 0,53 26,-53-26,0 0,0 0,0 0,0 0,0 0,0 0,-27 80,27-80,0 0,0 0</inkml:trace>
</inkml:ink>
</file>

<file path=ppt/ink/ink3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2:21:57.725"/>
    </inkml:context>
    <inkml:brush xml:id="br0">
      <inkml:brushProperty name="width" value="0.05292" units="cm"/>
      <inkml:brushProperty name="height" value="0.05292" units="cm"/>
      <inkml:brushProperty name="color" value="#FF0000"/>
    </inkml:brush>
  </inkml:definitions>
  <inkml:trace contextRef="#ctx0" brushRef="#br0">12330 17171,'0'27,"0"-27,0 26,0-26,0 0,0 0,0 27,0-1,26 1,-26-27,0 0,0 26,0 1,0-27,27 0,-27 0,26 0,1 0,26 0,0 26,0-26,-1 0,28 0,-1 0,1-26,25 26,-25 0,26 0,-1 0,1 0,27-27,-28 54,28-27,-27 0,-1 26,28 1,-1-27,-26 26,0 1,-1-27,1 26,-53-26,27 0,-1 0,-53 0,27 0,-26 0,-27 0,0 0,0-26,0-1,-27 1,1-1,26 1,-27-27,1 26,-1-26,27 27,0-27,0 27,0-1</inkml:trace>
  <inkml:trace contextRef="#ctx0" brushRef="#br0" timeOffset="454.0259">14235 17092,'0'-26,"-53"26,27-27,-27 27,26 0,1 0,-27 0,26 27,1-1,26 1,0 25,0 1,0 0,26 27,-26-27,27 26,-1 0,1 1,-1-27,1 26,-1-26,1-27,-27-26,0 80,0-80,0 0,0 0</inkml:trace>
  <inkml:trace contextRef="#ctx0" brushRef="#br0" timeOffset="611.0349">14023 17727,'0'0,"0"-53,0 53,0 0,53 27,-53-27,53 26,-53-26,79 27,-79-27,53 26,-53-26,0 0</inkml:trace>
  <inkml:trace contextRef="#ctx0" brushRef="#br0" timeOffset="1631.0932">14288 17463,'0'0,"0"0,0 0,0 26,0-26,26 26,-26-26,27 80,-27-80,79 53,-79-53,53 26,-53-26,0 0,0 0,0 0,0 0,27-26,-54-1,27 27,0-26,-26-1,26 1,-27 26,27-27,27 1,-27 26,26 0,1 0,-27 0,0 0,0 0,79 79,-79-79,53 27,-53-27,0 0,26 79,-26-79,0 0,0 0,0 0,0 0,0 0,0 0,0 0,0-53,27 27,-27 26,0 0,0-27,26 27,-26-26,0 26,27-27,-27 27,26 0,1 0,-1 0,0 27,-26-27,0 0,0 0,0 0,53 53,-53-53,0 0,0 0,-26 53,26-53,0 0,-53 26,53-26,0 0,0 0,0 0,0 0,0 0,0 0,0 0,53-26,-27-1,1 1,-1 26,-26-27,27-26,-1 27,-26 0,0-27,27 26,-27 1,0-27,0 53,0 0,0 0,0 0,0 0,0 26,26 1,1-1,-27 1,26-1,1 27,-27-53,0 0,0 0,26 79,-26-79,0 0,-26-26,-27-1,26 1,-26 26,53-26,-53-1,53 1,-26 26,26 0,0 0,26 0,1 0,26-27,0 1,0-1</inkml:trace>
  <inkml:trace contextRef="#ctx0" brushRef="#br0" timeOffset="2512.1436">16537 16960,'0'0,"26"26,-26-26,0 0,27 53,-27-53,0 53,0-26,26-1,-26 27,0-27,0 27,0-26,27-27,-27 26,26 1,-26-27,27 0,25 0,-25 0,26 0,0 0,0 0,26 0,-26 0,26 0,1 0,-1 26,27-26,0 27,-27-27,27 0,0 0,26 0,-26 0,0 0,26 0,0-27,1 27,-28 0,28-26,-27 26,-1 0,1-27,-26 27,-1 0,0-26,-26 26,-26 0,-1 0,1-27,-27-26,-27 27,27-1,-26 1,-1-27,1 27,-1-1,1 1,-1-1,-25 27</inkml:trace>
  <inkml:trace contextRef="#ctx0" brushRef="#br0" timeOffset="3750.2145">17886 17939,'0'0,"0"53,0-53,0 0,0 53,0-53,0 0,0 0,0 0,0 0,0-53,0 53,0-80,0 27,0 0,0 1,0-1,0 26,0-26,27 27,-27 26,0 0,0 0,0 0,0 0,0 0,26 53,-26-53,27 53,-27-53,26 79,-26-79,26 53,-26-53,80 26,-80-26,79 0,-79 0,80-26,-80 26,79-79,-79 79,26-53,1 26,-27 1,0-1,0 1,-27 26,27 0,0 0,0 0,0 0,0 0,-52 26,52-26,0 0,52 80,-52-80,0 0,80 26,-80-26,53-26,-53 26,0 0,53-27,-53 27,0 0,0 0,53-53,-53 53,0 0,0 0,0 0,26 27,-26-27,0 0,53 53,-53-53,0 53,0-53,0 0,0 52,0-52,0 0,0 0,0 0,0 0,0 0,0 0,0 0,53-52,-53 52,53-53,-27 26,1 1,-1-1,1-26,-1 27,-26-27,27 27,-27-1,-27 1,27-1,0 1,-26-1,26 27,-27 0,27 0,0 27,0 26,0-53,27 79,-1-26,1 0,-1-27,-26-26,26 80,-26-80,0 0,0 53,0-53</inkml:trace>
  <inkml:trace contextRef="#ctx0" brushRef="#br0" timeOffset="3898.2229">18812 17674,'-53'-26,"0"-27,27 53,-27-27,53 1,0 26,0-27,53 27,-27 0,27-26,0 26,27 0,-54 0,27-26,-27-1,-26-26</inkml:trace>
  <inkml:trace contextRef="#ctx0" brushRef="#br0" timeOffset="4670.2671">12991 14737,'0'0,"0"27,0-1,0 1,0 26,0-27,-26 53,26-26,-27 27,1-27,26 26,-26 0,26-26,0 0,0-26,0-1,0 1,0-1,26-26,0 0,1 0,-1 0,1 0,26-26,-27 26,1 0,-1 26,1-26,-1 0,-26 0,27 0</inkml:trace>
  <inkml:trace contextRef="#ctx0" brushRef="#br0" timeOffset="5270.3014">13732 14764,'0'0,"0"0,-26 0,-1 0,1 0,-1 26,1-26,-1 0,1 0,-27 27,27-27,-1 0,27 0,0 0,-26 0,26 0,0 0,0 26,0 1,0-27,0 26,0 1,0 25,0 1,0-26,0 26,26 0,-26 0,0-27,0 27,0 0,27-27,-27 1,0-1,26 1,-26-1,0-26,27 27,-27-27,26 26,-26-26,0 0,26 0,1-26,-27 26</inkml:trace>
  <inkml:trace contextRef="#ctx0" brushRef="#br0" timeOffset="5630.322">13785 15161,'0'0,"0"0,-26 0,-1 26,1-26,26 27,0-1,0 0,0 1,26-27,-26 26,53-26,-26 0,-1 0,27-26,-27-1,1 1,26 26,-53-53,26 27,-26-1,0 1,0-1,-26 1,-1-1,1 27,26-26,-27-1,1 27,0 0,26 0,0 0,0-26</inkml:trace>
  <inkml:trace contextRef="#ctx0" brushRef="#br0" timeOffset="6140.3512">14129 14631,'0'0,"27"0,-27 0,0 0,0 0,26 0,-26 0,0-26,26 26,-26-26,27 26,-1 26,-26-26,27 26,-1-26,1 53,-1-26,1 26,-1 0,1 0,-1 26,1 0,-1-26,0 0,-26 0,27 0,-27-27,26 1,-26-1,-26-26,26 27,-27-27,-25 26,25-26,-26 27,0-27,0 26,27-26,-1 0,1 0,26 0</inkml:trace>
  <inkml:trace contextRef="#ctx0" brushRef="#br0" timeOffset="6593.3771">15690 14949,'0'0,"0"0,0 0,0 26,-26 1,26 26,0-27,0 27,0-26,0 26,0-1,26-25,-26 26,0-53,27 26,-27-26,0 0</inkml:trace>
  <inkml:trace contextRef="#ctx0" brushRef="#br0" timeOffset="6748.3859">15452 15293,'0'0,"0"0,0-27,53 27,-27-26,27 26,27 0,-27-26,26 26,0-27,-26 1</inkml:trace>
  <inkml:trace contextRef="#ctx0" brushRef="#br0" timeOffset="7238.414">17013 15452,'0'26,"0"-26,0 0,0 0,0 0,0 0,0 0,0 0,0 0,0 0,27-26,-27 26,0-27</inkml:trace>
  <inkml:trace contextRef="#ctx0" brushRef="#br0" timeOffset="7351.4204">17304 15425,'0'0,"27"0,-27 0,0 0,0 0</inkml:trace>
  <inkml:trace contextRef="#ctx0" brushRef="#br0" timeOffset="7506.4293">17516 15372,'26'27,"1"-27,-27 26,26-26,-26 0,27 0,-27 0,0 0,26 0</inkml:trace>
  <inkml:trace contextRef="#ctx0" brushRef="#br0" timeOffset="7959.4552">18045 14870,'-27'0,"27"0,0-27,27 54,-27-27,26 0,-26 0,27 0,-27 26,26 27,1-27,-27 27,26 0,1 27,-27-27,26 26,-26-26,0 0,27-27,-27 27,0-26,0-27,0 26,0-52,0 26,-27-27,27 27,-26-26</inkml:trace>
  <inkml:trace contextRef="#ctx0" brushRef="#br0" timeOffset="8255.472">18071 15319,'-26'0,"26"0,0 0,26 27,-26-27,0 26,27 27,-27-53,0 53,26 0,-26-53,27 53,-27-53,26 26,1-26,-27 0,26 0,1-26,-1 0,1-1,-1 1,0-1,1 1,-1-1,-26 27,0-26,27 26,-27 0,0 0,0 0</inkml:trace>
</inkml:ink>
</file>

<file path=ppt/ink/ink3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2:23:06.238"/>
    </inkml:context>
    <inkml:brush xml:id="br0">
      <inkml:brushProperty name="width" value="0.05292" units="cm"/>
      <inkml:brushProperty name="height" value="0.05292" units="cm"/>
      <inkml:brushProperty name="color" value="#FF0000"/>
    </inkml:brush>
  </inkml:definitions>
  <inkml:trace contextRef="#ctx0" brushRef="#br0">16246 7461,'0'0,"0"0,0 0,0 0,0 0,26-26,-26 26,0 0,0 0,0 26,0-26,27 0,-27 0,26 27,1-27,-1 26,1-26,-1 53,0-26,1-1,-27 0,26 27,-26-26,0 26,0-27,0 54,-26-54,26 27,-27 0,1 0,-27 26,27-26,-1 26,-26-26,27 27,-27-27,0 0,26 26,1-26,-27 0,27 0,-27 0,26 0,-26-27,27 27,-27-27,27 1,-1-1,1 1,-1-1,1-26,-1 27,1-1,26-26,0 0,-27 0,27 0,0 0,0 0,0 0,0 0,0 0,-26 27,26-27,0 0,0 26,0-26,-27 0,27 0,-26 27,26-27,-27 0,27 0,0 26,0-26,0 0,0-26,0-1,0 1,27-27,-27 26,26-26,-26 0,27 0,-1 1,-26 25,27 1,-27-1,0 27,0 0,0 0,0 0,-27 0,27 27,-26-1,-27 1,26-1,-25 27,-1-27,0 27,0-26,26 26,-26-27,27 1,0-1,26-26,0 27,0-1,52-26,-25 0,26 0,0 0,26 0,-26 0,26 0,-26 0,0 0,0 0,-26 0,-1 0,-26 0,27 0,-27 0,0 0,0 26,0-26,0 0,0 0,-27 27,27-27</inkml:trace>
  <inkml:trace contextRef="#ctx0" brushRef="#br0" timeOffset="3167.1811">16616 8229,'0'26,"-26"0,26 1,26-1,1-26,-1 0,1-26,25-1,-25 1,26 0,0-1,-27-26,27 0,-26 27,-27-27,0 26,-27 1,1 0,-1 26,-26 26,0 0,0 1,27 26,-27 26,53-26,0 0,0 26,0-26,0-26,53 26,-27-27,27-26,0-26,-26-1,26 1,0-54,0 27</inkml:trace>
  <inkml:trace contextRef="#ctx0" brushRef="#br0" timeOffset="3410.195">17251 7514,'27'-53,"-27"0,0 27,0 26,0 0,0 26,0 1,0 26,0 0,0 0,0 26,0 0,0 1,0-1,0 0,0-26,26 0,-26 0,0-26,0-1,0 1,0-27,27-27,-27 1</inkml:trace>
  <inkml:trace contextRef="#ctx0" brushRef="#br0" timeOffset="3597.2057">17595 7938,'0'26,"0"27,0 0,0-27,-26 27,26-26,0-1,0 1,0-27,0 0,0 0,26-27,-26-26</inkml:trace>
  <inkml:trace contextRef="#ctx0" brushRef="#br0" timeOffset="3954.2261">17780 7355,'0'-26,"-26"26,26 0,-27 0,27 0,0 0,0 0,0 0,27 0,-1 0,1 0,-27 26,26-26,1 27,-27-1,0 27,0 0,0 27,0 25,0-25,0 26,26-1,-26 28,27-27,-27-1,26-25,-26 26,0-27,0-26,27 26,-54-26,27-26,-26-27,26 0</inkml:trace>
  <inkml:trace contextRef="#ctx0" brushRef="#br0" timeOffset="4111.2351">17727 8202,'27'-26,"-1"26,27 0,0 0,0 0,-26 0,25 0,1-27,-26 27,26-26</inkml:trace>
  <inkml:trace contextRef="#ctx0" brushRef="#br0" timeOffset="5561.3181">5636 7170,'-26'0,"-1"0,1 0,26 0,26 0,1 0,25-26,1-1,27 1,-1-1,0 27,1-26,-1 26,-52 0,-1 0,-26 26,-53 27,0 0,-26 27,0-27,-1-1,27 28,0-54,27 1,26-27,0 0,26-27,27 27,-26-26,26 26,-27 0,1 26,-27 27,-27 0,-26 0,27 0,-27 0,53 0,-27 0,54 0,-27-53,26 26,27-26,0 27,0-1,-27-26,1 0,-27 26,0 1</inkml:trace>
  <inkml:trace contextRef="#ctx0" brushRef="#br0" timeOffset="7990.457">5795 9948,'0'-26,"0"-1,0 27,26-26,-26 26,0 0,27 0,-27 0,0-26,0 26,26 0,1 0,-1 0,0 0,1 0,26 0,-27 0,27 0,0 0,0 0,26 0,1 0,-27 0,26 0,0 0,-26 26,53-26,-26 26,-1-26,27 27,0-27,-27 26,27-26,0 0,0 0,-27 0,27 0,26 0,-26 0,0 0,-27 0,27 0,0 0,0-26,-1 26,1 0,27 0,-28 0,28-27,-28 27,28 0,-1-26,0 26,1 0,25-26,-25 26,25 0,-25-27,25 1,-25 26,26 0,-1-27,1 27,-27 0,27-26,0 26,-53 0,52-27,-25 27,-1 0,0 0,-26 0,26 0,-26 27,0-27,0 0,0 0,-27 26,-26-26,26 27,-26-27,0 26,-26-26,-1 27,1-27,-27 0,0 0,26 0,-26 0,0 0,0 0,-26 0,-1-27,27 1</inkml:trace>
  <inkml:trace contextRef="#ctx0" brushRef="#br0" timeOffset="9816.5615">14896 9419,'-26'-26,"26"26,0-27,26 27,-26 0,27 0,-27 0,26 0,1 0,-1 27,1-1,-1 27,1-26,-1 52,1-26,-27 26,0 1,0-27,-27 52,1-25,-27-27,0 26,-27 0,1 1,26-1,-26-26,-1 0,27 0,1 0,-1-27,0 1,0-1,26 1,27-27,-26 0,26 26,0-26,0 0,0 0,-27-26,27 26,0 0,0 0,-26-27,26 1,0-1,0 27,-27-26,1-1,26 27,-26-26,26 26,0-27,0 27,-27-26,27 26,0 0,0 0,0 26,0 1,0-27,0 26,-26 1,-1-1,27 27,-53-26,27-1,-1 27,27-27,-26 1,26-1,0 27,26-53,1 0,-1 27,27-27,-26 0,26 26,-1-26,-25 0,-1 0,1 0,-1 0,-26 0,0 0,0 0,27 0,-27 0</inkml:trace>
  <inkml:trace contextRef="#ctx0" brushRef="#br0" timeOffset="10302.5893">15240 10319,'27'26,"-27"-26,26 0,1 0,-1-26,27 26,-26 0,25-27,1 1,-26-1,-1 1,1-1,-27 1,0 0,-27 26,1 0,-27 0,26 52,-25-25,-1 26,0 0,26 0,1 0,-1 26,27-53,0 27,27-26,-1-1,1-26,-1-26,27-1,0 1,-27-27</inkml:trace>
  <inkml:trace contextRef="#ctx0" brushRef="#br0" timeOffset="10960.6269">15796 9737,'26'26,"-26"1,0-1,0 27,-26 0,26 0,0 0,0 26,-26-26,26 0,0-27,-27 1,54-1,-27-26,0 27,0-54,26 27,0-26,-26 26,27-27,-1 27,1 0,-27 0,26 27,1-1,-1 1,-26-1,27 1,-1-1,-26 1,0-1,0 1,0-27,0 26,-26-26,-1 0,1 0,26 0,0 0,0 0,0-26,26 26,27-27,0 1,0-1,0 1,0-27,26 0,-26 0,0 26,-27-25,1 25,-27-26,0 27,0 26,0 0,-27 0,1 26,0 1,26 26,0-27,0 27,0-27,0 27,26-26,-26-1,26 1,1-1,-27-26,0 0,26 27,-26-27,-26-27,26 27,0-26,0-1</inkml:trace>
  <inkml:trace contextRef="#ctx0" brushRef="#br0" timeOffset="11983.6854">6827 8969,'-27'0,"27"-53,-26 27,26 0,0 26,0 0,0 0,0 26,26 27,1 0,-1 0,1 26,25 1,1-1,0 0,0 1,0-27,-26-1,-1 1,0-26,-26-1,27-26,-27 0,0-26,0-1</inkml:trace>
  <inkml:trace contextRef="#ctx0" brushRef="#br0" timeOffset="12202.6978">7144 8969,'0'27,"0"26,0 0,-26 0,26 26,0-26,-27 26,1 1,26-1,-27-26,1 0,26 0,-27 0,1 0,-1-27,1 1,-27 25</inkml:trace>
  <inkml:trace contextRef="#ctx0" brushRef="#br0" timeOffset="14296.8177">13785 11589,'0'0,"0"0,0 0,0 0,0 0,0 26,0-26,-26 27,26-27,-27 26,27 1,0 26,-26-53,26 52,-27-25,27-1,0 1,0-1,0 1,0-1,0-26,0 27,0-27,0 0,0-27</inkml:trace>
  <inkml:trace contextRef="#ctx0" brushRef="#br0" timeOffset="14829.8482">13679 11483,'0'0,"0"0,0 26,27-26,-27 27,0 26,26 0,-26 0,27 0,-1 26,-26 27,0-27,0 0,0 27,0-26,-26-1,-27 0,26-26,-26 0,0 27,1-54,-1 27,0-27,0-26,26 27,1-27,-1 0,-25-27,52 27,-27-26,27-27,0 27,27-27,-27 26,0-26,0 27,0-27,0 27,0-1,-27 27,1 0,-27 27,26-1,-26 27,27-27,-27 27,26-26,1 26,0-27,26 1,0-1,0-26,26 0,0 0,1 0,-1-26,27-1</inkml:trace>
  <inkml:trace contextRef="#ctx0" brushRef="#br0" timeOffset="15529.8882">13759 12541,'26'-26,"27"26,-26-27,-1 1,0-1,-26 1,27 0,-27-1,0 1,0-1,0 27,-27 0,1 0,26 0,0 27,0-1,0-26,26 27,27-1,-26-26,52 0,-26 0,26-26,1-27,-27 26,0-52,26-1,-52 27,25-26,-25 0,-27-1,0 27,0 1,-27-1,1 26,0 27,-1 27,1-1,-1 27,1 0,-1 26,27 1,0-1,27 0,-27-26,53 0,-27-26,27-1,-27-26,27-26,0-27,0 0,0 0,-26 0,-1-26,27 26,-53 0,26 26,-26 1,0 26,0 53,0 0,0 0,0 26,0 0,0 1,27-1,-27 1,0-1,26-26,1 0,-27 0,26-27,-26-26,27 0,-1 0,-26-26,27-1,-27 1,0-1,26 1</inkml:trace>
  <inkml:trace contextRef="#ctx0" brushRef="#br0" timeOffset="16028.9168">15717 11615,'0'-53,"0"0,-27 0,1 27,-1 0,-26-1,0 27,27 27,-27-1,0 27,27 26,-1 1,1 26,-1 26,27 0,0 27,27-27,-27 27,26 0,-26-54,27 28,-27-54,0 1,0-54</inkml:trace>
  <inkml:trace contextRef="#ctx0" brushRef="#br0" timeOffset="16156.9241">15293 12541,'27'-53,"-1"0,1 27,-1 0,1 26,-1-27,0 27,1-26,-1-1</inkml:trace>
  <inkml:trace contextRef="#ctx0" brushRef="#br0" timeOffset="16674.9537">5768 10478,'0'0,"0"26,27 27,-27-27,26 54,27-27,0 26,0 27,26-27,-26 1,0-1,0 0,-26-26,25-26,-25-1,-1-26</inkml:trace>
  <inkml:trace contextRef="#ctx0" brushRef="#br0" timeOffset="16869.9649">6245 10504,'-27'0,"1"26,26 27,-27 27,1-1,-1 0,-26 27,27-26,-27 26,26-1,1-25,0-27,-27 0,26 26</inkml:trace>
</inkml:ink>
</file>

<file path=ppt/ink/ink3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2:23:57.932"/>
    </inkml:context>
    <inkml:brush xml:id="br0">
      <inkml:brushProperty name="width" value="0.05292" units="cm"/>
      <inkml:brushProperty name="height" value="0.05292" units="cm"/>
      <inkml:brushProperty name="color" value="#FF0000"/>
    </inkml:brush>
  </inkml:definitions>
  <inkml:trace contextRef="#ctx0" brushRef="#br0">6694 5530,'0'0,"0"0,0 0,-26-27,26 27,0 0,0 0,0 0,0 0,26 0,-26 27,27-27,-1 0,1 0,-1 0,1 0,-1 0,27 26,-27-26,1 0,-1 0,1 0,-27 0,26 0,-26 0,0 0,0 0,0 0,0 0</inkml:trace>
  <inkml:trace contextRef="#ctx0" brushRef="#br0" timeOffset="426.0244">6694 5689,'0'0,"0"0,0 26,0-26,0 0,-26 0,26 0,0 0,0 0,0 0,26 0,-26 0,27 0,-1 0,1 0,-1 0,1 0,-1 0,27 0,-27 0,1 0,-1 0,1 0,-27 0,0 0,26 0,-26 0,0 0,0 0,0 0,0 0,27-26</inkml:trace>
  <inkml:trace contextRef="#ctx0" brushRef="#br0" timeOffset="998.057">8017 5556,'0'27,"0"-27,27 26,-27-26,0 0,26 0,-26 27,27-27,-1 0,1 0,-27 0,26 0,0 0,1 0,-1-27,1 54,-27-27,0 0,0 0,0 0</inkml:trace>
  <inkml:trace contextRef="#ctx0" brushRef="#br0" timeOffset="1228.0701">8097 5741,'0'0,"0"0,26 0,-26 0,0 0,0 0,27 0,-1 0,-26 0,26 0,1 0,-1 0,27 0</inkml:trace>
  <inkml:trace contextRef="#ctx0" brushRef="#br0" timeOffset="4141.2369">3228 185,'0'0,"0"0,0 0,0 0,0 0,0 0,-53 0,53 0,-105 0,105 0,-106 27,53-27,0 0,-27 0,-25 0,25 0,-26 0,1 0,-1 0,0-27,0 27,0 0,0 27,1-27,25 0,-26 26,27-26,26 27,0-1,0 1,53-27,-79 52,79-52,-53 53,53-53,-26 106,26-79,0 26,-27-1,27 1,0 27,-26-27,26 0,0 0,-27-1,27 1,-26 0,26-26,0-27,-27 106,1-80,26 0,0 1,-27-1,27 1,0-27,0 26,0-26,0 0,27 27,-27-27,26 0,-26 0,27 26,-1-26,1 0,26 27,-27-27,27 0,0 0,26 0,-26 0,0 0,26 0,1 0,-27 0,26 0,0 0,1 0,-1 0,1 26,-1-26,0 0,1 0,-1 0,27-26,-27 26,27 0,0-27,-27 27,1-26,26 26,-1-27,-25 27,-1-26,27-1,0 27,-27-26,27 26,-27-27,1 27,-1 0,27-26,-27 26,1 0,-1-26,0 26,1 0,-1 0,1 0,-1 0,-26 0,0 0,26 0,1 0,-28 0,28 0,-1 0,-26 0,26 0,1 0,-1 0,1 26,-1-26,-26 0,26 0,-26 26,27-26,-1 0,0 27,1-27,-1 0,0 0,1 0,26 0,-27 0,0 0,1 0,26 0,-27 0,0 0,27 0,-26 0,-1 0,0 0,1 0,-27 0,26 0,-26 0,26 0,-26 0,27 0,-28 0,1 0,0 0,-26 0,26 0,-27 0,1 26,-1-26,1 0,-1 27,0-27,1 0,-1 0,-26 0,0 0,0 0,0 0,53-53,-53 53,0 0,53-53,-53 53,27-79,-27 79,53-80,-53 27,26 0,-26 1,26-28,-26 27,0 27,0-54,0 54,0 26,0-79,0 79,-26-53,26 53,0 0,-26-80,26 80,0 0,-80-53,80 53,-79-26,26 26,-26-27,-1 1,1 26,-1 0,-52-26,26 26,0-27,-52 27,25-26,1 26,-27-27,1 27,-28 0,28-26,-28 26,28-27,-28 27,1-26,27 26,-54 0,27-27,26 27,-53 0,53 0,-26 0,0 0,26 27,1-27,25 0,1 26,0 1,26-27,0 26,27-26,26 27,-27-1,80-26,-105 79,105-79,-80 80,54-27,-1 0</inkml:trace>
  <inkml:trace contextRef="#ctx0" brushRef="#br0" timeOffset="9370.536">9499 3254,'0'27,"0"-27,-27 0,27 0,0 26,-26-26,26 0,-26 0,26 0,0 0,0 0,0-26,0 26,0 0,0 0,0 0,26 0,0-27,1 27,-1 0,27-26,27 26,-27 0,26 0,0-27,1 27,-1 0,0-26,1 26,-1 0,-26 0,26 0,-26 0,-26 0,26 0,-27 0,1 0,-1 0,1 0,-1 0,1 0,-27 0,26 0,-26 0,0 0,0 0,0 0,0 0,0-26,0 26,-26-27,-1 27</inkml:trace>
  <inkml:trace contextRef="#ctx0" brushRef="#br0" timeOffset="12500.715">9552 3043,'26'-27,"-26"27,27-26,-27 26,0-27,0 1,0 26,0 0,0-27,0 27,0 0,26-26,-26 26,0 0,0 0,-26 26,26-26,-27 27,27-1,-26 1,-1-1,1 1,-27 26,0-27,27 27,-27-27,0 1,0 26,26-27,1 1,-1-1,1 1,26-1,0-26,0 27,26-27,1 0,-1 26,1-26,-1 0,27 0,0 27,0-27,0 0,0 26,-27 0,27-26,0 27,-26-27,26 26,-27-26,0 27,-26-27,27 0,-27 0,0 0,0 0,0 0,0 0,0-27,0 1,0 26,-27-53,27 27,0-1,0-26,-26 27,26-54,0 54,0-27,-26 0,26 27,0-27,0 26,0 1,0-1,0 1,0-1,0 27,0-26,0 26,0 0,0 0,-27 0,27 0,-26 26,-1 1,1 26,-1-53,1 53,-27-27,53 1,-27-1,1 0,0 1,-1-27,27 0,0 0,0 0,0 0,0-27,27 1,-1 0,-26-1,26 1,1-27,-27 53,0-27,26 1,-26 26,0 0,-26 26,26 1,-53-27,27 53,-27-27,0 27,26 0,-26-27,27 1,-1-1,1 1,26-1,0-26,0 0,26 0,1-26,26-1,-27 1,27-27,0 26,0 1,-27-27,1 53,-1-26,-26 26,0 0,0 0,-26 26,-1 1,-25 25,25-25,-26 26,0-27,27 27,-27-26,53-1,-27 1,27-27,0 0,27 0,-1 0,27-27,-26 1,26 26,0-53,-1 26,-25 1,-1-27,-26 53,27-27,-27 27,-27 27,1-27,-1 53,1-27,-27 1,27 26,-27-27,26 1,27-1,0 1,0-27,27 0,-1-27,1 27,26-26,-27-1,0 1,1-27,26 0,-27 26,-26 1,27-1,-27-25,0 52,0 0,0 0,0 26,-27 0,1 1,26 26,-27-27,1 1,26 26,0-53,0 26,0-26,0 0,26 0,-26-26,27-1,-1 1,1-27,-1 0,-26 0,27 0,-27 0,0 27,0-1,0 1,0 26,-27 0,1 26,26 1,-27 26,1 0,-1 26,27-26,-26-27,26 27,0 0,0-26,0-1,0-26,26-26,1 26,-1-53,-26 26,27-26,-1 0,-26 0,27 1,-27 25,0-26,26 27,-26 26,0 26,0 1,0 26,-26-1,26 1,0 0,0 0,0 0,0-26,0-1,0 1,0-27,0 0,26 0,-26-27,0 1,0-27,0 0,0 0,0 0,0 26,0-25,0 25,0 27,0 0,0 53,-26 0,26-27,0 27,0 0,-27-26,27 26,0-27,0 1,27-1,-27-26,0 0,0-26,26-1,-26 1,0-1,0-26,0 0,27 27,-27-27,0 26,0 27,0 0,0 27,0-1,-27 1,27 26,0 0,0 0,0-27,0 1,0 25,0-52,0 0,0 0,0 0,-26-26,26 0,-27-1,27-26,-26 0,-27 0,26 27,1-1,-1 1,27 26,-26 0,0 0,26 26,0 1,0-1,26 1,0-1,1 1,-27 26,26-27,1-26,26 27,-53-1,26-26,1 26,-27-26,0 0,0 0,0-26,-27 0,1-1,-1 27,-26-53,27 27,-27 26,0-27,0 27,27 0,-1 0,27 27,0-1,0 1,27-1,-1 1,27 25,-26-25,-1-27,27 26,-27 1,1-27,-27 0,0 0,26 0,-52 0,26-27,-27 1,1 26,26-27,-27 1,27 0,-26 26,26 0,0 0,0 26,26-26,1 26,-27-26,0 27,26-27,1 0,-1-27</inkml:trace>
  <inkml:trace contextRef="#ctx0" brushRef="#br0" timeOffset="26250.5014">9314 4075,'0'0,"-27"0,27 0,0 0,0 0,0 26,0-26,0 0,27 27,-1-1,1 0,26 1,-1-1,-25 27,52-26,-26 26,27 26,-1-26,0 0,1 53,-1-27,0 27,1-27,-27 27,26 26,-26-26,0 0,0 26,-27 1,1-1,-1 0,1-26,-27 26,0 1,-27-1,1 0,26-26,-27 26,1-26,26 0,-27 0,27 0,-26 26,26-53,-27 27,27-26,-26 25,26-25,-26-1,26 1,0-28,-27 1,27-26,0 26,0-27,-26-26,26 0,0 0,0 0,0 0,0 0,-27-26,27-1,-26 1,26-1,-27 1,1-27,26 27,-27-27,1 0,26 26,-27 1,27-1,-26 1,26-1,0 27,-26 27,26-1,0 1,0-1,-27 54,27-54,0 27,0 26,0-52,27 26,-1-27,0-26,1 27,26-27,0-27,-27 27,27 0,0-26,0 26,-27-27,-26 27,27 0,-1 0,1 0</inkml:trace>
  <inkml:trace contextRef="#ctx0" brushRef="#br0" timeOffset="28148.6099">9393 4207,'0'0,"0"0,0 0,0 0,-26 0,26 0,0 0,0 0,26 0,-26 0,27 0,-1 0,-26 26,53-26,-53 27,53-1,-27 1,27 26,0 0,-26-1,25 1,1 27,0-1,0 1,27-1,-27 27,-1-27,28 27,-27 0,26 0,0-1,-26 1,0 0,0 26,27-26,-27 0,-1 26,1-26,-26 0,26 26,-27 1,1-28,26 28,-27-1,-26 27,26 0,-26-1,0 27,27 1,-54-28,27 54,0-27,0 1,0-1,27-27,-27 28,26-28,1 28,-27-28,26 28,1-28,-1 1,1 0,-27 26,0-26,0 26,0 0,-27 0,1 1,-1-1,1 0,-27 0,26-26,-25 26,-1-26,26 0,-26-1,27 1,-27-26,0 25,27-25,-27-1,26-26,-26 26,27-26,-27 0,26-1,1-25,-1-1,1 1,-27-27,53-1,-26 28,-1-54,27 1,-26 26,26-53,0 26,0-26,0 0,0 0,0 0,0 0,0 0,26-26,-26 26,0-27,0 1,0-1,0 1,0-1,0-26,0 27,0 0,0-1,0 1,0-1,-26 1,26 26,0 0,0 0,0 0,-27 0,27 26,0 1,-26-1,26 27,-27 0,1 0,-1 0,1 0,0 0,-1-1,27-25,-26 26,26-27,0 1,-27-27,27 0,27 0,-1 0,-26 0,27-27,25 27,1-26,0 26,0-27,0 1,0 26,0-27,-27 27,1 0,-1 0,-26 0</inkml:trace>
  <inkml:trace contextRef="#ctx0" brushRef="#br0" timeOffset="46495.6593">24792 900,'0'0,"0"0,0 0,0 0,0 0,0 0,0 0,0 0,0 0,0 0,0 0,0 0,0 0,0 0,0 0,-53-27,53 27,-53 0,53 0,-53-26,53 26,-79 0,79 0,0 0,-53 0,53 0,0 0,0 0,0 0,-53 26,53-26,0 0,-27 80,27-80,-26 79,-1-53,1 54,26-27,-26 0,26-27,0 27,0-27,-27 27,27-26,0-1,0 1,0-27,0 26,0-26,0 0,27 0,-27 27,26-27,-26 0,26 0,1 26,-1-26,1 0,-1 0,27 0,-26 27,-1-27,27 0,-26 0,-1 0,0 0,1 0,-1 26,1-26,-1 0,1 0,-27-26,26 26,1-27,-1 1,-26 26,53-80,-53 54,26-54,1 27,-27 1,0-1,0 0,0 53,-27-80,27 80,-26-53,26 53,0 0,0 0,-53-26,53 26,0 0,0 0,0 0,0 0</inkml:trace>
  <inkml:trace contextRef="#ctx0" brushRef="#br0" timeOffset="47746.7309">17331 3889,'-27'0,"27"0,0 0,27 0,-1-26,27 26,-27-27,27 27,0-26,-26 0,26-1,0 27,-27-26,0-1,1 1,-1-1,-26 1,-26-1,26 1,-27 26,-25 0,25 0,-26 0,27 26,-27 27,0-26,26 26,1 0,-1-1,27 28,0-27,0 0,27 0,-1-27,1 27,-1-27,27 1,-26-1,-1-26,27 0,-26 27,-1-54,27 27,-27-26,1-1,-1-25</inkml:trace>
  <inkml:trace contextRef="#ctx0" brushRef="#br0" timeOffset="48159.7546">17886 3757,'0'27,"0"-27,27 0,-27 26,26-26,1-26,-1 26,0-27,1 27,-1-26,1-1,-27 1,0-1,0 1,0-1,0 1,-27 26,-26-27,27 54,-27-27,0 26,27 27,-1-26,1 52,-1-26,27 26,0-26,0 27,27-27,-1-27,1 27,-1-27,27-26,-26 0,25 0,-25 0,26-26,-27 0,1-1,-1-26,1 27</inkml:trace>
  <inkml:trace contextRef="#ctx0" brushRef="#br0" timeOffset="48693.785">18310 3836,'0'0,"26"53,0-26,-26-1,27 27,-27-26,26-1,-26 1,27-1,-27-26,0 0,0 0,0-26,-27-27,27 26,0 1,-26-27,-1 0,27 0,0 0,-26 27,52-27,-26 26,27 1,-1-1,1 1,26 26,-27 0,27-27,-26 27,-1-26,27 26,-27 0</inkml:trace>
  <inkml:trace contextRef="#ctx0" brushRef="#br0" timeOffset="48948.7996">18839 3678,'0'26,"26"-26,-26 27,0-1,0-26,0 53,0-27,0 1,0-1,0 1,0-1,0 1,0 26,0-53,0 0,0 0,0 0,0 0</inkml:trace>
  <inkml:trace contextRef="#ctx0" brushRef="#br0" timeOffset="49105.8087">18865 3334,'0'0,"-26"26,26-26,0 0,0 27,0-27,26 0</inkml:trace>
  <inkml:trace contextRef="#ctx0" brushRef="#br0" timeOffset="49702.8428">19024 3651,'0'0,"0"27,0-1,26-26,-26 27,27-27,-1 0,1 26,-1-52,27 26,-26 0,-1-27,0 1,1-1,-27 1,0-1,0 1,0-1,-27-25,1 52,0-27,-27 27,26 27,-26-1,27 0,-1 27,1 0,-1 27,27-27,0 26,0-26,27 26,-27-52,26 26,1-27,26 1,-27-1,1-52,26 26,-1-27,-25-26,-1 0,27 0,-26 0</inkml:trace>
  <inkml:trace contextRef="#ctx0" brushRef="#br0" timeOffset="50002.86">19527 3757,'0'53,"0"-27,26 27,1 0,-27-26,26-1,0 1,-26-27,0 0,0 0,0 0,0-27,0 1,-26-27,26 0,0 26,0-52,26 53,-26-27,53 26,-26-26,26 27,-27-1,27 27,26-26,-26 26,0-26,-26-1,52 27,-52-26</inkml:trace>
  <inkml:trace contextRef="#ctx0" brushRef="#br0" timeOffset="50501.8885">16960 3307,'0'-26,"0"26,-26 0,26 0,0 0,0 26,-27-26,27 27,0-1,27 1,-27-1,0 27,26-53,-26 27,0-1,27-26,-1 26,-26-52</inkml:trace>
  <inkml:trace contextRef="#ctx0" brushRef="#br0" timeOffset="51213.9292">20373 3122,'0'0,"0"0,0 0,0 0,0 0,27 53,-27-27,0 1,0-1,0 1,0 26,0-27,0 1,0-27,0 26,0-26,0 0</inkml:trace>
  <inkml:trace contextRef="#ctx0" brushRef="#br0" timeOffset="52693.0139">19183 4419,'0'0,"-27"0,27 0,0 0,0 0,0 0,0 0,0 0,0 0,0 0,0 0,0 0,0 0,0 0,0 0,0 0,0 0,0 26,0-26,-26 26,26-26,0 27,0-1,0 1,0 26,0-27,0 1,0-1,0 1,0-1,0-26,0 0,0 0,26 27,-26-27,0 0,-26 0,26-27,0 27</inkml:trace>
  <inkml:trace contextRef="#ctx0" brushRef="#br0" timeOffset="53164.0408">18918 4683,'27'0,"-27"0,0 0,0 0,0 0,0 0,0 0,0 0,26 27,-26-27,0 26,0-26,26 27,-26-1,0 0,0-26,27 27,-1-27,-26 0,27 0,-1 0,-26 0,27-27,-1 1,1 0,-1 26,1-27,-1 27,0-26,-26 26,27 0,-27 0,0-27,0 27,0 0,26 0,-26 0,0 0,0 0,27 0</inkml:trace>
  <inkml:trace contextRef="#ctx0" brushRef="#br0" timeOffset="54483.1163">21961 5583,'-27'0,"27"0,0 0,0 26,-26-26,26 27,-27-27,27 26,-26 27,26-27,0 1,0-1,0 1,26-1,1 1,-1-27,1 0,-1 0,1-27,-1 1,1-1,-1 27,-26-26,0-1,0 1,0-27,-26 27,-1 26,27-27,-26 1,26 26,0 0,0 0,0 0,26 0,-26 26,27 1,-1-27,1 26,-1 1,0-1,1 0,-1-26,1 27,-27-27,26 0,-26 0,27 0,-27 0,0-27,26 27,-26-26,0 0,0-1,0 1,0-1,-26 1,26-1,0 27,0-26,0-27</inkml:trace>
  <inkml:trace contextRef="#ctx0" brushRef="#br0" timeOffset="54707.129">22437 5106,'0'27,"0"-1,0 1,0 26,26 0,-26 26,0-26,27 0,-1 26,-26-26,27 0,-27 0,26-27,-26-26,0 0,0 0</inkml:trace>
  <inkml:trace contextRef="#ctx0" brushRef="#br0" timeOffset="54863.138">22411 5583,'-27'-27,"27"27,0 0,27 0,-1 0,0 0,1 0,26 0,-27 0,1-26,26-1,-27 27,27-26</inkml:trace>
  <inkml:trace contextRef="#ctx0" brushRef="#br0" timeOffset="55465.1724">22807 5609,'-26'27,"26"52,0-26,-26 0,26 26,0 1,0-1,0-26,26 0,-26 0,0 0,0-53,0 0,0 0,0 0,-26-53,26 0,0 0,0 0,0-26,0-1,0-26,0 53,0-52,0 52,0 0,26 26,0 1,-26 26,27 0,-27 26,26 1,-26-1,0 27,0-26,0-1,0 1,0-1,0-26,0 0,0 0,27-26</inkml:trace>
  <inkml:trace contextRef="#ctx0" brushRef="#br0" timeOffset="55943.1998">22966 5583,'0'26,"27"-26,-27 27,0-1,26 27,1-27,-27 1,26-27,0 0,1 0,-1-27,1 27,-1-26,-26-27,27 27,-27-1,0-26,0 0,0 0,-27 27,27-27,-26 0,26 0,-27 27,27-1,0 1,0 26,0 0,0 26,27 27,-27 0,26 0,-26 0,27 0,-27 0,26-27,-26 27,0-26,0-27,0 0,-26 0,-1 0,27 0,-26-27,-1 1,27-1,0 27,0 0,0-26,27 26,-1 0,1 0,-1 0,1 0,-1-27,1 27,-1-26,1 26</inkml:trace>
  <inkml:trace contextRef="#ctx0" brushRef="#br0" timeOffset="56268.2184">23760 5292,'0'0,"26"26,-26-26,27 0,-1 0,-26 0,27 0,-1 0,-26 27,0-27,27-27,-27 27,26 0,-26 0,0-26,0 26</inkml:trace>
  <inkml:trace contextRef="#ctx0" brushRef="#br0" timeOffset="56451.2288">23813 5450,'-27'0,"27"27,0-27,27 0,-27 0,0 0,26 0,1 0,-27-27,26 27,-26 0,27-26,-1 0</inkml:trace>
  <inkml:trace contextRef="#ctx0" brushRef="#br0" timeOffset="56801.2488">24342 5265,'26'0,"-26"0,0 0,-26 0,26 0,-26 0,26 27,0-1,-27 1,27-1,0-26,27 27,-27-1,0 0,26-26,0 27,1-27,-1 0,1 0,26 0,-53-27,26 27,1-52,-27 25</inkml:trace>
  <inkml:trace contextRef="#ctx0" brushRef="#br0" timeOffset="57109.2665">24660 5027,'0'0,"0"0,0 0,0 0,0 27,0-1,0 0,0 27,0-26,0 26,0 0,0 26,0-52,0 25,0 1,0 0,26-26,-26 26,0-53,0 26,0 1,0-1,0-26,0 0,0 26,0-26,0 0,0 0,0 27,0-27</inkml:trace>
  <inkml:trace contextRef="#ctx0" brushRef="#br0" timeOffset="144539.2672">1641 12674,'0'0,"0"-27,0 27,-27 0,27 0,0-26,0 26,0 0,0 0,0-27,0 27,0-26,0 26,0-27,27 1,-27-1,0 1,26 26,1-27,-27 1,26 0,1 26,-1 26,-26-26,27 26,-27 1,26-1,-26 1,0-1,26 1,1-1,-27-26,53 27,-27-27,27-27,27 1,-28 26,1-27,0 27,0-26,-26 26,-1-27,1 54,-1-27,1 0,-27 26,26-26,-26 0,26 0,1 0,26 0,-27-26,27-1,0 1,0 26,0-27,0 27,-27 0,1 0,-1 27,-26-27,27 26,-1-26,27 27,-26-27,-1 0,0 0,27 26,-26-26,26 0,-53-26,0 26</inkml:trace>
  <inkml:trace contextRef="#ctx0" brushRef="#br0" timeOffset="160409.1749">7250 10451,'0'0,"0"0,0 0,0 0,0 0,0 0,0 0,0 0,0 0,0 0,26 0,-26 0,27-26,-27 26,26-27,1 27,26-26,-27-1,1 1,-1-1,1 1,-27-1,26 1,-26 26,26 0,-26 0,0 0,0-27,0 27,0 27,0-27,0 26,0 1,-26 26,26-27,0 27,0 27,-26-28,26 1,0 0,-27 0,27 0,0 0,0 0,0-27,0 1,0-1,-26 1,26-1,0-26,0 27,0-27,0 0,0 0,0 0,0 26,0-26,0 0,0 0,0 0,0 0,0 0,0 0</inkml:trace>
  <inkml:trace contextRef="#ctx0" brushRef="#br0" timeOffset="160957.2062">7171 11060,'0'0,"-27"0,27 26,-26-26,26 0,0 0,0 0,0 0,0 0,0 0,0 0,0 0,26 0,-26 0,27 0,-1 0,0 0,27 0,-26 0,26 0,0 0,0 0,-27 0,27 0,-27 0,1 0,-27 0,0 0,0 0,0 0,0 0,0 0,26 0,-26 0,0 0,0 0,0 0,0 0,0 0,0 0,0 0,53 0,-53 0,0 0,27-26,-27-1</inkml:trace>
  <inkml:trace contextRef="#ctx0" brushRef="#br0" timeOffset="168893.6602">7567 16140,'0'0,"0"0,0 0,27 0,-27 0,0 0,0 0,0 0,0 0,0 0,0 0,0 0,0 0,0 0,0 0,0 0,0 0,0 26,0 1,0-1,0 0,0 27,0-26,0 26,0 0,0 26,0-26,0 26,0-26,0 0,0 0,0 0,26 0,-26-27,0 1,0-1,0 1,0-1,0-26,0 0,0 0,0 0,27 0,-27-26</inkml:trace>
  <inkml:trace contextRef="#ctx0" brushRef="#br0" timeOffset="169328.685">7541 16034,'-26'-27,"26"1,-27 26,27 0,0-27,0 1,0 26,27-27,-1 1,0 26,1-26,-1-1,27 1,0-1,0 27,0 0,0 0,0 27,0-1,-27 27,1-27,-27 27,0-26,0 26,0 0,-27 0,1-27,-1 27,1-27,-1 1,1-1,-1-26,-25 27,25-27,1 0,26 0,-27 26,27-52,0 26,0 0,27 0,-27-27</inkml:trace>
  <inkml:trace contextRef="#ctx0" brushRef="#br0" timeOffset="170174.7334">8308 15954,'0'0,"0"-26,-26 26,-1 0,1 0,-1 26,1-26,0 27,-1-1,1 1,-1-1,27 1,0 26,27-27,-27 1,53-27,-27 26,27-26,0 0,0 0,-27-26,27-1,-26 1,-1-1,0 1,-26-1,0 1,0-27,-26 26,26 1,-26-1,-1 1,27 26,-26-26,26 26,0 0,0 0,26 0,1 0,-27 0,26 26,0-26,-26 26,27 27,-27 0,0 0,0-26,0 26,-27-27,27 1,27-1,-27-26,26 0,-26 0,27-26,-1-1,-26 27,27-26,-1 26,-26 0,27-27,-27 27,26 27,-26-27,0 26,27 1,-1-1,1 0,-1-26,27 0,-27 0,27 0,-26 0,26-26,-27 0,1-27,-1 26,-26-26,0 27,0-27,-26 26,26 1,-27-1,1 1,26 26,-27 0,1 0,26 0,-27 0,27 0,0 0,27 0</inkml:trace>
  <inkml:trace contextRef="#ctx0" brushRef="#br0" timeOffset="170771.7676">9208 15981,'26'0,"1"0,-1 0,-26-27,27 27,-1-26,1 26,-27-27,0 1,0 26,-27-26,27-1,-26 27,-1 0,1 0,-1 0,1 27,-1-1,1 0,-1 27,27-26,-26 26,26-27,26 27,-26-26,0 26,27-53,-27 26,26 0,1-26,-1 0,-26 0,27 0,-1 0,-26 0,27 0,-1 27,1-1,-27 1,26-27,1 26,-1 1,0-1,1-26,-27 27,26-54,-26 27,0-26,27-1,-54 1,27-27,0 26,0-25,0 25,0-26,0 27,27-1,-27 1,26-27,1 26,-1 1,27 26,-26-53,-1 53,0-53</inkml:trace>
  <inkml:trace contextRef="#ctx0" brushRef="#br0" timeOffset="171144.7889">9975 15293,'0'-27,"0"27,0 0,0 0,-26 27,26-1,-27 1,1 52,-1 1,1-1,-1 27,1 0,26-1,0 28,0-27,26-27,1 0,-1-26,1 0,-1-26,27-27,0 0</inkml:trace>
  <inkml:trace contextRef="#ctx0" brushRef="#br0" timeOffset="171731.8224">11801 15161,'0'0,"0"0,0 0,0 26,0 1,0-1,0 0,26 27,-26 0,27 27,-27 26,0-1,0 1,0 0,0-27,0 27,0-26,-27-1,27-26,0 0,-26-27,26-26,0 27,-27-27</inkml:trace>
  <inkml:trace contextRef="#ctx0" brushRef="#br0" timeOffset="172332.8568">10716 16536,'26'0,"-26"0,0 27,0-27,0 0,0 26,0-26,0 27,0 26,0-27,0 27,-26 0,26 0,0-27,-26 27,26-26,-27-1</inkml:trace>
  <inkml:trace contextRef="#ctx0" brushRef="#br0" timeOffset="326640.6827">4366 4022,'-26'0,"26"0,26 0,-26 0,0-27,26 27,1-26,-1-1,1 27,-1 0,27 0,-26-26,26 26,-1 0,1 0,-26-27,52 27,-26 0,0 27,0-27,0 0,0 0,26 0,-52 0,52 26,-26-26,0 0,0 27,26-27,-26 26,0-26,26 27,-26-27,53 0,-27 26,1-26,26 0,0 27,-1-27,1 0,0 0,0 26,0-26,0 0,-1 0,1 0,0 0,0 0,-27 0,27 0,0 0,-27 0,27 0,-27-26,27 26,-26 0,-1-27,0 27,1-26,-27 26,26 0,0 0,-26-27,0 27,0 0,0 0,-26-26,-1 26,1 0,-27 0,26 0,-26 0,0 0,0 0,0 0,0 0,0 0,0 26,-26-26,26 0,0 0,-27 27,1-27</inkml:trace>
  <inkml:trace contextRef="#ctx0" brushRef="#br0" timeOffset="330946.9291">7620 11642,'27'0,"-27"0,0 26,0-52,0 26,0 26,0-26,0 27,-27-1,27 1,-26-27,26 26,0 0,0 1,0-1,0-26,26 27,1-27,-1 0,27 0,27-27,-1 27,0-26,1-1,-1 1,27 0,-27-1,27 1,-53-1,26 27,-26-26,-26 26,-1 0,-26 0,0 0,0 0,27 0,-54-27,27 1,0 26</inkml:trace>
  <inkml:trace contextRef="#ctx0" brushRef="#br0" timeOffset="334415.1275">4975 2487,'-27'0,"27"0,-26 0,26 0,0 0,-27 0,1 0,-1 0,1 0,-1-26,27 26,-26 0,-1-27,1 27,-1 0,1 0,26-26,-26 26,-1 0,1 0,-1 0,-26 26,27-26,-1 27,1-1,-27-26,27 27,-1-1,1 0,-1 1,1-1,-1 1,1-1,-1 1,27-1,-26 1,-1-27,1 53,26-27,-27 1,27-27,-26 52,26-25,-26-1,26 1,-27-1,27 1,-26-1,26 1,0-1,0-26,0 53,-27-27,27 1,0-1,0 1,0-27,27 53,-27-27,0 1,0-1,26 1,-26-1,27-26,-27 27,26-1,-26 0,0 1,26-27,-26 26,27 1,-27-27,0 26,26 1,-26-27,27 26,-27 1,26-1,-26 1,0-27,27 26,-27 0,26-26,1 27,-27-1,26 1,-26-1,27-26,-1 0,-26 27,27-1,-1-26,0 27,1-27,-1 0,1 0,-1 0,27 0,-26 0,-1 0,1 0,-1 0,27 0,-27 0,1 0,-1 0,1 0,-1 0,1 0,-1-27,27 27,-26 0,-1-26,0 26,1 0,-1-27,1 27,-1 0,-26-26,27 26,-1-27,1 27,-27-26,26-1,1 27,-1-26,0 0,1-1,-1 1,1-1,-27 1,26-1,1 1,-27-1,26 1,-26-1,27-25,-27 25,0 1,26-27,-26 26,0-26,0 0,0 27,0-27,0 0,-26 27,26-27,0 0,0 26,0 1,-27-27,27 27,0-1,0 1,-26-27,26 53,-27-53,27 26,-26 1,-1-1,27-26,-26 27,-1 0,1-1,0 1,26-27,-27 26,1 27,-1 0,27-26,-26 26,26-27,-27 27,1 0,-1 27,-26-27,27 0,0 0,26 0,-27 0,27 0,-26-27,52 27</inkml:trace>
  <inkml:trace contextRef="#ctx0" brushRef="#br0" timeOffset="336436.2431">6165 14843,'0'-26,"0"26,-26 0,26 0,0 26,0-26,-27 0,27 0,0 27,0-27,0 53,-26-1,26-25,0 52,0 1,0-1,0 27,0 0,0 26,0-26,0-27,0 27,0 0,0-27,-27 1,27-27,0-1,0-25,0-1,0-26,0 0,0 0,0-26,0-1,27-25,-27 25,0-26,0 0,26 0,-26 27,27-27,-1 26,-26 1,27 26,-1-26,1 26,-1 0,27 26,0-26,0 26,26 1,-26-1,0 27,-27 0,27-26,-26 26,-27-27,0 27,0-27,-53 27,26 0,-26-26,1 26,-1-27,-27 1,1-27,26 26,0-26,0 0,27 0,-1 0,27 0,0-26,0-1,27 1,-1-1</inkml:trace>
  <inkml:trace contextRef="#ctx0" brushRef="#br0" timeOffset="336847.2666">6880 15425,'0'0,"0"27,0-27,0 53,0-27,0 1,-27 25,27 1,0 0,0 0,0 27,0-28,0 1,0 0,0 0,27-53,-27 53,0-53,26 27,-26-27,0-27,0 1,0-1</inkml:trace>
  <inkml:trace contextRef="#ctx0" brushRef="#br0" timeOffset="337202.2869">6827 15743,'0'-27,"0"1,26-1,1 1,-27-1,26 1,0 26,1-26,-27 26,26 0,1 0,-27 0,0 0,0 26,0-26,0 26,0 1,0-1,0 1,0-1,-27 1,1-1,-1 1,27-1,-52 1,25-1,1-26,-1 26,1 1,26-1,-27-26,1 0,26 0,0 0,0 0,26 0,-26 0,27-53</inkml:trace>
  <inkml:trace contextRef="#ctx0" brushRef="#br0" timeOffset="337629.3113">7144 15372,'0'-26,"0"26,0 0,0 0,0 26,-26 1,-1-1,1 1,-1-1,1 27,-27 0,0-27,27 27,-27 0,26-26,1-1,-1 1,1-27,-1 0,1-27,26 27,-27-26,27-27,-26 53,26-53,0 26,0 1,0 26,0 0,0 0,0 26,26 1,1-1,26 1,0 26,0 0,0-27,-1 27,1-27,-26 1,26-1,-27 1,1-1,-27-26,26 0,-26 0</inkml:trace>
  <inkml:trace contextRef="#ctx0" brushRef="#br0" timeOffset="339870.4395">10160 15372,'0'0,"0"0,0 0,0 0,0 0,-26 27,26-27,0 0,0 0,0 0,0 26,0-26,-27 0,27 27,0-1,0 1,0-1,0 27,0 0,0 0,0 0,0 0,27 26,-27-26,0 0,0 0,0 0,0 0,0-27,0 27,0-27,0 1,0-1,0 1,0-1,0-26,0 0,0 27,0-27,0 0,0-27,-27 1,54 26</inkml:trace>
  <inkml:trace contextRef="#ctx0" brushRef="#br0" timeOffset="340290.4635">10187 15954,'26'0,"-26"0,27 0,-27-26,0 26,0 0,26 0,1 0,-27 0,26 0,1 0,-27 0,26 26,0-26,1 27,-1-1,1 27,-27-26,26-1,-26 1,0-1,0 27,0-27,-26-26,26 27,-27-1,1 1,-1-27,1 26,-27 1,27-27,-1 26,1-26,-1 27,1-27,-1 0,27 0,0 0,0 0,0 0,0 0</inkml:trace>
  <inkml:trace contextRef="#ctx0" brushRef="#br0" timeOffset="344998.7328">10822 16113,'0'0,"0"27,0-27,0 0,0 26,26 1,-26-1,0 0,0 1,27 26,-27 0,26 0,-26 0,27 26,-27 0,26-26,-26 27,27-54,-27 27,26 0,-26-27,0 1,26-27,-26 0,0 0,0-53</inkml:trace>
  <inkml:trace contextRef="#ctx0" brushRef="#br0" timeOffset="345388.7551">10875 15981,'0'-27,"0"1,0 26,0 0,0 0,0 0,0 0,0-27,0 27,26 0,1 0,-27 0,26 27,1-27,25 0,-25 26,-1-26,27 27,-26-1,-1 1,-26-1,0 1,0-1,-26 1,-1 26,1-27,-1 0,1 1,-1-1,1 1,0-27,-1 0,27 26,0-26,0 0,0 0,0 0,27-26,-27 26</inkml:trace>
  <inkml:trace contextRef="#ctx0" brushRef="#br0" timeOffset="345787.7779">11272 16034,'0'0,"0"0,0 0,0 0,26 26,-26-26,0 0,0 0,27 0,-27 0,26 27,0-27,-26 0,27 0,-27 0,26 0,-26 0,27 0,-27-27,0 27</inkml:trace>
  <inkml:trace contextRef="#ctx0" brushRef="#br0" timeOffset="346156.799">11563 15716,'0'0,"26"27,-26-27,0 26,0-26,0 0,0 27,0-1,0 1,27 25,-27-25,0 26,0 0,26-27,-26 27,0-26,0 26,0-27,26 0,-26 1,0-1,0-26</inkml:trace>
</inkml:ink>
</file>

<file path=ppt/ink/ink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1:59:49.584"/>
    </inkml:context>
    <inkml:brush xml:id="br0">
      <inkml:brushProperty name="width" value="0.05292" units="cm"/>
      <inkml:brushProperty name="height" value="0.05292" units="cm"/>
      <inkml:brushProperty name="color" value="#FF0000"/>
    </inkml:brush>
  </inkml:definitions>
  <inkml:trace contextRef="#ctx0" brushRef="#br0">23866 2037,'-27'0,"1"0,26 27,-27-1,-26 1,27-1,-27 1,0 26,0-27,0 0,27 27,-1-53,1 27,26-1,26-26,27 27,0-27,0 0,27 26,-28-26,28 27,-27-1,0 1,-27 25,27-25,-53 52,0-26,0 27,-26-27,-1 26,1 0,-1 1,1-1,-27-26,53 0,-27 0,1 0,-1-27,27 27,-26-53,26 27,0-27,0 0,0 0,0 0,0 0,0 0,0 0,0 0,-26-27,26 27,0 0</inkml:trace>
  <inkml:trace contextRef="#ctx0" brushRef="#br0" timeOffset="2660.1522">23548 3281,'0'0,"0"0,0 0,0-27,0 27,0 0,0 0,0 0,0 0,0 27,0-27,0 26,-26 27,26-26,0-1,0 27,0 0,0-27,0 1,0 26,0-27,0 1,26-27,-26 26,0-26,27 0,-27 0,0 0,26-26,-26-1,27 27,-1-26,1-1,-27 1,26 26,0-27,1 1,-1 26,-26-26,27 26,-27 0,26 0,1-27,-27 27,26 0,-26 0,0 0,0 0,27 0,-27 0,0 0,0 0,0 0,0 0,0 0,0 0,0 0,0 0,0-26,0 26,0-27,0 27,0-26,0 26,0 0,0 0,-27-27,27 27,-26-26,26-1,-27 27,1 0,26-26,-27 26,1-27,-1 27,27-26,-26 26,0 0,-1 0,1 0,26-27,-27 54,27-27,0 0,-26 0,26 0,0 0,0 0,26 0,-26 0,53 0,-26 26,-1-26,27 0,0 27,-27-27,1 0,-1 0,1 0,-1 0,-26 0,0 26,0-26,0 27,-26-27,26 0,-27 0,-26 0,27 0,-1 0,-26 0,27 0,0 0,-27 0,26 26,1-26,26 27,0-27,0 0,0 0,0 0,26 0,1 0,-27 0,26 0,1 0,-27 0,0 0,0 0,0 26,-27 1,27-1,-26-26,-1 27,27-1,-26 0,26-26,0 0,0 0,26-26,1 0,-1-1,-26 27,27-26,-1-1,-26 1,0 26,0 0,0 0,0 0,-26 26,-1 1,1-27,-1 26,27-26,-26 0,-1 0,27 0,0 0,0 0,27-26,-27-1,26 27,1-26,-1-1,1 27,-27-26,26 26,-26 0,0 0,-26 26,26-26,-27 27,27-1,-26 1,-1-27,1 26,26-26,0 0,0 0,26-26,1 26,-1-27,1 1,-1-1,0 27,1-26,-1 26,-26 0,0 0,0 0,0 26,-26 1,26-27,-27 26,1 1,26-1,0-26,0 0,0 0,0 0,0 0,0 0,26-26,1 26,-27 0,0-27,0 27,26 0,-26 0,0 0,0 0,0 0,0 0,0 0,27 0,-27 0,26-26,-26 26,27 0,-1 0,-26 0,0 0,27-27,-27 27,0 0,-27 0,1 27,26-27,-27 0,1 0,-1 26,1-26,-1 27,1-27,26 0,0 26,0-26,26 0,1 0,-1-26,1 26,26 0,-27-27,1 27,-1 0,1-26,-27 26,0 0,0 0,-27 0,27 0,-26 26,-1-26,1 0,-27 0,26 0,1 0,-1 0,1 0,0 0,26-26,-27 26,27 0,0 0,0 0,0 0,27 0,-1 26,-26-26,26 0,1 0,-1 27,1-27,-27 0,0 0,0 0,26 0,-26 0,0 0,0 0,-26-27,26 27,-27-26,1-1,-1 1,1-1,0 1,26-1,-27 27,1-26,26 26,0 0,0 26,26-26,-26 27,27-1,-27 27,0-26,26 26,-26-27,0 1,0 25,-26-25,26-27,0 26,0-26,0 0,0 0,26 0,-26-26,26 26,1 0,-27-27,26 1,1 0,-27 26,0-27,0 27,26 0,-26 0,0 0,0 27,-26-1,26-26,0 26,-27 1,27-27,0 0,0 0,0 0,0 0,27 26,-27-26,0-26,26 26,1-27,-27 1</inkml:trace>
</inkml:ink>
</file>

<file path=ppt/ink/ink4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2:30:45.980"/>
    </inkml:context>
    <inkml:brush xml:id="br0">
      <inkml:brushProperty name="width" value="0.05292" units="cm"/>
      <inkml:brushProperty name="height" value="0.05292" units="cm"/>
      <inkml:brushProperty name="color" value="#FF0000"/>
    </inkml:brush>
  </inkml:definitions>
  <inkml:trace contextRef="#ctx0" brushRef="#br0">7250 2619,'26'27,"1"-27,-1 0,27 0,0 0,0 0,-26 0,25 0,1 0,-26 26,26-26,-27 0,27 0,-26 0,-27 0,26 0,-26 0,0 0,0 0,0 0,0 0,0 27,0-27,0 0,0 0,0 0,26 0,-26 0,27 0,-27 0</inkml:trace>
  <inkml:trace contextRef="#ctx0" brushRef="#br0" timeOffset="366.0209">7462 2831,'-27'0,"27"0,0 0,-26 0,26 0,0 0,26 0,-26 0,27 0,-1 0,1 0,-1 0,0 0,1 0,26 0,-27 0,1 0,-1 0,1-26,-27 52,26-52,1 26,-27 0,0 0</inkml:trace>
  <inkml:trace contextRef="#ctx0" brushRef="#br0" timeOffset="1899.1087">1879 4974,'0'0,"0"0,-27 0,27 0,0 0,0 0,0 0,-26 0,26 0,0 0,0 0,0 0,0 0,0 0,0 0,0 0,0 0,26 0,1 0,-27 0,53-26,0 26,0 0,0-27,-1 27,28-26,-27 26,0 0,-27 0,27-27,-26 27,-1 0,-26 0,0 0,26 0,-26 0,0 0,0 0,0 0,0 0,0 0,0 0,0 0,0 0,0 0,0 0,0 0,0 0,0 0,0 0,0 0,0 0,0-26,0 26,27-27</inkml:trace>
  <inkml:trace contextRef="#ctx0" brushRef="#br0" timeOffset="2775.1587">4631 5186,'0'0,"0"0,0 0,0 0,52 0,-25-27,26 27,0 0,53 0,-1-26,28 26,25-27,1 27,53-26,0 26,52-26,1 26,26 0,0-27,53 27,-27 0,80 0,0 0,-27 0,27 27,0-27,0 0,0 0,0 0,-53 0,26 0,1 0,-1 0,-52 0,-1 0,-26-27,-53 27,0-26,-52 26,-28 0,-25 0,-28 0,-52-27,0 27,-26 0,-1 27,-26-27,0 0,-26 0,-1 53</inkml:trace>
  <inkml:trace contextRef="#ctx0" brushRef="#br0" timeOffset="4503.2576">9367 5054,'0'26,"0"-26,0 0,26 0,-26 0,27 0,-1 0,27-26,-53 26,53-27,-27 27,1 0,26-26,-27 26,1 0,-1 0,-26 0,26-27,1 27,-27 0,0 0,0 0,0 0</inkml:trace>
  <inkml:trace contextRef="#ctx0" brushRef="#br0" timeOffset="4703.269">9287 5212,'0'27,"0"-27,27 0,-1 26,1-26,-1 0,27 0,-27-26,1 26,26-27,-27 27,1-26,-1 26</inkml:trace>
  <inkml:trace contextRef="#ctx0" brushRef="#br0" timeOffset="5640.3226">1694 7276,'0'0,"0"0,0 0,0 0,0 0,0 0,0 0,0 0,26 0,1 0,-1 0,27 0,-27 0,27 0,27-26,-27 26,0 0,26 0,-53 0,27 0,-26 0,-1 0,1 0,-27 0,0 0,0 0,0 0,0 0,0 0,0 0,0 0,0 0,0 0,0 0,0 26,0-52,0 26,-27 26,27-26,0 0</inkml:trace>
  <inkml:trace contextRef="#ctx0" brushRef="#br0" timeOffset="7379.4221">4048 6906,'0'26,"-26"-26,0 27,26-27,-27 26,27-26,27 26,-1-26,27 27,0-27,26 26,1-26,-1 0,27-26,-27 26,1 0,-1-27,-26 27,-27-26,27 26,-53 0,0 0</inkml:trace>
  <inkml:trace contextRef="#ctx0" brushRef="#br0" timeOffset="7569.4329">4207 7170,'-53'27,"27"-1,-1 1,27-27,27 26,-1-26,27 0,0 0,0 0,0 0,0-26,26 26,-26 0,0-27,0 1</inkml:trace>
  <inkml:trace contextRef="#ctx0" brushRef="#br0" timeOffset="8706.498">2302 5318,'0'0,"0"0,0 0,-26 0,26 0,0 0,-27 27,27-1,-26-26,26 53,0-27,-27 27,27 0,-26-26,26 26,-27-27,27 27,0-27,-26-26,26 27,0-27,0 0,-26-27</inkml:trace>
  <inkml:trace contextRef="#ctx0" brushRef="#br0" timeOffset="8895.5088">2064 5715,'-26'-26,"26"26,-27 0,54 26,-27-26,0 26,0 1,0-1,26 1,-26-1,27 27,-1-53,-26 27,26-27,1 26,-1-52,1-1,-1 27,54-53,-27 0,52 27</inkml:trace>
  <inkml:trace contextRef="#ctx0" brushRef="#br0" timeOffset="10115.5785">11298 7117,'-26'27,"-1"-27,1 0,26 0,0 0,53 0,-27 0,1-27,25 27,1 0,-26-26,26 26,0 0,-27-27,1 27,-1 0,0-26,-26 26,27-27,-54 1,27 26</inkml:trace>
  <inkml:trace contextRef="#ctx0" brushRef="#br0" timeOffset="10282.5882">11298 7170,'0'0,"27"27,-27-1,26-26,0 0,27-26,-26-1,26 1,0-1</inkml:trace>
  <inkml:trace contextRef="#ctx0" brushRef="#br0" timeOffset="12119.6932">6059 9419,'27'0,"-1"0,1-26,-1 26,1 0,-1 0,1 0,-1-27,0 27,1 0,-27 0,0 0</inkml:trace>
  <inkml:trace contextRef="#ctx0" brushRef="#br0" timeOffset="12308.704">6139 9446,'0'26,"0"-26,26 27,-26-27,0 0,27 0,-1 0,1 0,-1-27,0 1</inkml:trace>
</inkml:ink>
</file>

<file path=ppt/ink/ink4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2:31:12.197"/>
    </inkml:context>
    <inkml:brush xml:id="br0">
      <inkml:brushProperty name="width" value="0.05292" units="cm"/>
      <inkml:brushProperty name="height" value="0.05292" units="cm"/>
      <inkml:brushProperty name="color" value="#FF0000"/>
    </inkml:brush>
  </inkml:definitions>
  <inkml:trace contextRef="#ctx0" brushRef="#br0">18865 5398,'0'-27,"0"27,-26-26,-1 26,1-27,-1 27,1 0,-1 0,-26 0,1 27,25-27,-26 26,0 1,-26 25,26 1,0 0,0 27,27 25,-1-52,27 53,0-26,27-1,26 0,26-26,0 0,27 0,-26-26,52-27,-26 0,26-27,-26 1,0-1,-27-52,0 26,1-26,-27-27,-27 0,-26 0,0 0,-26-26,-27 26,0 27,-27-1,1 27,-27 0,0 27,27 52,-27-26,27 53,-1 0,28 0,-1 27</inkml:trace>
  <inkml:trace contextRef="#ctx0" brushRef="#br0" timeOffset="5367.307">12436 7461,'0'0,"0"0,0 0,0 0,-27 0,27 0,0 0,0 0,-26 0,26 0,0 0,-27 0,27 0,-53 0,27 0,0 27,-27-27,0 26,-27-26,27 0,-26 27,0-1,-1-26,-26 27,1-27,-1 26,26 0,-52 1,0-27,0 26,26-26,-53 27,27-27,-27 0,0 0,-26 0,26 0,-26 0,0-27,0 27,-1-26,1-1,0 1,0 0,0-1,26 1,-26-1,52 1,-25-1,25 27,27-26,1 26,-1 26,0-26,53 27,0-1,0 27,0 26,0 1,27-1,-1 27,1 26,-27 1,27-1,-1 0,27 27,-26-27,-1 1,1 25,26-52,0 0,0 0,26-27,27 1,0-1,26-53,1 1,52-1,0-26,27 0,26-26,53-1,-26 1,53-1,26-25,0 25,26 1,-26-1,53 1,0 26,0-27,27 27,52 0,-53 27,27-27,0 26,0 1,0-1,79 1,-79-1,-27 0,27 27,0-53,0 27,-27-1,1 1,-54-27,27 26,-26-26,-27 0,0 0,-53-26,-26 26,-27-53,0 26,-26 1,-27-27,-26 0,0 0,-27-26,-26-1,0 1,-26 0,-1-27,0 26,-26-25,0-1,-26 0,0 27,-1-27,-26 0,0 0,0 0,-26 0,0 1,-1 25,1 1,-1-1,-25 1,-1 26,-27 0,1 0,0 0,-27 27,0 0,-26-1,0 1,-27 26,1 0,-1 0,-53-27,27 27,-53 0,27 0,-27 0,-27 0,27 0,-53 27,53-27,-53 0,27 0,-1 26,27-26,-26 27,78-1,-25-26,52 53,1-27,52 27,26 0,133-53</inkml:trace>
</inkml:ink>
</file>

<file path=ppt/ink/ink4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2:31:54.625"/>
    </inkml:context>
    <inkml:brush xml:id="br0">
      <inkml:brushProperty name="width" value="0.05292" units="cm"/>
      <inkml:brushProperty name="height" value="0.05292" units="cm"/>
      <inkml:brushProperty name="color" value="#FF0000"/>
    </inkml:brush>
  </inkml:definitions>
  <inkml:trace contextRef="#ctx0" brushRef="#br0">7726 8017,'0'0,"0"0,0-27,0 27,-26 0,26 0,-27-26,1 26,-1 0,1 0,26 0,-53 0,27 0,-27 0,26 0,-26 0,0 0,0 0,0 0,1 0,-28 0,1 0,-1 0,1 0,0 0,-1 0,1 0,26 0,-26 0,-1 0,1 0,0 0,-1 0,1 0,26 0,-27 0,28 26,-1-26,0 0,26 27,1-27,-1 26,27-26,-26 27,-1-1,27 1,0-1,-26 1,26 26,-26-27,26 53,0-26,-27 0,27 27,-26-27,26 26,-27 0,27-26,0 27,0-28,0 1,0 27,0-27,0 0,27 0,-27-1,0 1,0-26,0 26,0-27,26 1,-26 26,0-53,27 26,-1 0,-26 1,26-1,1-26,-1 0,1 0,26 27,0-27,0 0,-1 0,1 0,27-27,-27 27,0 0,26 0,0 0,-26 0,27 0,-1 0,-26 0,26 0,1 0,-27 0,26 0,0 0,1 0,-1 0,-26 0,26 0,-26 0,27 0,-1 0,0 0,-26 0,27 0,-1 0,0 0,1 0,-1 0,-26 0,27 0,-1-26,0 26,1 0,25 0,-25 0,-27 0,26 0,27-27,-27 27,1 0,-27 0,26 0,0 0,1-26,-1 26,1 0,-1 0,0 0,1 0,-1 0,0-26,1 26,-1 0,1 0,-1 0,0 0,1-27,-1 27,0 0,1 0,-1 0,1 0,-1-26,27 26,-27 0,0 0,27 0,0 0,-26 0,25 0,1 26,0-26,-27 0,27 0,0 0,0 27,0-27,0 0,-1 0,-25 0,26 0,-1 26,1-26,0 0,-27 26,27-26,0 27,-26-27,-1 0,27 26,0-26,-27 0,27 0,-27 27,1-27,-1 0,27 0,-27 0,27 0,-27 0,1 0,26 0,-27 0,27 0,-27-27,0 27,1 0,26 0,-27 0,0 0,-26 0,27 0,-27 0,26 0,-26-26,0 26,0 0,-27 0,1-27,26 1,-27 26,-26-26,0-1,27-26,-1 27,-26-54,0 27,26 1,-26-28,27 1,-27-1,26 1,-26 0,27-1,-27 1,0 26,0-26,0-1,0 27,0 0,-27 0,1 1,26 25,-27-26,1 53,-27-26,53-1,-53 1,0 26,0 0,0 0,0 0,-26 0,0 0,-1 0,1 0,0 0,-27 26,26-26,-25 0,-1 27,0-27,0 0,-26 26,26-26,-26 0,-1 0,1 0,0 0,-1 0,-25 0,25 27,-25-27,-1 0,27 0,-27 0,0 0,0 0,27 0,-27 0,1 0,25-27,1 27,-27 0,27 0,0 0,-27-26,27-1,-1 27,-25-26,25 26,1-27,-27 1,1-1,25 27,1-26,-27 26,27-26,-27-1,27 27,-27-26,27 26,0 0,-1 0,27-27,-26 27,0 0,26 27,0-27,27 0,-27 0,27 26,-1-26,1 27,26-1,0-26,0 26,27-26,26 0,0 0</inkml:trace>
  <inkml:trace contextRef="#ctx0" brushRef="#br0" timeOffset="717.0409">9340 11218,'0'0,"0"0,0 0,0 0,0 27,27-27,-1 0,27 0,0 0,26-27,1 27,-1 0,0 0,-26-26,27 26,-27 0,-27-27,1 27,-27 0,0 0,0-26,0 26,-27 0,27 0,-26 0</inkml:trace>
  <inkml:trace contextRef="#ctx0" brushRef="#br0" timeOffset="1050.0601">9367 11404,'26'26,"-26"-26,27 0,-27 0,52 0,-25 0,26-26,0 26,26 0,-26 0,26 0,1 0,-1 0,-26 0,0 0,-27 0,1 0,-1 0,-26 0,0 0,0 0,0 0,0 0,0 0,-26 0</inkml:trace>
  <inkml:trace contextRef="#ctx0" brushRef="#br0" timeOffset="2506.1433">11774 11404,'0'-27,"27"27,-27-26,0 26,0 0,0 0,0 0,0 0,0 0,0 0,0 26,0 1,-27-1,27 0,-26 1,26 26,0-27,-27 1,27-1,0 1,0-27,0 26,27 1,-27-27,26 0,1 0,-1 0,27 0,-26 0,26 0,26 0,0-27,1 27,-1 0,0 0,27 0,0 0,0 0,26-26,-26 26,26 0,27 0,-27 0,1-27,25 27,1-26,-27 26,27-27,0 27,0 0,-1 0,1-26,-27 26,27 0,0 0,-53 0,53 0,-27 0,0 0,-26 0,26 0,-26 0,0 0,26 0,1 26,-1-26,0 0,-26 0,26 0,1 27,-1-27,0 0,0 26,1-26,-1 0,-26 27,26-27,-26 0,-27 0,1 0,-1 26,0-26,-26 0,0 0,-26 27,-1-27,1 0,-27 0,0 0,0 0,0 0,0 0,0 0,0-27,0 27,0 0,0 0,0 0,0-26,0 26,0 0,0 0,0 0,0 0,0 0,0 0,0-27,0 27,0-26,0 26,0 0,0 0,0-27,0 27,0 0,0 0,0-26,-27 26,27 0,0-27,0 1,0-1</inkml:trace>
  <inkml:trace contextRef="#ctx0" brushRef="#br0" timeOffset="7610.4352">9552 16140,'0'26,"0"-26,-27 0,27 0,0 0,0 0,0 0,0 0,-26 27,26-27,0 0,0 0,0 26,0-26,0 26,26 1,-26-1,0 27,0 0,0-26,0 26,27 26,-27-26,0 0,0 0,0 0,0 0,-27-1,27 1,0-26,0 26,-26-27,26-26,0 27,0-27,0 0,0 0,0-27</inkml:trace>
  <inkml:trace contextRef="#ctx0" brushRef="#br0" timeOffset="8277.4734">9578 16060,'0'0,"0"0,0 0,0 27,0-27,-26 26,-1 1,1-1,-1 1,1-1,0 0,-1 27,1-26,-1-27,1 26,26-26,0 0,0 0,0 0,-27-26,27 26,27-27,-27 1,0-1,0 1,26 0,-26-1,0 1,27-1,-27 1,26-1,1 1,-27-1,26 1,-26 26,0-27,26 27,-26 0,27 0,-27 0,0 0,26 27,1-27,-1 53,1-27,-27 1,26-1,1 27,-1-26,-26 25,27-52,-27 53,0-26,26-27,-26 26,0-26,0 27,0-1,0-26,0 0,0 0,0 27,26-27,-26 0,0 26,0-26,27 0</inkml:trace>
</inkml:ink>
</file>

<file path=ppt/ink/ink4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2:09:50.513"/>
    </inkml:context>
    <inkml:brush xml:id="br0">
      <inkml:brushProperty name="width" value="0.05292" units="cm"/>
      <inkml:brushProperty name="height" value="0.05292" units="cm"/>
      <inkml:brushProperty name="color" value="#FF0000"/>
    </inkml:brush>
  </inkml:definitions>
  <inkml:trace contextRef="#ctx0" brushRef="#br0">22463 16907,'-26'0,"26"0,-26 0,26 0,-27 0,27 0,0 0,0 0,0 0,0 0,0 0,0 0,0 0,0 0,0 0,0 0,0 0,27 0,-27 0,26 0,-26 0,0 0,0 0,0 0,0-27,0 27,0 0,0 0,0 0,0 0,-26-26,26 26,-27 0,27-26,-26 26,26-27,-27 1,1-1,-1 1,27-1,-26 1,-1 26,1-27,-1-26,1 53,0-53,-1 27,1 0,-1-27,1 26,26 1,-27-1,1 1,-1-1,1 1,-1-1,1 27,26-26,-27 26,-25-26,25 26,1-27,-1 1,27 26,-26 0,-1 0,1-27,-1 27,1 0,-1-26,1 26,0-27,-1 27,27 0,-53-26,27-1,-1 1,1-1,-27 27,26-26,-26-1,27 1,0 26,-1-26,-26-1,27 1,-1-1,-26 27,53-26,-26-27,-27 53,27-53,-1 26,1 1,-1 0,1-1,-27 1,26-1,1-26,-1 53,1-26,-1-27,1 26,0 1,-1-1,1 1,-1 0,27-27,-26 53,-1-27,-26-26,27 27,-1 26,1-27,0 1,-27 26,26-27,1 1,-1 0,-26 26,53-27,-26 1,-1-1,-26 1,27-1,0 27,-1-26,1-1,-1 1,1 26,-27-27,26 1,1 26,-1-27,1 1,-27 26,27-26,26-1,-27 1,1 26,-1-27,-26 1,27-1,-1 27,1-26,-1-1,1 1,-27-1,27 1,-1-27,1 53,-1-53,1 27,-1-1,1-26,-1 27,1-1,0 1,-1-1,1 1,-1 0,1-1,-1 1,-26-1,27 1,-1-1,-26 27,27-26,0-1,-1 1,-26-1,27 27,-27-26,26 0,1-1,-27 27,27-26,-1 26,1-27,-27 1,26 26,1-27,-1 1,1-1,-1 1,1 26,-27-53,27 26,-1 1,1 0,-1-1,-26 1,27-1,-1-26,1 27,-27-1,27 1,-27-27,26 27,1-1,-1-26,-26 27,27-27,-1 26,-26-26,27 0,-27 27,27 0,-1-27,-26 26,27-26,-1 53,-26-53,1 27,-1-1,0-25,26 25,-26 1,-26-1,26-26,0 27,27-1,-27-26,0 27,0-27,0 0,0 27,-26-27,26 26,0-26,0 27,0-27,0 27,0-27,0 0,-26 26,26-26,0 27,27-27,-27 26,0-25,0-1,0 0,0 26,-26-26,26 27,0-27,0 27,26-27,-52 26,26 1,0-1,27-26,-27 53,0-53,0 27,27-1,-27 1,26 0,-26-1,0 1,0-1,27 1,-27-1,0-26,0 53,0-53,0 27,0 0,1-1,-1 1,26-1,-26 1,0-1,0 1,1-1,-1 1,0-1,0 1,0-1,-27-25,28 25,-1 1,-27-27,27 26,0 1,1-1,-28-26,27 1,0 25,-26 1,26-1,0-26,0 27,-26-1,26-26,-26 53,26-53,-27 27,27 0,0-1,0 1,1-1,-1 1,0-1,0 1,0-1,0 1,0-27,0 53,0-53,0 27,0-1,0-26,1 27,-1-1,26 1,-26-1,27 1,-27-1,0-25,0 52,27-27,-27 1,0-1,0 1,0-1,0 1,0 26,0-27,27 1,-27-1,0 1,0 26,0-26,0-1,0 1,27 26,-27-27,0 1,0-27,0 26,0 1,0-1,0-26,0 27,-26 0,53-27,-27 26,0 1,0-27,-27 26,28 1,-1-27,-27 27,27-1,0-26,-26 27,0-27,26 26,-27-26,1 27,26-27,0 27,-26-27,26 26,-26 1,26-27,-27 53,27-53,-26 26,26 1,-26 0,26-1,-27 1,27 26,1-53,-28 26,54 27,-54-53,1 27,26-1,-26 27,26-53,-27 27,27 0,1-1,-28 1,27-1,-26-26,26 27,-26-1,26 1,-27-27,27 27,-26-1,0 1,-1-1,27 1,-26-1,26 1,-26-1,26 1,-27-1,27 1,-26-1,26 1,-26 26,-1-26,1-1,26 1,-26-1,26 1,0-1,-26 1,26-1,-27 1,27-1,-26 27,26-26,-26 0,26-1,0 27,-27-26,28 26,-28 0,27-27,0 1,0 26,-26-27,26 1,-26-1,26 1,-27-1,28 1,-1-1,0 1,-27 0,27-1,-26 1,26-27,0 26,-26 1,26-27,0 26,-26-25,26 25,-27-26,27 27,-26-27,26 26,0 1,0-27,0 26,-26 1,26 0,0-1,0 1,0-1,-26 1,26-1,0 1,-26 26,26-53,0 53,0-27,-26 1,26 0,26-1,-52 1,26-27,0 53,0-53,-26 26,26 1,0-1,26-26,-25 53,-1-52,26 25,-26 1,27 26,-1-27,1 1,-1-1,1 27,-1-26,1 26,26 0,0-27,0 27,0 0,26 27,1-27,26 26,-53-26</inkml:trace>
  <inkml:trace contextRef="#ctx0" brushRef="#br0" timeOffset="6571.3759">20902 15531,'0'0,"0"0,0 0,0 0,0 0,0 0,0 0,0 0,0 0,0 0,0 0,0 0,0 0,0 0,0 0,0 0,0 0,0 0,0-26,0 26,0 0,27-27,-27 1,0-1,26 27,-26-53,0 27,27-1,-1 1,1-27,-27 27,26-27,1 26,-1-26,1 27,-1-27,27 26,-27-25,27-1,-26 0,26 26,-27-26,27 0,-26 0,25 1,1-1,0 0,0 26,0-26,0 0,0 1,0-1,26 0,-26 0,27 0,-1 0,0 26,-26-25,27-1,-1 0,0 26,1-26,-27 0,26 1,-26 25,0 1,-27-27,1 53,-1-27,1 1,-27 26,0 0,26 0,-26 0,0 0,0 0,0 0,0 0,0 0,0 0,0 0,0 0,0 0,0 0,0 0,0-27,0 27,-26-26,-1 26,1-27</inkml:trace>
  <inkml:trace contextRef="#ctx0" brushRef="#br0" timeOffset="7531.4307">19580 14288,'0'0,"0"0,0 0,-27 0,27 0,0 0,0 0,0 26,0 0,0-26,0 0,0 0,0 27,0-27,0 26,0-26,27 0,-27 0,0 0,0 0,26 0,-26 0,26-26,1 26,-27-27,26 27,1-52,-1 25,1 1,-1-27,27 26,-26-26,25 0,1 0,0-26,0 26,27 0,-27-26,26 0,0-1,-26 1,27-1,-1 27,0-52,1 52,-27-27,26 1,0 0,-26 26,0-27,27 27,-28-26,1 26,-26 0,26 0,-27 27,1-27,-1 26,-26 1,27 0,-27 26,0 0,0 0,0 0,0 0,0 0,0 0,0 0,0 0,0 0,0 0,0 0,0 0,0 0,0 0,0 0,-27 0,1 0</inkml:trace>
  <inkml:trace contextRef="#ctx0" brushRef="#br0" timeOffset="8449.4833">18415 13679,'0'0,"0"26,0-26,0 0,0 0,0 0,0-26,27 0,-27-1,26 27,1-53,-1 27,1-27,26 0,-27 26,0-52,27 26,0-26,27 26,-27-27,26-25,-26 25,26 1,1-27,-1 27,0-27,-26 0,27 27,-27-27,26 0,-26 27,26-27,-26 26,0 1,0 0,-27-1,27 1,-26 26,-1-26,-26 52,27-26,-27 27,0 26,0-27,0 27,0 0,0 0,-27 0,27 0,0 0,0 0,0 27,-26-27,26 26,0-26,0 0,0 0</inkml:trace>
  <inkml:trace contextRef="#ctx0" brushRef="#br0" timeOffset="11218.6417">20982 13335,'-27'0,"27"0,0 0,-26 0,26 0,-27 26,1-26,26 0,0 0,-26 0,26 0,0 0,0 0,0 0,-27 0,27 0,0 0,0 0,-26 0,26 0,-27 0,27 0,0 0,0 0,0 0,0 0,0 0,0 0,0 27,27-27,-1 0,1 26,-1-26,27 0,-27 0,27 27,-26-27,26 0,0 0,-1 0,1 0,0 0,-26 0,26 0,-27 0,1 0,-1 0,1 0,-27 0,26 26,-26-26,26 0,-26 0,0 0,0 0,0 0,0 0,0 0,0 0,0 0,0 0,0 0,-26 0,26 0,0-26</inkml:trace>
  <inkml:trace contextRef="#ctx0" brushRef="#br0" timeOffset="12013.6872">20479 13600,'0'0,"0"0,0 0,0 0,0 0,0 0,0 0,0 26,0-26,0 0,0 0,27 0,-27 27,26-27,0 26,1-26,-1 0,27 26,-26-26,26 0,0 0,-27 0,27 0,0 0,-27 0,1 0,26 27,-27-27,1 0,-27 0,26 0,-26 0,0 0,0 0,0 0,0 0,0 0,0 0,0 0,-26-27,-1 27</inkml:trace>
  <inkml:trace contextRef="#ctx0" brushRef="#br0" timeOffset="12618.7218">20188 13864,'0'0,"0"27,0-27,-26 0,26 0,0 0,0 0,0 0,0 26,26-26,1 0,-27 0,26 0,27 0,-27 0,27 27,-26-1,26-26,-27 26,27-26,0 0,0 27,0-27,0 0,0 26,-27-26,27 0,-27 0,1 0,-1 0,-26 0,27 0,-27 0,0 27,0-27,26 0,-26 0,0 0,0 0,0 0</inkml:trace>
</inkml:ink>
</file>

<file path=ppt/ink/ink4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2:10:57.619"/>
    </inkml:context>
    <inkml:brush xml:id="br0">
      <inkml:brushProperty name="width" value="0.05292" units="cm"/>
      <inkml:brushProperty name="height" value="0.05292" units="cm"/>
      <inkml:brushProperty name="color" value="#FF0000"/>
    </inkml:brush>
  </inkml:definitions>
  <inkml:trace contextRef="#ctx0" brushRef="#br0">8044 8784,'-27'53,"1"-26,-1-1,1 27,-1-27,27 1,-26-27,26 26,0-26,0 0,0-26,0-1,0 1,0-27,0 27,26-54,-26 1,27-1,-1-25,1-1,-1 0,1 0,-1-26,27 0,-26-27,25 26,-25 1,26-27,-27 1,27 25,0-25,0-1,0 0,0 27,0-53,0 26,0 0,-27 0,27-26,0 26,-27-26,1 26,26 1,-27-1,1 27,-1-27,1 0,-1 27,0 0,1 26,-27-27,26 54,1-27,-27 27,26 0,1-1,-27 27,0 0,26 0,-26 27,0-1,27 1,-27 0,0-1,0 27,0 0,0 0,0 0,0 0,0 0,0 0,0 0,0 0,-27 0,27 27,-26-27,-1 52,27-25,-26-1,-1 1,1-1,26 1,-27-27,27 0,0 0,0-27,27 1,-27-27,26 0,1-26,-1 26,1-53,-1 53,1-26,-27 26,26 0,-26 26,27 27,-27 0,26 27,-26 26,27-27,-1 54,0-28,1 28,-27-27,26 26,1 0,-1-26,-26-26,27 26,-27-27,26 1</inkml:trace>
</inkml:ink>
</file>

<file path=ppt/ink/ink4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2:11:13.705"/>
    </inkml:context>
    <inkml:brush xml:id="br0">
      <inkml:brushProperty name="width" value="0.05292" units="cm"/>
      <inkml:brushProperty name="height" value="0.05292" units="cm"/>
      <inkml:brushProperty name="color" value="#FF0000"/>
    </inkml:brush>
  </inkml:definitions>
  <inkml:trace contextRef="#ctx0" brushRef="#br0">18601 13996,'0'0,"0"0,0 0,0 27,-27-27,27 26,-26 1,26-1,-27 1,27 26,-26 0,26-27,0 53,0 1,0-27,0 26,-27 0,27 1,0-1,-26 1,-1-27,27-1,-26-25,26-27,0 0,0-27</inkml:trace>
  <inkml:trace contextRef="#ctx0" brushRef="#br0" timeOffset="736.042">18706 14446,'0'0,"0"0,0 0,-26 27,26-27,0 0,0 0,0 0,0 0,0 26,0-26,0 0,0 0,0 0,0-26,0 26,0-27,26 1,-26-1,27-26,-1 27,1-27,26 27,-27-1,1 1,26-1,-27 27,0 0,-26 27,0 26,0-27,-26 53,0-26,26 27,-53-1,26 0,27 1,-26-27,26 0,0 0,0 0,26-27,-26 0,27 1,-1-27,1 0,25 0,-52-27,53 27,-26-52,26-1,-27 0,27 0,0 0,0-27,-27 28,27-1,-26 26,-27-26,26 53,-26-26,0 26,-26 0,-1 26,1 1,26-1,0 1,0 26,26-27,1 27,26-27,-27 27,27-26,-26 26,25-27,-25 1,-27 26,0-27,0 0,-27-26,1 0,0 0</inkml:trace>
  <inkml:trace contextRef="#ctx0" brushRef="#br0" timeOffset="910.052">19474 14208,'26'-26,"1"-1,-1 27,27-26,0 26,0-27,26 1,1-1,-28 1,28-1,-27-25</inkml:trace>
</inkml:ink>
</file>

<file path=ppt/ink/ink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1:35:12.922"/>
    </inkml:context>
    <inkml:brush xml:id="br0">
      <inkml:brushProperty name="width" value="0.05292" units="cm"/>
      <inkml:brushProperty name="height" value="0.05292" units="cm"/>
      <inkml:brushProperty name="color" value="#FF0000"/>
    </inkml:brush>
  </inkml:definitions>
  <inkml:trace contextRef="#ctx0" brushRef="#br0">3070 5794,'26'-26,"-26"26,0 0,0 0,-26 0,26 26,0 1,0-1,0 1,26-1,-26 1,53-27,0 0,26-27,1-26,25 27,1-54,27 28,-28-1,1 0,0 26,0-26,0 0,-27 27</inkml:trace>
</inkml:ink>
</file>

<file path=ppt/ink/ink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1:35:47.595"/>
    </inkml:context>
    <inkml:brush xml:id="br0">
      <inkml:brushProperty name="width" value="0.05292" units="cm"/>
      <inkml:brushProperty name="height" value="0.05292" units="cm"/>
      <inkml:brushProperty name="color" value="#FF0000"/>
    </inkml:brush>
  </inkml:definitions>
  <inkml:trace contextRef="#ctx0" brushRef="#br0">8123 11165,'0'0,"-53"0,-26 0,-1 0,-52 0,0 0,-53 0,-27 0,27 0,0 0,-1 0,1 0,0 0,79 0,-79 0,79 0,-53 0,53 0,-26 0,-27 0,27 0,-27 0,1 0,25 0,27 0,-52 0,25 0,-25 0,52 0,-53 0,-53 0,54-26,25 26,1 0,26 0,0 0,1 0,25 0,1 0,26 0,-26 0,26 0,-27 0,1 0,0 0,-1 0,27 0,-53 0,53 0,1 0,25 0,-26 0,27 0,26 26,0-26,0 0,0 27,0-27,-53 53,53 26,-27 1,1 78,-27-52,0 53,53 0,-26 26,-1 27,27 52,-26-52,-1-27,27 27,0-1,0 27,0-105,0 78,0-25,0-1,0 0,0 0,0-79,0 53,0-53,0-1,0-25,0-27,0 26,0-26,0-26,0 25,0-25,0-1,0 1,0-1,0 1,0-1,0-26,27 27,-1-27,27 26,0-26,0 0,53 0,79 0,-26 0,79 0,106 53,-27-53,1 0,-1 0,54 0,-54 0,54 0,-54 0,27 0,0 0,-26 0,-27 0,-27 0,27 26,-53-26,-26 0,79 0,0 0,-53 0,27 0,-27 0,53 0,0 0,0 0,27 0,52 0,-26 0,106 0,-106 0,53 0,52 0,-131 0,79 0,-80 0,-26 0,-26 0,26 0,-27 0,107 0,-133 0,53 0,53 0,-132 0,26 0,0 0,-26 0,-27 0,-53 0,-26 0,-27 0,80 0,-27 0,27 0,-53 0,79 0,-26 0,26 0,-26 0,26 27,-26-27,-53 0,52 0,28 0,-81 0,54 0,-27 0,1 0,52 0,53 0,-26 0,52 0,-26 0,27 0,-53 0,52-79,27 52,-79 1,26 26,-26-53,-27 26,0 1,-26-1,26 27,-79-26,0-1,-53 27,26-26,-26 26,-27 0,27-26,-53 26,53 0,-53 0,0-27,0-26,0-26,0-1,0-78,-53-80,-26 26,26-26,27-27,-1 27,1-53,-1 26,1-26,-54 27,1-1,0-52,-27 26,0 26,53 27,0 53,27 0,26 79,-27 26,1-26,26 27,0 53,-27-54,1 27,26 27,-53-27,27 0,26 53,-27-26,27 26,-26 0,-1 0,27 0,-26 0,-27 0,26 0,-26 0,-26 0,-80 0,1 0,-28 0,-52 53,-53 26,27-26,-27-27,-53 1,-27 26,54-53,-27 26,26-26,80 0,-106 0,106 0,26 0,-26 27,106-27,-106 0,79 0,-79 0,0 0,26 0,-52 0,52 0,-53 0,54 0,-54 0,106 0,-79 0,53 0,-27 0,1 0,-54 0,53 0,1 0,-1 0,0 0,-52 0,26 0,0 0,-1 0,-25 0,52 0,27 0,0 0,26 26,27 0,-27 1,0-1,27 1,-27-1,53-26,0 0,1 0,52 0,0 27,26-27,-52 0,53 0,-1 0,-26 0,-53 0,27 0,-27 0,27 0,-1 0,-25 0,-1 0,0 0,26 0,1 0,0 0,52 0,1 0,26 0,-27 0,-52 0,-53 0</inkml:trace>
</inkml:ink>
</file>

<file path=ppt/ink/ink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1:37:31.858"/>
    </inkml:context>
    <inkml:brush xml:id="br0">
      <inkml:brushProperty name="width" value="0.05292" units="cm"/>
      <inkml:brushProperty name="height" value="0.05292" units="cm"/>
      <inkml:brushProperty name="color" value="#FF0000"/>
    </inkml:brush>
  </inkml:definitions>
  <inkml:trace contextRef="#ctx0" brushRef="#br0">13812 2170,'0'-27,"0"1,-27-1,27 1,-53-1,27 1,-1-1,-26 27,27-26,-27 26,27 0,-27 0,26 0,1 0,-27 26,26 1,1-1,-1 27,1 0,26 27,-26-1,-1 0,27 27,0-27,-26 27,26 0,0 0,-27 0,27 0,0-27,-26 27,26-27,0 1,0-27,0 26,26-53,-26 27,0 0,0-26,0-1,0 1,0-27,0 0,0 26,0-26,0 0,0 0,-26 26,26-26,0 27,0-1,-27-26,27 27,-26-1,26-26,-27 0,27 0,-26 0,26 0,-27-26,1-1,-1 1,1-27,0 27,26-27,-27 0,1 26,-1-26,1 27,-1-27,27 27,-26-1,26 27,0-26,0 26,0 0,0 26,26 1,-26 25,27-25,-27 26,26 0,1 26,-27 0,26-26,-26 0,27 27,-27-54,0 27,26-26,-26-1,26-26,1-26,-1-1,1 1,26-27,-27 0,27 26,0-52,0 52,0 1,-27-27,1 53,-1 0,1 0,-27 0,26 27,-26-1</inkml:trace>
  <inkml:trace contextRef="#ctx0" brushRef="#br0" timeOffset="2337.1336">8070 17806,'0'0,"0"0,0 0,0 0,0 0,27 53,-27-53,0 80,0-54,0 54,0-27,0-1,0 1,0 0,0-53,0 53,0-53,0 0</inkml:trace>
  <inkml:trace contextRef="#ctx0" brushRef="#br0" timeOffset="2774.1585">11377 17648,'0'0,"0"53,0-53,27 53,-27-1,26 1,-26 27,0 26,27-27,-27 0,53-26,-27 0</inkml:trace>
  <inkml:trace contextRef="#ctx0" brushRef="#br0" timeOffset="3217.1839">15373 17833,'0'0,"0"0,0 0,0 0,26 53,-26-53,0 79,0-26,0 0,0 0,0 26,0-26,27 0,-1 0,-26-53</inkml:trace>
  <inkml:trace contextRef="#ctx0" brushRef="#br0" timeOffset="3592.2054">19765 17886,'53'-27,"-53"27,0 0,0 0,0 80,0-27,0 0,0 26,0 0,0 27</inkml:trace>
</inkml:ink>
</file>

<file path=ppt/ink/ink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1:42:02.041"/>
    </inkml:context>
    <inkml:brush xml:id="br0">
      <inkml:brushProperty name="width" value="0.05292" units="cm"/>
      <inkml:brushProperty name="height" value="0.05292" units="cm"/>
      <inkml:brushProperty name="color" value="#FF0000"/>
    </inkml:brush>
  </inkml:definitions>
  <inkml:trace contextRef="#ctx0" brushRef="#br0">7171 6615,'0'0,"-27"0,1 0,-27 0,0 0,-27 0,28-27,-1 27,-27 0,1-26,26 26,0-27,27 27,-1 0,1 0,-27 0,26 0,1 27,-54-1,54 1,-27 26,0-27,27 0,-54 1,80-1,-26-26,-1 53,27-53,0 27,-26-1,26 1,0-1,-27 1,27-27,0 26,0 0,-26 1,26 26,0-27,0 27,0-26,0 26,0-27,0 27,0-53,0 26,0 1,0-1,0-26,0 27,0-1,0 1,0-1,0-26,0 27,-26-1,26-26,0 27,-27-27,1 26,26 0,0-26,0 0,-27-26,27 0,-53-1,27-26,-1 53,27-26,0-1,0 27,0-26,0 26,0-27,0 1,0 26,0 0,0 0,0 26,0 1,27-1,-1 27,1-53,-1 53,-26-26,27-1,-27-26,26 0,-26 0,27 0,-27 0,26-26,0-1,1 1,-27 26,26 0,1 0,-27 0,26 0,-26 0,27 0,-27-27,26 27,1-26,-27 26,0 0,26 0,-26 0,27 0,-1 0,-26-27,27 27</inkml:trace>
  <inkml:trace contextRef="#ctx0" brushRef="#br0" timeOffset="2352.1345">8229 10081,'-27'0,"27"0,0 0,0 0,27 0,-1 0,27 26,0-26,27 0,-1-26,27 26,26-27,27 27,-27-26,53-1,1 1,25-1,1-26,-27 1,27 25,-1-26,-25 0,-1 27,0-27,-26 0,0 0,-27 27,0-27,-26-27,-27 27,1-26,-54-27,-26 27,0-27,0-26,-79 26,-1 0,-52 0,0 0,-27 27,-26 0,0 26,-27 26,0 1,27 26,-53 0,26 26,1 27,-1 0,27 26,-27 1,53-1,1-26</inkml:trace>
</inkml:ink>
</file>

<file path=ppt/ink/ink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1:42:26.126"/>
    </inkml:context>
    <inkml:brush xml:id="br0">
      <inkml:brushProperty name="width" value="0.05292" units="cm"/>
      <inkml:brushProperty name="height" value="0.05292" units="cm"/>
      <inkml:brushProperty name="color" value="#FF0000"/>
    </inkml:brush>
  </inkml:definitions>
  <inkml:trace contextRef="#ctx0" brushRef="#br0">5424 3281,'0'-27,"-26"-26,-1 27,1-27,-1 27,-25-27,-1 26,26 1,-52-1,26 1,-26 26,-1-27,1 54,-1-27,-25 26,25 1,-26 26,1 0,25 0,-26 26,0 0,27 27,-27 0,53 0,0 0,-26-1,26 28,27-27,-1-1,1 28,26-27,0 26,26-26,1-27,26 27,0-53,-1 26,54 1,-26-54,25 27,28 0,-1-27,-26-26,53 27,-27-54,0 27,27-26,-27-27,1 0,-1-26,0-1,-26-26,0 1,-53-54,26 27,-26-27,0 0,-27 0,-26 1,-26-1,-27 0,0 27,-53 26,0 27,-26-1,0 27,0 0,-1 27,1 26,0-27,52 27,27-26,53 52</inkml:trace>
  <inkml:trace contextRef="#ctx0" brushRef="#br0" timeOffset="1359.0777">6139 4339,'0'0,"26"0,-26 0,0 27,0-27,27 0,-1 0,1 0,-1 26,0-26,27 27,0-27,0 26,0 0,26 1,-26 26,0-27,27 27,-27-26,0 52,-27-52,0 52,1-53,-27 27,0 0,-27 0,1-26,-27 25,0-25,-26 26,26-27,-27 27,-25-26,25-1,-26 27,1 0,-1-27,26 27,-25 0,25 0,1-26,26 26,0-1,0 1,27-26,-1 26,1-27,-1 1,1-1,-1 1,27-1,-26-26,26 27,-27-1,27-26,0 0,0 26,0-26,0 0,0 0,0 0,0 0,0 0,0 0,0 0,-26-26,26 26,0-26,0 26,0-27,-27 1,27-1,0 1,0-1,0 27,0-53,-26 27,26-1,0 27,0-26,0 26,0 0,0 0,-26 0,26 26,-27 1,27-1,-26 27,-1 0,27-26,-26 26,26-27,-27 0,27 1,0-1,0-26,27 27,-1-27,-26 0,27 0,26 0,-27 0,27 0,-27 0,27 0,-26 0,-1 0,1 0,-1 26,1-26,-1 0,-26 0,27 27,-27-27,26 0,-26 0,0 0,0-27,26 1,-26-27</inkml:trace>
  <inkml:trace contextRef="#ctx0" brushRef="#br0" timeOffset="2212.1265">18230 4842,'-53'0,"0"0,27 0,-54 0,54 0,-27 0,27 0,-1 0,27 26,0-26,0 0,0 0,0-26,53 26,0 0,53 0,-27 0,80 0,0 0,26-27,27 27,-1 0,1 0,0-26,-1 26,-26 0,-26 0,-26 0,-1 26,-53-26,-26 0,0 0,-27 0,1 0,-27 0,0 0,-27-26,1 26,-27-26,0 26,0 0,0 0,-26 0,-27 0</inkml:trace>
  <inkml:trace contextRef="#ctx0" brushRef="#br0" timeOffset="2595.1483">18495 5001,'-106'26,"27"1,-1-1,1 0,52-26,1 27,26-27,0 0,26 0,1 0,52 0,1 0,25-27,28 27,-1-26,53 26,-26 0,53-26,-27-1,0 27,0-26,-26 26,-53 0,0-27,-27 27,-26 0,-27 0,1 0,-27 0,0 0,0 0,0 27,0-27,-27 26,27-26,27 27,-27-27</inkml:trace>
  <inkml:trace contextRef="#ctx0" brushRef="#br0" timeOffset="195699.1933">21617 11562,'-27'0,"27"27,0-1,0 1,0-1,0 54,-26-28,-1 1,1 27,0-1,-27 0,26-26,-26 0,27 0,-27-26,53-1,0-26,0-26,26-1,27-26,0 27,0-27,0 26,26 1,27 26,-26 26,-1 1,-26 52,0-26,0 0,0 27,-27-28,1-25,-1 26,0-27,-26-26,27-26,-27-1,0-26</inkml:trace>
  <inkml:trace contextRef="#ctx0" brushRef="#br0" timeOffset="196322.229">22463 11324,'27'0,"-27"27,0 26,-27-1,27 1,0 53,-26 0,0 0,-1 26,1-26,-1 26,-26-26,27-26,-27-1,26 0,1-26,0-26,26-1,0-26,0-53,26 0,-26-26,53 0,-27-1,1-26,26 0,0 27,-27 0,27-1,0 27,0 27,-27 0,27-1,-53 1,27 26,-1-27,-26 27,0 0,0 0,0 27,0-1,0-26,0 27,-26-27,26 0,0 26,0-26,0 0,0 0,0 0,0 0,-27 26,27-26,0 0,0 0,0 0,0 0,0 0,0 0,0 0,-26-26,26 26,-27 0,1 0</inkml:trace>
  <inkml:trace contextRef="#ctx0" brushRef="#br0" timeOffset="196713.2513">22411 11562,'0'-26,"0"-1,0 27,26 0,-26 0,0 0,-26 53,26-26,0 26,-27 26,1 27,-1 0,1 0,-1 26,-26 0,0 27,27-27,-27 0,27 1,-1-27,1-1,-1-25,1-1,26-52,-27 26,27-1,0-52,0 27,0-27,0 0,0-27,0 1,0 0,0-27,0 0</inkml:trace>
  <inkml:trace contextRef="#ctx0" brushRef="#br0" timeOffset="197225.2806">22437 11774,'53'-26,"0"-1,-27 1,27-1,0 1,0 26,0-27,0 1,0-1,-27 27,54-26,-27-1,-1 27,1 27,0-1,0 1,-26 26,-27 53,0-1,-27 28,1-1,-54 27,1-27,-27 0,0 27,1-27,-28-26,1 0,26-27,0-26,27 0,0-53,26 0,53-26,0-1,26 27,27-26,26-1,27 27,-26 0,52 27,-26-1,0-26,-1 27,-25-27,26 26,-54-52,28 26,-54-27,1 27,-1-26,-26-1,0 1</inkml:trace>
  <inkml:trace contextRef="#ctx0" brushRef="#br0" timeOffset="197588.3013">21273 13811,'0'0,"26"0,27 0,27 0,-1-26,27-1,26 27,0-26,27 26,0-27,0 27,-27-26,27 26,-27-26,-26 26,26-27,-26 27,-27 0,1-26,-54 26,1 0,-1-27,-26 27,-53 0,27 27,-27-1</inkml:trace>
  <inkml:trace contextRef="#ctx0" brushRef="#br0" timeOffset="197848.3163">21696 14102,'-106'27,"1"-1,78-26,-26 0,27 0,26 0,53 0,26-26,0-1,54 27,-1-26,53 26,0-27,-26 1,26 26,-26-27,0 27,0 0,-54-26,1-27,-53 27,-53-54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C90365-6131-44D7-A550-6B199E81906C}" type="datetimeFigureOut">
              <a:rPr lang="en-US" smtClean="0"/>
              <a:t>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777E8B-B19A-47C6-B6B3-1B6D732D6E04}" type="slidenum">
              <a:rPr lang="en-US" smtClean="0"/>
              <a:t>‹#›</a:t>
            </a:fld>
            <a:endParaRPr lang="en-US"/>
          </a:p>
        </p:txBody>
      </p:sp>
    </p:spTree>
    <p:extLst>
      <p:ext uri="{BB962C8B-B14F-4D97-AF65-F5344CB8AC3E}">
        <p14:creationId xmlns:p14="http://schemas.microsoft.com/office/powerpoint/2010/main" val="524656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pitchFamily="34" charset="-128"/>
              </a:defRPr>
            </a:lvl1pPr>
            <a:lvl2pPr marL="702756" indent="-270291">
              <a:defRPr sz="2300">
                <a:solidFill>
                  <a:schemeClr val="tx1"/>
                </a:solidFill>
                <a:latin typeface="Arial" charset="0"/>
                <a:ea typeface="ＭＳ Ｐゴシック" pitchFamily="34" charset="-128"/>
              </a:defRPr>
            </a:lvl2pPr>
            <a:lvl3pPr marL="1081164" indent="-216233">
              <a:defRPr sz="2300">
                <a:solidFill>
                  <a:schemeClr val="tx1"/>
                </a:solidFill>
                <a:latin typeface="Arial" charset="0"/>
                <a:ea typeface="ＭＳ Ｐゴシック" pitchFamily="34" charset="-128"/>
              </a:defRPr>
            </a:lvl3pPr>
            <a:lvl4pPr marL="1513629" indent="-216233">
              <a:defRPr sz="2300">
                <a:solidFill>
                  <a:schemeClr val="tx1"/>
                </a:solidFill>
                <a:latin typeface="Arial" charset="0"/>
                <a:ea typeface="ＭＳ Ｐゴシック" pitchFamily="34" charset="-128"/>
              </a:defRPr>
            </a:lvl4pPr>
            <a:lvl5pPr marL="1946095" indent="-216233">
              <a:defRPr sz="2300">
                <a:solidFill>
                  <a:schemeClr val="tx1"/>
                </a:solidFill>
                <a:latin typeface="Arial" charset="0"/>
                <a:ea typeface="ＭＳ Ｐゴシック" pitchFamily="34" charset="-128"/>
              </a:defRPr>
            </a:lvl5pPr>
            <a:lvl6pPr marL="2378560" indent="-216233" eaLnBrk="0" fontAlgn="base" hangingPunct="0">
              <a:spcBef>
                <a:spcPct val="0"/>
              </a:spcBef>
              <a:spcAft>
                <a:spcPct val="0"/>
              </a:spcAft>
              <a:defRPr sz="2300">
                <a:solidFill>
                  <a:schemeClr val="tx1"/>
                </a:solidFill>
                <a:latin typeface="Arial" charset="0"/>
                <a:ea typeface="ＭＳ Ｐゴシック" pitchFamily="34" charset="-128"/>
              </a:defRPr>
            </a:lvl6pPr>
            <a:lvl7pPr marL="2811026" indent="-216233" eaLnBrk="0" fontAlgn="base" hangingPunct="0">
              <a:spcBef>
                <a:spcPct val="0"/>
              </a:spcBef>
              <a:spcAft>
                <a:spcPct val="0"/>
              </a:spcAft>
              <a:defRPr sz="2300">
                <a:solidFill>
                  <a:schemeClr val="tx1"/>
                </a:solidFill>
                <a:latin typeface="Arial" charset="0"/>
                <a:ea typeface="ＭＳ Ｐゴシック" pitchFamily="34" charset="-128"/>
              </a:defRPr>
            </a:lvl7pPr>
            <a:lvl8pPr marL="3243491" indent="-216233" eaLnBrk="0" fontAlgn="base" hangingPunct="0">
              <a:spcBef>
                <a:spcPct val="0"/>
              </a:spcBef>
              <a:spcAft>
                <a:spcPct val="0"/>
              </a:spcAft>
              <a:defRPr sz="2300">
                <a:solidFill>
                  <a:schemeClr val="tx1"/>
                </a:solidFill>
                <a:latin typeface="Arial" charset="0"/>
                <a:ea typeface="ＭＳ Ｐゴシック" pitchFamily="34" charset="-128"/>
              </a:defRPr>
            </a:lvl8pPr>
            <a:lvl9pPr marL="3675957" indent="-216233" eaLnBrk="0" fontAlgn="base" hangingPunct="0">
              <a:spcBef>
                <a:spcPct val="0"/>
              </a:spcBef>
              <a:spcAft>
                <a:spcPct val="0"/>
              </a:spcAft>
              <a:defRPr sz="2300">
                <a:solidFill>
                  <a:schemeClr val="tx1"/>
                </a:solidFill>
                <a:latin typeface="Arial" charset="0"/>
                <a:ea typeface="ＭＳ Ｐゴシック" pitchFamily="34" charset="-128"/>
              </a:defRPr>
            </a:lvl9pPr>
          </a:lstStyle>
          <a:p>
            <a:fld id="{70436077-2485-4BFD-83BB-EE72DB36471B}" type="slidenum">
              <a:rPr lang="en-US" sz="1200">
                <a:solidFill>
                  <a:prstClr val="black"/>
                </a:solidFill>
              </a:rPr>
              <a:pPr/>
              <a:t>7</a:t>
            </a:fld>
            <a:endParaRPr lang="en-US" sz="1200">
              <a:solidFill>
                <a:prstClr val="black"/>
              </a:solidFill>
            </a:endParaRPr>
          </a:p>
        </p:txBody>
      </p:sp>
      <p:sp>
        <p:nvSpPr>
          <p:cNvPr id="108547" name="Rectangle 2"/>
          <p:cNvSpPr>
            <a:spLocks noGrp="1" noRot="1" noChangeAspect="1" noChangeArrowheads="1" noTextEdit="1"/>
          </p:cNvSpPr>
          <p:nvPr>
            <p:ph type="sldImg"/>
          </p:nvPr>
        </p:nvSpPr>
        <p:spPr>
          <a:solidFill>
            <a:srgbClr val="FFFFFF"/>
          </a:solidFill>
          <a:ln/>
        </p:spPr>
      </p:sp>
      <p:sp>
        <p:nvSpPr>
          <p:cNvPr id="10854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ea typeface="ＭＳ Ｐゴシック" pitchFamily="34" charset="-128"/>
              </a:rPr>
              <a:t>Electric:  from www.staticfreesoftware.com</a:t>
            </a:r>
          </a:p>
          <a:p>
            <a:pPr eaLnBrk="1" hangingPunct="1"/>
            <a:r>
              <a:rPr lang="en-US" smtClean="0">
                <a:ea typeface="ＭＳ Ｐゴシック" pitchFamily="34" charset="-128"/>
              </a:rPr>
              <a:t>My tutorial is at:</a:t>
            </a:r>
          </a:p>
          <a:p>
            <a:pPr eaLnBrk="1" hangingPunct="1"/>
            <a:r>
              <a:rPr lang="en-US" smtClean="0">
                <a:ea typeface="ＭＳ Ｐゴシック" pitchFamily="34" charset="-128"/>
              </a:rPr>
              <a:t>http://odin.ac.hmc.edu/~harris/class/chipdesign/electric.pdf</a:t>
            </a:r>
          </a:p>
          <a:p>
            <a:pPr eaLnBrk="1" hangingPunct="1"/>
            <a:endParaRPr lang="en-US" smtClean="0">
              <a:ea typeface="ＭＳ Ｐゴシック" pitchFamily="34" charset="-128"/>
            </a:endParaRPr>
          </a:p>
          <a:p>
            <a:pPr eaLnBrk="1" hangingPunct="1"/>
            <a:endParaRPr lang="en-US" smtClean="0">
              <a:ea typeface="ＭＳ Ｐゴシック" pitchFamily="34" charset="-128"/>
            </a:endParaRPr>
          </a:p>
          <a:p>
            <a:pPr eaLnBrk="1" hangingPunct="1"/>
            <a:r>
              <a:rPr lang="en-US" smtClean="0">
                <a:ea typeface="ＭＳ Ｐゴシック" pitchFamily="34" charset="-128"/>
              </a:rPr>
              <a:t>Lasergene (a molecular biology suite of programs for aligning and comparing</a:t>
            </a:r>
          </a:p>
          <a:p>
            <a:pPr eaLnBrk="1" hangingPunct="1"/>
            <a:r>
              <a:rPr lang="en-US" smtClean="0">
                <a:ea typeface="ＭＳ Ｐゴシック" pitchFamily="34" charset="-128"/>
              </a:rPr>
              <a:t>       DNA sequences, etc.)</a:t>
            </a:r>
          </a:p>
          <a:p>
            <a:pPr eaLnBrk="1" hangingPunct="1"/>
            <a:r>
              <a:rPr lang="en-US" smtClean="0">
                <a:ea typeface="ＭＳ Ｐゴシック" pitchFamily="34" charset="-128"/>
              </a:rPr>
              <a:t>Statview (statistical analysis)</a:t>
            </a:r>
          </a:p>
          <a:p>
            <a:pPr eaLnBrk="1" hangingPunct="1"/>
            <a:r>
              <a:rPr lang="en-US" smtClean="0">
                <a:ea typeface="ＭＳ Ｐゴシック" pitchFamily="34" charset="-128"/>
              </a:rPr>
              <a:t>KaleidaGraph (plotting &amp; graphing)</a:t>
            </a:r>
          </a:p>
          <a:p>
            <a:pPr eaLnBrk="1" hangingPunct="1"/>
            <a:r>
              <a:rPr lang="en-US" smtClean="0">
                <a:ea typeface="ＭＳ Ｐゴシック" pitchFamily="34" charset="-128"/>
              </a:rPr>
              <a:t>Populus (programs that simulate ecological and evolutionary processes)</a:t>
            </a:r>
          </a:p>
          <a:p>
            <a:pPr eaLnBrk="1" hangingPunct="1"/>
            <a:endParaRPr lang="en-US" smtClean="0">
              <a:ea typeface="ＭＳ Ｐゴシック" pitchFamily="34" charset="-128"/>
            </a:endParaRPr>
          </a:p>
          <a:p>
            <a:pPr eaLnBrk="1" hangingPunct="1"/>
            <a:endParaRPr lang="en-US" smtClean="0">
              <a:ea typeface="ＭＳ Ｐゴシック" pitchFamily="34" charset="-128"/>
            </a:endParaRPr>
          </a:p>
          <a:p>
            <a:pPr eaLnBrk="1" hangingPunct="1"/>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pitchFamily="34" charset="-128"/>
              </a:defRPr>
            </a:lvl1pPr>
            <a:lvl2pPr marL="702756" indent="-270291">
              <a:defRPr sz="2300">
                <a:solidFill>
                  <a:schemeClr val="tx1"/>
                </a:solidFill>
                <a:latin typeface="Arial" charset="0"/>
                <a:ea typeface="ＭＳ Ｐゴシック" pitchFamily="34" charset="-128"/>
              </a:defRPr>
            </a:lvl2pPr>
            <a:lvl3pPr marL="1081164" indent="-216233">
              <a:defRPr sz="2300">
                <a:solidFill>
                  <a:schemeClr val="tx1"/>
                </a:solidFill>
                <a:latin typeface="Arial" charset="0"/>
                <a:ea typeface="ＭＳ Ｐゴシック" pitchFamily="34" charset="-128"/>
              </a:defRPr>
            </a:lvl3pPr>
            <a:lvl4pPr marL="1513629" indent="-216233">
              <a:defRPr sz="2300">
                <a:solidFill>
                  <a:schemeClr val="tx1"/>
                </a:solidFill>
                <a:latin typeface="Arial" charset="0"/>
                <a:ea typeface="ＭＳ Ｐゴシック" pitchFamily="34" charset="-128"/>
              </a:defRPr>
            </a:lvl4pPr>
            <a:lvl5pPr marL="1946095" indent="-216233">
              <a:defRPr sz="2300">
                <a:solidFill>
                  <a:schemeClr val="tx1"/>
                </a:solidFill>
                <a:latin typeface="Arial" charset="0"/>
                <a:ea typeface="ＭＳ Ｐゴシック" pitchFamily="34" charset="-128"/>
              </a:defRPr>
            </a:lvl5pPr>
            <a:lvl6pPr marL="2378560" indent="-216233" eaLnBrk="0" fontAlgn="base" hangingPunct="0">
              <a:spcBef>
                <a:spcPct val="0"/>
              </a:spcBef>
              <a:spcAft>
                <a:spcPct val="0"/>
              </a:spcAft>
              <a:defRPr sz="2300">
                <a:solidFill>
                  <a:schemeClr val="tx1"/>
                </a:solidFill>
                <a:latin typeface="Arial" charset="0"/>
                <a:ea typeface="ＭＳ Ｐゴシック" pitchFamily="34" charset="-128"/>
              </a:defRPr>
            </a:lvl6pPr>
            <a:lvl7pPr marL="2811026" indent="-216233" eaLnBrk="0" fontAlgn="base" hangingPunct="0">
              <a:spcBef>
                <a:spcPct val="0"/>
              </a:spcBef>
              <a:spcAft>
                <a:spcPct val="0"/>
              </a:spcAft>
              <a:defRPr sz="2300">
                <a:solidFill>
                  <a:schemeClr val="tx1"/>
                </a:solidFill>
                <a:latin typeface="Arial" charset="0"/>
                <a:ea typeface="ＭＳ Ｐゴシック" pitchFamily="34" charset="-128"/>
              </a:defRPr>
            </a:lvl7pPr>
            <a:lvl8pPr marL="3243491" indent="-216233" eaLnBrk="0" fontAlgn="base" hangingPunct="0">
              <a:spcBef>
                <a:spcPct val="0"/>
              </a:spcBef>
              <a:spcAft>
                <a:spcPct val="0"/>
              </a:spcAft>
              <a:defRPr sz="2300">
                <a:solidFill>
                  <a:schemeClr val="tx1"/>
                </a:solidFill>
                <a:latin typeface="Arial" charset="0"/>
                <a:ea typeface="ＭＳ Ｐゴシック" pitchFamily="34" charset="-128"/>
              </a:defRPr>
            </a:lvl8pPr>
            <a:lvl9pPr marL="3675957" indent="-216233" eaLnBrk="0" fontAlgn="base" hangingPunct="0">
              <a:spcBef>
                <a:spcPct val="0"/>
              </a:spcBef>
              <a:spcAft>
                <a:spcPct val="0"/>
              </a:spcAft>
              <a:defRPr sz="2300">
                <a:solidFill>
                  <a:schemeClr val="tx1"/>
                </a:solidFill>
                <a:latin typeface="Arial" charset="0"/>
                <a:ea typeface="ＭＳ Ｐゴシック" pitchFamily="34" charset="-128"/>
              </a:defRPr>
            </a:lvl9pPr>
          </a:lstStyle>
          <a:p>
            <a:fld id="{B90CABAA-AC6B-4E4F-98FB-83A3D9469976}" type="slidenum">
              <a:rPr lang="en-US" sz="1200">
                <a:solidFill>
                  <a:prstClr val="black"/>
                </a:solidFill>
              </a:rPr>
              <a:pPr/>
              <a:t>16</a:t>
            </a:fld>
            <a:endParaRPr lang="en-US" sz="1200">
              <a:solidFill>
                <a:prstClr val="black"/>
              </a:solidFill>
            </a:endParaRPr>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ea typeface="ＭＳ Ｐゴシック" pitchFamily="34" charset="-128"/>
              </a:rPr>
              <a:t>Electric:  from www.staticfreesoftware.com</a:t>
            </a:r>
          </a:p>
          <a:p>
            <a:pPr eaLnBrk="1" hangingPunct="1"/>
            <a:r>
              <a:rPr lang="en-US" smtClean="0">
                <a:ea typeface="ＭＳ Ｐゴシック" pitchFamily="34" charset="-128"/>
              </a:rPr>
              <a:t>My tutorial is at:</a:t>
            </a:r>
          </a:p>
          <a:p>
            <a:pPr eaLnBrk="1" hangingPunct="1"/>
            <a:r>
              <a:rPr lang="en-US" smtClean="0">
                <a:ea typeface="ＭＳ Ｐゴシック" pitchFamily="34" charset="-128"/>
              </a:rPr>
              <a:t>http://odin.ac.hmc.edu/~harris/class/chipdesign/electric.pdf</a:t>
            </a:r>
          </a:p>
          <a:p>
            <a:pPr eaLnBrk="1" hangingPunct="1"/>
            <a:endParaRPr lang="en-US" smtClean="0">
              <a:ea typeface="ＭＳ Ｐゴシック" pitchFamily="34" charset="-128"/>
            </a:endParaRPr>
          </a:p>
          <a:p>
            <a:pPr eaLnBrk="1" hangingPunct="1"/>
            <a:endParaRPr lang="en-US" smtClean="0">
              <a:ea typeface="ＭＳ Ｐゴシック" pitchFamily="34" charset="-128"/>
            </a:endParaRPr>
          </a:p>
          <a:p>
            <a:pPr eaLnBrk="1" hangingPunct="1"/>
            <a:r>
              <a:rPr lang="en-US" smtClean="0">
                <a:ea typeface="ＭＳ Ｐゴシック" pitchFamily="34" charset="-128"/>
              </a:rPr>
              <a:t>Lasergene (a molecular biology suite of programs for aligning and comparing</a:t>
            </a:r>
          </a:p>
          <a:p>
            <a:pPr eaLnBrk="1" hangingPunct="1"/>
            <a:r>
              <a:rPr lang="en-US" smtClean="0">
                <a:ea typeface="ＭＳ Ｐゴシック" pitchFamily="34" charset="-128"/>
              </a:rPr>
              <a:t>       DNA sequences, etc.)</a:t>
            </a:r>
          </a:p>
          <a:p>
            <a:pPr eaLnBrk="1" hangingPunct="1"/>
            <a:r>
              <a:rPr lang="en-US" smtClean="0">
                <a:ea typeface="ＭＳ Ｐゴシック" pitchFamily="34" charset="-128"/>
              </a:rPr>
              <a:t>Statview (statistical analysis)</a:t>
            </a:r>
          </a:p>
          <a:p>
            <a:pPr eaLnBrk="1" hangingPunct="1"/>
            <a:r>
              <a:rPr lang="en-US" smtClean="0">
                <a:ea typeface="ＭＳ Ｐゴシック" pitchFamily="34" charset="-128"/>
              </a:rPr>
              <a:t>KaleidaGraph (plotting &amp; graphing)</a:t>
            </a:r>
          </a:p>
          <a:p>
            <a:pPr eaLnBrk="1" hangingPunct="1"/>
            <a:r>
              <a:rPr lang="en-US" smtClean="0">
                <a:ea typeface="ＭＳ Ｐゴシック" pitchFamily="34" charset="-128"/>
              </a:rPr>
              <a:t>Populus (programs that simulate ecological and evolutionary processes)</a:t>
            </a:r>
          </a:p>
          <a:p>
            <a:pPr eaLnBrk="1" hangingPunct="1"/>
            <a:endParaRPr lang="en-US" smtClean="0">
              <a:ea typeface="ＭＳ Ｐゴシック" pitchFamily="34" charset="-128"/>
            </a:endParaRPr>
          </a:p>
          <a:p>
            <a:pPr eaLnBrk="1" hangingPunct="1"/>
            <a:endParaRPr lang="en-US" smtClean="0">
              <a:ea typeface="ＭＳ Ｐゴシック" pitchFamily="34" charset="-128"/>
            </a:endParaRPr>
          </a:p>
          <a:p>
            <a:pPr eaLnBrk="1" hangingPunct="1"/>
            <a:endParaRPr lang="en-US" smtClean="0">
              <a:ea typeface="ＭＳ Ｐゴシック" pitchFamily="34" charset="-128"/>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0D87B5EC-F3D6-4A88-B75F-92138CFDD0C6}" type="slidenum">
              <a:rPr lang="en-US" sz="1200">
                <a:solidFill>
                  <a:prstClr val="black"/>
                </a:solidFill>
              </a:rPr>
              <a:pPr/>
              <a:t>115</a:t>
            </a:fld>
            <a:endParaRPr lang="en-US" sz="1200">
              <a:solidFill>
                <a:prstClr val="black"/>
              </a:solidFill>
            </a:endParaRPr>
          </a:p>
        </p:txBody>
      </p:sp>
      <p:sp>
        <p:nvSpPr>
          <p:cNvPr id="149507" name="Rectangle 2"/>
          <p:cNvSpPr>
            <a:spLocks noGrp="1" noRot="1" noChangeAspect="1" noChangeArrowheads="1" noTextEdit="1"/>
          </p:cNvSpPr>
          <p:nvPr>
            <p:ph type="sldImg"/>
          </p:nvPr>
        </p:nvSpPr>
        <p:spPr>
          <a:solidFill>
            <a:srgbClr val="FFFFFF"/>
          </a:solidFill>
          <a:ln/>
        </p:spPr>
      </p:sp>
      <p:sp>
        <p:nvSpPr>
          <p:cNvPr id="1495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75D24EDD-8ABD-4C16-93DD-C0D95138C348}" type="slidenum">
              <a:rPr lang="en-US" sz="1200">
                <a:solidFill>
                  <a:prstClr val="black"/>
                </a:solidFill>
              </a:rPr>
              <a:pPr/>
              <a:t>116</a:t>
            </a:fld>
            <a:endParaRPr lang="en-US" sz="1200">
              <a:solidFill>
                <a:prstClr val="black"/>
              </a:solidFill>
            </a:endParaRPr>
          </a:p>
        </p:txBody>
      </p:sp>
      <p:sp>
        <p:nvSpPr>
          <p:cNvPr id="150531" name="Rectangle 2"/>
          <p:cNvSpPr>
            <a:spLocks noGrp="1" noRot="1" noChangeAspect="1" noChangeArrowheads="1" noTextEdit="1"/>
          </p:cNvSpPr>
          <p:nvPr>
            <p:ph type="sldImg"/>
          </p:nvPr>
        </p:nvSpPr>
        <p:spPr>
          <a:solidFill>
            <a:srgbClr val="FFFFFF"/>
          </a:solidFill>
          <a:ln/>
        </p:spPr>
      </p:sp>
      <p:sp>
        <p:nvSpPr>
          <p:cNvPr id="1505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B043A4CE-A03E-402B-A20A-DC0835ECE241}" type="slidenum">
              <a:rPr lang="en-US" sz="1200"/>
              <a:pPr/>
              <a:t>118</a:t>
            </a:fld>
            <a:endParaRPr lang="en-US" sz="120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show help!</a:t>
            </a:r>
          </a:p>
          <a:p>
            <a:pPr eaLnBrk="1" hangingPunct="1"/>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32889527-C616-41A7-93C2-BBF6D5DF11ED}" type="slidenum">
              <a:rPr lang="en-US" sz="1200"/>
              <a:pPr/>
              <a:t>119</a:t>
            </a:fld>
            <a:endParaRPr lang="en-US" sz="12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show help!</a:t>
            </a:r>
          </a:p>
          <a:p>
            <a:pPr eaLnBrk="1" hangingPunct="1"/>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32889527-C616-41A7-93C2-BBF6D5DF11ED}" type="slidenum">
              <a:rPr lang="en-US" sz="1200"/>
              <a:pPr/>
              <a:t>120</a:t>
            </a:fld>
            <a:endParaRPr lang="en-US" sz="12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show help!</a:t>
            </a:r>
          </a:p>
          <a:p>
            <a:pPr eaLnBrk="1" hangingPunct="1"/>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63253094-5DD0-46FD-9930-1E07428DB329}" type="slidenum">
              <a:rPr lang="en-US" sz="1200"/>
              <a:pPr/>
              <a:t>121</a:t>
            </a:fld>
            <a:endParaRPr lang="en-US" sz="120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show help!</a:t>
            </a:r>
          </a:p>
          <a:p>
            <a:pPr eaLnBrk="1" hangingPunct="1"/>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A9C28584-E063-46E2-B688-8D3C5EF8E47A}" type="slidenum">
              <a:rPr lang="en-US" sz="1200"/>
              <a:pPr/>
              <a:t>122</a:t>
            </a:fld>
            <a:endParaRPr lang="en-US" sz="1200"/>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show help!</a:t>
            </a:r>
          </a:p>
          <a:p>
            <a:pPr eaLnBrk="1" hangingPunct="1"/>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2F8115CF-6B9A-4764-9A57-A47034AE5CE3}" type="slidenum">
              <a:rPr lang="en-US" sz="1200"/>
              <a:pPr/>
              <a:t>124</a:t>
            </a:fld>
            <a:endParaRPr lang="en-US" sz="1200"/>
          </a:p>
        </p:txBody>
      </p:sp>
      <p:sp>
        <p:nvSpPr>
          <p:cNvPr id="99331" name="Rectangle 2"/>
          <p:cNvSpPr>
            <a:spLocks noGrp="1" noRot="1" noChangeAspect="1" noChangeArrowheads="1" noTextEdit="1"/>
          </p:cNvSpPr>
          <p:nvPr>
            <p:ph type="sldImg"/>
          </p:nvPr>
        </p:nvSpPr>
        <p:spPr>
          <a:solidFill>
            <a:srgbClr val="FFFFFF"/>
          </a:solidFill>
          <a:ln/>
        </p:spPr>
      </p:sp>
      <p:sp>
        <p:nvSpPr>
          <p:cNvPr id="99332"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my foreign language teachers always tried to convince me that the skill of speaking, reading and writing a foreign language…</a:t>
            </a:r>
          </a:p>
          <a:p>
            <a:pPr eaLnBrk="1" hangingPunct="1">
              <a:spcBef>
                <a:spcPct val="50000"/>
              </a:spcBef>
            </a:pPr>
            <a:r>
              <a:rPr lang="en-US" smtClean="0"/>
              <a:t>I didn’t believe them then and I don’t believe them now -- but I </a:t>
            </a:r>
            <a:r>
              <a:rPr lang="en-US" i="1" smtClean="0"/>
              <a:t>do </a:t>
            </a:r>
            <a:r>
              <a:rPr lang="en-US" smtClean="0"/>
              <a:t> believe that reading and writing a computer language is </a:t>
            </a:r>
            <a:r>
              <a:rPr lang="en-US" i="1" smtClean="0"/>
              <a:t>the</a:t>
            </a:r>
            <a:r>
              <a:rPr lang="en-US" smtClean="0"/>
              <a:t> way to get a strong intuitive understanding of how machines think -- it’s also important for getting them to do what you want them to, but even if you forget everything this course (hopefully) teaches about Java (compiler, datatypes, Classes and Objects), the real goal is that you take away a deeper insight into how machines think</a:t>
            </a:r>
          </a:p>
          <a:p>
            <a:pPr eaLnBrk="1" hangingPunct="1">
              <a:spcBef>
                <a:spcPct val="50000"/>
              </a:spcBef>
            </a:pPr>
            <a:endParaRPr lang="en-US" smtClean="0"/>
          </a:p>
          <a:p>
            <a:pPr eaLnBrk="1" hangingPunct="1">
              <a:spcBef>
                <a:spcPct val="50000"/>
              </a:spcBef>
            </a:pPr>
            <a:r>
              <a:rPr lang="en-US" smtClean="0"/>
              <a:t>familiar and sometimes not so familiar… deceptively easy</a:t>
            </a:r>
          </a:p>
          <a:p>
            <a:pPr eaLnBrk="1" hangingPunct="1">
              <a:spcBef>
                <a:spcPct val="50000"/>
              </a:spcBef>
            </a:pPr>
            <a:r>
              <a:rPr lang="en-US" sz="1400"/>
              <a:t>you mean I have to type all that!!</a:t>
            </a:r>
          </a:p>
          <a:p>
            <a:pPr eaLnBrk="1" hangingPunct="1">
              <a:spcBef>
                <a:spcPct val="50000"/>
              </a:spcBef>
            </a:pPr>
            <a:endParaRPr lang="en-US" smtClean="0"/>
          </a:p>
          <a:p>
            <a:pPr eaLnBrk="1" hangingPunct="1"/>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BB1B03C9-4EFA-4A32-95D5-455B6DC2B29B}" type="slidenum">
              <a:rPr lang="en-US" sz="1200"/>
              <a:pPr/>
              <a:t>125</a:t>
            </a:fld>
            <a:endParaRPr lang="en-US" sz="12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000"/>
              <a:t>vault 713?</a:t>
            </a:r>
          </a:p>
          <a:p>
            <a:pPr eaLnBrk="1" hangingPunct="1"/>
            <a:endParaRPr lang="en-US" smtClean="0"/>
          </a:p>
          <a:p>
            <a:pPr eaLnBrk="1" hangingPunct="1"/>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101994FE-5363-4BFF-9F79-EBBFA5EA7B01}" type="slidenum">
              <a:rPr lang="en-US" sz="1200"/>
              <a:pPr/>
              <a:t>126</a:t>
            </a:fld>
            <a:endParaRPr lang="en-US" sz="1200"/>
          </a:p>
        </p:txBody>
      </p:sp>
      <p:sp>
        <p:nvSpPr>
          <p:cNvPr id="101379" name="Rectangle 2"/>
          <p:cNvSpPr>
            <a:spLocks noGrp="1" noRot="1" noChangeAspect="1" noChangeArrowheads="1" noTextEdit="1"/>
          </p:cNvSpPr>
          <p:nvPr>
            <p:ph type="sldImg"/>
          </p:nvPr>
        </p:nvSpPr>
        <p:spPr>
          <a:solidFill>
            <a:srgbClr val="FFFFFF"/>
          </a:solidFill>
          <a:ln/>
        </p:spPr>
      </p:sp>
      <p:sp>
        <p:nvSpPr>
          <p:cNvPr id="101380"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000"/>
              <a:t>vault 713?</a:t>
            </a:r>
          </a:p>
          <a:p>
            <a:pPr eaLnBrk="1" hangingPunct="1"/>
            <a:endParaRPr lang="en-US" smtClean="0"/>
          </a:p>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pitchFamily="34" charset="-128"/>
              </a:defRPr>
            </a:lvl1pPr>
            <a:lvl2pPr marL="702756" indent="-270291">
              <a:defRPr sz="2300">
                <a:solidFill>
                  <a:schemeClr val="tx1"/>
                </a:solidFill>
                <a:latin typeface="Arial" charset="0"/>
                <a:ea typeface="ＭＳ Ｐゴシック" pitchFamily="34" charset="-128"/>
              </a:defRPr>
            </a:lvl2pPr>
            <a:lvl3pPr marL="1081164" indent="-216233">
              <a:defRPr sz="2300">
                <a:solidFill>
                  <a:schemeClr val="tx1"/>
                </a:solidFill>
                <a:latin typeface="Arial" charset="0"/>
                <a:ea typeface="ＭＳ Ｐゴシック" pitchFamily="34" charset="-128"/>
              </a:defRPr>
            </a:lvl3pPr>
            <a:lvl4pPr marL="1513629" indent="-216233">
              <a:defRPr sz="2300">
                <a:solidFill>
                  <a:schemeClr val="tx1"/>
                </a:solidFill>
                <a:latin typeface="Arial" charset="0"/>
                <a:ea typeface="ＭＳ Ｐゴシック" pitchFamily="34" charset="-128"/>
              </a:defRPr>
            </a:lvl4pPr>
            <a:lvl5pPr marL="1946095" indent="-216233">
              <a:defRPr sz="2300">
                <a:solidFill>
                  <a:schemeClr val="tx1"/>
                </a:solidFill>
                <a:latin typeface="Arial" charset="0"/>
                <a:ea typeface="ＭＳ Ｐゴシック" pitchFamily="34" charset="-128"/>
              </a:defRPr>
            </a:lvl5pPr>
            <a:lvl6pPr marL="2378560" indent="-216233" eaLnBrk="0" fontAlgn="base" hangingPunct="0">
              <a:spcBef>
                <a:spcPct val="0"/>
              </a:spcBef>
              <a:spcAft>
                <a:spcPct val="0"/>
              </a:spcAft>
              <a:defRPr sz="2300">
                <a:solidFill>
                  <a:schemeClr val="tx1"/>
                </a:solidFill>
                <a:latin typeface="Arial" charset="0"/>
                <a:ea typeface="ＭＳ Ｐゴシック" pitchFamily="34" charset="-128"/>
              </a:defRPr>
            </a:lvl6pPr>
            <a:lvl7pPr marL="2811026" indent="-216233" eaLnBrk="0" fontAlgn="base" hangingPunct="0">
              <a:spcBef>
                <a:spcPct val="0"/>
              </a:spcBef>
              <a:spcAft>
                <a:spcPct val="0"/>
              </a:spcAft>
              <a:defRPr sz="2300">
                <a:solidFill>
                  <a:schemeClr val="tx1"/>
                </a:solidFill>
                <a:latin typeface="Arial" charset="0"/>
                <a:ea typeface="ＭＳ Ｐゴシック" pitchFamily="34" charset="-128"/>
              </a:defRPr>
            </a:lvl7pPr>
            <a:lvl8pPr marL="3243491" indent="-216233" eaLnBrk="0" fontAlgn="base" hangingPunct="0">
              <a:spcBef>
                <a:spcPct val="0"/>
              </a:spcBef>
              <a:spcAft>
                <a:spcPct val="0"/>
              </a:spcAft>
              <a:defRPr sz="2300">
                <a:solidFill>
                  <a:schemeClr val="tx1"/>
                </a:solidFill>
                <a:latin typeface="Arial" charset="0"/>
                <a:ea typeface="ＭＳ Ｐゴシック" pitchFamily="34" charset="-128"/>
              </a:defRPr>
            </a:lvl8pPr>
            <a:lvl9pPr marL="3675957" indent="-216233" eaLnBrk="0" fontAlgn="base" hangingPunct="0">
              <a:spcBef>
                <a:spcPct val="0"/>
              </a:spcBef>
              <a:spcAft>
                <a:spcPct val="0"/>
              </a:spcAft>
              <a:defRPr sz="2300">
                <a:solidFill>
                  <a:schemeClr val="tx1"/>
                </a:solidFill>
                <a:latin typeface="Arial" charset="0"/>
                <a:ea typeface="ＭＳ Ｐゴシック" pitchFamily="34" charset="-128"/>
              </a:defRPr>
            </a:lvl9pPr>
          </a:lstStyle>
          <a:p>
            <a:fld id="{24304FE0-8E97-49DE-9F7D-928B576F4106}" type="slidenum">
              <a:rPr lang="en-US" sz="1200">
                <a:solidFill>
                  <a:prstClr val="black"/>
                </a:solidFill>
              </a:rPr>
              <a:pPr/>
              <a:t>17</a:t>
            </a:fld>
            <a:endParaRPr lang="en-US" sz="1200">
              <a:solidFill>
                <a:prstClr val="black"/>
              </a:solidFill>
            </a:endParaRPr>
          </a:p>
        </p:txBody>
      </p:sp>
      <p:sp>
        <p:nvSpPr>
          <p:cNvPr id="118787" name="Rectangle 2"/>
          <p:cNvSpPr>
            <a:spLocks noGrp="1" noRot="1" noChangeAspect="1" noChangeArrowheads="1" noTextEdit="1"/>
          </p:cNvSpPr>
          <p:nvPr>
            <p:ph type="sldImg"/>
          </p:nvPr>
        </p:nvSpPr>
        <p:spPr>
          <a:solidFill>
            <a:srgbClr val="FFFFFF"/>
          </a:solidFill>
          <a:ln/>
        </p:spPr>
      </p:sp>
      <p:sp>
        <p:nvSpPr>
          <p:cNvPr id="11878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ea typeface="ＭＳ Ｐゴシック" pitchFamily="34" charset="-128"/>
              </a:rPr>
              <a:t>Electric:  from www.staticfreesoftware.com</a:t>
            </a:r>
          </a:p>
          <a:p>
            <a:pPr eaLnBrk="1" hangingPunct="1"/>
            <a:r>
              <a:rPr lang="en-US" smtClean="0">
                <a:ea typeface="ＭＳ Ｐゴシック" pitchFamily="34" charset="-128"/>
              </a:rPr>
              <a:t>My tutorial is at:</a:t>
            </a:r>
          </a:p>
          <a:p>
            <a:pPr eaLnBrk="1" hangingPunct="1"/>
            <a:r>
              <a:rPr lang="en-US" smtClean="0">
                <a:ea typeface="ＭＳ Ｐゴシック" pitchFamily="34" charset="-128"/>
              </a:rPr>
              <a:t>http://odin.ac.hmc.edu/~harris/class/chipdesign/electric.pdf</a:t>
            </a:r>
          </a:p>
          <a:p>
            <a:pPr eaLnBrk="1" hangingPunct="1"/>
            <a:endParaRPr lang="en-US" smtClean="0">
              <a:ea typeface="ＭＳ Ｐゴシック" pitchFamily="34" charset="-128"/>
            </a:endParaRPr>
          </a:p>
          <a:p>
            <a:pPr eaLnBrk="1" hangingPunct="1"/>
            <a:endParaRPr lang="en-US" smtClean="0">
              <a:ea typeface="ＭＳ Ｐゴシック" pitchFamily="34" charset="-128"/>
            </a:endParaRPr>
          </a:p>
          <a:p>
            <a:pPr eaLnBrk="1" hangingPunct="1"/>
            <a:r>
              <a:rPr lang="en-US" smtClean="0">
                <a:ea typeface="ＭＳ Ｐゴシック" pitchFamily="34" charset="-128"/>
              </a:rPr>
              <a:t>Lasergene (a molecular biology suite of programs for aligning and comparing</a:t>
            </a:r>
          </a:p>
          <a:p>
            <a:pPr eaLnBrk="1" hangingPunct="1"/>
            <a:r>
              <a:rPr lang="en-US" smtClean="0">
                <a:ea typeface="ＭＳ Ｐゴシック" pitchFamily="34" charset="-128"/>
              </a:rPr>
              <a:t>       DNA sequences, etc.)</a:t>
            </a:r>
          </a:p>
          <a:p>
            <a:pPr eaLnBrk="1" hangingPunct="1"/>
            <a:r>
              <a:rPr lang="en-US" smtClean="0">
                <a:ea typeface="ＭＳ Ｐゴシック" pitchFamily="34" charset="-128"/>
              </a:rPr>
              <a:t>Statview (statistical analysis)</a:t>
            </a:r>
          </a:p>
          <a:p>
            <a:pPr eaLnBrk="1" hangingPunct="1"/>
            <a:r>
              <a:rPr lang="en-US" smtClean="0">
                <a:ea typeface="ＭＳ Ｐゴシック" pitchFamily="34" charset="-128"/>
              </a:rPr>
              <a:t>KaleidaGraph (plotting &amp; graphing)</a:t>
            </a:r>
          </a:p>
          <a:p>
            <a:pPr eaLnBrk="1" hangingPunct="1"/>
            <a:r>
              <a:rPr lang="en-US" smtClean="0">
                <a:ea typeface="ＭＳ Ｐゴシック" pitchFamily="34" charset="-128"/>
              </a:rPr>
              <a:t>Populus (programs that simulate ecological and evolutionary processes)</a:t>
            </a:r>
          </a:p>
          <a:p>
            <a:pPr eaLnBrk="1" hangingPunct="1"/>
            <a:endParaRPr lang="en-US" smtClean="0">
              <a:ea typeface="ＭＳ Ｐゴシック" pitchFamily="34" charset="-128"/>
            </a:endParaRPr>
          </a:p>
          <a:p>
            <a:pPr eaLnBrk="1" hangingPunct="1"/>
            <a:endParaRPr lang="en-US" smtClean="0">
              <a:ea typeface="ＭＳ Ｐゴシック" pitchFamily="34" charset="-128"/>
            </a:endParaRPr>
          </a:p>
          <a:p>
            <a:pPr eaLnBrk="1" hangingPunct="1"/>
            <a:endParaRPr lang="en-US" smtClean="0">
              <a:ea typeface="ＭＳ Ｐゴシック" pitchFamily="34" charset="-128"/>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9D1BEB4B-B97D-4FA6-8E67-8CC2A25CE451}" type="slidenum">
              <a:rPr lang="en-US" sz="1200"/>
              <a:pPr/>
              <a:t>127</a:t>
            </a:fld>
            <a:endParaRPr lang="en-US" sz="1200"/>
          </a:p>
        </p:txBody>
      </p:sp>
      <p:sp>
        <p:nvSpPr>
          <p:cNvPr id="102403" name="Rectangle 2"/>
          <p:cNvSpPr>
            <a:spLocks noGrp="1" noRot="1" noChangeAspect="1" noChangeArrowheads="1" noTextEdit="1"/>
          </p:cNvSpPr>
          <p:nvPr>
            <p:ph type="sldImg"/>
          </p:nvPr>
        </p:nvSpPr>
        <p:spPr>
          <a:solidFill>
            <a:srgbClr val="FFFFFF"/>
          </a:solidFill>
          <a:ln/>
        </p:spPr>
      </p:sp>
      <p:sp>
        <p:nvSpPr>
          <p:cNvPr id="102404"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000"/>
              <a:t>vault 713?</a:t>
            </a:r>
          </a:p>
          <a:p>
            <a:pPr eaLnBrk="1" hangingPunct="1"/>
            <a:endParaRPr lang="en-US" smtClean="0"/>
          </a:p>
          <a:p>
            <a:pPr eaLnBrk="1" hangingPunct="1"/>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EAD5D3C8-20F4-4EA8-BDCE-05DB86479AAE}" type="slidenum">
              <a:rPr lang="en-US" sz="1200"/>
              <a:pPr/>
              <a:t>128</a:t>
            </a:fld>
            <a:endParaRPr lang="en-US" sz="1200"/>
          </a:p>
        </p:txBody>
      </p:sp>
      <p:sp>
        <p:nvSpPr>
          <p:cNvPr id="103427" name="Rectangle 2"/>
          <p:cNvSpPr>
            <a:spLocks noGrp="1" noRot="1" noChangeAspect="1" noChangeArrowheads="1" noTextEdit="1"/>
          </p:cNvSpPr>
          <p:nvPr>
            <p:ph type="sldImg"/>
          </p:nvPr>
        </p:nvSpPr>
        <p:spPr>
          <a:solidFill>
            <a:srgbClr val="FFFFFF"/>
          </a:solidFill>
          <a:ln/>
        </p:spPr>
      </p:sp>
      <p:sp>
        <p:nvSpPr>
          <p:cNvPr id="103428"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000"/>
              <a:t>vault 713?</a:t>
            </a:r>
          </a:p>
          <a:p>
            <a:pPr eaLnBrk="1" hangingPunct="1"/>
            <a:endParaRPr lang="en-US" smtClean="0"/>
          </a:p>
          <a:p>
            <a:pPr eaLnBrk="1" hangingPunct="1"/>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6660EDDC-03F5-4ECE-BFE9-26E698E6F0F6}" type="slidenum">
              <a:rPr lang="en-US" sz="1200"/>
              <a:pPr/>
              <a:t>129</a:t>
            </a:fld>
            <a:endParaRPr lang="en-US" sz="1200"/>
          </a:p>
        </p:txBody>
      </p:sp>
      <p:sp>
        <p:nvSpPr>
          <p:cNvPr id="104451" name="Rectangle 2"/>
          <p:cNvSpPr>
            <a:spLocks noGrp="1" noRot="1" noChangeAspect="1" noChangeArrowheads="1" noTextEdit="1"/>
          </p:cNvSpPr>
          <p:nvPr>
            <p:ph type="sldImg"/>
          </p:nvPr>
        </p:nvSpPr>
        <p:spPr>
          <a:solidFill>
            <a:srgbClr val="FFFFFF"/>
          </a:solidFill>
          <a:ln/>
        </p:spPr>
      </p:sp>
      <p:sp>
        <p:nvSpPr>
          <p:cNvPr id="104452"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000"/>
              <a:t>vault 713?</a:t>
            </a:r>
          </a:p>
          <a:p>
            <a:pPr eaLnBrk="1" hangingPunct="1"/>
            <a:endParaRPr lang="en-US" smtClean="0"/>
          </a:p>
          <a:p>
            <a:pPr eaLnBrk="1" hangingPunct="1"/>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847582FA-8CC6-4258-813C-26F3B55247F5}" type="slidenum">
              <a:rPr lang="en-US" sz="1200"/>
              <a:pPr/>
              <a:t>130</a:t>
            </a:fld>
            <a:endParaRPr lang="en-US" sz="1200"/>
          </a:p>
        </p:txBody>
      </p:sp>
      <p:sp>
        <p:nvSpPr>
          <p:cNvPr id="105475" name="Rectangle 2"/>
          <p:cNvSpPr>
            <a:spLocks noGrp="1" noRot="1" noChangeAspect="1" noChangeArrowheads="1" noTextEdit="1"/>
          </p:cNvSpPr>
          <p:nvPr>
            <p:ph type="sldImg"/>
          </p:nvPr>
        </p:nvSpPr>
        <p:spPr>
          <a:solidFill>
            <a:srgbClr val="FFFFFF"/>
          </a:solidFill>
          <a:ln/>
        </p:spPr>
      </p:sp>
      <p:sp>
        <p:nvSpPr>
          <p:cNvPr id="10547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000"/>
              <a:t>vault 713?</a:t>
            </a:r>
          </a:p>
          <a:p>
            <a:pPr eaLnBrk="1" hangingPunct="1"/>
            <a:endParaRPr lang="en-US" smtClean="0"/>
          </a:p>
          <a:p>
            <a:pPr eaLnBrk="1" hangingPunct="1"/>
            <a:endParaRPr 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1D606B14-0C71-46E6-8C28-542B0169E789}" type="slidenum">
              <a:rPr lang="en-US" sz="1200"/>
              <a:pPr/>
              <a:t>131</a:t>
            </a:fld>
            <a:endParaRPr lang="en-US" sz="1200"/>
          </a:p>
        </p:txBody>
      </p:sp>
      <p:sp>
        <p:nvSpPr>
          <p:cNvPr id="106499" name="Rectangle 2"/>
          <p:cNvSpPr>
            <a:spLocks noGrp="1" noRot="1" noChangeAspect="1" noChangeArrowheads="1" noTextEdit="1"/>
          </p:cNvSpPr>
          <p:nvPr>
            <p:ph type="sldImg"/>
          </p:nvPr>
        </p:nvSpPr>
        <p:spPr>
          <a:solidFill>
            <a:srgbClr val="FFFFFF"/>
          </a:solidFill>
          <a:ln/>
        </p:spPr>
      </p:sp>
      <p:sp>
        <p:nvSpPr>
          <p:cNvPr id="106500"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000"/>
              <a:t>vault 713?</a:t>
            </a:r>
          </a:p>
          <a:p>
            <a:pPr eaLnBrk="1" hangingPunct="1"/>
            <a:endParaRPr lang="en-US" smtClean="0"/>
          </a:p>
          <a:p>
            <a:pPr eaLnBrk="1" hangingPunct="1"/>
            <a:endParaRPr 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9F8ADF28-BA2C-4583-9E72-BD0F3B6DA23F}" type="slidenum">
              <a:rPr lang="en-US" sz="1200"/>
              <a:pPr/>
              <a:t>132</a:t>
            </a:fld>
            <a:endParaRPr lang="en-US" sz="1200"/>
          </a:p>
        </p:txBody>
      </p:sp>
      <p:sp>
        <p:nvSpPr>
          <p:cNvPr id="107523" name="Rectangle 2"/>
          <p:cNvSpPr>
            <a:spLocks noGrp="1" noRot="1" noChangeAspect="1" noChangeArrowheads="1" noTextEdit="1"/>
          </p:cNvSpPr>
          <p:nvPr>
            <p:ph type="sldImg"/>
          </p:nvPr>
        </p:nvSpPr>
        <p:spPr>
          <a:solidFill>
            <a:srgbClr val="FFFFFF"/>
          </a:solidFill>
          <a:ln/>
        </p:spPr>
      </p:sp>
      <p:sp>
        <p:nvSpPr>
          <p:cNvPr id="107524"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000"/>
              <a:t>vault 713?</a:t>
            </a:r>
          </a:p>
          <a:p>
            <a:pPr eaLnBrk="1" hangingPunct="1"/>
            <a:endParaRPr lang="en-US" smtClean="0"/>
          </a:p>
          <a:p>
            <a:pPr eaLnBrk="1" hangingPunct="1"/>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762B5E59-B26B-479A-AF52-1D0BF8B75A3F}" type="slidenum">
              <a:rPr lang="en-US" sz="1200"/>
              <a:pPr/>
              <a:t>133</a:t>
            </a:fld>
            <a:endParaRPr lang="en-US" sz="1200"/>
          </a:p>
        </p:txBody>
      </p:sp>
      <p:sp>
        <p:nvSpPr>
          <p:cNvPr id="108547" name="Rectangle 2"/>
          <p:cNvSpPr>
            <a:spLocks noGrp="1" noRot="1" noChangeAspect="1" noChangeArrowheads="1" noTextEdit="1"/>
          </p:cNvSpPr>
          <p:nvPr>
            <p:ph type="sldImg"/>
          </p:nvPr>
        </p:nvSpPr>
        <p:spPr>
          <a:solidFill>
            <a:srgbClr val="FFFFFF"/>
          </a:solidFill>
          <a:ln/>
        </p:spPr>
      </p:sp>
      <p:sp>
        <p:nvSpPr>
          <p:cNvPr id="108548"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000"/>
              <a:t>vault 713?</a:t>
            </a:r>
          </a:p>
          <a:p>
            <a:pPr eaLnBrk="1" hangingPunct="1"/>
            <a:endParaRPr lang="en-US" smtClean="0"/>
          </a:p>
          <a:p>
            <a:pPr eaLnBrk="1" hangingPunct="1"/>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6599CC13-D689-4BEA-9D6D-6094DF85C116}" type="slidenum">
              <a:rPr lang="en-US" sz="1200"/>
              <a:pPr/>
              <a:t>134</a:t>
            </a:fld>
            <a:endParaRPr lang="en-US" sz="1200"/>
          </a:p>
        </p:txBody>
      </p:sp>
      <p:sp>
        <p:nvSpPr>
          <p:cNvPr id="109571" name="Rectangle 2"/>
          <p:cNvSpPr>
            <a:spLocks noGrp="1" noRot="1" noChangeAspect="1" noChangeArrowheads="1" noTextEdit="1"/>
          </p:cNvSpPr>
          <p:nvPr>
            <p:ph type="sldImg"/>
          </p:nvPr>
        </p:nvSpPr>
        <p:spPr>
          <a:solidFill>
            <a:srgbClr val="FFFFFF"/>
          </a:solidFill>
          <a:ln/>
        </p:spPr>
      </p:sp>
      <p:sp>
        <p:nvSpPr>
          <p:cNvPr id="109572"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000"/>
              <a:t>vault 713?</a:t>
            </a:r>
          </a:p>
          <a:p>
            <a:pPr eaLnBrk="1" hangingPunct="1"/>
            <a:endParaRPr lang="en-US" smtClean="0"/>
          </a:p>
          <a:p>
            <a:pPr eaLnBrk="1" hangingPunct="1"/>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18898C04-35D5-4B03-A962-D4696B55D3D2}" type="slidenum">
              <a:rPr lang="en-US" sz="1200"/>
              <a:pPr/>
              <a:t>135</a:t>
            </a:fld>
            <a:endParaRPr lang="en-US" sz="1200"/>
          </a:p>
        </p:txBody>
      </p:sp>
      <p:sp>
        <p:nvSpPr>
          <p:cNvPr id="110595" name="Rectangle 2"/>
          <p:cNvSpPr>
            <a:spLocks noGrp="1" noRot="1" noChangeAspect="1" noChangeArrowheads="1" noTextEdit="1"/>
          </p:cNvSpPr>
          <p:nvPr>
            <p:ph type="sldImg"/>
          </p:nvPr>
        </p:nvSpPr>
        <p:spPr>
          <a:solidFill>
            <a:srgbClr val="FFFFFF"/>
          </a:solidFill>
          <a:ln/>
        </p:spPr>
      </p:sp>
      <p:sp>
        <p:nvSpPr>
          <p:cNvPr id="11059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000"/>
              <a:t>vault 713?</a:t>
            </a:r>
          </a:p>
          <a:p>
            <a:pPr eaLnBrk="1" hangingPunct="1"/>
            <a:endParaRPr lang="en-US" smtClean="0"/>
          </a:p>
          <a:p>
            <a:pPr eaLnBrk="1" hangingPunct="1"/>
            <a:endParaRPr 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3BD7A831-06DE-4D67-AD10-238320B22FA6}" type="slidenum">
              <a:rPr lang="en-US" sz="1200"/>
              <a:pPr/>
              <a:t>136</a:t>
            </a:fld>
            <a:endParaRPr lang="en-US" sz="1200"/>
          </a:p>
        </p:txBody>
      </p:sp>
      <p:sp>
        <p:nvSpPr>
          <p:cNvPr id="112643" name="Rectangle 2"/>
          <p:cNvSpPr>
            <a:spLocks noGrp="1" noRot="1" noChangeAspect="1" noChangeArrowheads="1" noTextEdit="1"/>
          </p:cNvSpPr>
          <p:nvPr>
            <p:ph type="sldImg"/>
          </p:nvPr>
        </p:nvSpPr>
        <p:spPr>
          <a:solidFill>
            <a:srgbClr val="FFFFFF"/>
          </a:solidFill>
          <a:ln/>
        </p:spPr>
      </p:sp>
      <p:sp>
        <p:nvSpPr>
          <p:cNvPr id="112644"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000"/>
              <a:t>vault 713?</a:t>
            </a:r>
          </a:p>
          <a:p>
            <a:pPr eaLnBrk="1" hangingPunct="1"/>
            <a:endParaRPr lang="en-US" smtClean="0"/>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pitchFamily="34" charset="-128"/>
              </a:defRPr>
            </a:lvl1pPr>
            <a:lvl2pPr marL="702756" indent="-270291">
              <a:defRPr sz="2300">
                <a:solidFill>
                  <a:schemeClr val="tx1"/>
                </a:solidFill>
                <a:latin typeface="Arial" charset="0"/>
                <a:ea typeface="ＭＳ Ｐゴシック" pitchFamily="34" charset="-128"/>
              </a:defRPr>
            </a:lvl2pPr>
            <a:lvl3pPr marL="1081164" indent="-216233">
              <a:defRPr sz="2300">
                <a:solidFill>
                  <a:schemeClr val="tx1"/>
                </a:solidFill>
                <a:latin typeface="Arial" charset="0"/>
                <a:ea typeface="ＭＳ Ｐゴシック" pitchFamily="34" charset="-128"/>
              </a:defRPr>
            </a:lvl3pPr>
            <a:lvl4pPr marL="1513629" indent="-216233">
              <a:defRPr sz="2300">
                <a:solidFill>
                  <a:schemeClr val="tx1"/>
                </a:solidFill>
                <a:latin typeface="Arial" charset="0"/>
                <a:ea typeface="ＭＳ Ｐゴシック" pitchFamily="34" charset="-128"/>
              </a:defRPr>
            </a:lvl4pPr>
            <a:lvl5pPr marL="1946095" indent="-216233">
              <a:defRPr sz="2300">
                <a:solidFill>
                  <a:schemeClr val="tx1"/>
                </a:solidFill>
                <a:latin typeface="Arial" charset="0"/>
                <a:ea typeface="ＭＳ Ｐゴシック" pitchFamily="34" charset="-128"/>
              </a:defRPr>
            </a:lvl5pPr>
            <a:lvl6pPr marL="2378560" indent="-216233" eaLnBrk="0" fontAlgn="base" hangingPunct="0">
              <a:spcBef>
                <a:spcPct val="0"/>
              </a:spcBef>
              <a:spcAft>
                <a:spcPct val="0"/>
              </a:spcAft>
              <a:defRPr sz="2300">
                <a:solidFill>
                  <a:schemeClr val="tx1"/>
                </a:solidFill>
                <a:latin typeface="Arial" charset="0"/>
                <a:ea typeface="ＭＳ Ｐゴシック" pitchFamily="34" charset="-128"/>
              </a:defRPr>
            </a:lvl6pPr>
            <a:lvl7pPr marL="2811026" indent="-216233" eaLnBrk="0" fontAlgn="base" hangingPunct="0">
              <a:spcBef>
                <a:spcPct val="0"/>
              </a:spcBef>
              <a:spcAft>
                <a:spcPct val="0"/>
              </a:spcAft>
              <a:defRPr sz="2300">
                <a:solidFill>
                  <a:schemeClr val="tx1"/>
                </a:solidFill>
                <a:latin typeface="Arial" charset="0"/>
                <a:ea typeface="ＭＳ Ｐゴシック" pitchFamily="34" charset="-128"/>
              </a:defRPr>
            </a:lvl7pPr>
            <a:lvl8pPr marL="3243491" indent="-216233" eaLnBrk="0" fontAlgn="base" hangingPunct="0">
              <a:spcBef>
                <a:spcPct val="0"/>
              </a:spcBef>
              <a:spcAft>
                <a:spcPct val="0"/>
              </a:spcAft>
              <a:defRPr sz="2300">
                <a:solidFill>
                  <a:schemeClr val="tx1"/>
                </a:solidFill>
                <a:latin typeface="Arial" charset="0"/>
                <a:ea typeface="ＭＳ Ｐゴシック" pitchFamily="34" charset="-128"/>
              </a:defRPr>
            </a:lvl8pPr>
            <a:lvl9pPr marL="3675957" indent="-216233" eaLnBrk="0" fontAlgn="base" hangingPunct="0">
              <a:spcBef>
                <a:spcPct val="0"/>
              </a:spcBef>
              <a:spcAft>
                <a:spcPct val="0"/>
              </a:spcAft>
              <a:defRPr sz="2300">
                <a:solidFill>
                  <a:schemeClr val="tx1"/>
                </a:solidFill>
                <a:latin typeface="Arial" charset="0"/>
                <a:ea typeface="ＭＳ Ｐゴシック" pitchFamily="34" charset="-128"/>
              </a:defRPr>
            </a:lvl9pPr>
          </a:lstStyle>
          <a:p>
            <a:fld id="{6E179EC5-4C0D-4FB0-B857-99CCB6C10C2F}" type="slidenum">
              <a:rPr lang="en-US" sz="1200">
                <a:solidFill>
                  <a:prstClr val="black"/>
                </a:solidFill>
              </a:rPr>
              <a:pPr/>
              <a:t>18</a:t>
            </a:fld>
            <a:endParaRPr lang="en-US" sz="1200">
              <a:solidFill>
                <a:prstClr val="black"/>
              </a:solidFill>
            </a:endParaRPr>
          </a:p>
        </p:txBody>
      </p:sp>
      <p:sp>
        <p:nvSpPr>
          <p:cNvPr id="119811" name="Rectangle 2"/>
          <p:cNvSpPr>
            <a:spLocks noGrp="1" noRot="1" noChangeAspect="1" noChangeArrowheads="1" noTextEdit="1"/>
          </p:cNvSpPr>
          <p:nvPr>
            <p:ph type="sldImg"/>
          </p:nvPr>
        </p:nvSpPr>
        <p:spPr>
          <a:solidFill>
            <a:srgbClr val="FFFFFF"/>
          </a:solidFill>
          <a:ln/>
        </p:spPr>
      </p:sp>
      <p:sp>
        <p:nvSpPr>
          <p:cNvPr id="11981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ea typeface="ＭＳ Ｐゴシック" pitchFamily="34" charset="-128"/>
              </a:rPr>
              <a:t>Electric:  from www.staticfreesoftware.com</a:t>
            </a:r>
          </a:p>
          <a:p>
            <a:pPr eaLnBrk="1" hangingPunct="1"/>
            <a:r>
              <a:rPr lang="en-US" smtClean="0">
                <a:ea typeface="ＭＳ Ｐゴシック" pitchFamily="34" charset="-128"/>
              </a:rPr>
              <a:t>My tutorial is at:</a:t>
            </a:r>
          </a:p>
          <a:p>
            <a:pPr eaLnBrk="1" hangingPunct="1"/>
            <a:r>
              <a:rPr lang="en-US" smtClean="0">
                <a:ea typeface="ＭＳ Ｐゴシック" pitchFamily="34" charset="-128"/>
              </a:rPr>
              <a:t>http://odin.ac.hmc.edu/~harris/class/chipdesign/electric.pdf</a:t>
            </a:r>
          </a:p>
          <a:p>
            <a:pPr eaLnBrk="1" hangingPunct="1"/>
            <a:endParaRPr lang="en-US" smtClean="0">
              <a:ea typeface="ＭＳ Ｐゴシック" pitchFamily="34" charset="-128"/>
            </a:endParaRPr>
          </a:p>
          <a:p>
            <a:pPr eaLnBrk="1" hangingPunct="1"/>
            <a:endParaRPr lang="en-US" smtClean="0">
              <a:ea typeface="ＭＳ Ｐゴシック" pitchFamily="34" charset="-128"/>
            </a:endParaRPr>
          </a:p>
          <a:p>
            <a:pPr eaLnBrk="1" hangingPunct="1"/>
            <a:r>
              <a:rPr lang="en-US" smtClean="0">
                <a:ea typeface="ＭＳ Ｐゴシック" pitchFamily="34" charset="-128"/>
              </a:rPr>
              <a:t>Lasergene (a molecular biology suite of programs for aligning and comparing</a:t>
            </a:r>
          </a:p>
          <a:p>
            <a:pPr eaLnBrk="1" hangingPunct="1"/>
            <a:r>
              <a:rPr lang="en-US" smtClean="0">
                <a:ea typeface="ＭＳ Ｐゴシック" pitchFamily="34" charset="-128"/>
              </a:rPr>
              <a:t>       DNA sequences, etc.)</a:t>
            </a:r>
          </a:p>
          <a:p>
            <a:pPr eaLnBrk="1" hangingPunct="1"/>
            <a:r>
              <a:rPr lang="en-US" smtClean="0">
                <a:ea typeface="ＭＳ Ｐゴシック" pitchFamily="34" charset="-128"/>
              </a:rPr>
              <a:t>Statview (statistical analysis)</a:t>
            </a:r>
          </a:p>
          <a:p>
            <a:pPr eaLnBrk="1" hangingPunct="1"/>
            <a:r>
              <a:rPr lang="en-US" smtClean="0">
                <a:ea typeface="ＭＳ Ｐゴシック" pitchFamily="34" charset="-128"/>
              </a:rPr>
              <a:t>KaleidaGraph (plotting &amp; graphing)</a:t>
            </a:r>
          </a:p>
          <a:p>
            <a:pPr eaLnBrk="1" hangingPunct="1"/>
            <a:r>
              <a:rPr lang="en-US" smtClean="0">
                <a:ea typeface="ＭＳ Ｐゴシック" pitchFamily="34" charset="-128"/>
              </a:rPr>
              <a:t>Populus (programs that simulate ecological and evolutionary processes)</a:t>
            </a:r>
          </a:p>
          <a:p>
            <a:pPr eaLnBrk="1" hangingPunct="1"/>
            <a:endParaRPr lang="en-US" smtClean="0">
              <a:ea typeface="ＭＳ Ｐゴシック" pitchFamily="34" charset="-128"/>
            </a:endParaRPr>
          </a:p>
          <a:p>
            <a:pPr eaLnBrk="1" hangingPunct="1"/>
            <a:endParaRPr lang="en-US" smtClean="0">
              <a:ea typeface="ＭＳ Ｐゴシック" pitchFamily="34" charset="-128"/>
            </a:endParaRPr>
          </a:p>
          <a:p>
            <a:pPr eaLnBrk="1" hangingPunct="1"/>
            <a:endParaRPr lang="en-US" smtClean="0">
              <a:ea typeface="ＭＳ Ｐゴシック" pitchFamily="34" charset="-128"/>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35BAC22C-73AE-42F1-A5FA-1C4CB47F364A}" type="slidenum">
              <a:rPr lang="en-US" sz="1200"/>
              <a:pPr/>
              <a:t>139</a:t>
            </a:fld>
            <a:endParaRPr lang="en-US" sz="1200"/>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000"/>
              <a:t>vault 713?</a:t>
            </a:r>
          </a:p>
          <a:p>
            <a:pPr eaLnBrk="1" hangingPunct="1"/>
            <a:endParaRPr lang="en-US" smtClean="0"/>
          </a:p>
          <a:p>
            <a:pPr eaLnBrk="1" hangingPunct="1"/>
            <a:endParaRPr 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78A54808-A970-4E89-A489-E71E1353E207}" type="slidenum">
              <a:rPr lang="en-US" sz="1200"/>
              <a:pPr/>
              <a:t>140</a:t>
            </a:fld>
            <a:endParaRPr lang="en-US" sz="1200"/>
          </a:p>
        </p:txBody>
      </p:sp>
      <p:sp>
        <p:nvSpPr>
          <p:cNvPr id="114691" name="Rectangle 2"/>
          <p:cNvSpPr>
            <a:spLocks noGrp="1" noRot="1" noChangeAspect="1" noChangeArrowheads="1" noTextEdit="1"/>
          </p:cNvSpPr>
          <p:nvPr>
            <p:ph type="sldImg"/>
          </p:nvPr>
        </p:nvSpPr>
        <p:spPr>
          <a:solidFill>
            <a:srgbClr val="FFFFFF"/>
          </a:solidFill>
          <a:ln/>
        </p:spPr>
      </p:sp>
      <p:sp>
        <p:nvSpPr>
          <p:cNvPr id="1146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F6003774-2113-4EEB-8BA2-96CBB936EF95}" type="slidenum">
              <a:rPr lang="en-US" sz="1200"/>
              <a:pPr/>
              <a:t>141</a:t>
            </a:fld>
            <a:endParaRPr lang="en-US" sz="1200"/>
          </a:p>
        </p:txBody>
      </p:sp>
      <p:sp>
        <p:nvSpPr>
          <p:cNvPr id="115715" name="Rectangle 2"/>
          <p:cNvSpPr>
            <a:spLocks noGrp="1" noRot="1" noChangeAspect="1" noChangeArrowheads="1" noTextEdit="1"/>
          </p:cNvSpPr>
          <p:nvPr>
            <p:ph type="sldImg"/>
          </p:nvPr>
        </p:nvSpPr>
        <p:spPr>
          <a:solidFill>
            <a:srgbClr val="FFFFFF"/>
          </a:solidFill>
          <a:ln/>
        </p:spPr>
      </p:sp>
      <p:sp>
        <p:nvSpPr>
          <p:cNvPr id="1157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D154A082-B229-4594-B96E-D6FB49A00191}" type="slidenum">
              <a:rPr lang="en-US" sz="1200"/>
              <a:pPr/>
              <a:t>142</a:t>
            </a:fld>
            <a:endParaRPr lang="en-US" sz="1200"/>
          </a:p>
        </p:txBody>
      </p:sp>
      <p:sp>
        <p:nvSpPr>
          <p:cNvPr id="116739" name="Rectangle 2"/>
          <p:cNvSpPr>
            <a:spLocks noGrp="1" noRot="1" noChangeAspect="1" noChangeArrowheads="1" noTextEdit="1"/>
          </p:cNvSpPr>
          <p:nvPr>
            <p:ph type="sldImg"/>
          </p:nvPr>
        </p:nvSpPr>
        <p:spPr>
          <a:solidFill>
            <a:srgbClr val="FFFFFF"/>
          </a:solidFill>
          <a:ln/>
        </p:spPr>
      </p:sp>
      <p:sp>
        <p:nvSpPr>
          <p:cNvPr id="1167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4AEB3034-6164-4805-8317-B433DF127D17}" type="slidenum">
              <a:rPr lang="en-US" sz="1200"/>
              <a:pPr/>
              <a:t>143</a:t>
            </a:fld>
            <a:endParaRPr lang="en-US" sz="1200"/>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Was that Gandalf or Dumbledore that "fell forever" ?</a:t>
            </a: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442C59B8-F639-4073-9556-412A6E2F4F53}" type="slidenum">
              <a:rPr lang="en-US" sz="1200"/>
              <a:pPr/>
              <a:t>144</a:t>
            </a:fld>
            <a:endParaRPr lang="en-US" sz="1200"/>
          </a:p>
        </p:txBody>
      </p:sp>
      <p:sp>
        <p:nvSpPr>
          <p:cNvPr id="118787" name="Rectangle 2"/>
          <p:cNvSpPr>
            <a:spLocks noGrp="1" noRot="1" noChangeAspect="1" noChangeArrowheads="1" noTextEdit="1"/>
          </p:cNvSpPr>
          <p:nvPr>
            <p:ph type="sldImg"/>
          </p:nvPr>
        </p:nvSpPr>
        <p:spPr>
          <a:solidFill>
            <a:srgbClr val="FFFFFF"/>
          </a:solidFill>
          <a:ln/>
        </p:spPr>
      </p:sp>
      <p:sp>
        <p:nvSpPr>
          <p:cNvPr id="1187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DFB33EE7-7E92-4FEB-B78E-D77867406478}" type="slidenum">
              <a:rPr lang="en-US" sz="1200"/>
              <a:pPr/>
              <a:t>145</a:t>
            </a:fld>
            <a:endParaRPr lang="en-US" sz="1200"/>
          </a:p>
        </p:txBody>
      </p:sp>
      <p:sp>
        <p:nvSpPr>
          <p:cNvPr id="119811" name="Rectangle 2"/>
          <p:cNvSpPr>
            <a:spLocks noGrp="1" noRot="1" noChangeAspect="1" noChangeArrowheads="1" noTextEdit="1"/>
          </p:cNvSpPr>
          <p:nvPr>
            <p:ph type="sldImg"/>
          </p:nvPr>
        </p:nvSpPr>
        <p:spPr>
          <a:solidFill>
            <a:srgbClr val="FFFFFF"/>
          </a:solidFill>
          <a:ln/>
        </p:spPr>
      </p:sp>
      <p:sp>
        <p:nvSpPr>
          <p:cNvPr id="1198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B733FF8C-C70E-49BB-A08D-A64DC759935E}" type="slidenum">
              <a:rPr lang="en-US" sz="1200"/>
              <a:pPr/>
              <a:t>146</a:t>
            </a:fld>
            <a:endParaRPr lang="en-US" sz="1200"/>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Times" pitchFamily="-106" charset="0"/>
              </a:rPr>
              <a:t>I don</a:t>
            </a:r>
            <a:r>
              <a:rPr lang="ja-JP" altLang="en-US" smtClean="0">
                <a:latin typeface="Times" pitchFamily="-106" charset="0"/>
              </a:rPr>
              <a:t>’</a:t>
            </a:r>
            <a:r>
              <a:rPr lang="en-US" altLang="ja-JP" smtClean="0">
                <a:latin typeface="Times" pitchFamily="-106" charset="0"/>
              </a:rPr>
              <a:t>t know if this really works...</a:t>
            </a:r>
            <a:endParaRPr lang="en-US" smtClean="0">
              <a:latin typeface="Times" pitchFamily="-106" charset="0"/>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4D9FE86D-71A1-418A-8278-BACA01A5D37D}" type="slidenum">
              <a:rPr lang="en-US" sz="1200"/>
              <a:pPr/>
              <a:t>147</a:t>
            </a:fld>
            <a:endParaRPr lang="en-US" sz="1200"/>
          </a:p>
        </p:txBody>
      </p:sp>
      <p:sp>
        <p:nvSpPr>
          <p:cNvPr id="141315" name="Rectangle 2"/>
          <p:cNvSpPr>
            <a:spLocks noGrp="1" noRot="1" noChangeAspect="1" noChangeArrowheads="1" noTextEdit="1"/>
          </p:cNvSpPr>
          <p:nvPr>
            <p:ph type="sldImg"/>
          </p:nvPr>
        </p:nvSpPr>
        <p:spPr>
          <a:solidFill>
            <a:srgbClr val="FFFFFF"/>
          </a:solidFill>
          <a:ln/>
        </p:spPr>
      </p:sp>
      <p:sp>
        <p:nvSpPr>
          <p:cNvPr id="141316"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Times" pitchFamily="-106" charset="0"/>
              </a:rPr>
              <a:t>I don</a:t>
            </a:r>
            <a:r>
              <a:rPr lang="ja-JP" altLang="en-US" smtClean="0">
                <a:latin typeface="Times" pitchFamily="-106" charset="0"/>
              </a:rPr>
              <a:t>’</a:t>
            </a:r>
            <a:r>
              <a:rPr lang="en-US" altLang="ja-JP" smtClean="0">
                <a:latin typeface="Times" pitchFamily="-106" charset="0"/>
              </a:rPr>
              <a:t>t know if this really works...</a:t>
            </a:r>
            <a:endParaRPr lang="en-US" smtClean="0">
              <a:latin typeface="Times" pitchFamily="-106" charset="0"/>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5C21C876-D18B-4483-8505-7A0E23E1A44A}" type="slidenum">
              <a:rPr lang="en-US" sz="1200"/>
              <a:pPr/>
              <a:t>148</a:t>
            </a:fld>
            <a:endParaRPr lang="en-US" sz="1200"/>
          </a:p>
        </p:txBody>
      </p:sp>
      <p:sp>
        <p:nvSpPr>
          <p:cNvPr id="124931" name="Rectangle 2"/>
          <p:cNvSpPr>
            <a:spLocks noGrp="1" noRot="1" noChangeAspect="1" noChangeArrowheads="1" noTextEdit="1"/>
          </p:cNvSpPr>
          <p:nvPr>
            <p:ph type="sldImg"/>
          </p:nvPr>
        </p:nvSpPr>
        <p:spPr>
          <a:solidFill>
            <a:srgbClr val="FFFFFF"/>
          </a:solidFill>
          <a:ln/>
        </p:spPr>
      </p:sp>
      <p:sp>
        <p:nvSpPr>
          <p:cNvPr id="1249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pitchFamily="34" charset="-128"/>
              </a:defRPr>
            </a:lvl1pPr>
            <a:lvl2pPr marL="702756" indent="-270291">
              <a:defRPr sz="2300">
                <a:solidFill>
                  <a:schemeClr val="tx1"/>
                </a:solidFill>
                <a:latin typeface="Arial" charset="0"/>
                <a:ea typeface="ＭＳ Ｐゴシック" pitchFamily="34" charset="-128"/>
              </a:defRPr>
            </a:lvl2pPr>
            <a:lvl3pPr marL="1081164" indent="-216233">
              <a:defRPr sz="2300">
                <a:solidFill>
                  <a:schemeClr val="tx1"/>
                </a:solidFill>
                <a:latin typeface="Arial" charset="0"/>
                <a:ea typeface="ＭＳ Ｐゴシック" pitchFamily="34" charset="-128"/>
              </a:defRPr>
            </a:lvl3pPr>
            <a:lvl4pPr marL="1513629" indent="-216233">
              <a:defRPr sz="2300">
                <a:solidFill>
                  <a:schemeClr val="tx1"/>
                </a:solidFill>
                <a:latin typeface="Arial" charset="0"/>
                <a:ea typeface="ＭＳ Ｐゴシック" pitchFamily="34" charset="-128"/>
              </a:defRPr>
            </a:lvl4pPr>
            <a:lvl5pPr marL="1946095" indent="-216233">
              <a:defRPr sz="2300">
                <a:solidFill>
                  <a:schemeClr val="tx1"/>
                </a:solidFill>
                <a:latin typeface="Arial" charset="0"/>
                <a:ea typeface="ＭＳ Ｐゴシック" pitchFamily="34" charset="-128"/>
              </a:defRPr>
            </a:lvl5pPr>
            <a:lvl6pPr marL="2378560" indent="-216233" eaLnBrk="0" fontAlgn="base" hangingPunct="0">
              <a:spcBef>
                <a:spcPct val="0"/>
              </a:spcBef>
              <a:spcAft>
                <a:spcPct val="0"/>
              </a:spcAft>
              <a:defRPr sz="2300">
                <a:solidFill>
                  <a:schemeClr val="tx1"/>
                </a:solidFill>
                <a:latin typeface="Arial" charset="0"/>
                <a:ea typeface="ＭＳ Ｐゴシック" pitchFamily="34" charset="-128"/>
              </a:defRPr>
            </a:lvl6pPr>
            <a:lvl7pPr marL="2811026" indent="-216233" eaLnBrk="0" fontAlgn="base" hangingPunct="0">
              <a:spcBef>
                <a:spcPct val="0"/>
              </a:spcBef>
              <a:spcAft>
                <a:spcPct val="0"/>
              </a:spcAft>
              <a:defRPr sz="2300">
                <a:solidFill>
                  <a:schemeClr val="tx1"/>
                </a:solidFill>
                <a:latin typeface="Arial" charset="0"/>
                <a:ea typeface="ＭＳ Ｐゴシック" pitchFamily="34" charset="-128"/>
              </a:defRPr>
            </a:lvl7pPr>
            <a:lvl8pPr marL="3243491" indent="-216233" eaLnBrk="0" fontAlgn="base" hangingPunct="0">
              <a:spcBef>
                <a:spcPct val="0"/>
              </a:spcBef>
              <a:spcAft>
                <a:spcPct val="0"/>
              </a:spcAft>
              <a:defRPr sz="2300">
                <a:solidFill>
                  <a:schemeClr val="tx1"/>
                </a:solidFill>
                <a:latin typeface="Arial" charset="0"/>
                <a:ea typeface="ＭＳ Ｐゴシック" pitchFamily="34" charset="-128"/>
              </a:defRPr>
            </a:lvl8pPr>
            <a:lvl9pPr marL="3675957" indent="-216233" eaLnBrk="0" fontAlgn="base" hangingPunct="0">
              <a:spcBef>
                <a:spcPct val="0"/>
              </a:spcBef>
              <a:spcAft>
                <a:spcPct val="0"/>
              </a:spcAft>
              <a:defRPr sz="2300">
                <a:solidFill>
                  <a:schemeClr val="tx1"/>
                </a:solidFill>
                <a:latin typeface="Arial" charset="0"/>
                <a:ea typeface="ＭＳ Ｐゴシック" pitchFamily="34" charset="-128"/>
              </a:defRPr>
            </a:lvl9pPr>
          </a:lstStyle>
          <a:p>
            <a:fld id="{F6BF8F49-56DF-4EB9-8342-32F74773974A}" type="slidenum">
              <a:rPr lang="en-US" sz="1200">
                <a:solidFill>
                  <a:prstClr val="black"/>
                </a:solidFill>
              </a:rPr>
              <a:pPr/>
              <a:t>19</a:t>
            </a:fld>
            <a:endParaRPr lang="en-US" sz="1200">
              <a:solidFill>
                <a:prstClr val="black"/>
              </a:solidFill>
            </a:endParaRPr>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ea typeface="ＭＳ Ｐゴシック" pitchFamily="34" charset="-128"/>
              </a:rPr>
              <a:t>Electric:  from www.staticfreesoftware.com</a:t>
            </a:r>
          </a:p>
          <a:p>
            <a:pPr eaLnBrk="1" hangingPunct="1"/>
            <a:r>
              <a:rPr lang="en-US" smtClean="0">
                <a:ea typeface="ＭＳ Ｐゴシック" pitchFamily="34" charset="-128"/>
              </a:rPr>
              <a:t>My tutorial is at:</a:t>
            </a:r>
          </a:p>
          <a:p>
            <a:pPr eaLnBrk="1" hangingPunct="1"/>
            <a:r>
              <a:rPr lang="en-US" smtClean="0">
                <a:ea typeface="ＭＳ Ｐゴシック" pitchFamily="34" charset="-128"/>
              </a:rPr>
              <a:t>http://odin.ac.hmc.edu/~harris/class/chipdesign/electric.pdf</a:t>
            </a:r>
          </a:p>
          <a:p>
            <a:pPr eaLnBrk="1" hangingPunct="1"/>
            <a:endParaRPr lang="en-US" smtClean="0">
              <a:ea typeface="ＭＳ Ｐゴシック" pitchFamily="34" charset="-128"/>
            </a:endParaRPr>
          </a:p>
          <a:p>
            <a:pPr eaLnBrk="1" hangingPunct="1"/>
            <a:endParaRPr lang="en-US" smtClean="0">
              <a:ea typeface="ＭＳ Ｐゴシック" pitchFamily="34" charset="-128"/>
            </a:endParaRPr>
          </a:p>
          <a:p>
            <a:pPr eaLnBrk="1" hangingPunct="1"/>
            <a:r>
              <a:rPr lang="en-US" smtClean="0">
                <a:ea typeface="ＭＳ Ｐゴシック" pitchFamily="34" charset="-128"/>
              </a:rPr>
              <a:t>Lasergene (a molecular biology suite of programs for aligning and comparing</a:t>
            </a:r>
          </a:p>
          <a:p>
            <a:pPr eaLnBrk="1" hangingPunct="1"/>
            <a:r>
              <a:rPr lang="en-US" smtClean="0">
                <a:ea typeface="ＭＳ Ｐゴシック" pitchFamily="34" charset="-128"/>
              </a:rPr>
              <a:t>       DNA sequences, etc.)</a:t>
            </a:r>
          </a:p>
          <a:p>
            <a:pPr eaLnBrk="1" hangingPunct="1"/>
            <a:r>
              <a:rPr lang="en-US" smtClean="0">
                <a:ea typeface="ＭＳ Ｐゴシック" pitchFamily="34" charset="-128"/>
              </a:rPr>
              <a:t>Statview (statistical analysis)</a:t>
            </a:r>
          </a:p>
          <a:p>
            <a:pPr eaLnBrk="1" hangingPunct="1"/>
            <a:r>
              <a:rPr lang="en-US" smtClean="0">
                <a:ea typeface="ＭＳ Ｐゴシック" pitchFamily="34" charset="-128"/>
              </a:rPr>
              <a:t>KaleidaGraph (plotting &amp; graphing)</a:t>
            </a:r>
          </a:p>
          <a:p>
            <a:pPr eaLnBrk="1" hangingPunct="1"/>
            <a:r>
              <a:rPr lang="en-US" smtClean="0">
                <a:ea typeface="ＭＳ Ｐゴシック" pitchFamily="34" charset="-128"/>
              </a:rPr>
              <a:t>Populus (programs that simulate ecological and evolutionary processes)</a:t>
            </a:r>
          </a:p>
          <a:p>
            <a:pPr eaLnBrk="1" hangingPunct="1"/>
            <a:endParaRPr lang="en-US" smtClean="0">
              <a:ea typeface="ＭＳ Ｐゴシック" pitchFamily="34" charset="-128"/>
            </a:endParaRPr>
          </a:p>
          <a:p>
            <a:pPr eaLnBrk="1" hangingPunct="1"/>
            <a:endParaRPr lang="en-US" smtClean="0">
              <a:ea typeface="ＭＳ Ｐゴシック" pitchFamily="34" charset="-128"/>
            </a:endParaRPr>
          </a:p>
          <a:p>
            <a:pPr eaLnBrk="1" hangingPunct="1"/>
            <a:endParaRPr lang="en-US" smtClean="0">
              <a:ea typeface="ＭＳ Ｐゴシック" pitchFamily="34" charset="-128"/>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9799401A-6417-4D3C-A619-B73ECCCD9354}" type="slidenum">
              <a:rPr lang="en-US" sz="1200"/>
              <a:pPr/>
              <a:t>149</a:t>
            </a:fld>
            <a:endParaRPr lang="en-US" sz="1200"/>
          </a:p>
        </p:txBody>
      </p:sp>
      <p:sp>
        <p:nvSpPr>
          <p:cNvPr id="121859" name="Rectangle 2"/>
          <p:cNvSpPr>
            <a:spLocks noGrp="1" noRot="1" noChangeAspect="1" noChangeArrowheads="1" noTextEdit="1"/>
          </p:cNvSpPr>
          <p:nvPr>
            <p:ph type="sldImg"/>
          </p:nvPr>
        </p:nvSpPr>
        <p:spPr>
          <a:solidFill>
            <a:srgbClr val="FFFFFF"/>
          </a:solidFill>
          <a:ln/>
        </p:spPr>
      </p:sp>
      <p:sp>
        <p:nvSpPr>
          <p:cNvPr id="1218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9799401A-6417-4D3C-A619-B73ECCCD9354}" type="slidenum">
              <a:rPr lang="en-US" sz="1200"/>
              <a:pPr/>
              <a:t>150</a:t>
            </a:fld>
            <a:endParaRPr lang="en-US" sz="1200"/>
          </a:p>
        </p:txBody>
      </p:sp>
      <p:sp>
        <p:nvSpPr>
          <p:cNvPr id="121859" name="Rectangle 2"/>
          <p:cNvSpPr>
            <a:spLocks noGrp="1" noRot="1" noChangeAspect="1" noChangeArrowheads="1" noTextEdit="1"/>
          </p:cNvSpPr>
          <p:nvPr>
            <p:ph type="sldImg"/>
          </p:nvPr>
        </p:nvSpPr>
        <p:spPr>
          <a:solidFill>
            <a:srgbClr val="FFFFFF"/>
          </a:solidFill>
          <a:ln/>
        </p:spPr>
      </p:sp>
      <p:sp>
        <p:nvSpPr>
          <p:cNvPr id="1218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0468C4F4-C6E7-4ED4-B100-9F6917BCB5CC}" type="slidenum">
              <a:rPr lang="en-US" sz="1200"/>
              <a:pPr/>
              <a:t>151</a:t>
            </a:fld>
            <a:endParaRPr lang="en-US" sz="1200"/>
          </a:p>
        </p:txBody>
      </p:sp>
      <p:sp>
        <p:nvSpPr>
          <p:cNvPr id="123907" name="Rectangle 2"/>
          <p:cNvSpPr>
            <a:spLocks noGrp="1" noRot="1" noChangeAspect="1" noChangeArrowheads="1" noTextEdit="1"/>
          </p:cNvSpPr>
          <p:nvPr>
            <p:ph type="sldImg"/>
          </p:nvPr>
        </p:nvSpPr>
        <p:spPr>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37FFC01B-AA9D-4F35-8B7C-7BA0D2F507DA}" type="slidenum">
              <a:rPr lang="en-US" sz="1200"/>
              <a:pPr/>
              <a:t>152</a:t>
            </a:fld>
            <a:endParaRPr lang="en-US" sz="12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89A82AB3-F23C-43BF-BC30-7C06745525DF}" type="slidenum">
              <a:rPr lang="en-US" sz="1200"/>
              <a:pPr/>
              <a:t>153</a:t>
            </a:fld>
            <a:endParaRPr lang="en-US" sz="1200"/>
          </a:p>
        </p:txBody>
      </p:sp>
      <p:sp>
        <p:nvSpPr>
          <p:cNvPr id="126979" name="Rectangle 2"/>
          <p:cNvSpPr>
            <a:spLocks noGrp="1" noRot="1" noChangeAspect="1" noChangeArrowheads="1" noTextEdit="1"/>
          </p:cNvSpPr>
          <p:nvPr>
            <p:ph type="sldImg"/>
          </p:nvPr>
        </p:nvSpPr>
        <p:spPr>
          <a:solidFill>
            <a:srgbClr val="FFFFFF"/>
          </a:solidFill>
          <a:ln/>
        </p:spPr>
      </p:sp>
      <p:sp>
        <p:nvSpPr>
          <p:cNvPr id="1269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F83784BC-8E84-4D8C-B911-F88B7739EF8A}" type="slidenum">
              <a:rPr lang="en-US" sz="1200"/>
              <a:pPr/>
              <a:t>154</a:t>
            </a:fld>
            <a:endParaRPr lang="en-US" sz="1200"/>
          </a:p>
        </p:txBody>
      </p:sp>
      <p:sp>
        <p:nvSpPr>
          <p:cNvPr id="128003" name="Rectangle 2"/>
          <p:cNvSpPr>
            <a:spLocks noGrp="1" noRot="1" noChangeAspect="1" noChangeArrowheads="1" noTextEdit="1"/>
          </p:cNvSpPr>
          <p:nvPr>
            <p:ph type="sldImg"/>
          </p:nvPr>
        </p:nvSpPr>
        <p:spPr>
          <a:solidFill>
            <a:srgbClr val="FFFFFF"/>
          </a:solidFill>
          <a:ln/>
        </p:spPr>
      </p:sp>
      <p:sp>
        <p:nvSpPr>
          <p:cNvPr id="1280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0BC1ADA6-7F12-4357-A147-E6D382C244E5}" type="slidenum">
              <a:rPr lang="en-US" sz="1200"/>
              <a:pPr/>
              <a:t>155</a:t>
            </a:fld>
            <a:endParaRPr lang="en-US" sz="1200"/>
          </a:p>
        </p:txBody>
      </p:sp>
      <p:sp>
        <p:nvSpPr>
          <p:cNvPr id="129027" name="Rectangle 2"/>
          <p:cNvSpPr>
            <a:spLocks noGrp="1" noRot="1" noChangeAspect="1" noChangeArrowheads="1" noTextEdit="1"/>
          </p:cNvSpPr>
          <p:nvPr>
            <p:ph type="sldImg"/>
          </p:nvPr>
        </p:nvSpPr>
        <p:spPr>
          <a:solidFill>
            <a:srgbClr val="FFFFFF"/>
          </a:solidFill>
          <a:ln/>
        </p:spPr>
      </p:sp>
      <p:sp>
        <p:nvSpPr>
          <p:cNvPr id="1290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A9270260-6CED-4E3B-94E6-6C8D23D4992A}" type="slidenum">
              <a:rPr lang="en-US" sz="1200"/>
              <a:pPr/>
              <a:t>156</a:t>
            </a:fld>
            <a:endParaRPr lang="en-US" sz="1200"/>
          </a:p>
        </p:txBody>
      </p:sp>
      <p:sp>
        <p:nvSpPr>
          <p:cNvPr id="130051" name="Rectangle 2"/>
          <p:cNvSpPr>
            <a:spLocks noGrp="1" noRot="1" noChangeAspect="1" noChangeArrowheads="1" noTextEdit="1"/>
          </p:cNvSpPr>
          <p:nvPr>
            <p:ph type="sldImg"/>
          </p:nvPr>
        </p:nvSpPr>
        <p:spPr>
          <a:solidFill>
            <a:srgbClr val="FFFFFF"/>
          </a:solidFill>
          <a:ln/>
        </p:spPr>
      </p:sp>
      <p:sp>
        <p:nvSpPr>
          <p:cNvPr id="1300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8EF75CF9-67D9-4177-A546-D826E17D0F24}" type="slidenum">
              <a:rPr lang="en-US" sz="1200"/>
              <a:pPr/>
              <a:t>157</a:t>
            </a:fld>
            <a:endParaRPr lang="en-US" sz="1200"/>
          </a:p>
        </p:txBody>
      </p:sp>
      <p:sp>
        <p:nvSpPr>
          <p:cNvPr id="131075" name="Rectangle 2"/>
          <p:cNvSpPr>
            <a:spLocks noGrp="1" noRot="1" noChangeAspect="1" noChangeArrowheads="1" noTextEdit="1"/>
          </p:cNvSpPr>
          <p:nvPr>
            <p:ph type="sldImg"/>
          </p:nvPr>
        </p:nvSpPr>
        <p:spPr>
          <a:solidFill>
            <a:srgbClr val="FFFFFF"/>
          </a:solidFill>
          <a:ln/>
        </p:spPr>
      </p:sp>
      <p:sp>
        <p:nvSpPr>
          <p:cNvPr id="1310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874C9FB3-47AD-462D-B7EF-3D6F1DC71998}" type="slidenum">
              <a:rPr lang="en-US" sz="1200"/>
              <a:pPr/>
              <a:t>158</a:t>
            </a:fld>
            <a:endParaRPr lang="en-US" sz="1200"/>
          </a:p>
        </p:txBody>
      </p:sp>
      <p:sp>
        <p:nvSpPr>
          <p:cNvPr id="132099" name="Rectangle 2"/>
          <p:cNvSpPr>
            <a:spLocks noGrp="1" noRot="1" noChangeAspect="1" noChangeArrowheads="1" noTextEdit="1"/>
          </p:cNvSpPr>
          <p:nvPr>
            <p:ph type="sldImg"/>
          </p:nvPr>
        </p:nvSpPr>
        <p:spPr>
          <a:solidFill>
            <a:srgbClr val="FFFFFF"/>
          </a:solidFill>
          <a:ln/>
        </p:spPr>
      </p:sp>
      <p:sp>
        <p:nvSpPr>
          <p:cNvPr id="1321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pitchFamily="34" charset="-128"/>
              </a:defRPr>
            </a:lvl1pPr>
            <a:lvl2pPr marL="702756" indent="-270291">
              <a:defRPr sz="2300">
                <a:solidFill>
                  <a:schemeClr val="tx1"/>
                </a:solidFill>
                <a:latin typeface="Arial" charset="0"/>
                <a:ea typeface="ＭＳ Ｐゴシック" pitchFamily="34" charset="-128"/>
              </a:defRPr>
            </a:lvl2pPr>
            <a:lvl3pPr marL="1081164" indent="-216233">
              <a:defRPr sz="2300">
                <a:solidFill>
                  <a:schemeClr val="tx1"/>
                </a:solidFill>
                <a:latin typeface="Arial" charset="0"/>
                <a:ea typeface="ＭＳ Ｐゴシック" pitchFamily="34" charset="-128"/>
              </a:defRPr>
            </a:lvl3pPr>
            <a:lvl4pPr marL="1513629" indent="-216233">
              <a:defRPr sz="2300">
                <a:solidFill>
                  <a:schemeClr val="tx1"/>
                </a:solidFill>
                <a:latin typeface="Arial" charset="0"/>
                <a:ea typeface="ＭＳ Ｐゴシック" pitchFamily="34" charset="-128"/>
              </a:defRPr>
            </a:lvl4pPr>
            <a:lvl5pPr marL="1946095" indent="-216233">
              <a:defRPr sz="2300">
                <a:solidFill>
                  <a:schemeClr val="tx1"/>
                </a:solidFill>
                <a:latin typeface="Arial" charset="0"/>
                <a:ea typeface="ＭＳ Ｐゴシック" pitchFamily="34" charset="-128"/>
              </a:defRPr>
            </a:lvl5pPr>
            <a:lvl6pPr marL="2378560" indent="-216233" eaLnBrk="0" fontAlgn="base" hangingPunct="0">
              <a:spcBef>
                <a:spcPct val="0"/>
              </a:spcBef>
              <a:spcAft>
                <a:spcPct val="0"/>
              </a:spcAft>
              <a:defRPr sz="2300">
                <a:solidFill>
                  <a:schemeClr val="tx1"/>
                </a:solidFill>
                <a:latin typeface="Arial" charset="0"/>
                <a:ea typeface="ＭＳ Ｐゴシック" pitchFamily="34" charset="-128"/>
              </a:defRPr>
            </a:lvl6pPr>
            <a:lvl7pPr marL="2811026" indent="-216233" eaLnBrk="0" fontAlgn="base" hangingPunct="0">
              <a:spcBef>
                <a:spcPct val="0"/>
              </a:spcBef>
              <a:spcAft>
                <a:spcPct val="0"/>
              </a:spcAft>
              <a:defRPr sz="2300">
                <a:solidFill>
                  <a:schemeClr val="tx1"/>
                </a:solidFill>
                <a:latin typeface="Arial" charset="0"/>
                <a:ea typeface="ＭＳ Ｐゴシック" pitchFamily="34" charset="-128"/>
              </a:defRPr>
            </a:lvl7pPr>
            <a:lvl8pPr marL="3243491" indent="-216233" eaLnBrk="0" fontAlgn="base" hangingPunct="0">
              <a:spcBef>
                <a:spcPct val="0"/>
              </a:spcBef>
              <a:spcAft>
                <a:spcPct val="0"/>
              </a:spcAft>
              <a:defRPr sz="2300">
                <a:solidFill>
                  <a:schemeClr val="tx1"/>
                </a:solidFill>
                <a:latin typeface="Arial" charset="0"/>
                <a:ea typeface="ＭＳ Ｐゴシック" pitchFamily="34" charset="-128"/>
              </a:defRPr>
            </a:lvl8pPr>
            <a:lvl9pPr marL="3675957" indent="-216233" eaLnBrk="0" fontAlgn="base" hangingPunct="0">
              <a:spcBef>
                <a:spcPct val="0"/>
              </a:spcBef>
              <a:spcAft>
                <a:spcPct val="0"/>
              </a:spcAft>
              <a:defRPr sz="2300">
                <a:solidFill>
                  <a:schemeClr val="tx1"/>
                </a:solidFill>
                <a:latin typeface="Arial" charset="0"/>
                <a:ea typeface="ＭＳ Ｐゴシック" pitchFamily="34" charset="-128"/>
              </a:defRPr>
            </a:lvl9pPr>
          </a:lstStyle>
          <a:p>
            <a:fld id="{BB4004FA-1480-4AA4-BE7A-D301CD4E35D4}" type="slidenum">
              <a:rPr lang="en-US" sz="1200">
                <a:solidFill>
                  <a:prstClr val="black"/>
                </a:solidFill>
              </a:rPr>
              <a:pPr/>
              <a:t>20</a:t>
            </a:fld>
            <a:endParaRPr lang="en-US" sz="1200">
              <a:solidFill>
                <a:prstClr val="black"/>
              </a:solidFill>
            </a:endParaRPr>
          </a:p>
        </p:txBody>
      </p:sp>
      <p:sp>
        <p:nvSpPr>
          <p:cNvPr id="121859" name="Rectangle 2"/>
          <p:cNvSpPr>
            <a:spLocks noGrp="1" noRot="1" noChangeAspect="1" noChangeArrowheads="1" noTextEdit="1"/>
          </p:cNvSpPr>
          <p:nvPr>
            <p:ph type="sldImg"/>
          </p:nvPr>
        </p:nvSpPr>
        <p:spPr>
          <a:solidFill>
            <a:srgbClr val="FFFFFF"/>
          </a:solidFill>
          <a:ln/>
        </p:spPr>
      </p:sp>
      <p:sp>
        <p:nvSpPr>
          <p:cNvPr id="1218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74C164CC-06D8-4859-9C47-7D3F938340B9}" type="slidenum">
              <a:rPr lang="en-US" sz="1200"/>
              <a:pPr/>
              <a:t>159</a:t>
            </a:fld>
            <a:endParaRPr lang="en-US" sz="1200"/>
          </a:p>
        </p:txBody>
      </p:sp>
      <p:sp>
        <p:nvSpPr>
          <p:cNvPr id="133123" name="Rectangle 2"/>
          <p:cNvSpPr>
            <a:spLocks noGrp="1" noRot="1" noChangeAspect="1" noChangeArrowheads="1" noTextEdit="1"/>
          </p:cNvSpPr>
          <p:nvPr>
            <p:ph type="sldImg"/>
          </p:nvPr>
        </p:nvSpPr>
        <p:spPr>
          <a:solidFill>
            <a:srgbClr val="FFFFFF"/>
          </a:solidFill>
          <a:ln/>
        </p:spPr>
      </p:sp>
      <p:sp>
        <p:nvSpPr>
          <p:cNvPr id="1331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A1CEE0F1-71FE-4E47-9E37-E09CE827B42C}" type="slidenum">
              <a:rPr lang="en-US" sz="1200"/>
              <a:pPr/>
              <a:t>160</a:t>
            </a:fld>
            <a:endParaRPr lang="en-US" sz="1200"/>
          </a:p>
        </p:txBody>
      </p:sp>
      <p:sp>
        <p:nvSpPr>
          <p:cNvPr id="134147" name="Rectangle 2"/>
          <p:cNvSpPr>
            <a:spLocks noGrp="1" noRot="1" noChangeAspect="1" noChangeArrowheads="1" noTextEdit="1"/>
          </p:cNvSpPr>
          <p:nvPr>
            <p:ph type="sldImg"/>
          </p:nvPr>
        </p:nvSpPr>
        <p:spPr>
          <a:solidFill>
            <a:srgbClr val="FFFFFF"/>
          </a:solidFill>
          <a:ln/>
        </p:spPr>
      </p:sp>
      <p:sp>
        <p:nvSpPr>
          <p:cNvPr id="1341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1DF0CAC1-ED4A-490A-92EE-31DE731CDA34}" type="slidenum">
              <a:rPr lang="en-US" sz="1200"/>
              <a:pPr/>
              <a:t>161</a:t>
            </a:fld>
            <a:endParaRPr lang="en-US" sz="1200"/>
          </a:p>
        </p:txBody>
      </p:sp>
      <p:sp>
        <p:nvSpPr>
          <p:cNvPr id="135171" name="Rectangle 2"/>
          <p:cNvSpPr>
            <a:spLocks noGrp="1" noRot="1" noChangeAspect="1" noChangeArrowheads="1" noTextEdit="1"/>
          </p:cNvSpPr>
          <p:nvPr>
            <p:ph type="sldImg"/>
          </p:nvPr>
        </p:nvSpPr>
        <p:spPr>
          <a:solidFill>
            <a:srgbClr val="FFFFFF"/>
          </a:solidFill>
          <a:ln/>
        </p:spPr>
      </p:sp>
      <p:sp>
        <p:nvSpPr>
          <p:cNvPr id="1351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04F4C937-EC3C-4A8B-AB38-1464CDB94AF7}" type="slidenum">
              <a:rPr lang="en-US" sz="1200"/>
              <a:pPr/>
              <a:t>162</a:t>
            </a:fld>
            <a:endParaRPr lang="en-US" sz="1200"/>
          </a:p>
        </p:txBody>
      </p:sp>
      <p:sp>
        <p:nvSpPr>
          <p:cNvPr id="136195" name="Rectangle 2"/>
          <p:cNvSpPr>
            <a:spLocks noGrp="1" noRot="1" noChangeAspect="1" noChangeArrowheads="1" noTextEdit="1"/>
          </p:cNvSpPr>
          <p:nvPr>
            <p:ph type="sldImg"/>
          </p:nvPr>
        </p:nvSpPr>
        <p:spPr>
          <a:solidFill>
            <a:srgbClr val="FFFFFF"/>
          </a:solidFill>
          <a:ln/>
        </p:spPr>
      </p:sp>
      <p:sp>
        <p:nvSpPr>
          <p:cNvPr id="1361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12C0A84C-EECD-4E28-B69C-5E0398F1FDB1}" type="slidenum">
              <a:rPr lang="en-US" sz="1200"/>
              <a:pPr/>
              <a:t>163</a:t>
            </a:fld>
            <a:endParaRPr lang="en-US" sz="1200"/>
          </a:p>
        </p:txBody>
      </p:sp>
      <p:sp>
        <p:nvSpPr>
          <p:cNvPr id="137219" name="Rectangle 2"/>
          <p:cNvSpPr>
            <a:spLocks noGrp="1" noRot="1" noChangeAspect="1" noChangeArrowheads="1" noTextEdit="1"/>
          </p:cNvSpPr>
          <p:nvPr>
            <p:ph type="sldImg"/>
          </p:nvPr>
        </p:nvSpPr>
        <p:spPr>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12C0A84C-EECD-4E28-B69C-5E0398F1FDB1}" type="slidenum">
              <a:rPr lang="en-US" sz="1200"/>
              <a:pPr/>
              <a:t>164</a:t>
            </a:fld>
            <a:endParaRPr lang="en-US" sz="1200"/>
          </a:p>
        </p:txBody>
      </p:sp>
      <p:sp>
        <p:nvSpPr>
          <p:cNvPr id="137219" name="Rectangle 2"/>
          <p:cNvSpPr>
            <a:spLocks noGrp="1" noRot="1" noChangeAspect="1" noChangeArrowheads="1" noTextEdit="1"/>
          </p:cNvSpPr>
          <p:nvPr>
            <p:ph type="sldImg"/>
          </p:nvPr>
        </p:nvSpPr>
        <p:spPr>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B767E2EB-8BBC-4B21-9E1C-5075A17F24D2}" type="slidenum">
              <a:rPr lang="en-US" sz="1200"/>
              <a:pPr/>
              <a:t>165</a:t>
            </a:fld>
            <a:endParaRPr lang="en-US" sz="1200"/>
          </a:p>
        </p:txBody>
      </p:sp>
      <p:sp>
        <p:nvSpPr>
          <p:cNvPr id="139267" name="Rectangle 2"/>
          <p:cNvSpPr>
            <a:spLocks noGrp="1" noRot="1" noChangeAspect="1" noChangeArrowheads="1" noTextEdit="1"/>
          </p:cNvSpPr>
          <p:nvPr>
            <p:ph type="sldImg"/>
          </p:nvPr>
        </p:nvSpPr>
        <p:spPr>
          <a:solidFill>
            <a:srgbClr val="FFFFFF"/>
          </a:solidFill>
          <a:ln/>
        </p:spPr>
      </p:sp>
      <p:sp>
        <p:nvSpPr>
          <p:cNvPr id="1392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B3226D0E-FB77-488B-B68C-3FCD9EFBB38C}" type="slidenum">
              <a:rPr lang="en-US" sz="1200"/>
              <a:pPr/>
              <a:t>166</a:t>
            </a:fld>
            <a:endParaRPr lang="en-US" sz="1200"/>
          </a:p>
        </p:txBody>
      </p:sp>
      <p:sp>
        <p:nvSpPr>
          <p:cNvPr id="140291" name="Rectangle 2"/>
          <p:cNvSpPr>
            <a:spLocks noGrp="1" noRot="1" noChangeAspect="1" noChangeArrowheads="1" noTextEdit="1"/>
          </p:cNvSpPr>
          <p:nvPr>
            <p:ph type="sldImg"/>
          </p:nvPr>
        </p:nvSpPr>
        <p:spPr>
          <a:solidFill>
            <a:srgbClr val="FFFFFF"/>
          </a:solidFill>
          <a:ln/>
        </p:spPr>
      </p:sp>
      <p:sp>
        <p:nvSpPr>
          <p:cNvPr id="1402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3698893E-FCDE-4298-A21A-A78796B67CA7}" type="slidenum">
              <a:rPr lang="en-US" sz="1200"/>
              <a:pPr/>
              <a:t>173</a:t>
            </a:fld>
            <a:endParaRPr lang="en-US" sz="1200"/>
          </a:p>
        </p:txBody>
      </p:sp>
      <p:sp>
        <p:nvSpPr>
          <p:cNvPr id="142339" name="Rectangle 2"/>
          <p:cNvSpPr>
            <a:spLocks noGrp="1" noRot="1" noChangeAspect="1" noChangeArrowheads="1" noTextEdit="1"/>
          </p:cNvSpPr>
          <p:nvPr>
            <p:ph type="sldImg"/>
          </p:nvPr>
        </p:nvSpPr>
        <p:spPr>
          <a:solidFill>
            <a:srgbClr val="FFFFFF"/>
          </a:solidFill>
          <a:ln/>
        </p:spPr>
      </p:sp>
      <p:sp>
        <p:nvSpPr>
          <p:cNvPr id="1423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3698893E-FCDE-4298-A21A-A78796B67CA7}" type="slidenum">
              <a:rPr lang="en-US" sz="1200"/>
              <a:pPr/>
              <a:t>174</a:t>
            </a:fld>
            <a:endParaRPr lang="en-US" sz="1200"/>
          </a:p>
        </p:txBody>
      </p:sp>
      <p:sp>
        <p:nvSpPr>
          <p:cNvPr id="142339" name="Rectangle 2"/>
          <p:cNvSpPr>
            <a:spLocks noGrp="1" noRot="1" noChangeAspect="1" noChangeArrowheads="1" noTextEdit="1"/>
          </p:cNvSpPr>
          <p:nvPr>
            <p:ph type="sldImg"/>
          </p:nvPr>
        </p:nvSpPr>
        <p:spPr>
          <a:solidFill>
            <a:srgbClr val="FFFFFF"/>
          </a:solidFill>
          <a:ln/>
        </p:spPr>
      </p:sp>
      <p:sp>
        <p:nvSpPr>
          <p:cNvPr id="1423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pitchFamily="34" charset="-128"/>
              </a:defRPr>
            </a:lvl1pPr>
            <a:lvl2pPr marL="702756" indent="-270291">
              <a:defRPr sz="2300">
                <a:solidFill>
                  <a:schemeClr val="tx1"/>
                </a:solidFill>
                <a:latin typeface="Arial" charset="0"/>
                <a:ea typeface="ＭＳ Ｐゴシック" pitchFamily="34" charset="-128"/>
              </a:defRPr>
            </a:lvl2pPr>
            <a:lvl3pPr marL="1081164" indent="-216233">
              <a:defRPr sz="2300">
                <a:solidFill>
                  <a:schemeClr val="tx1"/>
                </a:solidFill>
                <a:latin typeface="Arial" charset="0"/>
                <a:ea typeface="ＭＳ Ｐゴシック" pitchFamily="34" charset="-128"/>
              </a:defRPr>
            </a:lvl3pPr>
            <a:lvl4pPr marL="1513629" indent="-216233">
              <a:defRPr sz="2300">
                <a:solidFill>
                  <a:schemeClr val="tx1"/>
                </a:solidFill>
                <a:latin typeface="Arial" charset="0"/>
                <a:ea typeface="ＭＳ Ｐゴシック" pitchFamily="34" charset="-128"/>
              </a:defRPr>
            </a:lvl4pPr>
            <a:lvl5pPr marL="1946095" indent="-216233">
              <a:defRPr sz="2300">
                <a:solidFill>
                  <a:schemeClr val="tx1"/>
                </a:solidFill>
                <a:latin typeface="Arial" charset="0"/>
                <a:ea typeface="ＭＳ Ｐゴシック" pitchFamily="34" charset="-128"/>
              </a:defRPr>
            </a:lvl5pPr>
            <a:lvl6pPr marL="2378560" indent="-216233" eaLnBrk="0" fontAlgn="base" hangingPunct="0">
              <a:spcBef>
                <a:spcPct val="0"/>
              </a:spcBef>
              <a:spcAft>
                <a:spcPct val="0"/>
              </a:spcAft>
              <a:defRPr sz="2300">
                <a:solidFill>
                  <a:schemeClr val="tx1"/>
                </a:solidFill>
                <a:latin typeface="Arial" charset="0"/>
                <a:ea typeface="ＭＳ Ｐゴシック" pitchFamily="34" charset="-128"/>
              </a:defRPr>
            </a:lvl6pPr>
            <a:lvl7pPr marL="2811026" indent="-216233" eaLnBrk="0" fontAlgn="base" hangingPunct="0">
              <a:spcBef>
                <a:spcPct val="0"/>
              </a:spcBef>
              <a:spcAft>
                <a:spcPct val="0"/>
              </a:spcAft>
              <a:defRPr sz="2300">
                <a:solidFill>
                  <a:schemeClr val="tx1"/>
                </a:solidFill>
                <a:latin typeface="Arial" charset="0"/>
                <a:ea typeface="ＭＳ Ｐゴシック" pitchFamily="34" charset="-128"/>
              </a:defRPr>
            </a:lvl7pPr>
            <a:lvl8pPr marL="3243491" indent="-216233" eaLnBrk="0" fontAlgn="base" hangingPunct="0">
              <a:spcBef>
                <a:spcPct val="0"/>
              </a:spcBef>
              <a:spcAft>
                <a:spcPct val="0"/>
              </a:spcAft>
              <a:defRPr sz="2300">
                <a:solidFill>
                  <a:schemeClr val="tx1"/>
                </a:solidFill>
                <a:latin typeface="Arial" charset="0"/>
                <a:ea typeface="ＭＳ Ｐゴシック" pitchFamily="34" charset="-128"/>
              </a:defRPr>
            </a:lvl8pPr>
            <a:lvl9pPr marL="3675957" indent="-216233" eaLnBrk="0" fontAlgn="base" hangingPunct="0">
              <a:spcBef>
                <a:spcPct val="0"/>
              </a:spcBef>
              <a:spcAft>
                <a:spcPct val="0"/>
              </a:spcAft>
              <a:defRPr sz="2300">
                <a:solidFill>
                  <a:schemeClr val="tx1"/>
                </a:solidFill>
                <a:latin typeface="Arial" charset="0"/>
                <a:ea typeface="ＭＳ Ｐゴシック" pitchFamily="34" charset="-128"/>
              </a:defRPr>
            </a:lvl9pPr>
          </a:lstStyle>
          <a:p>
            <a:fld id="{35363A9D-4792-456F-88C6-64704E5F3E4A}" type="slidenum">
              <a:rPr lang="en-US" sz="1200">
                <a:solidFill>
                  <a:prstClr val="black"/>
                </a:solidFill>
              </a:rPr>
              <a:pPr/>
              <a:t>23</a:t>
            </a:fld>
            <a:endParaRPr lang="en-US" sz="1200">
              <a:solidFill>
                <a:prstClr val="black"/>
              </a:solidFill>
            </a:endParaRPr>
          </a:p>
        </p:txBody>
      </p:sp>
      <p:sp>
        <p:nvSpPr>
          <p:cNvPr id="124931" name="Rectangle 2"/>
          <p:cNvSpPr>
            <a:spLocks noGrp="1" noRot="1" noChangeAspect="1" noChangeArrowheads="1" noTextEdit="1"/>
          </p:cNvSpPr>
          <p:nvPr>
            <p:ph type="sldImg"/>
          </p:nvPr>
        </p:nvSpPr>
        <p:spPr>
          <a:solidFill>
            <a:srgbClr val="FFFFFF"/>
          </a:solidFill>
          <a:ln/>
        </p:spPr>
      </p:sp>
      <p:sp>
        <p:nvSpPr>
          <p:cNvPr id="1249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33516D69-2859-4613-975E-A753FACAC029}" type="slidenum">
              <a:rPr lang="en-US" sz="1200"/>
              <a:pPr/>
              <a:t>175</a:t>
            </a:fld>
            <a:endParaRPr lang="en-US" sz="1200"/>
          </a:p>
        </p:txBody>
      </p:sp>
      <p:sp>
        <p:nvSpPr>
          <p:cNvPr id="143363" name="Rectangle 2"/>
          <p:cNvSpPr>
            <a:spLocks noGrp="1" noRot="1" noChangeAspect="1" noChangeArrowheads="1" noTextEdit="1"/>
          </p:cNvSpPr>
          <p:nvPr>
            <p:ph type="sldImg"/>
          </p:nvPr>
        </p:nvSpPr>
        <p:spPr>
          <a:solidFill>
            <a:srgbClr val="FFFFFF"/>
          </a:solidFill>
          <a:ln/>
        </p:spPr>
      </p:sp>
      <p:sp>
        <p:nvSpPr>
          <p:cNvPr id="1433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E1A7C063-DB25-4252-9216-7F2E6FE7C958}" type="slidenum">
              <a:rPr lang="en-US" sz="1200"/>
              <a:pPr/>
              <a:t>176</a:t>
            </a:fld>
            <a:endParaRPr lang="en-US" sz="1200"/>
          </a:p>
        </p:txBody>
      </p:sp>
      <p:sp>
        <p:nvSpPr>
          <p:cNvPr id="147459" name="Rectangle 2"/>
          <p:cNvSpPr>
            <a:spLocks noGrp="1" noRot="1" noChangeAspect="1" noChangeArrowheads="1" noTextEdit="1"/>
          </p:cNvSpPr>
          <p:nvPr>
            <p:ph type="sldImg"/>
          </p:nvPr>
        </p:nvSpPr>
        <p:spPr>
          <a:solidFill>
            <a:srgbClr val="FFFFFF"/>
          </a:solidFill>
          <a:ln/>
        </p:spPr>
      </p:sp>
      <p:sp>
        <p:nvSpPr>
          <p:cNvPr id="1474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DDB8A0B1-5ABB-4895-8883-3BC5894D8FB7}" type="slidenum">
              <a:rPr lang="en-US" sz="1200"/>
              <a:pPr/>
              <a:t>177</a:t>
            </a:fld>
            <a:endParaRPr lang="en-US" sz="1200"/>
          </a:p>
        </p:txBody>
      </p:sp>
      <p:sp>
        <p:nvSpPr>
          <p:cNvPr id="148483"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87EDFA62-A063-4DE3-A6E8-ECAFCEE79BA2}" type="slidenum">
              <a:rPr lang="en-US" sz="1200"/>
              <a:pPr/>
              <a:t>178</a:t>
            </a:fld>
            <a:endParaRPr lang="en-US" sz="1200"/>
          </a:p>
        </p:txBody>
      </p:sp>
      <p:sp>
        <p:nvSpPr>
          <p:cNvPr id="125955" name="Rectangle 2"/>
          <p:cNvSpPr>
            <a:spLocks noGrp="1" noRot="1" noChangeAspect="1" noChangeArrowheads="1" noTextEdit="1"/>
          </p:cNvSpPr>
          <p:nvPr>
            <p:ph type="sldImg"/>
          </p:nvPr>
        </p:nvSpPr>
        <p:spPr>
          <a:solidFill>
            <a:srgbClr val="FFFFFF"/>
          </a:solidFill>
          <a:ln/>
        </p:spPr>
      </p:sp>
      <p:sp>
        <p:nvSpPr>
          <p:cNvPr id="1259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0D87B5EC-F3D6-4A88-B75F-92138CFDD0C6}" type="slidenum">
              <a:rPr lang="en-US" sz="1200"/>
              <a:pPr/>
              <a:t>179</a:t>
            </a:fld>
            <a:endParaRPr lang="en-US" sz="1200"/>
          </a:p>
        </p:txBody>
      </p:sp>
      <p:sp>
        <p:nvSpPr>
          <p:cNvPr id="149507" name="Rectangle 2"/>
          <p:cNvSpPr>
            <a:spLocks noGrp="1" noRot="1" noChangeAspect="1" noChangeArrowheads="1" noTextEdit="1"/>
          </p:cNvSpPr>
          <p:nvPr>
            <p:ph type="sldImg"/>
          </p:nvPr>
        </p:nvSpPr>
        <p:spPr>
          <a:solidFill>
            <a:srgbClr val="FFFFFF"/>
          </a:solidFill>
          <a:ln/>
        </p:spPr>
      </p:sp>
      <p:sp>
        <p:nvSpPr>
          <p:cNvPr id="1495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75D24EDD-8ABD-4C16-93DD-C0D95138C348}" type="slidenum">
              <a:rPr lang="en-US" sz="1200"/>
              <a:pPr/>
              <a:t>180</a:t>
            </a:fld>
            <a:endParaRPr lang="en-US" sz="1200"/>
          </a:p>
        </p:txBody>
      </p:sp>
      <p:sp>
        <p:nvSpPr>
          <p:cNvPr id="150531" name="Rectangle 2"/>
          <p:cNvSpPr>
            <a:spLocks noGrp="1" noRot="1" noChangeAspect="1" noChangeArrowheads="1" noTextEdit="1"/>
          </p:cNvSpPr>
          <p:nvPr>
            <p:ph type="sldImg"/>
          </p:nvPr>
        </p:nvSpPr>
        <p:spPr>
          <a:solidFill>
            <a:srgbClr val="FFFFFF"/>
          </a:solidFill>
          <a:ln/>
        </p:spPr>
      </p:sp>
      <p:sp>
        <p:nvSpPr>
          <p:cNvPr id="1505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081F9744-383B-4669-9BB4-023E29430AA7}" type="slidenum">
              <a:rPr lang="en-US" sz="1200"/>
              <a:pPr/>
              <a:t>181</a:t>
            </a:fld>
            <a:endParaRPr lang="en-US" sz="1200"/>
          </a:p>
        </p:txBody>
      </p:sp>
      <p:sp>
        <p:nvSpPr>
          <p:cNvPr id="151555" name="Rectangle 2"/>
          <p:cNvSpPr>
            <a:spLocks noGrp="1" noRot="1" noChangeAspect="1" noChangeArrowheads="1" noTextEdit="1"/>
          </p:cNvSpPr>
          <p:nvPr>
            <p:ph type="sldImg"/>
          </p:nvPr>
        </p:nvSpPr>
        <p:spPr>
          <a:solidFill>
            <a:srgbClr val="FFFFFF"/>
          </a:solidFill>
          <a:ln/>
        </p:spPr>
      </p:sp>
      <p:sp>
        <p:nvSpPr>
          <p:cNvPr id="1515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CAA58360-1FEE-4C2B-8AC1-E726B742932D}" type="slidenum">
              <a:rPr lang="en-US" sz="1200"/>
              <a:pPr/>
              <a:t>182</a:t>
            </a:fld>
            <a:endParaRPr lang="en-US" sz="1200"/>
          </a:p>
        </p:txBody>
      </p:sp>
      <p:sp>
        <p:nvSpPr>
          <p:cNvPr id="152579" name="Rectangle 2"/>
          <p:cNvSpPr>
            <a:spLocks noGrp="1" noRot="1" noChangeAspect="1" noChangeArrowheads="1" noTextEdit="1"/>
          </p:cNvSpPr>
          <p:nvPr>
            <p:ph type="sldImg"/>
          </p:nvPr>
        </p:nvSpPr>
        <p:spPr>
          <a:solidFill>
            <a:srgbClr val="FFFFFF"/>
          </a:solidFill>
          <a:ln/>
        </p:spPr>
      </p:sp>
      <p:sp>
        <p:nvSpPr>
          <p:cNvPr id="15258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081F9744-383B-4669-9BB4-023E29430AA7}" type="slidenum">
              <a:rPr lang="en-US" sz="1200"/>
              <a:pPr/>
              <a:t>183</a:t>
            </a:fld>
            <a:endParaRPr lang="en-US" sz="1200"/>
          </a:p>
        </p:txBody>
      </p:sp>
      <p:sp>
        <p:nvSpPr>
          <p:cNvPr id="151555" name="Rectangle 2"/>
          <p:cNvSpPr>
            <a:spLocks noGrp="1" noRot="1" noChangeAspect="1" noChangeArrowheads="1" noTextEdit="1"/>
          </p:cNvSpPr>
          <p:nvPr>
            <p:ph type="sldImg"/>
          </p:nvPr>
        </p:nvSpPr>
        <p:spPr>
          <a:solidFill>
            <a:srgbClr val="FFFFFF"/>
          </a:solidFill>
          <a:ln/>
        </p:spPr>
      </p:sp>
      <p:sp>
        <p:nvSpPr>
          <p:cNvPr id="1515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081F9744-383B-4669-9BB4-023E29430AA7}" type="slidenum">
              <a:rPr lang="en-US" sz="1200"/>
              <a:pPr/>
              <a:t>184</a:t>
            </a:fld>
            <a:endParaRPr lang="en-US" sz="1200"/>
          </a:p>
        </p:txBody>
      </p:sp>
      <p:sp>
        <p:nvSpPr>
          <p:cNvPr id="151555" name="Rectangle 2"/>
          <p:cNvSpPr>
            <a:spLocks noGrp="1" noRot="1" noChangeAspect="1" noChangeArrowheads="1" noTextEdit="1"/>
          </p:cNvSpPr>
          <p:nvPr>
            <p:ph type="sldImg"/>
          </p:nvPr>
        </p:nvSpPr>
        <p:spPr>
          <a:solidFill>
            <a:srgbClr val="FFFFFF"/>
          </a:solidFill>
          <a:ln/>
        </p:spPr>
      </p:sp>
      <p:sp>
        <p:nvSpPr>
          <p:cNvPr id="1515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pitchFamily="34" charset="-128"/>
              </a:defRPr>
            </a:lvl1pPr>
            <a:lvl2pPr marL="702756" indent="-270291">
              <a:defRPr sz="2300">
                <a:solidFill>
                  <a:schemeClr val="tx1"/>
                </a:solidFill>
                <a:latin typeface="Arial" charset="0"/>
                <a:ea typeface="ＭＳ Ｐゴシック" pitchFamily="34" charset="-128"/>
              </a:defRPr>
            </a:lvl2pPr>
            <a:lvl3pPr marL="1081164" indent="-216233">
              <a:defRPr sz="2300">
                <a:solidFill>
                  <a:schemeClr val="tx1"/>
                </a:solidFill>
                <a:latin typeface="Arial" charset="0"/>
                <a:ea typeface="ＭＳ Ｐゴシック" pitchFamily="34" charset="-128"/>
              </a:defRPr>
            </a:lvl3pPr>
            <a:lvl4pPr marL="1513629" indent="-216233">
              <a:defRPr sz="2300">
                <a:solidFill>
                  <a:schemeClr val="tx1"/>
                </a:solidFill>
                <a:latin typeface="Arial" charset="0"/>
                <a:ea typeface="ＭＳ Ｐゴシック" pitchFamily="34" charset="-128"/>
              </a:defRPr>
            </a:lvl4pPr>
            <a:lvl5pPr marL="1946095" indent="-216233">
              <a:defRPr sz="2300">
                <a:solidFill>
                  <a:schemeClr val="tx1"/>
                </a:solidFill>
                <a:latin typeface="Arial" charset="0"/>
                <a:ea typeface="ＭＳ Ｐゴシック" pitchFamily="34" charset="-128"/>
              </a:defRPr>
            </a:lvl5pPr>
            <a:lvl6pPr marL="2378560" indent="-216233" eaLnBrk="0" fontAlgn="base" hangingPunct="0">
              <a:spcBef>
                <a:spcPct val="0"/>
              </a:spcBef>
              <a:spcAft>
                <a:spcPct val="0"/>
              </a:spcAft>
              <a:defRPr sz="2300">
                <a:solidFill>
                  <a:schemeClr val="tx1"/>
                </a:solidFill>
                <a:latin typeface="Arial" charset="0"/>
                <a:ea typeface="ＭＳ Ｐゴシック" pitchFamily="34" charset="-128"/>
              </a:defRPr>
            </a:lvl6pPr>
            <a:lvl7pPr marL="2811026" indent="-216233" eaLnBrk="0" fontAlgn="base" hangingPunct="0">
              <a:spcBef>
                <a:spcPct val="0"/>
              </a:spcBef>
              <a:spcAft>
                <a:spcPct val="0"/>
              </a:spcAft>
              <a:defRPr sz="2300">
                <a:solidFill>
                  <a:schemeClr val="tx1"/>
                </a:solidFill>
                <a:latin typeface="Arial" charset="0"/>
                <a:ea typeface="ＭＳ Ｐゴシック" pitchFamily="34" charset="-128"/>
              </a:defRPr>
            </a:lvl7pPr>
            <a:lvl8pPr marL="3243491" indent="-216233" eaLnBrk="0" fontAlgn="base" hangingPunct="0">
              <a:spcBef>
                <a:spcPct val="0"/>
              </a:spcBef>
              <a:spcAft>
                <a:spcPct val="0"/>
              </a:spcAft>
              <a:defRPr sz="2300">
                <a:solidFill>
                  <a:schemeClr val="tx1"/>
                </a:solidFill>
                <a:latin typeface="Arial" charset="0"/>
                <a:ea typeface="ＭＳ Ｐゴシック" pitchFamily="34" charset="-128"/>
              </a:defRPr>
            </a:lvl8pPr>
            <a:lvl9pPr marL="3675957" indent="-216233" eaLnBrk="0" fontAlgn="base" hangingPunct="0">
              <a:spcBef>
                <a:spcPct val="0"/>
              </a:spcBef>
              <a:spcAft>
                <a:spcPct val="0"/>
              </a:spcAft>
              <a:defRPr sz="2300">
                <a:solidFill>
                  <a:schemeClr val="tx1"/>
                </a:solidFill>
                <a:latin typeface="Arial" charset="0"/>
                <a:ea typeface="ＭＳ Ｐゴシック" pitchFamily="34" charset="-128"/>
              </a:defRPr>
            </a:lvl9pPr>
          </a:lstStyle>
          <a:p>
            <a:fld id="{FB98C6DB-4AC7-4C0B-BBCF-D0F3BA37E354}" type="slidenum">
              <a:rPr lang="en-US" sz="1200">
                <a:solidFill>
                  <a:prstClr val="black"/>
                </a:solidFill>
              </a:rPr>
              <a:pPr/>
              <a:t>24</a:t>
            </a:fld>
            <a:endParaRPr lang="en-US" sz="1200">
              <a:solidFill>
                <a:prstClr val="black"/>
              </a:solidFill>
            </a:endParaRPr>
          </a:p>
        </p:txBody>
      </p:sp>
      <p:sp>
        <p:nvSpPr>
          <p:cNvPr id="125955" name="Rectangle 2"/>
          <p:cNvSpPr>
            <a:spLocks noGrp="1" noRot="1" noChangeAspect="1" noChangeArrowheads="1" noTextEdit="1"/>
          </p:cNvSpPr>
          <p:nvPr>
            <p:ph type="sldImg"/>
          </p:nvPr>
        </p:nvSpPr>
        <p:spPr>
          <a:solidFill>
            <a:srgbClr val="FFFFFF"/>
          </a:solidFill>
          <a:ln/>
        </p:spPr>
      </p:sp>
      <p:sp>
        <p:nvSpPr>
          <p:cNvPr id="1259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3F6A0AFA-0712-4010-AFEF-A5F3A36C4BD6}" type="slidenum">
              <a:rPr lang="en-US" sz="1200"/>
              <a:pPr/>
              <a:t>185</a:t>
            </a:fld>
            <a:endParaRPr lang="en-US" sz="1200"/>
          </a:p>
        </p:txBody>
      </p:sp>
      <p:sp>
        <p:nvSpPr>
          <p:cNvPr id="153603" name="Rectangle 2"/>
          <p:cNvSpPr>
            <a:spLocks noGrp="1" noRot="1" noChangeAspect="1" noChangeArrowheads="1" noTextEdit="1"/>
          </p:cNvSpPr>
          <p:nvPr>
            <p:ph type="sldImg"/>
          </p:nvPr>
        </p:nvSpPr>
        <p:spPr>
          <a:solidFill>
            <a:srgbClr val="FFFFFF"/>
          </a:solidFill>
          <a:ln/>
        </p:spPr>
      </p:sp>
      <p:sp>
        <p:nvSpPr>
          <p:cNvPr id="1536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97546821-DAE6-4648-9964-0620AD8CBA57}" type="slidenum">
              <a:rPr lang="en-US" sz="1200"/>
              <a:pPr/>
              <a:t>186</a:t>
            </a:fld>
            <a:endParaRPr lang="en-US" sz="120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E9907442-E550-456A-832F-C8B18C292B50}" type="slidenum">
              <a:rPr lang="en-US" sz="1200"/>
              <a:pPr/>
              <a:t>187</a:t>
            </a:fld>
            <a:endParaRPr lang="en-US" sz="120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2E78ED09-58FF-49B7-A556-7DB8B42F462F}" type="slidenum">
              <a:rPr lang="en-US" sz="1200"/>
              <a:pPr/>
              <a:t>189</a:t>
            </a:fld>
            <a:endParaRPr lang="en-US" sz="120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80FBA088-CE54-40BF-B597-B1E50B5F9670}" type="slidenum">
              <a:rPr lang="en-US" sz="1200"/>
              <a:pPr/>
              <a:t>190</a:t>
            </a:fld>
            <a:endParaRPr lang="en-US" sz="1200"/>
          </a:p>
        </p:txBody>
      </p:sp>
      <p:sp>
        <p:nvSpPr>
          <p:cNvPr id="158723" name="Rectangle 2"/>
          <p:cNvSpPr>
            <a:spLocks noGrp="1" noRot="1" noChangeAspect="1" noChangeArrowheads="1" noTextEdit="1"/>
          </p:cNvSpPr>
          <p:nvPr>
            <p:ph type="sldImg"/>
          </p:nvPr>
        </p:nvSpPr>
        <p:spPr>
          <a:solidFill>
            <a:srgbClr val="FFFFFF"/>
          </a:solidFill>
          <a:ln/>
        </p:spPr>
      </p:sp>
      <p:sp>
        <p:nvSpPr>
          <p:cNvPr id="1587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pitchFamily="34" charset="-128"/>
              </a:defRPr>
            </a:lvl1pPr>
            <a:lvl2pPr marL="702756" indent="-270291">
              <a:defRPr sz="2300">
                <a:solidFill>
                  <a:schemeClr val="tx1"/>
                </a:solidFill>
                <a:latin typeface="Arial" charset="0"/>
                <a:ea typeface="ＭＳ Ｐゴシック" pitchFamily="34" charset="-128"/>
              </a:defRPr>
            </a:lvl2pPr>
            <a:lvl3pPr marL="1081164" indent="-216233">
              <a:defRPr sz="2300">
                <a:solidFill>
                  <a:schemeClr val="tx1"/>
                </a:solidFill>
                <a:latin typeface="Arial" charset="0"/>
                <a:ea typeface="ＭＳ Ｐゴシック" pitchFamily="34" charset="-128"/>
              </a:defRPr>
            </a:lvl3pPr>
            <a:lvl4pPr marL="1513629" indent="-216233">
              <a:defRPr sz="2300">
                <a:solidFill>
                  <a:schemeClr val="tx1"/>
                </a:solidFill>
                <a:latin typeface="Arial" charset="0"/>
                <a:ea typeface="ＭＳ Ｐゴシック" pitchFamily="34" charset="-128"/>
              </a:defRPr>
            </a:lvl4pPr>
            <a:lvl5pPr marL="1946095" indent="-216233">
              <a:defRPr sz="2300">
                <a:solidFill>
                  <a:schemeClr val="tx1"/>
                </a:solidFill>
                <a:latin typeface="Arial" charset="0"/>
                <a:ea typeface="ＭＳ Ｐゴシック" pitchFamily="34" charset="-128"/>
              </a:defRPr>
            </a:lvl5pPr>
            <a:lvl6pPr marL="2378560" indent="-216233" eaLnBrk="0" fontAlgn="base" hangingPunct="0">
              <a:spcBef>
                <a:spcPct val="0"/>
              </a:spcBef>
              <a:spcAft>
                <a:spcPct val="0"/>
              </a:spcAft>
              <a:defRPr sz="2300">
                <a:solidFill>
                  <a:schemeClr val="tx1"/>
                </a:solidFill>
                <a:latin typeface="Arial" charset="0"/>
                <a:ea typeface="ＭＳ Ｐゴシック" pitchFamily="34" charset="-128"/>
              </a:defRPr>
            </a:lvl6pPr>
            <a:lvl7pPr marL="2811026" indent="-216233" eaLnBrk="0" fontAlgn="base" hangingPunct="0">
              <a:spcBef>
                <a:spcPct val="0"/>
              </a:spcBef>
              <a:spcAft>
                <a:spcPct val="0"/>
              </a:spcAft>
              <a:defRPr sz="2300">
                <a:solidFill>
                  <a:schemeClr val="tx1"/>
                </a:solidFill>
                <a:latin typeface="Arial" charset="0"/>
                <a:ea typeface="ＭＳ Ｐゴシック" pitchFamily="34" charset="-128"/>
              </a:defRPr>
            </a:lvl7pPr>
            <a:lvl8pPr marL="3243491" indent="-216233" eaLnBrk="0" fontAlgn="base" hangingPunct="0">
              <a:spcBef>
                <a:spcPct val="0"/>
              </a:spcBef>
              <a:spcAft>
                <a:spcPct val="0"/>
              </a:spcAft>
              <a:defRPr sz="2300">
                <a:solidFill>
                  <a:schemeClr val="tx1"/>
                </a:solidFill>
                <a:latin typeface="Arial" charset="0"/>
                <a:ea typeface="ＭＳ Ｐゴシック" pitchFamily="34" charset="-128"/>
              </a:defRPr>
            </a:lvl8pPr>
            <a:lvl9pPr marL="3675957" indent="-216233" eaLnBrk="0" fontAlgn="base" hangingPunct="0">
              <a:spcBef>
                <a:spcPct val="0"/>
              </a:spcBef>
              <a:spcAft>
                <a:spcPct val="0"/>
              </a:spcAft>
              <a:defRPr sz="2300">
                <a:solidFill>
                  <a:schemeClr val="tx1"/>
                </a:solidFill>
                <a:latin typeface="Arial" charset="0"/>
                <a:ea typeface="ＭＳ Ｐゴシック" pitchFamily="34" charset="-128"/>
              </a:defRPr>
            </a:lvl9pPr>
          </a:lstStyle>
          <a:p>
            <a:fld id="{63155C98-A274-442B-AC38-8CCC0007B0CE}" type="slidenum">
              <a:rPr lang="en-US" sz="1200">
                <a:solidFill>
                  <a:prstClr val="black"/>
                </a:solidFill>
              </a:rPr>
              <a:pPr/>
              <a:t>25</a:t>
            </a:fld>
            <a:endParaRPr lang="en-US" sz="1200">
              <a:solidFill>
                <a:prstClr val="black"/>
              </a:solidFill>
            </a:endParaRPr>
          </a:p>
        </p:txBody>
      </p:sp>
      <p:sp>
        <p:nvSpPr>
          <p:cNvPr id="126979" name="Rectangle 2"/>
          <p:cNvSpPr>
            <a:spLocks noGrp="1" noRot="1" noChangeAspect="1" noChangeArrowheads="1" noTextEdit="1"/>
          </p:cNvSpPr>
          <p:nvPr>
            <p:ph type="sldImg"/>
          </p:nvPr>
        </p:nvSpPr>
        <p:spPr>
          <a:solidFill>
            <a:srgbClr val="FFFFFF"/>
          </a:solidFill>
          <a:ln/>
        </p:spPr>
      </p:sp>
      <p:sp>
        <p:nvSpPr>
          <p:cNvPr id="1269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pitchFamily="34" charset="-128"/>
              </a:defRPr>
            </a:lvl1pPr>
            <a:lvl2pPr marL="702756" indent="-270291">
              <a:defRPr sz="2300">
                <a:solidFill>
                  <a:schemeClr val="tx1"/>
                </a:solidFill>
                <a:latin typeface="Arial" charset="0"/>
                <a:ea typeface="ＭＳ Ｐゴシック" pitchFamily="34" charset="-128"/>
              </a:defRPr>
            </a:lvl2pPr>
            <a:lvl3pPr marL="1081164" indent="-216233">
              <a:defRPr sz="2300">
                <a:solidFill>
                  <a:schemeClr val="tx1"/>
                </a:solidFill>
                <a:latin typeface="Arial" charset="0"/>
                <a:ea typeface="ＭＳ Ｐゴシック" pitchFamily="34" charset="-128"/>
              </a:defRPr>
            </a:lvl3pPr>
            <a:lvl4pPr marL="1513629" indent="-216233">
              <a:defRPr sz="2300">
                <a:solidFill>
                  <a:schemeClr val="tx1"/>
                </a:solidFill>
                <a:latin typeface="Arial" charset="0"/>
                <a:ea typeface="ＭＳ Ｐゴシック" pitchFamily="34" charset="-128"/>
              </a:defRPr>
            </a:lvl4pPr>
            <a:lvl5pPr marL="1946095" indent="-216233">
              <a:defRPr sz="2300">
                <a:solidFill>
                  <a:schemeClr val="tx1"/>
                </a:solidFill>
                <a:latin typeface="Arial" charset="0"/>
                <a:ea typeface="ＭＳ Ｐゴシック" pitchFamily="34" charset="-128"/>
              </a:defRPr>
            </a:lvl5pPr>
            <a:lvl6pPr marL="2378560" indent="-216233" eaLnBrk="0" fontAlgn="base" hangingPunct="0">
              <a:spcBef>
                <a:spcPct val="0"/>
              </a:spcBef>
              <a:spcAft>
                <a:spcPct val="0"/>
              </a:spcAft>
              <a:defRPr sz="2300">
                <a:solidFill>
                  <a:schemeClr val="tx1"/>
                </a:solidFill>
                <a:latin typeface="Arial" charset="0"/>
                <a:ea typeface="ＭＳ Ｐゴシック" pitchFamily="34" charset="-128"/>
              </a:defRPr>
            </a:lvl6pPr>
            <a:lvl7pPr marL="2811026" indent="-216233" eaLnBrk="0" fontAlgn="base" hangingPunct="0">
              <a:spcBef>
                <a:spcPct val="0"/>
              </a:spcBef>
              <a:spcAft>
                <a:spcPct val="0"/>
              </a:spcAft>
              <a:defRPr sz="2300">
                <a:solidFill>
                  <a:schemeClr val="tx1"/>
                </a:solidFill>
                <a:latin typeface="Arial" charset="0"/>
                <a:ea typeface="ＭＳ Ｐゴシック" pitchFamily="34" charset="-128"/>
              </a:defRPr>
            </a:lvl7pPr>
            <a:lvl8pPr marL="3243491" indent="-216233" eaLnBrk="0" fontAlgn="base" hangingPunct="0">
              <a:spcBef>
                <a:spcPct val="0"/>
              </a:spcBef>
              <a:spcAft>
                <a:spcPct val="0"/>
              </a:spcAft>
              <a:defRPr sz="2300">
                <a:solidFill>
                  <a:schemeClr val="tx1"/>
                </a:solidFill>
                <a:latin typeface="Arial" charset="0"/>
                <a:ea typeface="ＭＳ Ｐゴシック" pitchFamily="34" charset="-128"/>
              </a:defRPr>
            </a:lvl8pPr>
            <a:lvl9pPr marL="3675957" indent="-216233" eaLnBrk="0" fontAlgn="base" hangingPunct="0">
              <a:spcBef>
                <a:spcPct val="0"/>
              </a:spcBef>
              <a:spcAft>
                <a:spcPct val="0"/>
              </a:spcAft>
              <a:defRPr sz="2300">
                <a:solidFill>
                  <a:schemeClr val="tx1"/>
                </a:solidFill>
                <a:latin typeface="Arial" charset="0"/>
                <a:ea typeface="ＭＳ Ｐゴシック" pitchFamily="34" charset="-128"/>
              </a:defRPr>
            </a:lvl9pPr>
          </a:lstStyle>
          <a:p>
            <a:fld id="{3CFC6D30-7BAC-4194-9CED-31384AABA046}" type="slidenum">
              <a:rPr lang="en-US" sz="1200">
                <a:solidFill>
                  <a:prstClr val="black"/>
                </a:solidFill>
              </a:rPr>
              <a:pPr/>
              <a:t>26</a:t>
            </a:fld>
            <a:endParaRPr lang="en-US" sz="1200">
              <a:solidFill>
                <a:prstClr val="black"/>
              </a:solidFill>
            </a:endParaRPr>
          </a:p>
        </p:txBody>
      </p:sp>
      <p:sp>
        <p:nvSpPr>
          <p:cNvPr id="128003" name="Rectangle 2"/>
          <p:cNvSpPr>
            <a:spLocks noGrp="1" noRot="1" noChangeAspect="1" noChangeArrowheads="1" noTextEdit="1"/>
          </p:cNvSpPr>
          <p:nvPr>
            <p:ph type="sldImg"/>
          </p:nvPr>
        </p:nvSpPr>
        <p:spPr>
          <a:solidFill>
            <a:srgbClr val="FFFFFF"/>
          </a:solidFill>
          <a:ln/>
        </p:spPr>
      </p:sp>
      <p:sp>
        <p:nvSpPr>
          <p:cNvPr id="12800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ea typeface="ＭＳ Ｐゴシック" pitchFamily="34" charset="-128"/>
              </a:rPr>
              <a:t>Selena's estoy contigo</a:t>
            </a:r>
          </a:p>
          <a:p>
            <a:pPr eaLnBrk="1" hangingPunct="1"/>
            <a:r>
              <a:rPr lang="en-US" smtClean="0">
                <a:ea typeface="ＭＳ Ｐゴシック" pitchFamily="34" charset="-128"/>
              </a:rPr>
              <a:t>Spanish was Selena's scond language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pitchFamily="34" charset="-128"/>
              </a:defRPr>
            </a:lvl1pPr>
            <a:lvl2pPr marL="702756" indent="-270291">
              <a:defRPr sz="2300">
                <a:solidFill>
                  <a:schemeClr val="tx1"/>
                </a:solidFill>
                <a:latin typeface="Arial" charset="0"/>
                <a:ea typeface="ＭＳ Ｐゴシック" pitchFamily="34" charset="-128"/>
              </a:defRPr>
            </a:lvl2pPr>
            <a:lvl3pPr marL="1081164" indent="-216233">
              <a:defRPr sz="2300">
                <a:solidFill>
                  <a:schemeClr val="tx1"/>
                </a:solidFill>
                <a:latin typeface="Arial" charset="0"/>
                <a:ea typeface="ＭＳ Ｐゴシック" pitchFamily="34" charset="-128"/>
              </a:defRPr>
            </a:lvl3pPr>
            <a:lvl4pPr marL="1513629" indent="-216233">
              <a:defRPr sz="2300">
                <a:solidFill>
                  <a:schemeClr val="tx1"/>
                </a:solidFill>
                <a:latin typeface="Arial" charset="0"/>
                <a:ea typeface="ＭＳ Ｐゴシック" pitchFamily="34" charset="-128"/>
              </a:defRPr>
            </a:lvl4pPr>
            <a:lvl5pPr marL="1946095" indent="-216233">
              <a:defRPr sz="2300">
                <a:solidFill>
                  <a:schemeClr val="tx1"/>
                </a:solidFill>
                <a:latin typeface="Arial" charset="0"/>
                <a:ea typeface="ＭＳ Ｐゴシック" pitchFamily="34" charset="-128"/>
              </a:defRPr>
            </a:lvl5pPr>
            <a:lvl6pPr marL="2378560" indent="-216233" eaLnBrk="0" fontAlgn="base" hangingPunct="0">
              <a:spcBef>
                <a:spcPct val="0"/>
              </a:spcBef>
              <a:spcAft>
                <a:spcPct val="0"/>
              </a:spcAft>
              <a:defRPr sz="2300">
                <a:solidFill>
                  <a:schemeClr val="tx1"/>
                </a:solidFill>
                <a:latin typeface="Arial" charset="0"/>
                <a:ea typeface="ＭＳ Ｐゴシック" pitchFamily="34" charset="-128"/>
              </a:defRPr>
            </a:lvl6pPr>
            <a:lvl7pPr marL="2811026" indent="-216233" eaLnBrk="0" fontAlgn="base" hangingPunct="0">
              <a:spcBef>
                <a:spcPct val="0"/>
              </a:spcBef>
              <a:spcAft>
                <a:spcPct val="0"/>
              </a:spcAft>
              <a:defRPr sz="2300">
                <a:solidFill>
                  <a:schemeClr val="tx1"/>
                </a:solidFill>
                <a:latin typeface="Arial" charset="0"/>
                <a:ea typeface="ＭＳ Ｐゴシック" pitchFamily="34" charset="-128"/>
              </a:defRPr>
            </a:lvl7pPr>
            <a:lvl8pPr marL="3243491" indent="-216233" eaLnBrk="0" fontAlgn="base" hangingPunct="0">
              <a:spcBef>
                <a:spcPct val="0"/>
              </a:spcBef>
              <a:spcAft>
                <a:spcPct val="0"/>
              </a:spcAft>
              <a:defRPr sz="2300">
                <a:solidFill>
                  <a:schemeClr val="tx1"/>
                </a:solidFill>
                <a:latin typeface="Arial" charset="0"/>
                <a:ea typeface="ＭＳ Ｐゴシック" pitchFamily="34" charset="-128"/>
              </a:defRPr>
            </a:lvl8pPr>
            <a:lvl9pPr marL="3675957" indent="-216233" eaLnBrk="0" fontAlgn="base" hangingPunct="0">
              <a:spcBef>
                <a:spcPct val="0"/>
              </a:spcBef>
              <a:spcAft>
                <a:spcPct val="0"/>
              </a:spcAft>
              <a:defRPr sz="2300">
                <a:solidFill>
                  <a:schemeClr val="tx1"/>
                </a:solidFill>
                <a:latin typeface="Arial" charset="0"/>
                <a:ea typeface="ＭＳ Ｐゴシック" pitchFamily="34" charset="-128"/>
              </a:defRPr>
            </a:lvl9pPr>
          </a:lstStyle>
          <a:p>
            <a:fld id="{F330D0D1-16EF-45AD-B252-252690DDE4CF}" type="slidenum">
              <a:rPr lang="en-US" sz="1200">
                <a:solidFill>
                  <a:prstClr val="black"/>
                </a:solidFill>
              </a:rPr>
              <a:pPr/>
              <a:t>27</a:t>
            </a:fld>
            <a:endParaRPr lang="en-US" sz="1200">
              <a:solidFill>
                <a:prstClr val="black"/>
              </a:solidFill>
            </a:endParaRPr>
          </a:p>
        </p:txBody>
      </p:sp>
      <p:sp>
        <p:nvSpPr>
          <p:cNvPr id="129027" name="Rectangle 2"/>
          <p:cNvSpPr>
            <a:spLocks noGrp="1" noRot="1" noChangeAspect="1" noChangeArrowheads="1" noTextEdit="1"/>
          </p:cNvSpPr>
          <p:nvPr>
            <p:ph type="sldImg"/>
          </p:nvPr>
        </p:nvSpPr>
        <p:spPr>
          <a:solidFill>
            <a:srgbClr val="FFFFFF"/>
          </a:solidFill>
          <a:ln/>
        </p:spPr>
      </p:sp>
      <p:sp>
        <p:nvSpPr>
          <p:cNvPr id="12902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ea typeface="ＭＳ Ｐゴシック" pitchFamily="34" charset="-128"/>
              </a:rPr>
              <a:t>Selena's estoy contigo</a:t>
            </a:r>
          </a:p>
          <a:p>
            <a:pPr eaLnBrk="1" hangingPunct="1"/>
            <a:r>
              <a:rPr lang="en-US" smtClean="0">
                <a:ea typeface="ＭＳ Ｐゴシック" pitchFamily="34" charset="-128"/>
              </a:rPr>
              <a:t>Spanish was Selena's scond language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pitchFamily="34" charset="-128"/>
              </a:defRPr>
            </a:lvl1pPr>
            <a:lvl2pPr marL="702756" indent="-270291">
              <a:defRPr sz="2300">
                <a:solidFill>
                  <a:schemeClr val="tx1"/>
                </a:solidFill>
                <a:latin typeface="Arial" charset="0"/>
                <a:ea typeface="ＭＳ Ｐゴシック" pitchFamily="34" charset="-128"/>
              </a:defRPr>
            </a:lvl2pPr>
            <a:lvl3pPr marL="1081164" indent="-216233">
              <a:defRPr sz="2300">
                <a:solidFill>
                  <a:schemeClr val="tx1"/>
                </a:solidFill>
                <a:latin typeface="Arial" charset="0"/>
                <a:ea typeface="ＭＳ Ｐゴシック" pitchFamily="34" charset="-128"/>
              </a:defRPr>
            </a:lvl3pPr>
            <a:lvl4pPr marL="1513629" indent="-216233">
              <a:defRPr sz="2300">
                <a:solidFill>
                  <a:schemeClr val="tx1"/>
                </a:solidFill>
                <a:latin typeface="Arial" charset="0"/>
                <a:ea typeface="ＭＳ Ｐゴシック" pitchFamily="34" charset="-128"/>
              </a:defRPr>
            </a:lvl4pPr>
            <a:lvl5pPr marL="1946095" indent="-216233">
              <a:defRPr sz="2300">
                <a:solidFill>
                  <a:schemeClr val="tx1"/>
                </a:solidFill>
                <a:latin typeface="Arial" charset="0"/>
                <a:ea typeface="ＭＳ Ｐゴシック" pitchFamily="34" charset="-128"/>
              </a:defRPr>
            </a:lvl5pPr>
            <a:lvl6pPr marL="2378560" indent="-216233" eaLnBrk="0" fontAlgn="base" hangingPunct="0">
              <a:spcBef>
                <a:spcPct val="0"/>
              </a:spcBef>
              <a:spcAft>
                <a:spcPct val="0"/>
              </a:spcAft>
              <a:defRPr sz="2300">
                <a:solidFill>
                  <a:schemeClr val="tx1"/>
                </a:solidFill>
                <a:latin typeface="Arial" charset="0"/>
                <a:ea typeface="ＭＳ Ｐゴシック" pitchFamily="34" charset="-128"/>
              </a:defRPr>
            </a:lvl6pPr>
            <a:lvl7pPr marL="2811026" indent="-216233" eaLnBrk="0" fontAlgn="base" hangingPunct="0">
              <a:spcBef>
                <a:spcPct val="0"/>
              </a:spcBef>
              <a:spcAft>
                <a:spcPct val="0"/>
              </a:spcAft>
              <a:defRPr sz="2300">
                <a:solidFill>
                  <a:schemeClr val="tx1"/>
                </a:solidFill>
                <a:latin typeface="Arial" charset="0"/>
                <a:ea typeface="ＭＳ Ｐゴシック" pitchFamily="34" charset="-128"/>
              </a:defRPr>
            </a:lvl7pPr>
            <a:lvl8pPr marL="3243491" indent="-216233" eaLnBrk="0" fontAlgn="base" hangingPunct="0">
              <a:spcBef>
                <a:spcPct val="0"/>
              </a:spcBef>
              <a:spcAft>
                <a:spcPct val="0"/>
              </a:spcAft>
              <a:defRPr sz="2300">
                <a:solidFill>
                  <a:schemeClr val="tx1"/>
                </a:solidFill>
                <a:latin typeface="Arial" charset="0"/>
                <a:ea typeface="ＭＳ Ｐゴシック" pitchFamily="34" charset="-128"/>
              </a:defRPr>
            </a:lvl8pPr>
            <a:lvl9pPr marL="3675957" indent="-216233" eaLnBrk="0" fontAlgn="base" hangingPunct="0">
              <a:spcBef>
                <a:spcPct val="0"/>
              </a:spcBef>
              <a:spcAft>
                <a:spcPct val="0"/>
              </a:spcAft>
              <a:defRPr sz="2300">
                <a:solidFill>
                  <a:schemeClr val="tx1"/>
                </a:solidFill>
                <a:latin typeface="Arial" charset="0"/>
                <a:ea typeface="ＭＳ Ｐゴシック" pitchFamily="34" charset="-128"/>
              </a:defRPr>
            </a:lvl9pPr>
          </a:lstStyle>
          <a:p>
            <a:fld id="{2A0AFCCA-95FA-4EAC-93BB-664EF55BF496}" type="slidenum">
              <a:rPr lang="en-US" sz="1200">
                <a:solidFill>
                  <a:prstClr val="black"/>
                </a:solidFill>
              </a:rPr>
              <a:pPr/>
              <a:t>8</a:t>
            </a:fld>
            <a:endParaRPr lang="en-US" sz="1200">
              <a:solidFill>
                <a:prstClr val="black"/>
              </a:solidFill>
            </a:endParaRPr>
          </a:p>
        </p:txBody>
      </p:sp>
      <p:sp>
        <p:nvSpPr>
          <p:cNvPr id="109571" name="Rectangle 2"/>
          <p:cNvSpPr>
            <a:spLocks noGrp="1" noRot="1" noChangeAspect="1" noChangeArrowheads="1" noTextEdit="1"/>
          </p:cNvSpPr>
          <p:nvPr>
            <p:ph type="sldImg"/>
          </p:nvPr>
        </p:nvSpPr>
        <p:spPr>
          <a:solidFill>
            <a:srgbClr val="FFFFFF"/>
          </a:solidFill>
          <a:ln/>
        </p:spPr>
      </p:sp>
      <p:sp>
        <p:nvSpPr>
          <p:cNvPr id="10957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ea typeface="ＭＳ Ｐゴシック" pitchFamily="34" charset="-128"/>
              </a:rPr>
              <a:t>Electric:  from www.staticfreesoftware.com</a:t>
            </a:r>
          </a:p>
          <a:p>
            <a:pPr eaLnBrk="1" hangingPunct="1"/>
            <a:r>
              <a:rPr lang="en-US" smtClean="0">
                <a:ea typeface="ＭＳ Ｐゴシック" pitchFamily="34" charset="-128"/>
              </a:rPr>
              <a:t>My tutorial is at:</a:t>
            </a:r>
          </a:p>
          <a:p>
            <a:pPr eaLnBrk="1" hangingPunct="1"/>
            <a:r>
              <a:rPr lang="en-US" smtClean="0">
                <a:ea typeface="ＭＳ Ｐゴシック" pitchFamily="34" charset="-128"/>
              </a:rPr>
              <a:t>http://odin.ac.hmc.edu/~harris/class/chipdesign/electric.pdf</a:t>
            </a:r>
          </a:p>
          <a:p>
            <a:pPr eaLnBrk="1" hangingPunct="1"/>
            <a:endParaRPr lang="en-US" smtClean="0">
              <a:ea typeface="ＭＳ Ｐゴシック" pitchFamily="34" charset="-128"/>
            </a:endParaRPr>
          </a:p>
          <a:p>
            <a:pPr eaLnBrk="1" hangingPunct="1"/>
            <a:endParaRPr lang="en-US" smtClean="0">
              <a:ea typeface="ＭＳ Ｐゴシック" pitchFamily="34" charset="-128"/>
            </a:endParaRPr>
          </a:p>
          <a:p>
            <a:pPr eaLnBrk="1" hangingPunct="1"/>
            <a:r>
              <a:rPr lang="en-US" smtClean="0">
                <a:ea typeface="ＭＳ Ｐゴシック" pitchFamily="34" charset="-128"/>
              </a:rPr>
              <a:t>Lasergene (a molecular biology suite of programs for aligning and comparing</a:t>
            </a:r>
          </a:p>
          <a:p>
            <a:pPr eaLnBrk="1" hangingPunct="1"/>
            <a:r>
              <a:rPr lang="en-US" smtClean="0">
                <a:ea typeface="ＭＳ Ｐゴシック" pitchFamily="34" charset="-128"/>
              </a:rPr>
              <a:t>       DNA sequences, etc.)</a:t>
            </a:r>
          </a:p>
          <a:p>
            <a:pPr eaLnBrk="1" hangingPunct="1"/>
            <a:r>
              <a:rPr lang="en-US" smtClean="0">
                <a:ea typeface="ＭＳ Ｐゴシック" pitchFamily="34" charset="-128"/>
              </a:rPr>
              <a:t>Statview (statistical analysis)</a:t>
            </a:r>
          </a:p>
          <a:p>
            <a:pPr eaLnBrk="1" hangingPunct="1"/>
            <a:r>
              <a:rPr lang="en-US" smtClean="0">
                <a:ea typeface="ＭＳ Ｐゴシック" pitchFamily="34" charset="-128"/>
              </a:rPr>
              <a:t>KaleidaGraph (plotting &amp; graphing)</a:t>
            </a:r>
          </a:p>
          <a:p>
            <a:pPr eaLnBrk="1" hangingPunct="1"/>
            <a:r>
              <a:rPr lang="en-US" smtClean="0">
                <a:ea typeface="ＭＳ Ｐゴシック" pitchFamily="34" charset="-128"/>
              </a:rPr>
              <a:t>Populus (programs that simulate ecological and evolutionary processes)</a:t>
            </a:r>
          </a:p>
          <a:p>
            <a:pPr eaLnBrk="1" hangingPunct="1"/>
            <a:endParaRPr lang="en-US" smtClean="0">
              <a:ea typeface="ＭＳ Ｐゴシック" pitchFamily="34" charset="-128"/>
            </a:endParaRPr>
          </a:p>
          <a:p>
            <a:pPr eaLnBrk="1" hangingPunct="1"/>
            <a:endParaRPr lang="en-US" smtClean="0">
              <a:ea typeface="ＭＳ Ｐゴシック" pitchFamily="34" charset="-128"/>
            </a:endParaRPr>
          </a:p>
          <a:p>
            <a:pPr eaLnBrk="1" hangingPunct="1"/>
            <a:endParaRPr lang="en-US"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pitchFamily="34" charset="-128"/>
              </a:defRPr>
            </a:lvl1pPr>
            <a:lvl2pPr marL="702756" indent="-270291">
              <a:defRPr sz="2300">
                <a:solidFill>
                  <a:schemeClr val="tx1"/>
                </a:solidFill>
                <a:latin typeface="Arial" charset="0"/>
                <a:ea typeface="ＭＳ Ｐゴシック" pitchFamily="34" charset="-128"/>
              </a:defRPr>
            </a:lvl2pPr>
            <a:lvl3pPr marL="1081164" indent="-216233">
              <a:defRPr sz="2300">
                <a:solidFill>
                  <a:schemeClr val="tx1"/>
                </a:solidFill>
                <a:latin typeface="Arial" charset="0"/>
                <a:ea typeface="ＭＳ Ｐゴシック" pitchFamily="34" charset="-128"/>
              </a:defRPr>
            </a:lvl3pPr>
            <a:lvl4pPr marL="1513629" indent="-216233">
              <a:defRPr sz="2300">
                <a:solidFill>
                  <a:schemeClr val="tx1"/>
                </a:solidFill>
                <a:latin typeface="Arial" charset="0"/>
                <a:ea typeface="ＭＳ Ｐゴシック" pitchFamily="34" charset="-128"/>
              </a:defRPr>
            </a:lvl4pPr>
            <a:lvl5pPr marL="1946095" indent="-216233">
              <a:defRPr sz="2300">
                <a:solidFill>
                  <a:schemeClr val="tx1"/>
                </a:solidFill>
                <a:latin typeface="Arial" charset="0"/>
                <a:ea typeface="ＭＳ Ｐゴシック" pitchFamily="34" charset="-128"/>
              </a:defRPr>
            </a:lvl5pPr>
            <a:lvl6pPr marL="2378560" indent="-216233" eaLnBrk="0" fontAlgn="base" hangingPunct="0">
              <a:spcBef>
                <a:spcPct val="0"/>
              </a:spcBef>
              <a:spcAft>
                <a:spcPct val="0"/>
              </a:spcAft>
              <a:defRPr sz="2300">
                <a:solidFill>
                  <a:schemeClr val="tx1"/>
                </a:solidFill>
                <a:latin typeface="Arial" charset="0"/>
                <a:ea typeface="ＭＳ Ｐゴシック" pitchFamily="34" charset="-128"/>
              </a:defRPr>
            </a:lvl6pPr>
            <a:lvl7pPr marL="2811026" indent="-216233" eaLnBrk="0" fontAlgn="base" hangingPunct="0">
              <a:spcBef>
                <a:spcPct val="0"/>
              </a:spcBef>
              <a:spcAft>
                <a:spcPct val="0"/>
              </a:spcAft>
              <a:defRPr sz="2300">
                <a:solidFill>
                  <a:schemeClr val="tx1"/>
                </a:solidFill>
                <a:latin typeface="Arial" charset="0"/>
                <a:ea typeface="ＭＳ Ｐゴシック" pitchFamily="34" charset="-128"/>
              </a:defRPr>
            </a:lvl7pPr>
            <a:lvl8pPr marL="3243491" indent="-216233" eaLnBrk="0" fontAlgn="base" hangingPunct="0">
              <a:spcBef>
                <a:spcPct val="0"/>
              </a:spcBef>
              <a:spcAft>
                <a:spcPct val="0"/>
              </a:spcAft>
              <a:defRPr sz="2300">
                <a:solidFill>
                  <a:schemeClr val="tx1"/>
                </a:solidFill>
                <a:latin typeface="Arial" charset="0"/>
                <a:ea typeface="ＭＳ Ｐゴシック" pitchFamily="34" charset="-128"/>
              </a:defRPr>
            </a:lvl8pPr>
            <a:lvl9pPr marL="3675957" indent="-216233" eaLnBrk="0" fontAlgn="base" hangingPunct="0">
              <a:spcBef>
                <a:spcPct val="0"/>
              </a:spcBef>
              <a:spcAft>
                <a:spcPct val="0"/>
              </a:spcAft>
              <a:defRPr sz="2300">
                <a:solidFill>
                  <a:schemeClr val="tx1"/>
                </a:solidFill>
                <a:latin typeface="Arial" charset="0"/>
                <a:ea typeface="ＭＳ Ｐゴシック" pitchFamily="34" charset="-128"/>
              </a:defRPr>
            </a:lvl9pPr>
          </a:lstStyle>
          <a:p>
            <a:fld id="{593EAAB6-2999-46D6-A460-EEFBCD40D127}" type="slidenum">
              <a:rPr lang="en-US" sz="1200">
                <a:solidFill>
                  <a:prstClr val="black"/>
                </a:solidFill>
              </a:rPr>
              <a:pPr/>
              <a:t>28</a:t>
            </a:fld>
            <a:endParaRPr lang="en-US" sz="1200">
              <a:solidFill>
                <a:prstClr val="black"/>
              </a:solidFill>
            </a:endParaRPr>
          </a:p>
        </p:txBody>
      </p:sp>
      <p:sp>
        <p:nvSpPr>
          <p:cNvPr id="130051" name="Rectangle 2"/>
          <p:cNvSpPr>
            <a:spLocks noGrp="1" noRot="1" noChangeAspect="1" noChangeArrowheads="1" noTextEdit="1"/>
          </p:cNvSpPr>
          <p:nvPr>
            <p:ph type="sldImg"/>
          </p:nvPr>
        </p:nvSpPr>
        <p:spPr>
          <a:solidFill>
            <a:srgbClr val="FFFFFF"/>
          </a:solidFill>
          <a:ln/>
        </p:spPr>
      </p:sp>
      <p:sp>
        <p:nvSpPr>
          <p:cNvPr id="13005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ea typeface="ＭＳ Ｐゴシック" pitchFamily="34" charset="-128"/>
              </a:rPr>
              <a:t>Selena's estoy contigo</a:t>
            </a:r>
          </a:p>
          <a:p>
            <a:pPr eaLnBrk="1" hangingPunct="1"/>
            <a:r>
              <a:rPr lang="en-US" smtClean="0">
                <a:ea typeface="ＭＳ Ｐゴシック" pitchFamily="34" charset="-128"/>
              </a:rPr>
              <a:t>Spanish was Selena's scond language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pitchFamily="34" charset="-128"/>
              </a:defRPr>
            </a:lvl1pPr>
            <a:lvl2pPr marL="702756" indent="-270291">
              <a:defRPr sz="2300">
                <a:solidFill>
                  <a:schemeClr val="tx1"/>
                </a:solidFill>
                <a:latin typeface="Arial" charset="0"/>
                <a:ea typeface="ＭＳ Ｐゴシック" pitchFamily="34" charset="-128"/>
              </a:defRPr>
            </a:lvl2pPr>
            <a:lvl3pPr marL="1081164" indent="-216233">
              <a:defRPr sz="2300">
                <a:solidFill>
                  <a:schemeClr val="tx1"/>
                </a:solidFill>
                <a:latin typeface="Arial" charset="0"/>
                <a:ea typeface="ＭＳ Ｐゴシック" pitchFamily="34" charset="-128"/>
              </a:defRPr>
            </a:lvl3pPr>
            <a:lvl4pPr marL="1513629" indent="-216233">
              <a:defRPr sz="2300">
                <a:solidFill>
                  <a:schemeClr val="tx1"/>
                </a:solidFill>
                <a:latin typeface="Arial" charset="0"/>
                <a:ea typeface="ＭＳ Ｐゴシック" pitchFamily="34" charset="-128"/>
              </a:defRPr>
            </a:lvl4pPr>
            <a:lvl5pPr marL="1946095" indent="-216233">
              <a:defRPr sz="2300">
                <a:solidFill>
                  <a:schemeClr val="tx1"/>
                </a:solidFill>
                <a:latin typeface="Arial" charset="0"/>
                <a:ea typeface="ＭＳ Ｐゴシック" pitchFamily="34" charset="-128"/>
              </a:defRPr>
            </a:lvl5pPr>
            <a:lvl6pPr marL="2378560" indent="-216233" eaLnBrk="0" fontAlgn="base" hangingPunct="0">
              <a:spcBef>
                <a:spcPct val="0"/>
              </a:spcBef>
              <a:spcAft>
                <a:spcPct val="0"/>
              </a:spcAft>
              <a:defRPr sz="2300">
                <a:solidFill>
                  <a:schemeClr val="tx1"/>
                </a:solidFill>
                <a:latin typeface="Arial" charset="0"/>
                <a:ea typeface="ＭＳ Ｐゴシック" pitchFamily="34" charset="-128"/>
              </a:defRPr>
            </a:lvl6pPr>
            <a:lvl7pPr marL="2811026" indent="-216233" eaLnBrk="0" fontAlgn="base" hangingPunct="0">
              <a:spcBef>
                <a:spcPct val="0"/>
              </a:spcBef>
              <a:spcAft>
                <a:spcPct val="0"/>
              </a:spcAft>
              <a:defRPr sz="2300">
                <a:solidFill>
                  <a:schemeClr val="tx1"/>
                </a:solidFill>
                <a:latin typeface="Arial" charset="0"/>
                <a:ea typeface="ＭＳ Ｐゴシック" pitchFamily="34" charset="-128"/>
              </a:defRPr>
            </a:lvl7pPr>
            <a:lvl8pPr marL="3243491" indent="-216233" eaLnBrk="0" fontAlgn="base" hangingPunct="0">
              <a:spcBef>
                <a:spcPct val="0"/>
              </a:spcBef>
              <a:spcAft>
                <a:spcPct val="0"/>
              </a:spcAft>
              <a:defRPr sz="2300">
                <a:solidFill>
                  <a:schemeClr val="tx1"/>
                </a:solidFill>
                <a:latin typeface="Arial" charset="0"/>
                <a:ea typeface="ＭＳ Ｐゴシック" pitchFamily="34" charset="-128"/>
              </a:defRPr>
            </a:lvl8pPr>
            <a:lvl9pPr marL="3675957" indent="-216233" eaLnBrk="0" fontAlgn="base" hangingPunct="0">
              <a:spcBef>
                <a:spcPct val="0"/>
              </a:spcBef>
              <a:spcAft>
                <a:spcPct val="0"/>
              </a:spcAft>
              <a:defRPr sz="2300">
                <a:solidFill>
                  <a:schemeClr val="tx1"/>
                </a:solidFill>
                <a:latin typeface="Arial" charset="0"/>
                <a:ea typeface="ＭＳ Ｐゴシック" pitchFamily="34" charset="-128"/>
              </a:defRPr>
            </a:lvl9pPr>
          </a:lstStyle>
          <a:p>
            <a:fld id="{E4FFE0C7-F97B-454B-A4D5-AF9104D955D6}" type="slidenum">
              <a:rPr lang="en-US" sz="1200">
                <a:solidFill>
                  <a:prstClr val="black"/>
                </a:solidFill>
              </a:rPr>
              <a:pPr/>
              <a:t>29</a:t>
            </a:fld>
            <a:endParaRPr lang="en-US" sz="1200">
              <a:solidFill>
                <a:prstClr val="black"/>
              </a:solidFill>
            </a:endParaRPr>
          </a:p>
        </p:txBody>
      </p:sp>
      <p:sp>
        <p:nvSpPr>
          <p:cNvPr id="131075" name="Rectangle 2"/>
          <p:cNvSpPr>
            <a:spLocks noGrp="1" noRot="1" noChangeAspect="1" noChangeArrowheads="1" noTextEdit="1"/>
          </p:cNvSpPr>
          <p:nvPr>
            <p:ph type="sldImg"/>
          </p:nvPr>
        </p:nvSpPr>
        <p:spPr>
          <a:solidFill>
            <a:srgbClr val="FFFFFF"/>
          </a:solidFill>
          <a:ln/>
        </p:spPr>
      </p:sp>
      <p:sp>
        <p:nvSpPr>
          <p:cNvPr id="1310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pitchFamily="34" charset="-128"/>
              </a:defRPr>
            </a:lvl1pPr>
            <a:lvl2pPr marL="702756" indent="-270291">
              <a:defRPr sz="2300">
                <a:solidFill>
                  <a:schemeClr val="tx1"/>
                </a:solidFill>
                <a:latin typeface="Arial" charset="0"/>
                <a:ea typeface="ＭＳ Ｐゴシック" pitchFamily="34" charset="-128"/>
              </a:defRPr>
            </a:lvl2pPr>
            <a:lvl3pPr marL="1081164" indent="-216233">
              <a:defRPr sz="2300">
                <a:solidFill>
                  <a:schemeClr val="tx1"/>
                </a:solidFill>
                <a:latin typeface="Arial" charset="0"/>
                <a:ea typeface="ＭＳ Ｐゴシック" pitchFamily="34" charset="-128"/>
              </a:defRPr>
            </a:lvl3pPr>
            <a:lvl4pPr marL="1513629" indent="-216233">
              <a:defRPr sz="2300">
                <a:solidFill>
                  <a:schemeClr val="tx1"/>
                </a:solidFill>
                <a:latin typeface="Arial" charset="0"/>
                <a:ea typeface="ＭＳ Ｐゴシック" pitchFamily="34" charset="-128"/>
              </a:defRPr>
            </a:lvl4pPr>
            <a:lvl5pPr marL="1946095" indent="-216233">
              <a:defRPr sz="2300">
                <a:solidFill>
                  <a:schemeClr val="tx1"/>
                </a:solidFill>
                <a:latin typeface="Arial" charset="0"/>
                <a:ea typeface="ＭＳ Ｐゴシック" pitchFamily="34" charset="-128"/>
              </a:defRPr>
            </a:lvl5pPr>
            <a:lvl6pPr marL="2378560" indent="-216233" eaLnBrk="0" fontAlgn="base" hangingPunct="0">
              <a:spcBef>
                <a:spcPct val="0"/>
              </a:spcBef>
              <a:spcAft>
                <a:spcPct val="0"/>
              </a:spcAft>
              <a:defRPr sz="2300">
                <a:solidFill>
                  <a:schemeClr val="tx1"/>
                </a:solidFill>
                <a:latin typeface="Arial" charset="0"/>
                <a:ea typeface="ＭＳ Ｐゴシック" pitchFamily="34" charset="-128"/>
              </a:defRPr>
            </a:lvl6pPr>
            <a:lvl7pPr marL="2811026" indent="-216233" eaLnBrk="0" fontAlgn="base" hangingPunct="0">
              <a:spcBef>
                <a:spcPct val="0"/>
              </a:spcBef>
              <a:spcAft>
                <a:spcPct val="0"/>
              </a:spcAft>
              <a:defRPr sz="2300">
                <a:solidFill>
                  <a:schemeClr val="tx1"/>
                </a:solidFill>
                <a:latin typeface="Arial" charset="0"/>
                <a:ea typeface="ＭＳ Ｐゴシック" pitchFamily="34" charset="-128"/>
              </a:defRPr>
            </a:lvl7pPr>
            <a:lvl8pPr marL="3243491" indent="-216233" eaLnBrk="0" fontAlgn="base" hangingPunct="0">
              <a:spcBef>
                <a:spcPct val="0"/>
              </a:spcBef>
              <a:spcAft>
                <a:spcPct val="0"/>
              </a:spcAft>
              <a:defRPr sz="2300">
                <a:solidFill>
                  <a:schemeClr val="tx1"/>
                </a:solidFill>
                <a:latin typeface="Arial" charset="0"/>
                <a:ea typeface="ＭＳ Ｐゴシック" pitchFamily="34" charset="-128"/>
              </a:defRPr>
            </a:lvl8pPr>
            <a:lvl9pPr marL="3675957" indent="-216233" eaLnBrk="0" fontAlgn="base" hangingPunct="0">
              <a:spcBef>
                <a:spcPct val="0"/>
              </a:spcBef>
              <a:spcAft>
                <a:spcPct val="0"/>
              </a:spcAft>
              <a:defRPr sz="2300">
                <a:solidFill>
                  <a:schemeClr val="tx1"/>
                </a:solidFill>
                <a:latin typeface="Arial" charset="0"/>
                <a:ea typeface="ＭＳ Ｐゴシック" pitchFamily="34" charset="-128"/>
              </a:defRPr>
            </a:lvl9pPr>
          </a:lstStyle>
          <a:p>
            <a:fld id="{02BDFBD8-D862-411D-8C82-D6B4EEC135FF}" type="slidenum">
              <a:rPr lang="en-US" sz="1200">
                <a:solidFill>
                  <a:prstClr val="black"/>
                </a:solidFill>
              </a:rPr>
              <a:pPr/>
              <a:t>30</a:t>
            </a:fld>
            <a:endParaRPr lang="en-US" sz="1200">
              <a:solidFill>
                <a:prstClr val="black"/>
              </a:solidFill>
            </a:endParaRPr>
          </a:p>
        </p:txBody>
      </p:sp>
      <p:sp>
        <p:nvSpPr>
          <p:cNvPr id="132099" name="Rectangle 2"/>
          <p:cNvSpPr>
            <a:spLocks noGrp="1" noRot="1" noChangeAspect="1" noChangeArrowheads="1" noTextEdit="1"/>
          </p:cNvSpPr>
          <p:nvPr>
            <p:ph type="sldImg"/>
          </p:nvPr>
        </p:nvSpPr>
        <p:spPr>
          <a:solidFill>
            <a:srgbClr val="FFFFFF"/>
          </a:solidFill>
          <a:ln/>
        </p:spPr>
      </p:sp>
      <p:sp>
        <p:nvSpPr>
          <p:cNvPr id="1321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pitchFamily="34" charset="-128"/>
              </a:defRPr>
            </a:lvl1pPr>
            <a:lvl2pPr marL="702756" indent="-270291">
              <a:defRPr sz="2300">
                <a:solidFill>
                  <a:schemeClr val="tx1"/>
                </a:solidFill>
                <a:latin typeface="Arial" charset="0"/>
                <a:ea typeface="ＭＳ Ｐゴシック" pitchFamily="34" charset="-128"/>
              </a:defRPr>
            </a:lvl2pPr>
            <a:lvl3pPr marL="1081164" indent="-216233">
              <a:defRPr sz="2300">
                <a:solidFill>
                  <a:schemeClr val="tx1"/>
                </a:solidFill>
                <a:latin typeface="Arial" charset="0"/>
                <a:ea typeface="ＭＳ Ｐゴシック" pitchFamily="34" charset="-128"/>
              </a:defRPr>
            </a:lvl3pPr>
            <a:lvl4pPr marL="1513629" indent="-216233">
              <a:defRPr sz="2300">
                <a:solidFill>
                  <a:schemeClr val="tx1"/>
                </a:solidFill>
                <a:latin typeface="Arial" charset="0"/>
                <a:ea typeface="ＭＳ Ｐゴシック" pitchFamily="34" charset="-128"/>
              </a:defRPr>
            </a:lvl4pPr>
            <a:lvl5pPr marL="1946095" indent="-216233">
              <a:defRPr sz="2300">
                <a:solidFill>
                  <a:schemeClr val="tx1"/>
                </a:solidFill>
                <a:latin typeface="Arial" charset="0"/>
                <a:ea typeface="ＭＳ Ｐゴシック" pitchFamily="34" charset="-128"/>
              </a:defRPr>
            </a:lvl5pPr>
            <a:lvl6pPr marL="2378560" indent="-216233" eaLnBrk="0" fontAlgn="base" hangingPunct="0">
              <a:spcBef>
                <a:spcPct val="0"/>
              </a:spcBef>
              <a:spcAft>
                <a:spcPct val="0"/>
              </a:spcAft>
              <a:defRPr sz="2300">
                <a:solidFill>
                  <a:schemeClr val="tx1"/>
                </a:solidFill>
                <a:latin typeface="Arial" charset="0"/>
                <a:ea typeface="ＭＳ Ｐゴシック" pitchFamily="34" charset="-128"/>
              </a:defRPr>
            </a:lvl6pPr>
            <a:lvl7pPr marL="2811026" indent="-216233" eaLnBrk="0" fontAlgn="base" hangingPunct="0">
              <a:spcBef>
                <a:spcPct val="0"/>
              </a:spcBef>
              <a:spcAft>
                <a:spcPct val="0"/>
              </a:spcAft>
              <a:defRPr sz="2300">
                <a:solidFill>
                  <a:schemeClr val="tx1"/>
                </a:solidFill>
                <a:latin typeface="Arial" charset="0"/>
                <a:ea typeface="ＭＳ Ｐゴシック" pitchFamily="34" charset="-128"/>
              </a:defRPr>
            </a:lvl7pPr>
            <a:lvl8pPr marL="3243491" indent="-216233" eaLnBrk="0" fontAlgn="base" hangingPunct="0">
              <a:spcBef>
                <a:spcPct val="0"/>
              </a:spcBef>
              <a:spcAft>
                <a:spcPct val="0"/>
              </a:spcAft>
              <a:defRPr sz="2300">
                <a:solidFill>
                  <a:schemeClr val="tx1"/>
                </a:solidFill>
                <a:latin typeface="Arial" charset="0"/>
                <a:ea typeface="ＭＳ Ｐゴシック" pitchFamily="34" charset="-128"/>
              </a:defRPr>
            </a:lvl8pPr>
            <a:lvl9pPr marL="3675957" indent="-216233" eaLnBrk="0" fontAlgn="base" hangingPunct="0">
              <a:spcBef>
                <a:spcPct val="0"/>
              </a:spcBef>
              <a:spcAft>
                <a:spcPct val="0"/>
              </a:spcAft>
              <a:defRPr sz="2300">
                <a:solidFill>
                  <a:schemeClr val="tx1"/>
                </a:solidFill>
                <a:latin typeface="Arial" charset="0"/>
                <a:ea typeface="ＭＳ Ｐゴシック" pitchFamily="34" charset="-128"/>
              </a:defRPr>
            </a:lvl9pPr>
          </a:lstStyle>
          <a:p>
            <a:fld id="{689C1B00-66CC-4D70-B963-E3C9D767965A}" type="slidenum">
              <a:rPr lang="en-US" sz="1200">
                <a:solidFill>
                  <a:prstClr val="black"/>
                </a:solidFill>
              </a:rPr>
              <a:pPr/>
              <a:t>31</a:t>
            </a:fld>
            <a:endParaRPr lang="en-US" sz="1200">
              <a:solidFill>
                <a:prstClr val="black"/>
              </a:solidFill>
            </a:endParaRPr>
          </a:p>
        </p:txBody>
      </p:sp>
      <p:sp>
        <p:nvSpPr>
          <p:cNvPr id="133123" name="Rectangle 2"/>
          <p:cNvSpPr>
            <a:spLocks noGrp="1" noRot="1" noChangeAspect="1" noChangeArrowheads="1" noTextEdit="1"/>
          </p:cNvSpPr>
          <p:nvPr>
            <p:ph type="sldImg"/>
          </p:nvPr>
        </p:nvSpPr>
        <p:spPr>
          <a:solidFill>
            <a:srgbClr val="FFFFFF"/>
          </a:solidFill>
          <a:ln/>
        </p:spPr>
      </p:sp>
      <p:sp>
        <p:nvSpPr>
          <p:cNvPr id="1331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pitchFamily="34" charset="-128"/>
              </a:defRPr>
            </a:lvl1pPr>
            <a:lvl2pPr marL="702756" indent="-270291">
              <a:defRPr sz="2300">
                <a:solidFill>
                  <a:schemeClr val="tx1"/>
                </a:solidFill>
                <a:latin typeface="Arial" charset="0"/>
                <a:ea typeface="ＭＳ Ｐゴシック" pitchFamily="34" charset="-128"/>
              </a:defRPr>
            </a:lvl2pPr>
            <a:lvl3pPr marL="1081164" indent="-216233">
              <a:defRPr sz="2300">
                <a:solidFill>
                  <a:schemeClr val="tx1"/>
                </a:solidFill>
                <a:latin typeface="Arial" charset="0"/>
                <a:ea typeface="ＭＳ Ｐゴシック" pitchFamily="34" charset="-128"/>
              </a:defRPr>
            </a:lvl3pPr>
            <a:lvl4pPr marL="1513629" indent="-216233">
              <a:defRPr sz="2300">
                <a:solidFill>
                  <a:schemeClr val="tx1"/>
                </a:solidFill>
                <a:latin typeface="Arial" charset="0"/>
                <a:ea typeface="ＭＳ Ｐゴシック" pitchFamily="34" charset="-128"/>
              </a:defRPr>
            </a:lvl4pPr>
            <a:lvl5pPr marL="1946095" indent="-216233">
              <a:defRPr sz="2300">
                <a:solidFill>
                  <a:schemeClr val="tx1"/>
                </a:solidFill>
                <a:latin typeface="Arial" charset="0"/>
                <a:ea typeface="ＭＳ Ｐゴシック" pitchFamily="34" charset="-128"/>
              </a:defRPr>
            </a:lvl5pPr>
            <a:lvl6pPr marL="2378560" indent="-216233" eaLnBrk="0" fontAlgn="base" hangingPunct="0">
              <a:spcBef>
                <a:spcPct val="0"/>
              </a:spcBef>
              <a:spcAft>
                <a:spcPct val="0"/>
              </a:spcAft>
              <a:defRPr sz="2300">
                <a:solidFill>
                  <a:schemeClr val="tx1"/>
                </a:solidFill>
                <a:latin typeface="Arial" charset="0"/>
                <a:ea typeface="ＭＳ Ｐゴシック" pitchFamily="34" charset="-128"/>
              </a:defRPr>
            </a:lvl6pPr>
            <a:lvl7pPr marL="2811026" indent="-216233" eaLnBrk="0" fontAlgn="base" hangingPunct="0">
              <a:spcBef>
                <a:spcPct val="0"/>
              </a:spcBef>
              <a:spcAft>
                <a:spcPct val="0"/>
              </a:spcAft>
              <a:defRPr sz="2300">
                <a:solidFill>
                  <a:schemeClr val="tx1"/>
                </a:solidFill>
                <a:latin typeface="Arial" charset="0"/>
                <a:ea typeface="ＭＳ Ｐゴシック" pitchFamily="34" charset="-128"/>
              </a:defRPr>
            </a:lvl7pPr>
            <a:lvl8pPr marL="3243491" indent="-216233" eaLnBrk="0" fontAlgn="base" hangingPunct="0">
              <a:spcBef>
                <a:spcPct val="0"/>
              </a:spcBef>
              <a:spcAft>
                <a:spcPct val="0"/>
              </a:spcAft>
              <a:defRPr sz="2300">
                <a:solidFill>
                  <a:schemeClr val="tx1"/>
                </a:solidFill>
                <a:latin typeface="Arial" charset="0"/>
                <a:ea typeface="ＭＳ Ｐゴシック" pitchFamily="34" charset="-128"/>
              </a:defRPr>
            </a:lvl8pPr>
            <a:lvl9pPr marL="3675957" indent="-216233" eaLnBrk="0" fontAlgn="base" hangingPunct="0">
              <a:spcBef>
                <a:spcPct val="0"/>
              </a:spcBef>
              <a:spcAft>
                <a:spcPct val="0"/>
              </a:spcAft>
              <a:defRPr sz="2300">
                <a:solidFill>
                  <a:schemeClr val="tx1"/>
                </a:solidFill>
                <a:latin typeface="Arial" charset="0"/>
                <a:ea typeface="ＭＳ Ｐゴシック" pitchFamily="34" charset="-128"/>
              </a:defRPr>
            </a:lvl9pPr>
          </a:lstStyle>
          <a:p>
            <a:fld id="{0EBBC79C-BEFE-4F3D-B4F5-6C8FDAA245D2}" type="slidenum">
              <a:rPr lang="en-US" sz="1200">
                <a:solidFill>
                  <a:prstClr val="black"/>
                </a:solidFill>
              </a:rPr>
              <a:pPr/>
              <a:t>32</a:t>
            </a:fld>
            <a:endParaRPr lang="en-US" sz="1200">
              <a:solidFill>
                <a:prstClr val="black"/>
              </a:solidFill>
            </a:endParaRPr>
          </a:p>
        </p:txBody>
      </p:sp>
      <p:sp>
        <p:nvSpPr>
          <p:cNvPr id="134147" name="Rectangle 2"/>
          <p:cNvSpPr>
            <a:spLocks noGrp="1" noRot="1" noChangeAspect="1" noChangeArrowheads="1" noTextEdit="1"/>
          </p:cNvSpPr>
          <p:nvPr>
            <p:ph type="sldImg"/>
          </p:nvPr>
        </p:nvSpPr>
        <p:spPr>
          <a:solidFill>
            <a:srgbClr val="FFFFFF"/>
          </a:solidFill>
          <a:ln/>
        </p:spPr>
      </p:sp>
      <p:sp>
        <p:nvSpPr>
          <p:cNvPr id="1341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pitchFamily="34" charset="-128"/>
              </a:defRPr>
            </a:lvl1pPr>
            <a:lvl2pPr marL="702756" indent="-270291">
              <a:defRPr sz="2300">
                <a:solidFill>
                  <a:schemeClr val="tx1"/>
                </a:solidFill>
                <a:latin typeface="Arial" charset="0"/>
                <a:ea typeface="ＭＳ Ｐゴシック" pitchFamily="34" charset="-128"/>
              </a:defRPr>
            </a:lvl2pPr>
            <a:lvl3pPr marL="1081164" indent="-216233">
              <a:defRPr sz="2300">
                <a:solidFill>
                  <a:schemeClr val="tx1"/>
                </a:solidFill>
                <a:latin typeface="Arial" charset="0"/>
                <a:ea typeface="ＭＳ Ｐゴシック" pitchFamily="34" charset="-128"/>
              </a:defRPr>
            </a:lvl3pPr>
            <a:lvl4pPr marL="1513629" indent="-216233">
              <a:defRPr sz="2300">
                <a:solidFill>
                  <a:schemeClr val="tx1"/>
                </a:solidFill>
                <a:latin typeface="Arial" charset="0"/>
                <a:ea typeface="ＭＳ Ｐゴシック" pitchFamily="34" charset="-128"/>
              </a:defRPr>
            </a:lvl4pPr>
            <a:lvl5pPr marL="1946095" indent="-216233">
              <a:defRPr sz="2300">
                <a:solidFill>
                  <a:schemeClr val="tx1"/>
                </a:solidFill>
                <a:latin typeface="Arial" charset="0"/>
                <a:ea typeface="ＭＳ Ｐゴシック" pitchFamily="34" charset="-128"/>
              </a:defRPr>
            </a:lvl5pPr>
            <a:lvl6pPr marL="2378560" indent="-216233" eaLnBrk="0" fontAlgn="base" hangingPunct="0">
              <a:spcBef>
                <a:spcPct val="0"/>
              </a:spcBef>
              <a:spcAft>
                <a:spcPct val="0"/>
              </a:spcAft>
              <a:defRPr sz="2300">
                <a:solidFill>
                  <a:schemeClr val="tx1"/>
                </a:solidFill>
                <a:latin typeface="Arial" charset="0"/>
                <a:ea typeface="ＭＳ Ｐゴシック" pitchFamily="34" charset="-128"/>
              </a:defRPr>
            </a:lvl6pPr>
            <a:lvl7pPr marL="2811026" indent="-216233" eaLnBrk="0" fontAlgn="base" hangingPunct="0">
              <a:spcBef>
                <a:spcPct val="0"/>
              </a:spcBef>
              <a:spcAft>
                <a:spcPct val="0"/>
              </a:spcAft>
              <a:defRPr sz="2300">
                <a:solidFill>
                  <a:schemeClr val="tx1"/>
                </a:solidFill>
                <a:latin typeface="Arial" charset="0"/>
                <a:ea typeface="ＭＳ Ｐゴシック" pitchFamily="34" charset="-128"/>
              </a:defRPr>
            </a:lvl7pPr>
            <a:lvl8pPr marL="3243491" indent="-216233" eaLnBrk="0" fontAlgn="base" hangingPunct="0">
              <a:spcBef>
                <a:spcPct val="0"/>
              </a:spcBef>
              <a:spcAft>
                <a:spcPct val="0"/>
              </a:spcAft>
              <a:defRPr sz="2300">
                <a:solidFill>
                  <a:schemeClr val="tx1"/>
                </a:solidFill>
                <a:latin typeface="Arial" charset="0"/>
                <a:ea typeface="ＭＳ Ｐゴシック" pitchFamily="34" charset="-128"/>
              </a:defRPr>
            </a:lvl8pPr>
            <a:lvl9pPr marL="3675957" indent="-216233" eaLnBrk="0" fontAlgn="base" hangingPunct="0">
              <a:spcBef>
                <a:spcPct val="0"/>
              </a:spcBef>
              <a:spcAft>
                <a:spcPct val="0"/>
              </a:spcAft>
              <a:defRPr sz="2300">
                <a:solidFill>
                  <a:schemeClr val="tx1"/>
                </a:solidFill>
                <a:latin typeface="Arial" charset="0"/>
                <a:ea typeface="ＭＳ Ｐゴシック" pitchFamily="34" charset="-128"/>
              </a:defRPr>
            </a:lvl9pPr>
          </a:lstStyle>
          <a:p>
            <a:fld id="{428976DB-8D63-4E0D-A117-365055D52100}" type="slidenum">
              <a:rPr lang="en-US" sz="1200">
                <a:solidFill>
                  <a:prstClr val="black"/>
                </a:solidFill>
              </a:rPr>
              <a:pPr/>
              <a:t>33</a:t>
            </a:fld>
            <a:endParaRPr lang="en-US" sz="1200">
              <a:solidFill>
                <a:prstClr val="black"/>
              </a:solidFill>
            </a:endParaRPr>
          </a:p>
        </p:txBody>
      </p:sp>
      <p:sp>
        <p:nvSpPr>
          <p:cNvPr id="135171" name="Rectangle 2"/>
          <p:cNvSpPr>
            <a:spLocks noGrp="1" noRot="1" noChangeAspect="1" noChangeArrowheads="1" noTextEdit="1"/>
          </p:cNvSpPr>
          <p:nvPr>
            <p:ph type="sldImg"/>
          </p:nvPr>
        </p:nvSpPr>
        <p:spPr>
          <a:solidFill>
            <a:srgbClr val="FFFFFF"/>
          </a:solidFill>
          <a:ln/>
        </p:spPr>
      </p:sp>
      <p:sp>
        <p:nvSpPr>
          <p:cNvPr id="13517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ea typeface="ＭＳ Ｐゴシック" pitchFamily="34" charset="-128"/>
              </a:rPr>
              <a:t>Electric:  from www.staticfreesoftware.com</a:t>
            </a:r>
          </a:p>
          <a:p>
            <a:pPr eaLnBrk="1" hangingPunct="1"/>
            <a:r>
              <a:rPr lang="en-US" smtClean="0">
                <a:ea typeface="ＭＳ Ｐゴシック" pitchFamily="34" charset="-128"/>
              </a:rPr>
              <a:t>My tutorial is at:</a:t>
            </a:r>
          </a:p>
          <a:p>
            <a:pPr eaLnBrk="1" hangingPunct="1"/>
            <a:r>
              <a:rPr lang="en-US" smtClean="0">
                <a:ea typeface="ＭＳ Ｐゴシック" pitchFamily="34" charset="-128"/>
              </a:rPr>
              <a:t>http://odin.ac.hmc.edu/~harris/class/chipdesign/electric.pdf</a:t>
            </a:r>
          </a:p>
          <a:p>
            <a:pPr eaLnBrk="1" hangingPunct="1"/>
            <a:endParaRPr lang="en-US" smtClean="0">
              <a:ea typeface="ＭＳ Ｐゴシック" pitchFamily="34" charset="-128"/>
            </a:endParaRPr>
          </a:p>
          <a:p>
            <a:pPr eaLnBrk="1" hangingPunct="1"/>
            <a:endParaRPr lang="en-US" smtClean="0">
              <a:ea typeface="ＭＳ Ｐゴシック" pitchFamily="34" charset="-128"/>
            </a:endParaRPr>
          </a:p>
          <a:p>
            <a:pPr eaLnBrk="1" hangingPunct="1"/>
            <a:r>
              <a:rPr lang="en-US" smtClean="0">
                <a:ea typeface="ＭＳ Ｐゴシック" pitchFamily="34" charset="-128"/>
              </a:rPr>
              <a:t>Lasergene (a molecular biology suite of programs for aligning and comparing</a:t>
            </a:r>
          </a:p>
          <a:p>
            <a:pPr eaLnBrk="1" hangingPunct="1"/>
            <a:r>
              <a:rPr lang="en-US" smtClean="0">
                <a:ea typeface="ＭＳ Ｐゴシック" pitchFamily="34" charset="-128"/>
              </a:rPr>
              <a:t>       DNA sequences, etc.)</a:t>
            </a:r>
          </a:p>
          <a:p>
            <a:pPr eaLnBrk="1" hangingPunct="1"/>
            <a:r>
              <a:rPr lang="en-US" smtClean="0">
                <a:ea typeface="ＭＳ Ｐゴシック" pitchFamily="34" charset="-128"/>
              </a:rPr>
              <a:t>Statview (statistical analysis)</a:t>
            </a:r>
          </a:p>
          <a:p>
            <a:pPr eaLnBrk="1" hangingPunct="1"/>
            <a:r>
              <a:rPr lang="en-US" smtClean="0">
                <a:ea typeface="ＭＳ Ｐゴシック" pitchFamily="34" charset="-128"/>
              </a:rPr>
              <a:t>KaleidaGraph (plotting &amp; graphing)</a:t>
            </a:r>
          </a:p>
          <a:p>
            <a:pPr eaLnBrk="1" hangingPunct="1"/>
            <a:r>
              <a:rPr lang="en-US" smtClean="0">
                <a:ea typeface="ＭＳ Ｐゴシック" pitchFamily="34" charset="-128"/>
              </a:rPr>
              <a:t>Populus (programs that simulate ecological and evolutionary processes)</a:t>
            </a:r>
          </a:p>
          <a:p>
            <a:pPr eaLnBrk="1" hangingPunct="1"/>
            <a:endParaRPr lang="en-US" smtClean="0">
              <a:ea typeface="ＭＳ Ｐゴシック" pitchFamily="34" charset="-128"/>
            </a:endParaRPr>
          </a:p>
          <a:p>
            <a:pPr eaLnBrk="1" hangingPunct="1"/>
            <a:endParaRPr lang="en-US" smtClean="0">
              <a:ea typeface="ＭＳ Ｐゴシック" pitchFamily="34" charset="-128"/>
            </a:endParaRPr>
          </a:p>
          <a:p>
            <a:pPr eaLnBrk="1" hangingPunct="1"/>
            <a:endParaRPr lang="en-US" smtClean="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pitchFamily="34" charset="-128"/>
              </a:defRPr>
            </a:lvl1pPr>
            <a:lvl2pPr marL="702756" indent="-270291">
              <a:defRPr sz="2300">
                <a:solidFill>
                  <a:schemeClr val="tx1"/>
                </a:solidFill>
                <a:latin typeface="Arial" charset="0"/>
                <a:ea typeface="ＭＳ Ｐゴシック" pitchFamily="34" charset="-128"/>
              </a:defRPr>
            </a:lvl2pPr>
            <a:lvl3pPr marL="1081164" indent="-216233">
              <a:defRPr sz="2300">
                <a:solidFill>
                  <a:schemeClr val="tx1"/>
                </a:solidFill>
                <a:latin typeface="Arial" charset="0"/>
                <a:ea typeface="ＭＳ Ｐゴシック" pitchFamily="34" charset="-128"/>
              </a:defRPr>
            </a:lvl3pPr>
            <a:lvl4pPr marL="1513629" indent="-216233">
              <a:defRPr sz="2300">
                <a:solidFill>
                  <a:schemeClr val="tx1"/>
                </a:solidFill>
                <a:latin typeface="Arial" charset="0"/>
                <a:ea typeface="ＭＳ Ｐゴシック" pitchFamily="34" charset="-128"/>
              </a:defRPr>
            </a:lvl4pPr>
            <a:lvl5pPr marL="1946095" indent="-216233">
              <a:defRPr sz="2300">
                <a:solidFill>
                  <a:schemeClr val="tx1"/>
                </a:solidFill>
                <a:latin typeface="Arial" charset="0"/>
                <a:ea typeface="ＭＳ Ｐゴシック" pitchFamily="34" charset="-128"/>
              </a:defRPr>
            </a:lvl5pPr>
            <a:lvl6pPr marL="2378560" indent="-216233" eaLnBrk="0" fontAlgn="base" hangingPunct="0">
              <a:spcBef>
                <a:spcPct val="0"/>
              </a:spcBef>
              <a:spcAft>
                <a:spcPct val="0"/>
              </a:spcAft>
              <a:defRPr sz="2300">
                <a:solidFill>
                  <a:schemeClr val="tx1"/>
                </a:solidFill>
                <a:latin typeface="Arial" charset="0"/>
                <a:ea typeface="ＭＳ Ｐゴシック" pitchFamily="34" charset="-128"/>
              </a:defRPr>
            </a:lvl6pPr>
            <a:lvl7pPr marL="2811026" indent="-216233" eaLnBrk="0" fontAlgn="base" hangingPunct="0">
              <a:spcBef>
                <a:spcPct val="0"/>
              </a:spcBef>
              <a:spcAft>
                <a:spcPct val="0"/>
              </a:spcAft>
              <a:defRPr sz="2300">
                <a:solidFill>
                  <a:schemeClr val="tx1"/>
                </a:solidFill>
                <a:latin typeface="Arial" charset="0"/>
                <a:ea typeface="ＭＳ Ｐゴシック" pitchFamily="34" charset="-128"/>
              </a:defRPr>
            </a:lvl7pPr>
            <a:lvl8pPr marL="3243491" indent="-216233" eaLnBrk="0" fontAlgn="base" hangingPunct="0">
              <a:spcBef>
                <a:spcPct val="0"/>
              </a:spcBef>
              <a:spcAft>
                <a:spcPct val="0"/>
              </a:spcAft>
              <a:defRPr sz="2300">
                <a:solidFill>
                  <a:schemeClr val="tx1"/>
                </a:solidFill>
                <a:latin typeface="Arial" charset="0"/>
                <a:ea typeface="ＭＳ Ｐゴシック" pitchFamily="34" charset="-128"/>
              </a:defRPr>
            </a:lvl8pPr>
            <a:lvl9pPr marL="3675957" indent="-216233" eaLnBrk="0" fontAlgn="base" hangingPunct="0">
              <a:spcBef>
                <a:spcPct val="0"/>
              </a:spcBef>
              <a:spcAft>
                <a:spcPct val="0"/>
              </a:spcAft>
              <a:defRPr sz="2300">
                <a:solidFill>
                  <a:schemeClr val="tx1"/>
                </a:solidFill>
                <a:latin typeface="Arial" charset="0"/>
                <a:ea typeface="ＭＳ Ｐゴシック" pitchFamily="34" charset="-128"/>
              </a:defRPr>
            </a:lvl9pPr>
          </a:lstStyle>
          <a:p>
            <a:fld id="{FCE3346C-9600-4E92-ACCC-4DE52A77F1A3}" type="slidenum">
              <a:rPr lang="en-US" sz="1200">
                <a:solidFill>
                  <a:prstClr val="black"/>
                </a:solidFill>
              </a:rPr>
              <a:pPr/>
              <a:t>34</a:t>
            </a:fld>
            <a:endParaRPr lang="en-US" sz="1200">
              <a:solidFill>
                <a:prstClr val="black"/>
              </a:solidFill>
            </a:endParaRPr>
          </a:p>
        </p:txBody>
      </p:sp>
      <p:sp>
        <p:nvSpPr>
          <p:cNvPr id="136195" name="Rectangle 2"/>
          <p:cNvSpPr>
            <a:spLocks noGrp="1" noRot="1" noChangeAspect="1" noChangeArrowheads="1" noTextEdit="1"/>
          </p:cNvSpPr>
          <p:nvPr>
            <p:ph type="sldImg"/>
          </p:nvPr>
        </p:nvSpPr>
        <p:spPr>
          <a:solidFill>
            <a:srgbClr val="FFFFFF"/>
          </a:solidFill>
          <a:ln/>
        </p:spPr>
      </p:sp>
      <p:sp>
        <p:nvSpPr>
          <p:cNvPr id="13619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ea typeface="ＭＳ Ｐゴシック" pitchFamily="34" charset="-128"/>
              </a:rPr>
              <a:t>Electric:  from www.staticfreesoftware.com</a:t>
            </a:r>
          </a:p>
          <a:p>
            <a:pPr eaLnBrk="1" hangingPunct="1"/>
            <a:r>
              <a:rPr lang="en-US" smtClean="0">
                <a:ea typeface="ＭＳ Ｐゴシック" pitchFamily="34" charset="-128"/>
              </a:rPr>
              <a:t>My tutorial is at:</a:t>
            </a:r>
          </a:p>
          <a:p>
            <a:pPr eaLnBrk="1" hangingPunct="1"/>
            <a:r>
              <a:rPr lang="en-US" smtClean="0">
                <a:ea typeface="ＭＳ Ｐゴシック" pitchFamily="34" charset="-128"/>
              </a:rPr>
              <a:t>http://odin.ac.hmc.edu/~harris/class/chipdesign/electric.pdf</a:t>
            </a:r>
          </a:p>
          <a:p>
            <a:pPr eaLnBrk="1" hangingPunct="1"/>
            <a:endParaRPr lang="en-US" smtClean="0">
              <a:ea typeface="ＭＳ Ｐゴシック" pitchFamily="34" charset="-128"/>
            </a:endParaRPr>
          </a:p>
          <a:p>
            <a:pPr eaLnBrk="1" hangingPunct="1"/>
            <a:endParaRPr lang="en-US" smtClean="0">
              <a:ea typeface="ＭＳ Ｐゴシック" pitchFamily="34" charset="-128"/>
            </a:endParaRPr>
          </a:p>
          <a:p>
            <a:pPr eaLnBrk="1" hangingPunct="1"/>
            <a:r>
              <a:rPr lang="en-US" smtClean="0">
                <a:ea typeface="ＭＳ Ｐゴシック" pitchFamily="34" charset="-128"/>
              </a:rPr>
              <a:t>Lasergene (a molecular biology suite of programs for aligning and comparing</a:t>
            </a:r>
          </a:p>
          <a:p>
            <a:pPr eaLnBrk="1" hangingPunct="1"/>
            <a:r>
              <a:rPr lang="en-US" smtClean="0">
                <a:ea typeface="ＭＳ Ｐゴシック" pitchFamily="34" charset="-128"/>
              </a:rPr>
              <a:t>       DNA sequences, etc.)</a:t>
            </a:r>
          </a:p>
          <a:p>
            <a:pPr eaLnBrk="1" hangingPunct="1"/>
            <a:r>
              <a:rPr lang="en-US" smtClean="0">
                <a:ea typeface="ＭＳ Ｐゴシック" pitchFamily="34" charset="-128"/>
              </a:rPr>
              <a:t>Statview (statistical analysis)</a:t>
            </a:r>
          </a:p>
          <a:p>
            <a:pPr eaLnBrk="1" hangingPunct="1"/>
            <a:r>
              <a:rPr lang="en-US" smtClean="0">
                <a:ea typeface="ＭＳ Ｐゴシック" pitchFamily="34" charset="-128"/>
              </a:rPr>
              <a:t>KaleidaGraph (plotting &amp; graphing)</a:t>
            </a:r>
          </a:p>
          <a:p>
            <a:pPr eaLnBrk="1" hangingPunct="1"/>
            <a:r>
              <a:rPr lang="en-US" smtClean="0">
                <a:ea typeface="ＭＳ Ｐゴシック" pitchFamily="34" charset="-128"/>
              </a:rPr>
              <a:t>Populus (programs that simulate ecological and evolutionary processes)</a:t>
            </a:r>
          </a:p>
          <a:p>
            <a:pPr eaLnBrk="1" hangingPunct="1"/>
            <a:endParaRPr lang="en-US" smtClean="0">
              <a:ea typeface="ＭＳ Ｐゴシック" pitchFamily="34" charset="-128"/>
            </a:endParaRPr>
          </a:p>
          <a:p>
            <a:pPr eaLnBrk="1" hangingPunct="1"/>
            <a:endParaRPr lang="en-US" smtClean="0">
              <a:ea typeface="ＭＳ Ｐゴシック" pitchFamily="34" charset="-128"/>
            </a:endParaRPr>
          </a:p>
          <a:p>
            <a:pPr eaLnBrk="1" hangingPunct="1"/>
            <a:endParaRPr lang="en-US" smtClean="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pitchFamily="34" charset="-128"/>
              </a:defRPr>
            </a:lvl1pPr>
            <a:lvl2pPr marL="702756" indent="-270291">
              <a:defRPr sz="2300">
                <a:solidFill>
                  <a:schemeClr val="tx1"/>
                </a:solidFill>
                <a:latin typeface="Arial" charset="0"/>
                <a:ea typeface="ＭＳ Ｐゴシック" pitchFamily="34" charset="-128"/>
              </a:defRPr>
            </a:lvl2pPr>
            <a:lvl3pPr marL="1081164" indent="-216233">
              <a:defRPr sz="2300">
                <a:solidFill>
                  <a:schemeClr val="tx1"/>
                </a:solidFill>
                <a:latin typeface="Arial" charset="0"/>
                <a:ea typeface="ＭＳ Ｐゴシック" pitchFamily="34" charset="-128"/>
              </a:defRPr>
            </a:lvl3pPr>
            <a:lvl4pPr marL="1513629" indent="-216233">
              <a:defRPr sz="2300">
                <a:solidFill>
                  <a:schemeClr val="tx1"/>
                </a:solidFill>
                <a:latin typeface="Arial" charset="0"/>
                <a:ea typeface="ＭＳ Ｐゴシック" pitchFamily="34" charset="-128"/>
              </a:defRPr>
            </a:lvl4pPr>
            <a:lvl5pPr marL="1946095" indent="-216233">
              <a:defRPr sz="2300">
                <a:solidFill>
                  <a:schemeClr val="tx1"/>
                </a:solidFill>
                <a:latin typeface="Arial" charset="0"/>
                <a:ea typeface="ＭＳ Ｐゴシック" pitchFamily="34" charset="-128"/>
              </a:defRPr>
            </a:lvl5pPr>
            <a:lvl6pPr marL="2378560" indent="-216233" eaLnBrk="0" fontAlgn="base" hangingPunct="0">
              <a:spcBef>
                <a:spcPct val="0"/>
              </a:spcBef>
              <a:spcAft>
                <a:spcPct val="0"/>
              </a:spcAft>
              <a:defRPr sz="2300">
                <a:solidFill>
                  <a:schemeClr val="tx1"/>
                </a:solidFill>
                <a:latin typeface="Arial" charset="0"/>
                <a:ea typeface="ＭＳ Ｐゴシック" pitchFamily="34" charset="-128"/>
              </a:defRPr>
            </a:lvl6pPr>
            <a:lvl7pPr marL="2811026" indent="-216233" eaLnBrk="0" fontAlgn="base" hangingPunct="0">
              <a:spcBef>
                <a:spcPct val="0"/>
              </a:spcBef>
              <a:spcAft>
                <a:spcPct val="0"/>
              </a:spcAft>
              <a:defRPr sz="2300">
                <a:solidFill>
                  <a:schemeClr val="tx1"/>
                </a:solidFill>
                <a:latin typeface="Arial" charset="0"/>
                <a:ea typeface="ＭＳ Ｐゴシック" pitchFamily="34" charset="-128"/>
              </a:defRPr>
            </a:lvl7pPr>
            <a:lvl8pPr marL="3243491" indent="-216233" eaLnBrk="0" fontAlgn="base" hangingPunct="0">
              <a:spcBef>
                <a:spcPct val="0"/>
              </a:spcBef>
              <a:spcAft>
                <a:spcPct val="0"/>
              </a:spcAft>
              <a:defRPr sz="2300">
                <a:solidFill>
                  <a:schemeClr val="tx1"/>
                </a:solidFill>
                <a:latin typeface="Arial" charset="0"/>
                <a:ea typeface="ＭＳ Ｐゴシック" pitchFamily="34" charset="-128"/>
              </a:defRPr>
            </a:lvl8pPr>
            <a:lvl9pPr marL="3675957" indent="-216233" eaLnBrk="0" fontAlgn="base" hangingPunct="0">
              <a:spcBef>
                <a:spcPct val="0"/>
              </a:spcBef>
              <a:spcAft>
                <a:spcPct val="0"/>
              </a:spcAft>
              <a:defRPr sz="2300">
                <a:solidFill>
                  <a:schemeClr val="tx1"/>
                </a:solidFill>
                <a:latin typeface="Arial" charset="0"/>
                <a:ea typeface="ＭＳ Ｐゴシック" pitchFamily="34" charset="-128"/>
              </a:defRPr>
            </a:lvl9pPr>
          </a:lstStyle>
          <a:p>
            <a:fld id="{484144B0-B80F-452F-A63F-18973B353E7C}" type="slidenum">
              <a:rPr lang="en-US" sz="1200">
                <a:solidFill>
                  <a:prstClr val="black"/>
                </a:solidFill>
              </a:rPr>
              <a:pPr/>
              <a:t>35</a:t>
            </a:fld>
            <a:endParaRPr lang="en-US" sz="1200">
              <a:solidFill>
                <a:prstClr val="black"/>
              </a:solidFill>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ea typeface="ＭＳ Ｐゴシック" pitchFamily="34" charset="-128"/>
              </a:rPr>
              <a:t>Prof. Aaron </a:t>
            </a:r>
            <a:r>
              <a:rPr lang="en-US" dirty="0" err="1" smtClean="0">
                <a:ea typeface="ＭＳ Ｐゴシック" pitchFamily="34" charset="-128"/>
              </a:rPr>
              <a:t>Laconte</a:t>
            </a:r>
            <a:r>
              <a:rPr lang="en-US" dirty="0" smtClean="0">
                <a:ea typeface="ＭＳ Ｐゴシック" pitchFamily="34" charset="-128"/>
              </a:rPr>
              <a:t>; Prof. Katie Purvis-Roberts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pitchFamily="34" charset="-128"/>
              </a:defRPr>
            </a:lvl1pPr>
            <a:lvl2pPr marL="702756" indent="-270291">
              <a:defRPr sz="2300">
                <a:solidFill>
                  <a:schemeClr val="tx1"/>
                </a:solidFill>
                <a:latin typeface="Arial" charset="0"/>
                <a:ea typeface="ＭＳ Ｐゴシック" pitchFamily="34" charset="-128"/>
              </a:defRPr>
            </a:lvl2pPr>
            <a:lvl3pPr marL="1081164" indent="-216233">
              <a:defRPr sz="2300">
                <a:solidFill>
                  <a:schemeClr val="tx1"/>
                </a:solidFill>
                <a:latin typeface="Arial" charset="0"/>
                <a:ea typeface="ＭＳ Ｐゴシック" pitchFamily="34" charset="-128"/>
              </a:defRPr>
            </a:lvl3pPr>
            <a:lvl4pPr marL="1513629" indent="-216233">
              <a:defRPr sz="2300">
                <a:solidFill>
                  <a:schemeClr val="tx1"/>
                </a:solidFill>
                <a:latin typeface="Arial" charset="0"/>
                <a:ea typeface="ＭＳ Ｐゴシック" pitchFamily="34" charset="-128"/>
              </a:defRPr>
            </a:lvl4pPr>
            <a:lvl5pPr marL="1946095" indent="-216233">
              <a:defRPr sz="2300">
                <a:solidFill>
                  <a:schemeClr val="tx1"/>
                </a:solidFill>
                <a:latin typeface="Arial" charset="0"/>
                <a:ea typeface="ＭＳ Ｐゴシック" pitchFamily="34" charset="-128"/>
              </a:defRPr>
            </a:lvl5pPr>
            <a:lvl6pPr marL="2378560" indent="-216233" eaLnBrk="0" fontAlgn="base" hangingPunct="0">
              <a:spcBef>
                <a:spcPct val="0"/>
              </a:spcBef>
              <a:spcAft>
                <a:spcPct val="0"/>
              </a:spcAft>
              <a:defRPr sz="2300">
                <a:solidFill>
                  <a:schemeClr val="tx1"/>
                </a:solidFill>
                <a:latin typeface="Arial" charset="0"/>
                <a:ea typeface="ＭＳ Ｐゴシック" pitchFamily="34" charset="-128"/>
              </a:defRPr>
            </a:lvl6pPr>
            <a:lvl7pPr marL="2811026" indent="-216233" eaLnBrk="0" fontAlgn="base" hangingPunct="0">
              <a:spcBef>
                <a:spcPct val="0"/>
              </a:spcBef>
              <a:spcAft>
                <a:spcPct val="0"/>
              </a:spcAft>
              <a:defRPr sz="2300">
                <a:solidFill>
                  <a:schemeClr val="tx1"/>
                </a:solidFill>
                <a:latin typeface="Arial" charset="0"/>
                <a:ea typeface="ＭＳ Ｐゴシック" pitchFamily="34" charset="-128"/>
              </a:defRPr>
            </a:lvl7pPr>
            <a:lvl8pPr marL="3243491" indent="-216233" eaLnBrk="0" fontAlgn="base" hangingPunct="0">
              <a:spcBef>
                <a:spcPct val="0"/>
              </a:spcBef>
              <a:spcAft>
                <a:spcPct val="0"/>
              </a:spcAft>
              <a:defRPr sz="2300">
                <a:solidFill>
                  <a:schemeClr val="tx1"/>
                </a:solidFill>
                <a:latin typeface="Arial" charset="0"/>
                <a:ea typeface="ＭＳ Ｐゴシック" pitchFamily="34" charset="-128"/>
              </a:defRPr>
            </a:lvl8pPr>
            <a:lvl9pPr marL="3675957" indent="-216233" eaLnBrk="0" fontAlgn="base" hangingPunct="0">
              <a:spcBef>
                <a:spcPct val="0"/>
              </a:spcBef>
              <a:spcAft>
                <a:spcPct val="0"/>
              </a:spcAft>
              <a:defRPr sz="2300">
                <a:solidFill>
                  <a:schemeClr val="tx1"/>
                </a:solidFill>
                <a:latin typeface="Arial" charset="0"/>
                <a:ea typeface="ＭＳ Ｐゴシック" pitchFamily="34" charset="-128"/>
              </a:defRPr>
            </a:lvl9pPr>
          </a:lstStyle>
          <a:p>
            <a:fld id="{7C43423E-A4C6-49E5-9FAA-F3B8B3B7CAFB}" type="slidenum">
              <a:rPr lang="en-US" sz="1200">
                <a:solidFill>
                  <a:prstClr val="black"/>
                </a:solidFill>
              </a:rPr>
              <a:pPr/>
              <a:t>36</a:t>
            </a:fld>
            <a:endParaRPr lang="en-US" sz="1200">
              <a:solidFill>
                <a:prstClr val="black"/>
              </a:solidFill>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pitchFamily="34" charset="-128"/>
              </a:defRPr>
            </a:lvl1pPr>
            <a:lvl2pPr marL="702756" indent="-270291">
              <a:defRPr sz="2300">
                <a:solidFill>
                  <a:schemeClr val="tx1"/>
                </a:solidFill>
                <a:latin typeface="Arial" charset="0"/>
                <a:ea typeface="ＭＳ Ｐゴシック" pitchFamily="34" charset="-128"/>
              </a:defRPr>
            </a:lvl2pPr>
            <a:lvl3pPr marL="1081164" indent="-216233">
              <a:defRPr sz="2300">
                <a:solidFill>
                  <a:schemeClr val="tx1"/>
                </a:solidFill>
                <a:latin typeface="Arial" charset="0"/>
                <a:ea typeface="ＭＳ Ｐゴシック" pitchFamily="34" charset="-128"/>
              </a:defRPr>
            </a:lvl3pPr>
            <a:lvl4pPr marL="1513629" indent="-216233">
              <a:defRPr sz="2300">
                <a:solidFill>
                  <a:schemeClr val="tx1"/>
                </a:solidFill>
                <a:latin typeface="Arial" charset="0"/>
                <a:ea typeface="ＭＳ Ｐゴシック" pitchFamily="34" charset="-128"/>
              </a:defRPr>
            </a:lvl4pPr>
            <a:lvl5pPr marL="1946095" indent="-216233">
              <a:defRPr sz="2300">
                <a:solidFill>
                  <a:schemeClr val="tx1"/>
                </a:solidFill>
                <a:latin typeface="Arial" charset="0"/>
                <a:ea typeface="ＭＳ Ｐゴシック" pitchFamily="34" charset="-128"/>
              </a:defRPr>
            </a:lvl5pPr>
            <a:lvl6pPr marL="2378560" indent="-216233" eaLnBrk="0" fontAlgn="base" hangingPunct="0">
              <a:spcBef>
                <a:spcPct val="0"/>
              </a:spcBef>
              <a:spcAft>
                <a:spcPct val="0"/>
              </a:spcAft>
              <a:defRPr sz="2300">
                <a:solidFill>
                  <a:schemeClr val="tx1"/>
                </a:solidFill>
                <a:latin typeface="Arial" charset="0"/>
                <a:ea typeface="ＭＳ Ｐゴシック" pitchFamily="34" charset="-128"/>
              </a:defRPr>
            </a:lvl6pPr>
            <a:lvl7pPr marL="2811026" indent="-216233" eaLnBrk="0" fontAlgn="base" hangingPunct="0">
              <a:spcBef>
                <a:spcPct val="0"/>
              </a:spcBef>
              <a:spcAft>
                <a:spcPct val="0"/>
              </a:spcAft>
              <a:defRPr sz="2300">
                <a:solidFill>
                  <a:schemeClr val="tx1"/>
                </a:solidFill>
                <a:latin typeface="Arial" charset="0"/>
                <a:ea typeface="ＭＳ Ｐゴシック" pitchFamily="34" charset="-128"/>
              </a:defRPr>
            </a:lvl7pPr>
            <a:lvl8pPr marL="3243491" indent="-216233" eaLnBrk="0" fontAlgn="base" hangingPunct="0">
              <a:spcBef>
                <a:spcPct val="0"/>
              </a:spcBef>
              <a:spcAft>
                <a:spcPct val="0"/>
              </a:spcAft>
              <a:defRPr sz="2300">
                <a:solidFill>
                  <a:schemeClr val="tx1"/>
                </a:solidFill>
                <a:latin typeface="Arial" charset="0"/>
                <a:ea typeface="ＭＳ Ｐゴシック" pitchFamily="34" charset="-128"/>
              </a:defRPr>
            </a:lvl8pPr>
            <a:lvl9pPr marL="3675957" indent="-216233" eaLnBrk="0" fontAlgn="base" hangingPunct="0">
              <a:spcBef>
                <a:spcPct val="0"/>
              </a:spcBef>
              <a:spcAft>
                <a:spcPct val="0"/>
              </a:spcAft>
              <a:defRPr sz="2300">
                <a:solidFill>
                  <a:schemeClr val="tx1"/>
                </a:solidFill>
                <a:latin typeface="Arial" charset="0"/>
                <a:ea typeface="ＭＳ Ｐゴシック" pitchFamily="34" charset="-128"/>
              </a:defRPr>
            </a:lvl9pPr>
          </a:lstStyle>
          <a:p>
            <a:fld id="{7C43423E-A4C6-49E5-9FAA-F3B8B3B7CAFB}" type="slidenum">
              <a:rPr lang="en-US" sz="1200">
                <a:solidFill>
                  <a:prstClr val="black"/>
                </a:solidFill>
              </a:rPr>
              <a:pPr/>
              <a:t>37</a:t>
            </a:fld>
            <a:endParaRPr lang="en-US" sz="1200">
              <a:solidFill>
                <a:prstClr val="black"/>
              </a:solidFill>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pitchFamily="34" charset="-128"/>
              </a:defRPr>
            </a:lvl1pPr>
            <a:lvl2pPr marL="702756" indent="-270291">
              <a:defRPr sz="2300">
                <a:solidFill>
                  <a:schemeClr val="tx1"/>
                </a:solidFill>
                <a:latin typeface="Arial" charset="0"/>
                <a:ea typeface="ＭＳ Ｐゴシック" pitchFamily="34" charset="-128"/>
              </a:defRPr>
            </a:lvl2pPr>
            <a:lvl3pPr marL="1081164" indent="-216233">
              <a:defRPr sz="2300">
                <a:solidFill>
                  <a:schemeClr val="tx1"/>
                </a:solidFill>
                <a:latin typeface="Arial" charset="0"/>
                <a:ea typeface="ＭＳ Ｐゴシック" pitchFamily="34" charset="-128"/>
              </a:defRPr>
            </a:lvl3pPr>
            <a:lvl4pPr marL="1513629" indent="-216233">
              <a:defRPr sz="2300">
                <a:solidFill>
                  <a:schemeClr val="tx1"/>
                </a:solidFill>
                <a:latin typeface="Arial" charset="0"/>
                <a:ea typeface="ＭＳ Ｐゴシック" pitchFamily="34" charset="-128"/>
              </a:defRPr>
            </a:lvl4pPr>
            <a:lvl5pPr marL="1946095" indent="-216233">
              <a:defRPr sz="2300">
                <a:solidFill>
                  <a:schemeClr val="tx1"/>
                </a:solidFill>
                <a:latin typeface="Arial" charset="0"/>
                <a:ea typeface="ＭＳ Ｐゴシック" pitchFamily="34" charset="-128"/>
              </a:defRPr>
            </a:lvl5pPr>
            <a:lvl6pPr marL="2378560" indent="-216233" eaLnBrk="0" fontAlgn="base" hangingPunct="0">
              <a:spcBef>
                <a:spcPct val="0"/>
              </a:spcBef>
              <a:spcAft>
                <a:spcPct val="0"/>
              </a:spcAft>
              <a:defRPr sz="2300">
                <a:solidFill>
                  <a:schemeClr val="tx1"/>
                </a:solidFill>
                <a:latin typeface="Arial" charset="0"/>
                <a:ea typeface="ＭＳ Ｐゴシック" pitchFamily="34" charset="-128"/>
              </a:defRPr>
            </a:lvl6pPr>
            <a:lvl7pPr marL="2811026" indent="-216233" eaLnBrk="0" fontAlgn="base" hangingPunct="0">
              <a:spcBef>
                <a:spcPct val="0"/>
              </a:spcBef>
              <a:spcAft>
                <a:spcPct val="0"/>
              </a:spcAft>
              <a:defRPr sz="2300">
                <a:solidFill>
                  <a:schemeClr val="tx1"/>
                </a:solidFill>
                <a:latin typeface="Arial" charset="0"/>
                <a:ea typeface="ＭＳ Ｐゴシック" pitchFamily="34" charset="-128"/>
              </a:defRPr>
            </a:lvl7pPr>
            <a:lvl8pPr marL="3243491" indent="-216233" eaLnBrk="0" fontAlgn="base" hangingPunct="0">
              <a:spcBef>
                <a:spcPct val="0"/>
              </a:spcBef>
              <a:spcAft>
                <a:spcPct val="0"/>
              </a:spcAft>
              <a:defRPr sz="2300">
                <a:solidFill>
                  <a:schemeClr val="tx1"/>
                </a:solidFill>
                <a:latin typeface="Arial" charset="0"/>
                <a:ea typeface="ＭＳ Ｐゴシック" pitchFamily="34" charset="-128"/>
              </a:defRPr>
            </a:lvl8pPr>
            <a:lvl9pPr marL="3675957" indent="-216233" eaLnBrk="0" fontAlgn="base" hangingPunct="0">
              <a:spcBef>
                <a:spcPct val="0"/>
              </a:spcBef>
              <a:spcAft>
                <a:spcPct val="0"/>
              </a:spcAft>
              <a:defRPr sz="2300">
                <a:solidFill>
                  <a:schemeClr val="tx1"/>
                </a:solidFill>
                <a:latin typeface="Arial" charset="0"/>
                <a:ea typeface="ＭＳ Ｐゴシック" pitchFamily="34" charset="-128"/>
              </a:defRPr>
            </a:lvl9pPr>
          </a:lstStyle>
          <a:p>
            <a:fld id="{06762689-9CC9-4ED5-822B-6A4A2E034943}" type="slidenum">
              <a:rPr lang="en-US" sz="1200">
                <a:solidFill>
                  <a:prstClr val="black"/>
                </a:solidFill>
              </a:rPr>
              <a:pPr/>
              <a:t>9</a:t>
            </a:fld>
            <a:endParaRPr lang="en-US" sz="1200">
              <a:solidFill>
                <a:prstClr val="black"/>
              </a:solidFill>
            </a:endParaRPr>
          </a:p>
        </p:txBody>
      </p:sp>
      <p:sp>
        <p:nvSpPr>
          <p:cNvPr id="110595" name="Rectangle 2"/>
          <p:cNvSpPr>
            <a:spLocks noGrp="1" noRot="1" noChangeAspect="1" noChangeArrowheads="1" noTextEdit="1"/>
          </p:cNvSpPr>
          <p:nvPr>
            <p:ph type="sldImg"/>
          </p:nvPr>
        </p:nvSpPr>
        <p:spPr>
          <a:solidFill>
            <a:srgbClr val="FFFFFF"/>
          </a:solidFill>
          <a:ln/>
        </p:spPr>
      </p:sp>
      <p:sp>
        <p:nvSpPr>
          <p:cNvPr id="11059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ea typeface="ＭＳ Ｐゴシック" pitchFamily="34" charset="-128"/>
              </a:rPr>
              <a:t>Electric:  from www.staticfreesoftware.com</a:t>
            </a:r>
          </a:p>
          <a:p>
            <a:pPr eaLnBrk="1" hangingPunct="1"/>
            <a:r>
              <a:rPr lang="en-US" smtClean="0">
                <a:ea typeface="ＭＳ Ｐゴシック" pitchFamily="34" charset="-128"/>
              </a:rPr>
              <a:t>My tutorial is at:</a:t>
            </a:r>
          </a:p>
          <a:p>
            <a:pPr eaLnBrk="1" hangingPunct="1"/>
            <a:r>
              <a:rPr lang="en-US" smtClean="0">
                <a:ea typeface="ＭＳ Ｐゴシック" pitchFamily="34" charset="-128"/>
              </a:rPr>
              <a:t>http://odin.ac.hmc.edu/~harris/class/chipdesign/electric.pdf</a:t>
            </a:r>
          </a:p>
          <a:p>
            <a:pPr eaLnBrk="1" hangingPunct="1"/>
            <a:endParaRPr lang="en-US" smtClean="0">
              <a:ea typeface="ＭＳ Ｐゴシック" pitchFamily="34" charset="-128"/>
            </a:endParaRPr>
          </a:p>
          <a:p>
            <a:pPr eaLnBrk="1" hangingPunct="1"/>
            <a:endParaRPr lang="en-US" smtClean="0">
              <a:ea typeface="ＭＳ Ｐゴシック" pitchFamily="34" charset="-128"/>
            </a:endParaRPr>
          </a:p>
          <a:p>
            <a:pPr eaLnBrk="1" hangingPunct="1"/>
            <a:r>
              <a:rPr lang="en-US" smtClean="0">
                <a:ea typeface="ＭＳ Ｐゴシック" pitchFamily="34" charset="-128"/>
              </a:rPr>
              <a:t>Lasergene (a molecular biology suite of programs for aligning and comparing</a:t>
            </a:r>
          </a:p>
          <a:p>
            <a:pPr eaLnBrk="1" hangingPunct="1"/>
            <a:r>
              <a:rPr lang="en-US" smtClean="0">
                <a:ea typeface="ＭＳ Ｐゴシック" pitchFamily="34" charset="-128"/>
              </a:rPr>
              <a:t>       DNA sequences, etc.)</a:t>
            </a:r>
          </a:p>
          <a:p>
            <a:pPr eaLnBrk="1" hangingPunct="1"/>
            <a:r>
              <a:rPr lang="en-US" smtClean="0">
                <a:ea typeface="ＭＳ Ｐゴシック" pitchFamily="34" charset="-128"/>
              </a:rPr>
              <a:t>Statview (statistical analysis)</a:t>
            </a:r>
          </a:p>
          <a:p>
            <a:pPr eaLnBrk="1" hangingPunct="1"/>
            <a:r>
              <a:rPr lang="en-US" smtClean="0">
                <a:ea typeface="ＭＳ Ｐゴシック" pitchFamily="34" charset="-128"/>
              </a:rPr>
              <a:t>KaleidaGraph (plotting &amp; graphing)</a:t>
            </a:r>
          </a:p>
          <a:p>
            <a:pPr eaLnBrk="1" hangingPunct="1"/>
            <a:r>
              <a:rPr lang="en-US" smtClean="0">
                <a:ea typeface="ＭＳ Ｐゴシック" pitchFamily="34" charset="-128"/>
              </a:rPr>
              <a:t>Populus (programs that simulate ecological and evolutionary processes)</a:t>
            </a:r>
          </a:p>
          <a:p>
            <a:pPr eaLnBrk="1" hangingPunct="1"/>
            <a:endParaRPr lang="en-US" smtClean="0">
              <a:ea typeface="ＭＳ Ｐゴシック" pitchFamily="34" charset="-128"/>
            </a:endParaRPr>
          </a:p>
          <a:p>
            <a:pPr eaLnBrk="1" hangingPunct="1"/>
            <a:endParaRPr lang="en-US" smtClean="0">
              <a:ea typeface="ＭＳ Ｐゴシック" pitchFamily="34" charset="-128"/>
            </a:endParaRPr>
          </a:p>
          <a:p>
            <a:pPr eaLnBrk="1" hangingPunct="1"/>
            <a:endParaRPr lang="en-US" smtClean="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pitchFamily="34" charset="-128"/>
              </a:defRPr>
            </a:lvl1pPr>
            <a:lvl2pPr marL="702756" indent="-270291">
              <a:defRPr sz="2300">
                <a:solidFill>
                  <a:schemeClr val="tx1"/>
                </a:solidFill>
                <a:latin typeface="Arial" charset="0"/>
                <a:ea typeface="ＭＳ Ｐゴシック" pitchFamily="34" charset="-128"/>
              </a:defRPr>
            </a:lvl2pPr>
            <a:lvl3pPr marL="1081164" indent="-216233">
              <a:defRPr sz="2300">
                <a:solidFill>
                  <a:schemeClr val="tx1"/>
                </a:solidFill>
                <a:latin typeface="Arial" charset="0"/>
                <a:ea typeface="ＭＳ Ｐゴシック" pitchFamily="34" charset="-128"/>
              </a:defRPr>
            </a:lvl3pPr>
            <a:lvl4pPr marL="1513629" indent="-216233">
              <a:defRPr sz="2300">
                <a:solidFill>
                  <a:schemeClr val="tx1"/>
                </a:solidFill>
                <a:latin typeface="Arial" charset="0"/>
                <a:ea typeface="ＭＳ Ｐゴシック" pitchFamily="34" charset="-128"/>
              </a:defRPr>
            </a:lvl4pPr>
            <a:lvl5pPr marL="1946095" indent="-216233">
              <a:defRPr sz="2300">
                <a:solidFill>
                  <a:schemeClr val="tx1"/>
                </a:solidFill>
                <a:latin typeface="Arial" charset="0"/>
                <a:ea typeface="ＭＳ Ｐゴシック" pitchFamily="34" charset="-128"/>
              </a:defRPr>
            </a:lvl5pPr>
            <a:lvl6pPr marL="2378560" indent="-216233" eaLnBrk="0" fontAlgn="base" hangingPunct="0">
              <a:spcBef>
                <a:spcPct val="0"/>
              </a:spcBef>
              <a:spcAft>
                <a:spcPct val="0"/>
              </a:spcAft>
              <a:defRPr sz="2300">
                <a:solidFill>
                  <a:schemeClr val="tx1"/>
                </a:solidFill>
                <a:latin typeface="Arial" charset="0"/>
                <a:ea typeface="ＭＳ Ｐゴシック" pitchFamily="34" charset="-128"/>
              </a:defRPr>
            </a:lvl6pPr>
            <a:lvl7pPr marL="2811026" indent="-216233" eaLnBrk="0" fontAlgn="base" hangingPunct="0">
              <a:spcBef>
                <a:spcPct val="0"/>
              </a:spcBef>
              <a:spcAft>
                <a:spcPct val="0"/>
              </a:spcAft>
              <a:defRPr sz="2300">
                <a:solidFill>
                  <a:schemeClr val="tx1"/>
                </a:solidFill>
                <a:latin typeface="Arial" charset="0"/>
                <a:ea typeface="ＭＳ Ｐゴシック" pitchFamily="34" charset="-128"/>
              </a:defRPr>
            </a:lvl7pPr>
            <a:lvl8pPr marL="3243491" indent="-216233" eaLnBrk="0" fontAlgn="base" hangingPunct="0">
              <a:spcBef>
                <a:spcPct val="0"/>
              </a:spcBef>
              <a:spcAft>
                <a:spcPct val="0"/>
              </a:spcAft>
              <a:defRPr sz="2300">
                <a:solidFill>
                  <a:schemeClr val="tx1"/>
                </a:solidFill>
                <a:latin typeface="Arial" charset="0"/>
                <a:ea typeface="ＭＳ Ｐゴシック" pitchFamily="34" charset="-128"/>
              </a:defRPr>
            </a:lvl8pPr>
            <a:lvl9pPr marL="3675957" indent="-216233" eaLnBrk="0" fontAlgn="base" hangingPunct="0">
              <a:spcBef>
                <a:spcPct val="0"/>
              </a:spcBef>
              <a:spcAft>
                <a:spcPct val="0"/>
              </a:spcAft>
              <a:defRPr sz="2300">
                <a:solidFill>
                  <a:schemeClr val="tx1"/>
                </a:solidFill>
                <a:latin typeface="Arial" charset="0"/>
                <a:ea typeface="ＭＳ Ｐゴシック" pitchFamily="34" charset="-128"/>
              </a:defRPr>
            </a:lvl9pPr>
          </a:lstStyle>
          <a:p>
            <a:fld id="{E6180E6B-CD14-4769-B702-9008B8C728C3}" type="slidenum">
              <a:rPr lang="en-US" sz="1200">
                <a:solidFill>
                  <a:prstClr val="black"/>
                </a:solidFill>
              </a:rPr>
              <a:pPr/>
              <a:t>38</a:t>
            </a:fld>
            <a:endParaRPr lang="en-US" sz="1200">
              <a:solidFill>
                <a:prstClr val="black"/>
              </a:solidFill>
            </a:endParaRPr>
          </a:p>
        </p:txBody>
      </p:sp>
      <p:sp>
        <p:nvSpPr>
          <p:cNvPr id="139267" name="Rectangle 1026"/>
          <p:cNvSpPr>
            <a:spLocks noGrp="1" noRot="1" noChangeAspect="1" noChangeArrowheads="1" noTextEdit="1"/>
          </p:cNvSpPr>
          <p:nvPr>
            <p:ph type="sldImg"/>
          </p:nvPr>
        </p:nvSpPr>
        <p:spPr>
          <a:ln/>
        </p:spPr>
      </p:sp>
      <p:sp>
        <p:nvSpPr>
          <p:cNvPr id="13926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2F8115CF-6B9A-4764-9A57-A47034AE5CE3}" type="slidenum">
              <a:rPr lang="en-US" sz="1200">
                <a:solidFill>
                  <a:prstClr val="black"/>
                </a:solidFill>
              </a:rPr>
              <a:pPr/>
              <a:t>43</a:t>
            </a:fld>
            <a:endParaRPr lang="en-US" sz="1200">
              <a:solidFill>
                <a:prstClr val="black"/>
              </a:solidFill>
            </a:endParaRPr>
          </a:p>
        </p:txBody>
      </p:sp>
      <p:sp>
        <p:nvSpPr>
          <p:cNvPr id="99331" name="Rectangle 2"/>
          <p:cNvSpPr>
            <a:spLocks noGrp="1" noRot="1" noChangeAspect="1" noChangeArrowheads="1" noTextEdit="1"/>
          </p:cNvSpPr>
          <p:nvPr>
            <p:ph type="sldImg"/>
          </p:nvPr>
        </p:nvSpPr>
        <p:spPr>
          <a:solidFill>
            <a:srgbClr val="FFFFFF"/>
          </a:solidFill>
          <a:ln/>
        </p:spPr>
      </p:sp>
      <p:sp>
        <p:nvSpPr>
          <p:cNvPr id="99332"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my foreign language teachers always tried to convince me that the skill of speaking, reading and writing a foreign language…</a:t>
            </a:r>
          </a:p>
          <a:p>
            <a:pPr eaLnBrk="1" hangingPunct="1">
              <a:spcBef>
                <a:spcPct val="50000"/>
              </a:spcBef>
            </a:pPr>
            <a:r>
              <a:rPr lang="en-US" smtClean="0"/>
              <a:t>I didn’t believe them then and I don’t believe them now -- but I </a:t>
            </a:r>
            <a:r>
              <a:rPr lang="en-US" i="1" smtClean="0"/>
              <a:t>do </a:t>
            </a:r>
            <a:r>
              <a:rPr lang="en-US" smtClean="0"/>
              <a:t> believe that reading and writing a computer language is </a:t>
            </a:r>
            <a:r>
              <a:rPr lang="en-US" i="1" smtClean="0"/>
              <a:t>the</a:t>
            </a:r>
            <a:r>
              <a:rPr lang="en-US" smtClean="0"/>
              <a:t> way to get a strong intuitive understanding of how machines think -- it’s also important for getting them to do what you want them to, but even if you forget everything this course (hopefully) teaches about Java (compiler, datatypes, Classes and Objects), the real goal is that you take away a deeper insight into how machines think</a:t>
            </a:r>
          </a:p>
          <a:p>
            <a:pPr eaLnBrk="1" hangingPunct="1">
              <a:spcBef>
                <a:spcPct val="50000"/>
              </a:spcBef>
            </a:pPr>
            <a:endParaRPr lang="en-US" smtClean="0"/>
          </a:p>
          <a:p>
            <a:pPr eaLnBrk="1" hangingPunct="1">
              <a:spcBef>
                <a:spcPct val="50000"/>
              </a:spcBef>
            </a:pPr>
            <a:r>
              <a:rPr lang="en-US" smtClean="0"/>
              <a:t>familiar and sometimes not so familiar… deceptively easy</a:t>
            </a:r>
          </a:p>
          <a:p>
            <a:pPr eaLnBrk="1" hangingPunct="1">
              <a:spcBef>
                <a:spcPct val="50000"/>
              </a:spcBef>
            </a:pPr>
            <a:r>
              <a:rPr lang="en-US" sz="1400"/>
              <a:t>you mean I have to type all that!!</a:t>
            </a:r>
          </a:p>
          <a:p>
            <a:pPr eaLnBrk="1" hangingPunct="1">
              <a:spcBef>
                <a:spcPct val="50000"/>
              </a:spcBef>
            </a:pPr>
            <a:endParaRPr lang="en-US" smtClean="0"/>
          </a:p>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B043A4CE-A03E-402B-A20A-DC0835ECE241}" type="slidenum">
              <a:rPr lang="en-US" sz="1200">
                <a:solidFill>
                  <a:prstClr val="black"/>
                </a:solidFill>
              </a:rPr>
              <a:pPr/>
              <a:t>44</a:t>
            </a:fld>
            <a:endParaRPr lang="en-US" sz="1200">
              <a:solidFill>
                <a:prstClr val="black"/>
              </a:solidFill>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show help!</a:t>
            </a:r>
          </a:p>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32889527-C616-41A7-93C2-BBF6D5DF11ED}" type="slidenum">
              <a:rPr lang="en-US" sz="1200">
                <a:solidFill>
                  <a:prstClr val="black"/>
                </a:solidFill>
              </a:rPr>
              <a:pPr/>
              <a:t>45</a:t>
            </a:fld>
            <a:endParaRPr lang="en-US" sz="1200">
              <a:solidFill>
                <a:prstClr val="black"/>
              </a:solidFill>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show help!</a:t>
            </a:r>
          </a:p>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BB1B03C9-4EFA-4A32-95D5-455B6DC2B29B}" type="slidenum">
              <a:rPr lang="en-US" sz="1200">
                <a:solidFill>
                  <a:prstClr val="black"/>
                </a:solidFill>
              </a:rPr>
              <a:pPr/>
              <a:t>46</a:t>
            </a:fld>
            <a:endParaRPr lang="en-US" sz="1200">
              <a:solidFill>
                <a:prstClr val="black"/>
              </a:solidFill>
            </a:endParaRPr>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000"/>
              <a:t>vault 713?</a:t>
            </a:r>
          </a:p>
          <a:p>
            <a:pPr eaLnBrk="1" hangingPunct="1"/>
            <a:endParaRPr lang="en-US" smtClean="0"/>
          </a:p>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101994FE-5363-4BFF-9F79-EBBFA5EA7B01}" type="slidenum">
              <a:rPr lang="en-US" sz="1200">
                <a:solidFill>
                  <a:prstClr val="black"/>
                </a:solidFill>
              </a:rPr>
              <a:pPr/>
              <a:t>47</a:t>
            </a:fld>
            <a:endParaRPr lang="en-US" sz="1200">
              <a:solidFill>
                <a:prstClr val="black"/>
              </a:solidFill>
            </a:endParaRPr>
          </a:p>
        </p:txBody>
      </p:sp>
      <p:sp>
        <p:nvSpPr>
          <p:cNvPr id="101379" name="Rectangle 2"/>
          <p:cNvSpPr>
            <a:spLocks noGrp="1" noRot="1" noChangeAspect="1" noChangeArrowheads="1" noTextEdit="1"/>
          </p:cNvSpPr>
          <p:nvPr>
            <p:ph type="sldImg"/>
          </p:nvPr>
        </p:nvSpPr>
        <p:spPr>
          <a:solidFill>
            <a:srgbClr val="FFFFFF"/>
          </a:solidFill>
          <a:ln/>
        </p:spPr>
      </p:sp>
      <p:sp>
        <p:nvSpPr>
          <p:cNvPr id="101380"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000"/>
              <a:t>vault 713?</a:t>
            </a:r>
          </a:p>
          <a:p>
            <a:pPr eaLnBrk="1" hangingPunct="1"/>
            <a:endParaRPr lang="en-US" smtClean="0"/>
          </a:p>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9D1BEB4B-B97D-4FA6-8E67-8CC2A25CE451}" type="slidenum">
              <a:rPr lang="en-US" sz="1200">
                <a:solidFill>
                  <a:prstClr val="black"/>
                </a:solidFill>
              </a:rPr>
              <a:pPr/>
              <a:t>48</a:t>
            </a:fld>
            <a:endParaRPr lang="en-US" sz="1200">
              <a:solidFill>
                <a:prstClr val="black"/>
              </a:solidFill>
            </a:endParaRPr>
          </a:p>
        </p:txBody>
      </p:sp>
      <p:sp>
        <p:nvSpPr>
          <p:cNvPr id="102403" name="Rectangle 2"/>
          <p:cNvSpPr>
            <a:spLocks noGrp="1" noRot="1" noChangeAspect="1" noChangeArrowheads="1" noTextEdit="1"/>
          </p:cNvSpPr>
          <p:nvPr>
            <p:ph type="sldImg"/>
          </p:nvPr>
        </p:nvSpPr>
        <p:spPr>
          <a:solidFill>
            <a:srgbClr val="FFFFFF"/>
          </a:solidFill>
          <a:ln/>
        </p:spPr>
      </p:sp>
      <p:sp>
        <p:nvSpPr>
          <p:cNvPr id="102404"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000"/>
              <a:t>vault 713?</a:t>
            </a:r>
          </a:p>
          <a:p>
            <a:pPr eaLnBrk="1" hangingPunct="1"/>
            <a:endParaRPr lang="en-US" smtClean="0"/>
          </a:p>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EAD5D3C8-20F4-4EA8-BDCE-05DB86479AAE}" type="slidenum">
              <a:rPr lang="en-US" sz="1200">
                <a:solidFill>
                  <a:prstClr val="black"/>
                </a:solidFill>
              </a:rPr>
              <a:pPr/>
              <a:t>49</a:t>
            </a:fld>
            <a:endParaRPr lang="en-US" sz="1200">
              <a:solidFill>
                <a:prstClr val="black"/>
              </a:solidFill>
            </a:endParaRPr>
          </a:p>
        </p:txBody>
      </p:sp>
      <p:sp>
        <p:nvSpPr>
          <p:cNvPr id="103427" name="Rectangle 2"/>
          <p:cNvSpPr>
            <a:spLocks noGrp="1" noRot="1" noChangeAspect="1" noChangeArrowheads="1" noTextEdit="1"/>
          </p:cNvSpPr>
          <p:nvPr>
            <p:ph type="sldImg"/>
          </p:nvPr>
        </p:nvSpPr>
        <p:spPr>
          <a:solidFill>
            <a:srgbClr val="FFFFFF"/>
          </a:solidFill>
          <a:ln/>
        </p:spPr>
      </p:sp>
      <p:sp>
        <p:nvSpPr>
          <p:cNvPr id="103428"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000"/>
              <a:t>vault 713?</a:t>
            </a:r>
          </a:p>
          <a:p>
            <a:pPr eaLnBrk="1" hangingPunct="1"/>
            <a:endParaRPr lang="en-US" smtClean="0"/>
          </a:p>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6660EDDC-03F5-4ECE-BFE9-26E698E6F0F6}" type="slidenum">
              <a:rPr lang="en-US" sz="1200">
                <a:solidFill>
                  <a:prstClr val="black"/>
                </a:solidFill>
              </a:rPr>
              <a:pPr/>
              <a:t>50</a:t>
            </a:fld>
            <a:endParaRPr lang="en-US" sz="1200">
              <a:solidFill>
                <a:prstClr val="black"/>
              </a:solidFill>
            </a:endParaRPr>
          </a:p>
        </p:txBody>
      </p:sp>
      <p:sp>
        <p:nvSpPr>
          <p:cNvPr id="104451" name="Rectangle 2"/>
          <p:cNvSpPr>
            <a:spLocks noGrp="1" noRot="1" noChangeAspect="1" noChangeArrowheads="1" noTextEdit="1"/>
          </p:cNvSpPr>
          <p:nvPr>
            <p:ph type="sldImg"/>
          </p:nvPr>
        </p:nvSpPr>
        <p:spPr>
          <a:solidFill>
            <a:srgbClr val="FFFFFF"/>
          </a:solidFill>
          <a:ln/>
        </p:spPr>
      </p:sp>
      <p:sp>
        <p:nvSpPr>
          <p:cNvPr id="104452"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000"/>
              <a:t>vault 713?</a:t>
            </a:r>
          </a:p>
          <a:p>
            <a:pPr eaLnBrk="1" hangingPunct="1"/>
            <a:endParaRPr lang="en-US" smtClean="0"/>
          </a:p>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847582FA-8CC6-4258-813C-26F3B55247F5}" type="slidenum">
              <a:rPr lang="en-US" sz="1200">
                <a:solidFill>
                  <a:prstClr val="black"/>
                </a:solidFill>
              </a:rPr>
              <a:pPr/>
              <a:t>51</a:t>
            </a:fld>
            <a:endParaRPr lang="en-US" sz="1200">
              <a:solidFill>
                <a:prstClr val="black"/>
              </a:solidFill>
            </a:endParaRPr>
          </a:p>
        </p:txBody>
      </p:sp>
      <p:sp>
        <p:nvSpPr>
          <p:cNvPr id="105475" name="Rectangle 2"/>
          <p:cNvSpPr>
            <a:spLocks noGrp="1" noRot="1" noChangeAspect="1" noChangeArrowheads="1" noTextEdit="1"/>
          </p:cNvSpPr>
          <p:nvPr>
            <p:ph type="sldImg"/>
          </p:nvPr>
        </p:nvSpPr>
        <p:spPr>
          <a:solidFill>
            <a:srgbClr val="FFFFFF"/>
          </a:solidFill>
          <a:ln/>
        </p:spPr>
      </p:sp>
      <p:sp>
        <p:nvSpPr>
          <p:cNvPr id="10547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000"/>
              <a:t>vault 713?</a:t>
            </a:r>
          </a:p>
          <a:p>
            <a:pPr eaLnBrk="1" hangingPunct="1"/>
            <a:endParaRPr lang="en-US" smtClean="0"/>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pitchFamily="34" charset="-128"/>
              </a:defRPr>
            </a:lvl1pPr>
            <a:lvl2pPr marL="702756" indent="-270291">
              <a:defRPr sz="2300">
                <a:solidFill>
                  <a:schemeClr val="tx1"/>
                </a:solidFill>
                <a:latin typeface="Arial" charset="0"/>
                <a:ea typeface="ＭＳ Ｐゴシック" pitchFamily="34" charset="-128"/>
              </a:defRPr>
            </a:lvl2pPr>
            <a:lvl3pPr marL="1081164" indent="-216233">
              <a:defRPr sz="2300">
                <a:solidFill>
                  <a:schemeClr val="tx1"/>
                </a:solidFill>
                <a:latin typeface="Arial" charset="0"/>
                <a:ea typeface="ＭＳ Ｐゴシック" pitchFamily="34" charset="-128"/>
              </a:defRPr>
            </a:lvl3pPr>
            <a:lvl4pPr marL="1513629" indent="-216233">
              <a:defRPr sz="2300">
                <a:solidFill>
                  <a:schemeClr val="tx1"/>
                </a:solidFill>
                <a:latin typeface="Arial" charset="0"/>
                <a:ea typeface="ＭＳ Ｐゴシック" pitchFamily="34" charset="-128"/>
              </a:defRPr>
            </a:lvl4pPr>
            <a:lvl5pPr marL="1946095" indent="-216233">
              <a:defRPr sz="2300">
                <a:solidFill>
                  <a:schemeClr val="tx1"/>
                </a:solidFill>
                <a:latin typeface="Arial" charset="0"/>
                <a:ea typeface="ＭＳ Ｐゴシック" pitchFamily="34" charset="-128"/>
              </a:defRPr>
            </a:lvl5pPr>
            <a:lvl6pPr marL="2378560" indent="-216233" eaLnBrk="0" fontAlgn="base" hangingPunct="0">
              <a:spcBef>
                <a:spcPct val="0"/>
              </a:spcBef>
              <a:spcAft>
                <a:spcPct val="0"/>
              </a:spcAft>
              <a:defRPr sz="2300">
                <a:solidFill>
                  <a:schemeClr val="tx1"/>
                </a:solidFill>
                <a:latin typeface="Arial" charset="0"/>
                <a:ea typeface="ＭＳ Ｐゴシック" pitchFamily="34" charset="-128"/>
              </a:defRPr>
            </a:lvl6pPr>
            <a:lvl7pPr marL="2811026" indent="-216233" eaLnBrk="0" fontAlgn="base" hangingPunct="0">
              <a:spcBef>
                <a:spcPct val="0"/>
              </a:spcBef>
              <a:spcAft>
                <a:spcPct val="0"/>
              </a:spcAft>
              <a:defRPr sz="2300">
                <a:solidFill>
                  <a:schemeClr val="tx1"/>
                </a:solidFill>
                <a:latin typeface="Arial" charset="0"/>
                <a:ea typeface="ＭＳ Ｐゴシック" pitchFamily="34" charset="-128"/>
              </a:defRPr>
            </a:lvl7pPr>
            <a:lvl8pPr marL="3243491" indent="-216233" eaLnBrk="0" fontAlgn="base" hangingPunct="0">
              <a:spcBef>
                <a:spcPct val="0"/>
              </a:spcBef>
              <a:spcAft>
                <a:spcPct val="0"/>
              </a:spcAft>
              <a:defRPr sz="2300">
                <a:solidFill>
                  <a:schemeClr val="tx1"/>
                </a:solidFill>
                <a:latin typeface="Arial" charset="0"/>
                <a:ea typeface="ＭＳ Ｐゴシック" pitchFamily="34" charset="-128"/>
              </a:defRPr>
            </a:lvl8pPr>
            <a:lvl9pPr marL="3675957" indent="-216233" eaLnBrk="0" fontAlgn="base" hangingPunct="0">
              <a:spcBef>
                <a:spcPct val="0"/>
              </a:spcBef>
              <a:spcAft>
                <a:spcPct val="0"/>
              </a:spcAft>
              <a:defRPr sz="2300">
                <a:solidFill>
                  <a:schemeClr val="tx1"/>
                </a:solidFill>
                <a:latin typeface="Arial" charset="0"/>
                <a:ea typeface="ＭＳ Ｐゴシック" pitchFamily="34" charset="-128"/>
              </a:defRPr>
            </a:lvl9pPr>
          </a:lstStyle>
          <a:p>
            <a:fld id="{A1707C75-ECDF-4CE4-BE54-CD316FD07CAB}" type="slidenum">
              <a:rPr lang="en-US" sz="1200">
                <a:solidFill>
                  <a:prstClr val="black"/>
                </a:solidFill>
              </a:rPr>
              <a:pPr/>
              <a:t>10</a:t>
            </a:fld>
            <a:endParaRPr lang="en-US" sz="1200">
              <a:solidFill>
                <a:prstClr val="black"/>
              </a:solidFill>
            </a:endParaRPr>
          </a:p>
        </p:txBody>
      </p:sp>
      <p:sp>
        <p:nvSpPr>
          <p:cNvPr id="111619" name="Rectangle 2"/>
          <p:cNvSpPr>
            <a:spLocks noGrp="1" noRot="1" noChangeAspect="1" noChangeArrowheads="1" noTextEdit="1"/>
          </p:cNvSpPr>
          <p:nvPr>
            <p:ph type="sldImg"/>
          </p:nvPr>
        </p:nvSpPr>
        <p:spPr>
          <a:solidFill>
            <a:srgbClr val="FFFFFF"/>
          </a:solidFill>
          <a:ln/>
        </p:spPr>
      </p:sp>
      <p:sp>
        <p:nvSpPr>
          <p:cNvPr id="11162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ea typeface="ＭＳ Ｐゴシック" pitchFamily="34" charset="-128"/>
              </a:rPr>
              <a:t>Electric:  from www.staticfreesoftware.com</a:t>
            </a:r>
          </a:p>
          <a:p>
            <a:pPr eaLnBrk="1" hangingPunct="1"/>
            <a:r>
              <a:rPr lang="en-US" smtClean="0">
                <a:ea typeface="ＭＳ Ｐゴシック" pitchFamily="34" charset="-128"/>
              </a:rPr>
              <a:t>My tutorial is at:</a:t>
            </a:r>
          </a:p>
          <a:p>
            <a:pPr eaLnBrk="1" hangingPunct="1"/>
            <a:r>
              <a:rPr lang="en-US" smtClean="0">
                <a:ea typeface="ＭＳ Ｐゴシック" pitchFamily="34" charset="-128"/>
              </a:rPr>
              <a:t>http://odin.ac.hmc.edu/~harris/class/chipdesign/electric.pdf</a:t>
            </a:r>
          </a:p>
          <a:p>
            <a:pPr eaLnBrk="1" hangingPunct="1"/>
            <a:endParaRPr lang="en-US" smtClean="0">
              <a:ea typeface="ＭＳ Ｐゴシック" pitchFamily="34" charset="-128"/>
            </a:endParaRPr>
          </a:p>
          <a:p>
            <a:pPr eaLnBrk="1" hangingPunct="1"/>
            <a:endParaRPr lang="en-US" smtClean="0">
              <a:ea typeface="ＭＳ Ｐゴシック" pitchFamily="34" charset="-128"/>
            </a:endParaRPr>
          </a:p>
          <a:p>
            <a:pPr eaLnBrk="1" hangingPunct="1"/>
            <a:r>
              <a:rPr lang="en-US" smtClean="0">
                <a:ea typeface="ＭＳ Ｐゴシック" pitchFamily="34" charset="-128"/>
              </a:rPr>
              <a:t>Lasergene (a molecular biology suite of programs for aligning and comparing</a:t>
            </a:r>
          </a:p>
          <a:p>
            <a:pPr eaLnBrk="1" hangingPunct="1"/>
            <a:r>
              <a:rPr lang="en-US" smtClean="0">
                <a:ea typeface="ＭＳ Ｐゴシック" pitchFamily="34" charset="-128"/>
              </a:rPr>
              <a:t>       DNA sequences, etc.)</a:t>
            </a:r>
          </a:p>
          <a:p>
            <a:pPr eaLnBrk="1" hangingPunct="1"/>
            <a:r>
              <a:rPr lang="en-US" smtClean="0">
                <a:ea typeface="ＭＳ Ｐゴシック" pitchFamily="34" charset="-128"/>
              </a:rPr>
              <a:t>Statview (statistical analysis)</a:t>
            </a:r>
          </a:p>
          <a:p>
            <a:pPr eaLnBrk="1" hangingPunct="1"/>
            <a:r>
              <a:rPr lang="en-US" smtClean="0">
                <a:ea typeface="ＭＳ Ｐゴシック" pitchFamily="34" charset="-128"/>
              </a:rPr>
              <a:t>KaleidaGraph (plotting &amp; graphing)</a:t>
            </a:r>
          </a:p>
          <a:p>
            <a:pPr eaLnBrk="1" hangingPunct="1"/>
            <a:r>
              <a:rPr lang="en-US" smtClean="0">
                <a:ea typeface="ＭＳ Ｐゴシック" pitchFamily="34" charset="-128"/>
              </a:rPr>
              <a:t>Populus (programs that simulate ecological and evolutionary processes)</a:t>
            </a:r>
          </a:p>
          <a:p>
            <a:pPr eaLnBrk="1" hangingPunct="1"/>
            <a:endParaRPr lang="en-US" smtClean="0">
              <a:ea typeface="ＭＳ Ｐゴシック" pitchFamily="34" charset="-128"/>
            </a:endParaRPr>
          </a:p>
          <a:p>
            <a:pPr eaLnBrk="1" hangingPunct="1"/>
            <a:endParaRPr lang="en-US" smtClean="0">
              <a:ea typeface="ＭＳ Ｐゴシック" pitchFamily="34" charset="-128"/>
            </a:endParaRPr>
          </a:p>
          <a:p>
            <a:pPr eaLnBrk="1" hangingPunct="1"/>
            <a:endParaRPr lang="en-US" smtClean="0">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1D606B14-0C71-46E6-8C28-542B0169E789}" type="slidenum">
              <a:rPr lang="en-US" sz="1200">
                <a:solidFill>
                  <a:prstClr val="black"/>
                </a:solidFill>
              </a:rPr>
              <a:pPr/>
              <a:t>52</a:t>
            </a:fld>
            <a:endParaRPr lang="en-US" sz="1200">
              <a:solidFill>
                <a:prstClr val="black"/>
              </a:solidFill>
            </a:endParaRPr>
          </a:p>
        </p:txBody>
      </p:sp>
      <p:sp>
        <p:nvSpPr>
          <p:cNvPr id="106499" name="Rectangle 2"/>
          <p:cNvSpPr>
            <a:spLocks noGrp="1" noRot="1" noChangeAspect="1" noChangeArrowheads="1" noTextEdit="1"/>
          </p:cNvSpPr>
          <p:nvPr>
            <p:ph type="sldImg"/>
          </p:nvPr>
        </p:nvSpPr>
        <p:spPr>
          <a:solidFill>
            <a:srgbClr val="FFFFFF"/>
          </a:solidFill>
          <a:ln/>
        </p:spPr>
      </p:sp>
      <p:sp>
        <p:nvSpPr>
          <p:cNvPr id="106500"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000"/>
              <a:t>vault 713?</a:t>
            </a:r>
          </a:p>
          <a:p>
            <a:pPr eaLnBrk="1" hangingPunct="1"/>
            <a:endParaRPr lang="en-US" smtClean="0"/>
          </a:p>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9F8ADF28-BA2C-4583-9E72-BD0F3B6DA23F}" type="slidenum">
              <a:rPr lang="en-US" sz="1200">
                <a:solidFill>
                  <a:prstClr val="black"/>
                </a:solidFill>
              </a:rPr>
              <a:pPr/>
              <a:t>53</a:t>
            </a:fld>
            <a:endParaRPr lang="en-US" sz="1200">
              <a:solidFill>
                <a:prstClr val="black"/>
              </a:solidFill>
            </a:endParaRPr>
          </a:p>
        </p:txBody>
      </p:sp>
      <p:sp>
        <p:nvSpPr>
          <p:cNvPr id="107523" name="Rectangle 2"/>
          <p:cNvSpPr>
            <a:spLocks noGrp="1" noRot="1" noChangeAspect="1" noChangeArrowheads="1" noTextEdit="1"/>
          </p:cNvSpPr>
          <p:nvPr>
            <p:ph type="sldImg"/>
          </p:nvPr>
        </p:nvSpPr>
        <p:spPr>
          <a:solidFill>
            <a:srgbClr val="FFFFFF"/>
          </a:solidFill>
          <a:ln/>
        </p:spPr>
      </p:sp>
      <p:sp>
        <p:nvSpPr>
          <p:cNvPr id="107524"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000"/>
              <a:t>vault 713?</a:t>
            </a:r>
          </a:p>
          <a:p>
            <a:pPr eaLnBrk="1" hangingPunct="1"/>
            <a:endParaRPr lang="en-US" smtClean="0"/>
          </a:p>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762B5E59-B26B-479A-AF52-1D0BF8B75A3F}" type="slidenum">
              <a:rPr lang="en-US" sz="1200">
                <a:solidFill>
                  <a:prstClr val="black"/>
                </a:solidFill>
              </a:rPr>
              <a:pPr/>
              <a:t>54</a:t>
            </a:fld>
            <a:endParaRPr lang="en-US" sz="1200">
              <a:solidFill>
                <a:prstClr val="black"/>
              </a:solidFill>
            </a:endParaRPr>
          </a:p>
        </p:txBody>
      </p:sp>
      <p:sp>
        <p:nvSpPr>
          <p:cNvPr id="108547" name="Rectangle 2"/>
          <p:cNvSpPr>
            <a:spLocks noGrp="1" noRot="1" noChangeAspect="1" noChangeArrowheads="1" noTextEdit="1"/>
          </p:cNvSpPr>
          <p:nvPr>
            <p:ph type="sldImg"/>
          </p:nvPr>
        </p:nvSpPr>
        <p:spPr>
          <a:solidFill>
            <a:srgbClr val="FFFFFF"/>
          </a:solidFill>
          <a:ln/>
        </p:spPr>
      </p:sp>
      <p:sp>
        <p:nvSpPr>
          <p:cNvPr id="108548"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000"/>
              <a:t>vault 713?</a:t>
            </a:r>
          </a:p>
          <a:p>
            <a:pPr eaLnBrk="1" hangingPunct="1"/>
            <a:endParaRPr lang="en-US" smtClean="0"/>
          </a:p>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6599CC13-D689-4BEA-9D6D-6094DF85C116}" type="slidenum">
              <a:rPr lang="en-US" sz="1200">
                <a:solidFill>
                  <a:prstClr val="black"/>
                </a:solidFill>
              </a:rPr>
              <a:pPr/>
              <a:t>55</a:t>
            </a:fld>
            <a:endParaRPr lang="en-US" sz="1200">
              <a:solidFill>
                <a:prstClr val="black"/>
              </a:solidFill>
            </a:endParaRPr>
          </a:p>
        </p:txBody>
      </p:sp>
      <p:sp>
        <p:nvSpPr>
          <p:cNvPr id="109571" name="Rectangle 2"/>
          <p:cNvSpPr>
            <a:spLocks noGrp="1" noRot="1" noChangeAspect="1" noChangeArrowheads="1" noTextEdit="1"/>
          </p:cNvSpPr>
          <p:nvPr>
            <p:ph type="sldImg"/>
          </p:nvPr>
        </p:nvSpPr>
        <p:spPr>
          <a:solidFill>
            <a:srgbClr val="FFFFFF"/>
          </a:solidFill>
          <a:ln/>
        </p:spPr>
      </p:sp>
      <p:sp>
        <p:nvSpPr>
          <p:cNvPr id="109572"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000"/>
              <a:t>vault 713?</a:t>
            </a:r>
          </a:p>
          <a:p>
            <a:pPr eaLnBrk="1" hangingPunct="1"/>
            <a:endParaRPr lang="en-US" smtClean="0"/>
          </a:p>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18898C04-35D5-4B03-A962-D4696B55D3D2}" type="slidenum">
              <a:rPr lang="en-US" sz="1200">
                <a:solidFill>
                  <a:prstClr val="black"/>
                </a:solidFill>
              </a:rPr>
              <a:pPr/>
              <a:t>56</a:t>
            </a:fld>
            <a:endParaRPr lang="en-US" sz="1200">
              <a:solidFill>
                <a:prstClr val="black"/>
              </a:solidFill>
            </a:endParaRPr>
          </a:p>
        </p:txBody>
      </p:sp>
      <p:sp>
        <p:nvSpPr>
          <p:cNvPr id="110595" name="Rectangle 2"/>
          <p:cNvSpPr>
            <a:spLocks noGrp="1" noRot="1" noChangeAspect="1" noChangeArrowheads="1" noTextEdit="1"/>
          </p:cNvSpPr>
          <p:nvPr>
            <p:ph type="sldImg"/>
          </p:nvPr>
        </p:nvSpPr>
        <p:spPr>
          <a:solidFill>
            <a:srgbClr val="FFFFFF"/>
          </a:solidFill>
          <a:ln/>
        </p:spPr>
      </p:sp>
      <p:sp>
        <p:nvSpPr>
          <p:cNvPr id="11059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000"/>
              <a:t>vault 713?</a:t>
            </a:r>
          </a:p>
          <a:p>
            <a:pPr eaLnBrk="1" hangingPunct="1"/>
            <a:endParaRPr lang="en-US" smtClean="0"/>
          </a:p>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BEE69F06-ADE8-474D-B967-6BB97617003B}" type="slidenum">
              <a:rPr lang="en-US" sz="1200"/>
              <a:pPr/>
              <a:t>57</a:t>
            </a:fld>
            <a:endParaRPr lang="en-US" sz="1200"/>
          </a:p>
        </p:txBody>
      </p:sp>
      <p:sp>
        <p:nvSpPr>
          <p:cNvPr id="111619" name="Rectangle 2"/>
          <p:cNvSpPr>
            <a:spLocks noGrp="1" noRot="1" noChangeAspect="1" noChangeArrowheads="1" noTextEdit="1"/>
          </p:cNvSpPr>
          <p:nvPr>
            <p:ph type="sldImg"/>
          </p:nvPr>
        </p:nvSpPr>
        <p:spPr>
          <a:solidFill>
            <a:srgbClr val="FFFFFF"/>
          </a:solidFill>
          <a:ln/>
        </p:spPr>
      </p:sp>
      <p:sp>
        <p:nvSpPr>
          <p:cNvPr id="111620"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ZACH</a:t>
            </a:r>
          </a:p>
          <a:p>
            <a:pPr eaLnBrk="1" hangingPunct="1">
              <a:spcBef>
                <a:spcPct val="50000"/>
              </a:spcBef>
            </a:pPr>
            <a:endParaRPr lang="en-US" smtClean="0"/>
          </a:p>
          <a:p>
            <a:pPr eaLnBrk="1" hangingPunct="1">
              <a:spcBef>
                <a:spcPct val="50000"/>
              </a:spcBef>
            </a:pPr>
            <a:r>
              <a:rPr lang="en-US" smtClean="0"/>
              <a:t>show python in console</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3BD7A831-06DE-4D67-AD10-238320B22FA6}" type="slidenum">
              <a:rPr lang="en-US" sz="1200">
                <a:solidFill>
                  <a:prstClr val="black"/>
                </a:solidFill>
              </a:rPr>
              <a:pPr/>
              <a:t>58</a:t>
            </a:fld>
            <a:endParaRPr lang="en-US" sz="1200">
              <a:solidFill>
                <a:prstClr val="black"/>
              </a:solidFill>
            </a:endParaRPr>
          </a:p>
        </p:txBody>
      </p:sp>
      <p:sp>
        <p:nvSpPr>
          <p:cNvPr id="112643" name="Rectangle 2"/>
          <p:cNvSpPr>
            <a:spLocks noGrp="1" noRot="1" noChangeAspect="1" noChangeArrowheads="1" noTextEdit="1"/>
          </p:cNvSpPr>
          <p:nvPr>
            <p:ph type="sldImg"/>
          </p:nvPr>
        </p:nvSpPr>
        <p:spPr>
          <a:solidFill>
            <a:srgbClr val="FFFFFF"/>
          </a:solidFill>
          <a:ln/>
        </p:spPr>
      </p:sp>
      <p:sp>
        <p:nvSpPr>
          <p:cNvPr id="112644"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000"/>
              <a:t>vault 713?</a:t>
            </a:r>
          </a:p>
          <a:p>
            <a:pPr eaLnBrk="1" hangingPunct="1"/>
            <a:endParaRPr lang="en-US" smtClean="0"/>
          </a:p>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BB1B03C9-4EFA-4A32-95D5-455B6DC2B29B}" type="slidenum">
              <a:rPr lang="en-US" sz="1200">
                <a:solidFill>
                  <a:prstClr val="black"/>
                </a:solidFill>
              </a:rPr>
              <a:pPr/>
              <a:t>61</a:t>
            </a:fld>
            <a:endParaRPr lang="en-US" sz="1200">
              <a:solidFill>
                <a:prstClr val="black"/>
              </a:solidFill>
            </a:endParaRPr>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000"/>
              <a:t>vault 713?</a:t>
            </a:r>
          </a:p>
          <a:p>
            <a:pPr eaLnBrk="1" hangingPunct="1"/>
            <a:endParaRPr lang="en-US" smtClean="0"/>
          </a:p>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BB1B03C9-4EFA-4A32-95D5-455B6DC2B29B}" type="slidenum">
              <a:rPr lang="en-US" sz="1200">
                <a:solidFill>
                  <a:prstClr val="black"/>
                </a:solidFill>
              </a:rPr>
              <a:pPr/>
              <a:t>62</a:t>
            </a:fld>
            <a:endParaRPr lang="en-US" sz="1200">
              <a:solidFill>
                <a:prstClr val="black"/>
              </a:solidFill>
            </a:endParaRPr>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000"/>
              <a:t>vault 713?</a:t>
            </a:r>
          </a:p>
          <a:p>
            <a:pPr eaLnBrk="1" hangingPunct="1"/>
            <a:endParaRPr lang="en-US" smtClean="0"/>
          </a:p>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35BAC22C-73AE-42F1-A5FA-1C4CB47F364A}" type="slidenum">
              <a:rPr lang="en-US" sz="1200">
                <a:solidFill>
                  <a:prstClr val="black"/>
                </a:solidFill>
              </a:rPr>
              <a:pPr/>
              <a:t>63</a:t>
            </a:fld>
            <a:endParaRPr lang="en-US" sz="1200">
              <a:solidFill>
                <a:prstClr val="black"/>
              </a:solidFill>
            </a:endParaRPr>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000"/>
              <a:t>vault 713?</a:t>
            </a:r>
          </a:p>
          <a:p>
            <a:pPr eaLnBrk="1" hangingPunct="1"/>
            <a:endParaRPr lang="en-US" smtClean="0"/>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pitchFamily="34" charset="-128"/>
              </a:defRPr>
            </a:lvl1pPr>
            <a:lvl2pPr marL="702756" indent="-270291">
              <a:defRPr sz="2300">
                <a:solidFill>
                  <a:schemeClr val="tx1"/>
                </a:solidFill>
                <a:latin typeface="Arial" charset="0"/>
                <a:ea typeface="ＭＳ Ｐゴシック" pitchFamily="34" charset="-128"/>
              </a:defRPr>
            </a:lvl2pPr>
            <a:lvl3pPr marL="1081164" indent="-216233">
              <a:defRPr sz="2300">
                <a:solidFill>
                  <a:schemeClr val="tx1"/>
                </a:solidFill>
                <a:latin typeface="Arial" charset="0"/>
                <a:ea typeface="ＭＳ Ｐゴシック" pitchFamily="34" charset="-128"/>
              </a:defRPr>
            </a:lvl3pPr>
            <a:lvl4pPr marL="1513629" indent="-216233">
              <a:defRPr sz="2300">
                <a:solidFill>
                  <a:schemeClr val="tx1"/>
                </a:solidFill>
                <a:latin typeface="Arial" charset="0"/>
                <a:ea typeface="ＭＳ Ｐゴシック" pitchFamily="34" charset="-128"/>
              </a:defRPr>
            </a:lvl4pPr>
            <a:lvl5pPr marL="1946095" indent="-216233">
              <a:defRPr sz="2300">
                <a:solidFill>
                  <a:schemeClr val="tx1"/>
                </a:solidFill>
                <a:latin typeface="Arial" charset="0"/>
                <a:ea typeface="ＭＳ Ｐゴシック" pitchFamily="34" charset="-128"/>
              </a:defRPr>
            </a:lvl5pPr>
            <a:lvl6pPr marL="2378560" indent="-216233" eaLnBrk="0" fontAlgn="base" hangingPunct="0">
              <a:spcBef>
                <a:spcPct val="0"/>
              </a:spcBef>
              <a:spcAft>
                <a:spcPct val="0"/>
              </a:spcAft>
              <a:defRPr sz="2300">
                <a:solidFill>
                  <a:schemeClr val="tx1"/>
                </a:solidFill>
                <a:latin typeface="Arial" charset="0"/>
                <a:ea typeface="ＭＳ Ｐゴシック" pitchFamily="34" charset="-128"/>
              </a:defRPr>
            </a:lvl6pPr>
            <a:lvl7pPr marL="2811026" indent="-216233" eaLnBrk="0" fontAlgn="base" hangingPunct="0">
              <a:spcBef>
                <a:spcPct val="0"/>
              </a:spcBef>
              <a:spcAft>
                <a:spcPct val="0"/>
              </a:spcAft>
              <a:defRPr sz="2300">
                <a:solidFill>
                  <a:schemeClr val="tx1"/>
                </a:solidFill>
                <a:latin typeface="Arial" charset="0"/>
                <a:ea typeface="ＭＳ Ｐゴシック" pitchFamily="34" charset="-128"/>
              </a:defRPr>
            </a:lvl7pPr>
            <a:lvl8pPr marL="3243491" indent="-216233" eaLnBrk="0" fontAlgn="base" hangingPunct="0">
              <a:spcBef>
                <a:spcPct val="0"/>
              </a:spcBef>
              <a:spcAft>
                <a:spcPct val="0"/>
              </a:spcAft>
              <a:defRPr sz="2300">
                <a:solidFill>
                  <a:schemeClr val="tx1"/>
                </a:solidFill>
                <a:latin typeface="Arial" charset="0"/>
                <a:ea typeface="ＭＳ Ｐゴシック" pitchFamily="34" charset="-128"/>
              </a:defRPr>
            </a:lvl8pPr>
            <a:lvl9pPr marL="3675957" indent="-216233" eaLnBrk="0" fontAlgn="base" hangingPunct="0">
              <a:spcBef>
                <a:spcPct val="0"/>
              </a:spcBef>
              <a:spcAft>
                <a:spcPct val="0"/>
              </a:spcAft>
              <a:defRPr sz="2300">
                <a:solidFill>
                  <a:schemeClr val="tx1"/>
                </a:solidFill>
                <a:latin typeface="Arial" charset="0"/>
                <a:ea typeface="ＭＳ Ｐゴシック" pitchFamily="34" charset="-128"/>
              </a:defRPr>
            </a:lvl9pPr>
          </a:lstStyle>
          <a:p>
            <a:fld id="{778189ED-3DFA-49E4-93C4-A700F3D4B4AA}" type="slidenum">
              <a:rPr lang="en-US" sz="1200">
                <a:solidFill>
                  <a:prstClr val="black"/>
                </a:solidFill>
              </a:rPr>
              <a:pPr/>
              <a:t>11</a:t>
            </a:fld>
            <a:endParaRPr lang="en-US" sz="1200">
              <a:solidFill>
                <a:prstClr val="black"/>
              </a:solidFill>
            </a:endParaRPr>
          </a:p>
        </p:txBody>
      </p:sp>
      <p:sp>
        <p:nvSpPr>
          <p:cNvPr id="112643" name="Rectangle 2"/>
          <p:cNvSpPr>
            <a:spLocks noGrp="1" noRot="1" noChangeAspect="1" noChangeArrowheads="1" noTextEdit="1"/>
          </p:cNvSpPr>
          <p:nvPr>
            <p:ph type="sldImg"/>
          </p:nvPr>
        </p:nvSpPr>
        <p:spPr>
          <a:solidFill>
            <a:srgbClr val="FFFFFF"/>
          </a:solidFill>
          <a:ln/>
        </p:spPr>
      </p:sp>
      <p:sp>
        <p:nvSpPr>
          <p:cNvPr id="11264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ea typeface="ＭＳ Ｐゴシック" pitchFamily="34" charset="-128"/>
              </a:rPr>
              <a:t>Electric:  from www.staticfreesoftware.com</a:t>
            </a:r>
          </a:p>
          <a:p>
            <a:pPr eaLnBrk="1" hangingPunct="1"/>
            <a:r>
              <a:rPr lang="en-US" smtClean="0">
                <a:ea typeface="ＭＳ Ｐゴシック" pitchFamily="34" charset="-128"/>
              </a:rPr>
              <a:t>My tutorial is at:</a:t>
            </a:r>
          </a:p>
          <a:p>
            <a:pPr eaLnBrk="1" hangingPunct="1"/>
            <a:r>
              <a:rPr lang="en-US" smtClean="0">
                <a:ea typeface="ＭＳ Ｐゴシック" pitchFamily="34" charset="-128"/>
              </a:rPr>
              <a:t>http://odin.ac.hmc.edu/~harris/class/chipdesign/electric.pdf</a:t>
            </a:r>
          </a:p>
          <a:p>
            <a:pPr eaLnBrk="1" hangingPunct="1"/>
            <a:endParaRPr lang="en-US" smtClean="0">
              <a:ea typeface="ＭＳ Ｐゴシック" pitchFamily="34" charset="-128"/>
            </a:endParaRPr>
          </a:p>
          <a:p>
            <a:pPr eaLnBrk="1" hangingPunct="1"/>
            <a:endParaRPr lang="en-US" smtClean="0">
              <a:ea typeface="ＭＳ Ｐゴシック" pitchFamily="34" charset="-128"/>
            </a:endParaRPr>
          </a:p>
          <a:p>
            <a:pPr eaLnBrk="1" hangingPunct="1"/>
            <a:r>
              <a:rPr lang="en-US" smtClean="0">
                <a:ea typeface="ＭＳ Ｐゴシック" pitchFamily="34" charset="-128"/>
              </a:rPr>
              <a:t>Lasergene (a molecular biology suite of programs for aligning and comparing</a:t>
            </a:r>
          </a:p>
          <a:p>
            <a:pPr eaLnBrk="1" hangingPunct="1"/>
            <a:r>
              <a:rPr lang="en-US" smtClean="0">
                <a:ea typeface="ＭＳ Ｐゴシック" pitchFamily="34" charset="-128"/>
              </a:rPr>
              <a:t>       DNA sequences, etc.)</a:t>
            </a:r>
          </a:p>
          <a:p>
            <a:pPr eaLnBrk="1" hangingPunct="1"/>
            <a:r>
              <a:rPr lang="en-US" smtClean="0">
                <a:ea typeface="ＭＳ Ｐゴシック" pitchFamily="34" charset="-128"/>
              </a:rPr>
              <a:t>Statview (statistical analysis)</a:t>
            </a:r>
          </a:p>
          <a:p>
            <a:pPr eaLnBrk="1" hangingPunct="1"/>
            <a:r>
              <a:rPr lang="en-US" smtClean="0">
                <a:ea typeface="ＭＳ Ｐゴシック" pitchFamily="34" charset="-128"/>
              </a:rPr>
              <a:t>KaleidaGraph (plotting &amp; graphing)</a:t>
            </a:r>
          </a:p>
          <a:p>
            <a:pPr eaLnBrk="1" hangingPunct="1"/>
            <a:r>
              <a:rPr lang="en-US" smtClean="0">
                <a:ea typeface="ＭＳ Ｐゴシック" pitchFamily="34" charset="-128"/>
              </a:rPr>
              <a:t>Populus (programs that simulate ecological and evolutionary processes)</a:t>
            </a:r>
          </a:p>
          <a:p>
            <a:pPr eaLnBrk="1" hangingPunct="1"/>
            <a:endParaRPr lang="en-US" smtClean="0">
              <a:ea typeface="ＭＳ Ｐゴシック" pitchFamily="34" charset="-128"/>
            </a:endParaRPr>
          </a:p>
          <a:p>
            <a:pPr eaLnBrk="1" hangingPunct="1"/>
            <a:endParaRPr lang="en-US" smtClean="0">
              <a:ea typeface="ＭＳ Ｐゴシック" pitchFamily="34" charset="-128"/>
            </a:endParaRPr>
          </a:p>
          <a:p>
            <a:pPr eaLnBrk="1" hangingPunct="1"/>
            <a:endParaRPr lang="en-US" smtClean="0">
              <a:ea typeface="ＭＳ Ｐゴシック"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78A54808-A970-4E89-A489-E71E1353E207}" type="slidenum">
              <a:rPr lang="en-US" sz="1200">
                <a:solidFill>
                  <a:prstClr val="black"/>
                </a:solidFill>
              </a:rPr>
              <a:pPr/>
              <a:t>64</a:t>
            </a:fld>
            <a:endParaRPr lang="en-US" sz="1200">
              <a:solidFill>
                <a:prstClr val="black"/>
              </a:solidFill>
            </a:endParaRPr>
          </a:p>
        </p:txBody>
      </p:sp>
      <p:sp>
        <p:nvSpPr>
          <p:cNvPr id="114691" name="Rectangle 2"/>
          <p:cNvSpPr>
            <a:spLocks noGrp="1" noRot="1" noChangeAspect="1" noChangeArrowheads="1" noTextEdit="1"/>
          </p:cNvSpPr>
          <p:nvPr>
            <p:ph type="sldImg"/>
          </p:nvPr>
        </p:nvSpPr>
        <p:spPr>
          <a:solidFill>
            <a:srgbClr val="FFFFFF"/>
          </a:solidFill>
          <a:ln/>
        </p:spPr>
      </p:sp>
      <p:sp>
        <p:nvSpPr>
          <p:cNvPr id="1146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F6003774-2113-4EEB-8BA2-96CBB936EF95}" type="slidenum">
              <a:rPr lang="en-US" sz="1200">
                <a:solidFill>
                  <a:prstClr val="black"/>
                </a:solidFill>
              </a:rPr>
              <a:pPr/>
              <a:t>65</a:t>
            </a:fld>
            <a:endParaRPr lang="en-US" sz="1200">
              <a:solidFill>
                <a:prstClr val="black"/>
              </a:solidFill>
            </a:endParaRPr>
          </a:p>
        </p:txBody>
      </p:sp>
      <p:sp>
        <p:nvSpPr>
          <p:cNvPr id="115715" name="Rectangle 2"/>
          <p:cNvSpPr>
            <a:spLocks noGrp="1" noRot="1" noChangeAspect="1" noChangeArrowheads="1" noTextEdit="1"/>
          </p:cNvSpPr>
          <p:nvPr>
            <p:ph type="sldImg"/>
          </p:nvPr>
        </p:nvSpPr>
        <p:spPr>
          <a:solidFill>
            <a:srgbClr val="FFFFFF"/>
          </a:solidFill>
          <a:ln/>
        </p:spPr>
      </p:sp>
      <p:sp>
        <p:nvSpPr>
          <p:cNvPr id="1157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D154A082-B229-4594-B96E-D6FB49A00191}" type="slidenum">
              <a:rPr lang="en-US" sz="1200">
                <a:solidFill>
                  <a:prstClr val="black"/>
                </a:solidFill>
              </a:rPr>
              <a:pPr/>
              <a:t>66</a:t>
            </a:fld>
            <a:endParaRPr lang="en-US" sz="1200">
              <a:solidFill>
                <a:prstClr val="black"/>
              </a:solidFill>
            </a:endParaRPr>
          </a:p>
        </p:txBody>
      </p:sp>
      <p:sp>
        <p:nvSpPr>
          <p:cNvPr id="116739" name="Rectangle 2"/>
          <p:cNvSpPr>
            <a:spLocks noGrp="1" noRot="1" noChangeAspect="1" noChangeArrowheads="1" noTextEdit="1"/>
          </p:cNvSpPr>
          <p:nvPr>
            <p:ph type="sldImg"/>
          </p:nvPr>
        </p:nvSpPr>
        <p:spPr>
          <a:solidFill>
            <a:srgbClr val="FFFFFF"/>
          </a:solidFill>
          <a:ln/>
        </p:spPr>
      </p:sp>
      <p:sp>
        <p:nvSpPr>
          <p:cNvPr id="1167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4AEB3034-6164-4805-8317-B433DF127D17}" type="slidenum">
              <a:rPr lang="en-US" sz="1200">
                <a:solidFill>
                  <a:prstClr val="black"/>
                </a:solidFill>
              </a:rPr>
              <a:pPr/>
              <a:t>67</a:t>
            </a:fld>
            <a:endParaRPr lang="en-US" sz="1200">
              <a:solidFill>
                <a:prstClr val="black"/>
              </a:solidFill>
            </a:endParaRPr>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Was that Gandalf or Dumbledore that "fell forever"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442C59B8-F639-4073-9556-412A6E2F4F53}" type="slidenum">
              <a:rPr lang="en-US" sz="1200">
                <a:solidFill>
                  <a:prstClr val="black"/>
                </a:solidFill>
              </a:rPr>
              <a:pPr/>
              <a:t>68</a:t>
            </a:fld>
            <a:endParaRPr lang="en-US" sz="1200">
              <a:solidFill>
                <a:prstClr val="black"/>
              </a:solidFill>
            </a:endParaRPr>
          </a:p>
        </p:txBody>
      </p:sp>
      <p:sp>
        <p:nvSpPr>
          <p:cNvPr id="118787" name="Rectangle 2"/>
          <p:cNvSpPr>
            <a:spLocks noGrp="1" noRot="1" noChangeAspect="1" noChangeArrowheads="1" noTextEdit="1"/>
          </p:cNvSpPr>
          <p:nvPr>
            <p:ph type="sldImg"/>
          </p:nvPr>
        </p:nvSpPr>
        <p:spPr>
          <a:solidFill>
            <a:srgbClr val="FFFFFF"/>
          </a:solidFill>
          <a:ln/>
        </p:spPr>
      </p:sp>
      <p:sp>
        <p:nvSpPr>
          <p:cNvPr id="1187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9799401A-6417-4D3C-A619-B73ECCCD9354}" type="slidenum">
              <a:rPr lang="en-US" sz="1200">
                <a:solidFill>
                  <a:prstClr val="black"/>
                </a:solidFill>
              </a:rPr>
              <a:pPr/>
              <a:t>69</a:t>
            </a:fld>
            <a:endParaRPr lang="en-US" sz="1200">
              <a:solidFill>
                <a:prstClr val="black"/>
              </a:solidFill>
            </a:endParaRPr>
          </a:p>
        </p:txBody>
      </p:sp>
      <p:sp>
        <p:nvSpPr>
          <p:cNvPr id="121859" name="Rectangle 2"/>
          <p:cNvSpPr>
            <a:spLocks noGrp="1" noRot="1" noChangeAspect="1" noChangeArrowheads="1" noTextEdit="1"/>
          </p:cNvSpPr>
          <p:nvPr>
            <p:ph type="sldImg"/>
          </p:nvPr>
        </p:nvSpPr>
        <p:spPr>
          <a:solidFill>
            <a:srgbClr val="FFFFFF"/>
          </a:solidFill>
          <a:ln/>
        </p:spPr>
      </p:sp>
      <p:sp>
        <p:nvSpPr>
          <p:cNvPr id="1218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0468C4F4-C6E7-4ED4-B100-9F6917BCB5CC}" type="slidenum">
              <a:rPr lang="en-US" sz="1200">
                <a:solidFill>
                  <a:prstClr val="black"/>
                </a:solidFill>
              </a:rPr>
              <a:pPr/>
              <a:t>70</a:t>
            </a:fld>
            <a:endParaRPr lang="en-US" sz="1200">
              <a:solidFill>
                <a:prstClr val="black"/>
              </a:solidFill>
            </a:endParaRPr>
          </a:p>
        </p:txBody>
      </p:sp>
      <p:sp>
        <p:nvSpPr>
          <p:cNvPr id="123907" name="Rectangle 2"/>
          <p:cNvSpPr>
            <a:spLocks noGrp="1" noRot="1" noChangeAspect="1" noChangeArrowheads="1" noTextEdit="1"/>
          </p:cNvSpPr>
          <p:nvPr>
            <p:ph type="sldImg"/>
          </p:nvPr>
        </p:nvSpPr>
        <p:spPr>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37FFC01B-AA9D-4F35-8B7C-7BA0D2F507DA}" type="slidenum">
              <a:rPr lang="en-US" sz="1200">
                <a:solidFill>
                  <a:prstClr val="black"/>
                </a:solidFill>
              </a:rPr>
              <a:pPr/>
              <a:t>71</a:t>
            </a:fld>
            <a:endParaRPr lang="en-US" sz="1200">
              <a:solidFill>
                <a:prstClr val="black"/>
              </a:solidFill>
            </a:endParaRPr>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89A82AB3-F23C-43BF-BC30-7C06745525DF}" type="slidenum">
              <a:rPr lang="en-US" sz="1200">
                <a:solidFill>
                  <a:prstClr val="black"/>
                </a:solidFill>
              </a:rPr>
              <a:pPr/>
              <a:t>72</a:t>
            </a:fld>
            <a:endParaRPr lang="en-US" sz="1200">
              <a:solidFill>
                <a:prstClr val="black"/>
              </a:solidFill>
            </a:endParaRPr>
          </a:p>
        </p:txBody>
      </p:sp>
      <p:sp>
        <p:nvSpPr>
          <p:cNvPr id="126979" name="Rectangle 2"/>
          <p:cNvSpPr>
            <a:spLocks noGrp="1" noRot="1" noChangeAspect="1" noChangeArrowheads="1" noTextEdit="1"/>
          </p:cNvSpPr>
          <p:nvPr>
            <p:ph type="sldImg"/>
          </p:nvPr>
        </p:nvSpPr>
        <p:spPr>
          <a:solidFill>
            <a:srgbClr val="FFFFFF"/>
          </a:solidFill>
          <a:ln/>
        </p:spPr>
      </p:sp>
      <p:sp>
        <p:nvSpPr>
          <p:cNvPr id="1269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F83784BC-8E84-4D8C-B911-F88B7739EF8A}" type="slidenum">
              <a:rPr lang="en-US" sz="1200">
                <a:solidFill>
                  <a:prstClr val="black"/>
                </a:solidFill>
              </a:rPr>
              <a:pPr/>
              <a:t>73</a:t>
            </a:fld>
            <a:endParaRPr lang="en-US" sz="1200">
              <a:solidFill>
                <a:prstClr val="black"/>
              </a:solidFill>
            </a:endParaRPr>
          </a:p>
        </p:txBody>
      </p:sp>
      <p:sp>
        <p:nvSpPr>
          <p:cNvPr id="128003" name="Rectangle 2"/>
          <p:cNvSpPr>
            <a:spLocks noGrp="1" noRot="1" noChangeAspect="1" noChangeArrowheads="1" noTextEdit="1"/>
          </p:cNvSpPr>
          <p:nvPr>
            <p:ph type="sldImg"/>
          </p:nvPr>
        </p:nvSpPr>
        <p:spPr>
          <a:solidFill>
            <a:srgbClr val="FFFFFF"/>
          </a:solidFill>
          <a:ln/>
        </p:spPr>
      </p:sp>
      <p:sp>
        <p:nvSpPr>
          <p:cNvPr id="1280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pitchFamily="34" charset="-128"/>
              </a:defRPr>
            </a:lvl1pPr>
            <a:lvl2pPr marL="702756" indent="-270291">
              <a:defRPr sz="2300">
                <a:solidFill>
                  <a:schemeClr val="tx1"/>
                </a:solidFill>
                <a:latin typeface="Arial" charset="0"/>
                <a:ea typeface="ＭＳ Ｐゴシック" pitchFamily="34" charset="-128"/>
              </a:defRPr>
            </a:lvl2pPr>
            <a:lvl3pPr marL="1081164" indent="-216233">
              <a:defRPr sz="2300">
                <a:solidFill>
                  <a:schemeClr val="tx1"/>
                </a:solidFill>
                <a:latin typeface="Arial" charset="0"/>
                <a:ea typeface="ＭＳ Ｐゴシック" pitchFamily="34" charset="-128"/>
              </a:defRPr>
            </a:lvl3pPr>
            <a:lvl4pPr marL="1513629" indent="-216233">
              <a:defRPr sz="2300">
                <a:solidFill>
                  <a:schemeClr val="tx1"/>
                </a:solidFill>
                <a:latin typeface="Arial" charset="0"/>
                <a:ea typeface="ＭＳ Ｐゴシック" pitchFamily="34" charset="-128"/>
              </a:defRPr>
            </a:lvl4pPr>
            <a:lvl5pPr marL="1946095" indent="-216233">
              <a:defRPr sz="2300">
                <a:solidFill>
                  <a:schemeClr val="tx1"/>
                </a:solidFill>
                <a:latin typeface="Arial" charset="0"/>
                <a:ea typeface="ＭＳ Ｐゴシック" pitchFamily="34" charset="-128"/>
              </a:defRPr>
            </a:lvl5pPr>
            <a:lvl6pPr marL="2378560" indent="-216233" eaLnBrk="0" fontAlgn="base" hangingPunct="0">
              <a:spcBef>
                <a:spcPct val="0"/>
              </a:spcBef>
              <a:spcAft>
                <a:spcPct val="0"/>
              </a:spcAft>
              <a:defRPr sz="2300">
                <a:solidFill>
                  <a:schemeClr val="tx1"/>
                </a:solidFill>
                <a:latin typeface="Arial" charset="0"/>
                <a:ea typeface="ＭＳ Ｐゴシック" pitchFamily="34" charset="-128"/>
              </a:defRPr>
            </a:lvl6pPr>
            <a:lvl7pPr marL="2811026" indent="-216233" eaLnBrk="0" fontAlgn="base" hangingPunct="0">
              <a:spcBef>
                <a:spcPct val="0"/>
              </a:spcBef>
              <a:spcAft>
                <a:spcPct val="0"/>
              </a:spcAft>
              <a:defRPr sz="2300">
                <a:solidFill>
                  <a:schemeClr val="tx1"/>
                </a:solidFill>
                <a:latin typeface="Arial" charset="0"/>
                <a:ea typeface="ＭＳ Ｐゴシック" pitchFamily="34" charset="-128"/>
              </a:defRPr>
            </a:lvl7pPr>
            <a:lvl8pPr marL="3243491" indent="-216233" eaLnBrk="0" fontAlgn="base" hangingPunct="0">
              <a:spcBef>
                <a:spcPct val="0"/>
              </a:spcBef>
              <a:spcAft>
                <a:spcPct val="0"/>
              </a:spcAft>
              <a:defRPr sz="2300">
                <a:solidFill>
                  <a:schemeClr val="tx1"/>
                </a:solidFill>
                <a:latin typeface="Arial" charset="0"/>
                <a:ea typeface="ＭＳ Ｐゴシック" pitchFamily="34" charset="-128"/>
              </a:defRPr>
            </a:lvl8pPr>
            <a:lvl9pPr marL="3675957" indent="-216233" eaLnBrk="0" fontAlgn="base" hangingPunct="0">
              <a:spcBef>
                <a:spcPct val="0"/>
              </a:spcBef>
              <a:spcAft>
                <a:spcPct val="0"/>
              </a:spcAft>
              <a:defRPr sz="2300">
                <a:solidFill>
                  <a:schemeClr val="tx1"/>
                </a:solidFill>
                <a:latin typeface="Arial" charset="0"/>
                <a:ea typeface="ＭＳ Ｐゴシック" pitchFamily="34" charset="-128"/>
              </a:defRPr>
            </a:lvl9pPr>
          </a:lstStyle>
          <a:p>
            <a:fld id="{B97CB098-DD7C-487D-98D6-A1889E0C0BDA}" type="slidenum">
              <a:rPr lang="en-US" sz="1200">
                <a:solidFill>
                  <a:prstClr val="black"/>
                </a:solidFill>
              </a:rPr>
              <a:pPr/>
              <a:t>12</a:t>
            </a:fld>
            <a:endParaRPr lang="en-US" sz="1200">
              <a:solidFill>
                <a:prstClr val="black"/>
              </a:solidFill>
            </a:endParaRPr>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ea typeface="ＭＳ Ｐゴシック" pitchFamily="34" charset="-128"/>
              </a:rPr>
              <a:t>Electric:  from www.staticfreesoftware.com</a:t>
            </a:r>
          </a:p>
          <a:p>
            <a:pPr eaLnBrk="1" hangingPunct="1"/>
            <a:r>
              <a:rPr lang="en-US" smtClean="0">
                <a:ea typeface="ＭＳ Ｐゴシック" pitchFamily="34" charset="-128"/>
              </a:rPr>
              <a:t>My tutorial is at:</a:t>
            </a:r>
          </a:p>
          <a:p>
            <a:pPr eaLnBrk="1" hangingPunct="1"/>
            <a:r>
              <a:rPr lang="en-US" smtClean="0">
                <a:ea typeface="ＭＳ Ｐゴシック" pitchFamily="34" charset="-128"/>
              </a:rPr>
              <a:t>http://odin.ac.hmc.edu/~harris/class/chipdesign/electric.pdf</a:t>
            </a:r>
          </a:p>
          <a:p>
            <a:pPr eaLnBrk="1" hangingPunct="1"/>
            <a:endParaRPr lang="en-US" smtClean="0">
              <a:ea typeface="ＭＳ Ｐゴシック" pitchFamily="34" charset="-128"/>
            </a:endParaRPr>
          </a:p>
          <a:p>
            <a:pPr eaLnBrk="1" hangingPunct="1"/>
            <a:endParaRPr lang="en-US" smtClean="0">
              <a:ea typeface="ＭＳ Ｐゴシック" pitchFamily="34" charset="-128"/>
            </a:endParaRPr>
          </a:p>
          <a:p>
            <a:pPr eaLnBrk="1" hangingPunct="1"/>
            <a:r>
              <a:rPr lang="en-US" smtClean="0">
                <a:ea typeface="ＭＳ Ｐゴシック" pitchFamily="34" charset="-128"/>
              </a:rPr>
              <a:t>Lasergene (a molecular biology suite of programs for aligning and comparing</a:t>
            </a:r>
          </a:p>
          <a:p>
            <a:pPr eaLnBrk="1" hangingPunct="1"/>
            <a:r>
              <a:rPr lang="en-US" smtClean="0">
                <a:ea typeface="ＭＳ Ｐゴシック" pitchFamily="34" charset="-128"/>
              </a:rPr>
              <a:t>       DNA sequences, etc.)</a:t>
            </a:r>
          </a:p>
          <a:p>
            <a:pPr eaLnBrk="1" hangingPunct="1"/>
            <a:r>
              <a:rPr lang="en-US" smtClean="0">
                <a:ea typeface="ＭＳ Ｐゴシック" pitchFamily="34" charset="-128"/>
              </a:rPr>
              <a:t>Statview (statistical analysis)</a:t>
            </a:r>
          </a:p>
          <a:p>
            <a:pPr eaLnBrk="1" hangingPunct="1"/>
            <a:r>
              <a:rPr lang="en-US" smtClean="0">
                <a:ea typeface="ＭＳ Ｐゴシック" pitchFamily="34" charset="-128"/>
              </a:rPr>
              <a:t>KaleidaGraph (plotting &amp; graphing)</a:t>
            </a:r>
          </a:p>
          <a:p>
            <a:pPr eaLnBrk="1" hangingPunct="1"/>
            <a:r>
              <a:rPr lang="en-US" smtClean="0">
                <a:ea typeface="ＭＳ Ｐゴシック" pitchFamily="34" charset="-128"/>
              </a:rPr>
              <a:t>Populus (programs that simulate ecological and evolutionary processes)</a:t>
            </a:r>
          </a:p>
          <a:p>
            <a:pPr eaLnBrk="1" hangingPunct="1"/>
            <a:endParaRPr lang="en-US" smtClean="0">
              <a:ea typeface="ＭＳ Ｐゴシック" pitchFamily="34" charset="-128"/>
            </a:endParaRPr>
          </a:p>
          <a:p>
            <a:pPr eaLnBrk="1" hangingPunct="1"/>
            <a:endParaRPr lang="en-US" smtClean="0">
              <a:ea typeface="ＭＳ Ｐゴシック" pitchFamily="34" charset="-128"/>
            </a:endParaRPr>
          </a:p>
          <a:p>
            <a:pPr eaLnBrk="1" hangingPunct="1"/>
            <a:endParaRPr lang="en-US" smtClean="0">
              <a:ea typeface="ＭＳ Ｐゴシック" pitchFamily="34"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0BC1ADA6-7F12-4357-A147-E6D382C244E5}" type="slidenum">
              <a:rPr lang="en-US" sz="1200">
                <a:solidFill>
                  <a:prstClr val="black"/>
                </a:solidFill>
              </a:rPr>
              <a:pPr/>
              <a:t>74</a:t>
            </a:fld>
            <a:endParaRPr lang="en-US" sz="1200">
              <a:solidFill>
                <a:prstClr val="black"/>
              </a:solidFill>
            </a:endParaRPr>
          </a:p>
        </p:txBody>
      </p:sp>
      <p:sp>
        <p:nvSpPr>
          <p:cNvPr id="129027" name="Rectangle 2"/>
          <p:cNvSpPr>
            <a:spLocks noGrp="1" noRot="1" noChangeAspect="1" noChangeArrowheads="1" noTextEdit="1"/>
          </p:cNvSpPr>
          <p:nvPr>
            <p:ph type="sldImg"/>
          </p:nvPr>
        </p:nvSpPr>
        <p:spPr>
          <a:solidFill>
            <a:srgbClr val="FFFFFF"/>
          </a:solidFill>
          <a:ln/>
        </p:spPr>
      </p:sp>
      <p:sp>
        <p:nvSpPr>
          <p:cNvPr id="1290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A9270260-6CED-4E3B-94E6-6C8D23D4992A}" type="slidenum">
              <a:rPr lang="en-US" sz="1200">
                <a:solidFill>
                  <a:prstClr val="black"/>
                </a:solidFill>
              </a:rPr>
              <a:pPr/>
              <a:t>75</a:t>
            </a:fld>
            <a:endParaRPr lang="en-US" sz="1200">
              <a:solidFill>
                <a:prstClr val="black"/>
              </a:solidFill>
            </a:endParaRPr>
          </a:p>
        </p:txBody>
      </p:sp>
      <p:sp>
        <p:nvSpPr>
          <p:cNvPr id="130051" name="Rectangle 2"/>
          <p:cNvSpPr>
            <a:spLocks noGrp="1" noRot="1" noChangeAspect="1" noChangeArrowheads="1" noTextEdit="1"/>
          </p:cNvSpPr>
          <p:nvPr>
            <p:ph type="sldImg"/>
          </p:nvPr>
        </p:nvSpPr>
        <p:spPr>
          <a:solidFill>
            <a:srgbClr val="FFFFFF"/>
          </a:solidFill>
          <a:ln/>
        </p:spPr>
      </p:sp>
      <p:sp>
        <p:nvSpPr>
          <p:cNvPr id="1300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8EF75CF9-67D9-4177-A546-D826E17D0F24}" type="slidenum">
              <a:rPr lang="en-US" sz="1200">
                <a:solidFill>
                  <a:prstClr val="black"/>
                </a:solidFill>
              </a:rPr>
              <a:pPr/>
              <a:t>76</a:t>
            </a:fld>
            <a:endParaRPr lang="en-US" sz="1200">
              <a:solidFill>
                <a:prstClr val="black"/>
              </a:solidFill>
            </a:endParaRPr>
          </a:p>
        </p:txBody>
      </p:sp>
      <p:sp>
        <p:nvSpPr>
          <p:cNvPr id="131075" name="Rectangle 2"/>
          <p:cNvSpPr>
            <a:spLocks noGrp="1" noRot="1" noChangeAspect="1" noChangeArrowheads="1" noTextEdit="1"/>
          </p:cNvSpPr>
          <p:nvPr>
            <p:ph type="sldImg"/>
          </p:nvPr>
        </p:nvSpPr>
        <p:spPr>
          <a:solidFill>
            <a:srgbClr val="FFFFFF"/>
          </a:solidFill>
          <a:ln/>
        </p:spPr>
      </p:sp>
      <p:sp>
        <p:nvSpPr>
          <p:cNvPr id="1310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874C9FB3-47AD-462D-B7EF-3D6F1DC71998}" type="slidenum">
              <a:rPr lang="en-US" sz="1200">
                <a:solidFill>
                  <a:prstClr val="black"/>
                </a:solidFill>
              </a:rPr>
              <a:pPr/>
              <a:t>77</a:t>
            </a:fld>
            <a:endParaRPr lang="en-US" sz="1200">
              <a:solidFill>
                <a:prstClr val="black"/>
              </a:solidFill>
            </a:endParaRPr>
          </a:p>
        </p:txBody>
      </p:sp>
      <p:sp>
        <p:nvSpPr>
          <p:cNvPr id="132099" name="Rectangle 2"/>
          <p:cNvSpPr>
            <a:spLocks noGrp="1" noRot="1" noChangeAspect="1" noChangeArrowheads="1" noTextEdit="1"/>
          </p:cNvSpPr>
          <p:nvPr>
            <p:ph type="sldImg"/>
          </p:nvPr>
        </p:nvSpPr>
        <p:spPr>
          <a:solidFill>
            <a:srgbClr val="FFFFFF"/>
          </a:solidFill>
          <a:ln/>
        </p:spPr>
      </p:sp>
      <p:sp>
        <p:nvSpPr>
          <p:cNvPr id="1321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74C164CC-06D8-4859-9C47-7D3F938340B9}" type="slidenum">
              <a:rPr lang="en-US" sz="1200">
                <a:solidFill>
                  <a:prstClr val="black"/>
                </a:solidFill>
              </a:rPr>
              <a:pPr/>
              <a:t>78</a:t>
            </a:fld>
            <a:endParaRPr lang="en-US" sz="1200">
              <a:solidFill>
                <a:prstClr val="black"/>
              </a:solidFill>
            </a:endParaRPr>
          </a:p>
        </p:txBody>
      </p:sp>
      <p:sp>
        <p:nvSpPr>
          <p:cNvPr id="133123" name="Rectangle 2"/>
          <p:cNvSpPr>
            <a:spLocks noGrp="1" noRot="1" noChangeAspect="1" noChangeArrowheads="1" noTextEdit="1"/>
          </p:cNvSpPr>
          <p:nvPr>
            <p:ph type="sldImg"/>
          </p:nvPr>
        </p:nvSpPr>
        <p:spPr>
          <a:solidFill>
            <a:srgbClr val="FFFFFF"/>
          </a:solidFill>
          <a:ln/>
        </p:spPr>
      </p:sp>
      <p:sp>
        <p:nvSpPr>
          <p:cNvPr id="1331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A1CEE0F1-71FE-4E47-9E37-E09CE827B42C}" type="slidenum">
              <a:rPr lang="en-US" sz="1200">
                <a:solidFill>
                  <a:prstClr val="black"/>
                </a:solidFill>
              </a:rPr>
              <a:pPr/>
              <a:t>79</a:t>
            </a:fld>
            <a:endParaRPr lang="en-US" sz="1200">
              <a:solidFill>
                <a:prstClr val="black"/>
              </a:solidFill>
            </a:endParaRPr>
          </a:p>
        </p:txBody>
      </p:sp>
      <p:sp>
        <p:nvSpPr>
          <p:cNvPr id="134147" name="Rectangle 2"/>
          <p:cNvSpPr>
            <a:spLocks noGrp="1" noRot="1" noChangeAspect="1" noChangeArrowheads="1" noTextEdit="1"/>
          </p:cNvSpPr>
          <p:nvPr>
            <p:ph type="sldImg"/>
          </p:nvPr>
        </p:nvSpPr>
        <p:spPr>
          <a:solidFill>
            <a:srgbClr val="FFFFFF"/>
          </a:solidFill>
          <a:ln/>
        </p:spPr>
      </p:sp>
      <p:sp>
        <p:nvSpPr>
          <p:cNvPr id="1341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1DF0CAC1-ED4A-490A-92EE-31DE731CDA34}" type="slidenum">
              <a:rPr lang="en-US" sz="1200">
                <a:solidFill>
                  <a:prstClr val="black"/>
                </a:solidFill>
              </a:rPr>
              <a:pPr/>
              <a:t>80</a:t>
            </a:fld>
            <a:endParaRPr lang="en-US" sz="1200">
              <a:solidFill>
                <a:prstClr val="black"/>
              </a:solidFill>
            </a:endParaRPr>
          </a:p>
        </p:txBody>
      </p:sp>
      <p:sp>
        <p:nvSpPr>
          <p:cNvPr id="135171" name="Rectangle 2"/>
          <p:cNvSpPr>
            <a:spLocks noGrp="1" noRot="1" noChangeAspect="1" noChangeArrowheads="1" noTextEdit="1"/>
          </p:cNvSpPr>
          <p:nvPr>
            <p:ph type="sldImg"/>
          </p:nvPr>
        </p:nvSpPr>
        <p:spPr>
          <a:solidFill>
            <a:srgbClr val="FFFFFF"/>
          </a:solidFill>
          <a:ln/>
        </p:spPr>
      </p:sp>
      <p:sp>
        <p:nvSpPr>
          <p:cNvPr id="1351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04F4C937-EC3C-4A8B-AB38-1464CDB94AF7}" type="slidenum">
              <a:rPr lang="en-US" sz="1200">
                <a:solidFill>
                  <a:prstClr val="black"/>
                </a:solidFill>
              </a:rPr>
              <a:pPr/>
              <a:t>81</a:t>
            </a:fld>
            <a:endParaRPr lang="en-US" sz="1200">
              <a:solidFill>
                <a:prstClr val="black"/>
              </a:solidFill>
            </a:endParaRPr>
          </a:p>
        </p:txBody>
      </p:sp>
      <p:sp>
        <p:nvSpPr>
          <p:cNvPr id="136195" name="Rectangle 2"/>
          <p:cNvSpPr>
            <a:spLocks noGrp="1" noRot="1" noChangeAspect="1" noChangeArrowheads="1" noTextEdit="1"/>
          </p:cNvSpPr>
          <p:nvPr>
            <p:ph type="sldImg"/>
          </p:nvPr>
        </p:nvSpPr>
        <p:spPr>
          <a:solidFill>
            <a:srgbClr val="FFFFFF"/>
          </a:solidFill>
          <a:ln/>
        </p:spPr>
      </p:sp>
      <p:sp>
        <p:nvSpPr>
          <p:cNvPr id="1361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12C0A84C-EECD-4E28-B69C-5E0398F1FDB1}" type="slidenum">
              <a:rPr lang="en-US" sz="1200">
                <a:solidFill>
                  <a:prstClr val="black"/>
                </a:solidFill>
              </a:rPr>
              <a:pPr/>
              <a:t>82</a:t>
            </a:fld>
            <a:endParaRPr lang="en-US" sz="1200">
              <a:solidFill>
                <a:prstClr val="black"/>
              </a:solidFill>
            </a:endParaRPr>
          </a:p>
        </p:txBody>
      </p:sp>
      <p:sp>
        <p:nvSpPr>
          <p:cNvPr id="137219" name="Rectangle 2"/>
          <p:cNvSpPr>
            <a:spLocks noGrp="1" noRot="1" noChangeAspect="1" noChangeArrowheads="1" noTextEdit="1"/>
          </p:cNvSpPr>
          <p:nvPr>
            <p:ph type="sldImg"/>
          </p:nvPr>
        </p:nvSpPr>
        <p:spPr>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12C0A84C-EECD-4E28-B69C-5E0398F1FDB1}" type="slidenum">
              <a:rPr lang="en-US" sz="1200">
                <a:solidFill>
                  <a:prstClr val="black"/>
                </a:solidFill>
              </a:rPr>
              <a:pPr/>
              <a:t>83</a:t>
            </a:fld>
            <a:endParaRPr lang="en-US" sz="1200">
              <a:solidFill>
                <a:prstClr val="black"/>
              </a:solidFill>
            </a:endParaRPr>
          </a:p>
        </p:txBody>
      </p:sp>
      <p:sp>
        <p:nvSpPr>
          <p:cNvPr id="137219" name="Rectangle 2"/>
          <p:cNvSpPr>
            <a:spLocks noGrp="1" noRot="1" noChangeAspect="1" noChangeArrowheads="1" noTextEdit="1"/>
          </p:cNvSpPr>
          <p:nvPr>
            <p:ph type="sldImg"/>
          </p:nvPr>
        </p:nvSpPr>
        <p:spPr>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pitchFamily="34" charset="-128"/>
              </a:defRPr>
            </a:lvl1pPr>
            <a:lvl2pPr marL="702756" indent="-270291">
              <a:defRPr sz="2300">
                <a:solidFill>
                  <a:schemeClr val="tx1"/>
                </a:solidFill>
                <a:latin typeface="Arial" charset="0"/>
                <a:ea typeface="ＭＳ Ｐゴシック" pitchFamily="34" charset="-128"/>
              </a:defRPr>
            </a:lvl2pPr>
            <a:lvl3pPr marL="1081164" indent="-216233">
              <a:defRPr sz="2300">
                <a:solidFill>
                  <a:schemeClr val="tx1"/>
                </a:solidFill>
                <a:latin typeface="Arial" charset="0"/>
                <a:ea typeface="ＭＳ Ｐゴシック" pitchFamily="34" charset="-128"/>
              </a:defRPr>
            </a:lvl3pPr>
            <a:lvl4pPr marL="1513629" indent="-216233">
              <a:defRPr sz="2300">
                <a:solidFill>
                  <a:schemeClr val="tx1"/>
                </a:solidFill>
                <a:latin typeface="Arial" charset="0"/>
                <a:ea typeface="ＭＳ Ｐゴシック" pitchFamily="34" charset="-128"/>
              </a:defRPr>
            </a:lvl4pPr>
            <a:lvl5pPr marL="1946095" indent="-216233">
              <a:defRPr sz="2300">
                <a:solidFill>
                  <a:schemeClr val="tx1"/>
                </a:solidFill>
                <a:latin typeface="Arial" charset="0"/>
                <a:ea typeface="ＭＳ Ｐゴシック" pitchFamily="34" charset="-128"/>
              </a:defRPr>
            </a:lvl5pPr>
            <a:lvl6pPr marL="2378560" indent="-216233" eaLnBrk="0" fontAlgn="base" hangingPunct="0">
              <a:spcBef>
                <a:spcPct val="0"/>
              </a:spcBef>
              <a:spcAft>
                <a:spcPct val="0"/>
              </a:spcAft>
              <a:defRPr sz="2300">
                <a:solidFill>
                  <a:schemeClr val="tx1"/>
                </a:solidFill>
                <a:latin typeface="Arial" charset="0"/>
                <a:ea typeface="ＭＳ Ｐゴシック" pitchFamily="34" charset="-128"/>
              </a:defRPr>
            </a:lvl6pPr>
            <a:lvl7pPr marL="2811026" indent="-216233" eaLnBrk="0" fontAlgn="base" hangingPunct="0">
              <a:spcBef>
                <a:spcPct val="0"/>
              </a:spcBef>
              <a:spcAft>
                <a:spcPct val="0"/>
              </a:spcAft>
              <a:defRPr sz="2300">
                <a:solidFill>
                  <a:schemeClr val="tx1"/>
                </a:solidFill>
                <a:latin typeface="Arial" charset="0"/>
                <a:ea typeface="ＭＳ Ｐゴシック" pitchFamily="34" charset="-128"/>
              </a:defRPr>
            </a:lvl7pPr>
            <a:lvl8pPr marL="3243491" indent="-216233" eaLnBrk="0" fontAlgn="base" hangingPunct="0">
              <a:spcBef>
                <a:spcPct val="0"/>
              </a:spcBef>
              <a:spcAft>
                <a:spcPct val="0"/>
              </a:spcAft>
              <a:defRPr sz="2300">
                <a:solidFill>
                  <a:schemeClr val="tx1"/>
                </a:solidFill>
                <a:latin typeface="Arial" charset="0"/>
                <a:ea typeface="ＭＳ Ｐゴシック" pitchFamily="34" charset="-128"/>
              </a:defRPr>
            </a:lvl8pPr>
            <a:lvl9pPr marL="3675957" indent="-216233" eaLnBrk="0" fontAlgn="base" hangingPunct="0">
              <a:spcBef>
                <a:spcPct val="0"/>
              </a:spcBef>
              <a:spcAft>
                <a:spcPct val="0"/>
              </a:spcAft>
              <a:defRPr sz="2300">
                <a:solidFill>
                  <a:schemeClr val="tx1"/>
                </a:solidFill>
                <a:latin typeface="Arial" charset="0"/>
                <a:ea typeface="ＭＳ Ｐゴシック" pitchFamily="34" charset="-128"/>
              </a:defRPr>
            </a:lvl9pPr>
          </a:lstStyle>
          <a:p>
            <a:fld id="{D3F1D637-5D78-4576-A431-B2536AB20965}" type="slidenum">
              <a:rPr lang="en-US" sz="1200">
                <a:solidFill>
                  <a:prstClr val="black"/>
                </a:solidFill>
              </a:rPr>
              <a:pPr/>
              <a:t>13</a:t>
            </a:fld>
            <a:endParaRPr lang="en-US" sz="1200">
              <a:solidFill>
                <a:prstClr val="black"/>
              </a:solidFill>
            </a:endParaRPr>
          </a:p>
        </p:txBody>
      </p:sp>
      <p:sp>
        <p:nvSpPr>
          <p:cNvPr id="114691" name="Rectangle 2"/>
          <p:cNvSpPr>
            <a:spLocks noGrp="1" noRot="1" noChangeAspect="1" noChangeArrowheads="1" noTextEdit="1"/>
          </p:cNvSpPr>
          <p:nvPr>
            <p:ph type="sldImg"/>
          </p:nvPr>
        </p:nvSpPr>
        <p:spPr>
          <a:solidFill>
            <a:srgbClr val="FFFFFF"/>
          </a:solidFill>
          <a:ln/>
        </p:spPr>
      </p:sp>
      <p:sp>
        <p:nvSpPr>
          <p:cNvPr id="11469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ea typeface="ＭＳ Ｐゴシック" pitchFamily="34" charset="-128"/>
              </a:rPr>
              <a:t>Electric:  from www.staticfreesoftware.com</a:t>
            </a:r>
          </a:p>
          <a:p>
            <a:pPr eaLnBrk="1" hangingPunct="1"/>
            <a:r>
              <a:rPr lang="en-US" smtClean="0">
                <a:ea typeface="ＭＳ Ｐゴシック" pitchFamily="34" charset="-128"/>
              </a:rPr>
              <a:t>My tutorial is at:</a:t>
            </a:r>
          </a:p>
          <a:p>
            <a:pPr eaLnBrk="1" hangingPunct="1"/>
            <a:r>
              <a:rPr lang="en-US" smtClean="0">
                <a:ea typeface="ＭＳ Ｐゴシック" pitchFamily="34" charset="-128"/>
              </a:rPr>
              <a:t>http://odin.ac.hmc.edu/~harris/class/chipdesign/electric.pdf</a:t>
            </a:r>
          </a:p>
          <a:p>
            <a:pPr eaLnBrk="1" hangingPunct="1"/>
            <a:endParaRPr lang="en-US" smtClean="0">
              <a:ea typeface="ＭＳ Ｐゴシック" pitchFamily="34" charset="-128"/>
            </a:endParaRPr>
          </a:p>
          <a:p>
            <a:pPr eaLnBrk="1" hangingPunct="1"/>
            <a:endParaRPr lang="en-US" smtClean="0">
              <a:ea typeface="ＭＳ Ｐゴシック" pitchFamily="34" charset="-128"/>
            </a:endParaRPr>
          </a:p>
          <a:p>
            <a:pPr eaLnBrk="1" hangingPunct="1"/>
            <a:r>
              <a:rPr lang="en-US" smtClean="0">
                <a:ea typeface="ＭＳ Ｐゴシック" pitchFamily="34" charset="-128"/>
              </a:rPr>
              <a:t>Lasergene (a molecular biology suite of programs for aligning and comparing</a:t>
            </a:r>
          </a:p>
          <a:p>
            <a:pPr eaLnBrk="1" hangingPunct="1"/>
            <a:r>
              <a:rPr lang="en-US" smtClean="0">
                <a:ea typeface="ＭＳ Ｐゴシック" pitchFamily="34" charset="-128"/>
              </a:rPr>
              <a:t>       DNA sequences, etc.)</a:t>
            </a:r>
          </a:p>
          <a:p>
            <a:pPr eaLnBrk="1" hangingPunct="1"/>
            <a:r>
              <a:rPr lang="en-US" smtClean="0">
                <a:ea typeface="ＭＳ Ｐゴシック" pitchFamily="34" charset="-128"/>
              </a:rPr>
              <a:t>Statview (statistical analysis)</a:t>
            </a:r>
          </a:p>
          <a:p>
            <a:pPr eaLnBrk="1" hangingPunct="1"/>
            <a:r>
              <a:rPr lang="en-US" smtClean="0">
                <a:ea typeface="ＭＳ Ｐゴシック" pitchFamily="34" charset="-128"/>
              </a:rPr>
              <a:t>KaleidaGraph (plotting &amp; graphing)</a:t>
            </a:r>
          </a:p>
          <a:p>
            <a:pPr eaLnBrk="1" hangingPunct="1"/>
            <a:r>
              <a:rPr lang="en-US" smtClean="0">
                <a:ea typeface="ＭＳ Ｐゴシック" pitchFamily="34" charset="-128"/>
              </a:rPr>
              <a:t>Populus (programs that simulate ecological and evolutionary processes)</a:t>
            </a:r>
          </a:p>
          <a:p>
            <a:pPr eaLnBrk="1" hangingPunct="1"/>
            <a:endParaRPr lang="en-US" smtClean="0">
              <a:ea typeface="ＭＳ Ｐゴシック" pitchFamily="34" charset="-128"/>
            </a:endParaRPr>
          </a:p>
          <a:p>
            <a:pPr eaLnBrk="1" hangingPunct="1"/>
            <a:endParaRPr lang="en-US" smtClean="0">
              <a:ea typeface="ＭＳ Ｐゴシック" pitchFamily="34" charset="-128"/>
            </a:endParaRPr>
          </a:p>
          <a:p>
            <a:pPr eaLnBrk="1" hangingPunct="1"/>
            <a:endParaRPr lang="en-US" smtClean="0">
              <a:ea typeface="ＭＳ Ｐゴシック" pitchFamily="34" charset="-128"/>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B767E2EB-8BBC-4B21-9E1C-5075A17F24D2}" type="slidenum">
              <a:rPr lang="en-US" sz="1200">
                <a:solidFill>
                  <a:prstClr val="black"/>
                </a:solidFill>
              </a:rPr>
              <a:pPr/>
              <a:t>84</a:t>
            </a:fld>
            <a:endParaRPr lang="en-US" sz="1200">
              <a:solidFill>
                <a:prstClr val="black"/>
              </a:solidFill>
            </a:endParaRPr>
          </a:p>
        </p:txBody>
      </p:sp>
      <p:sp>
        <p:nvSpPr>
          <p:cNvPr id="139267" name="Rectangle 2"/>
          <p:cNvSpPr>
            <a:spLocks noGrp="1" noRot="1" noChangeAspect="1" noChangeArrowheads="1" noTextEdit="1"/>
          </p:cNvSpPr>
          <p:nvPr>
            <p:ph type="sldImg"/>
          </p:nvPr>
        </p:nvSpPr>
        <p:spPr>
          <a:solidFill>
            <a:srgbClr val="FFFFFF"/>
          </a:solidFill>
          <a:ln/>
        </p:spPr>
      </p:sp>
      <p:sp>
        <p:nvSpPr>
          <p:cNvPr id="1392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B3226D0E-FB77-488B-B68C-3FCD9EFBB38C}" type="slidenum">
              <a:rPr lang="en-US" sz="1200">
                <a:solidFill>
                  <a:prstClr val="black"/>
                </a:solidFill>
              </a:rPr>
              <a:pPr/>
              <a:t>85</a:t>
            </a:fld>
            <a:endParaRPr lang="en-US" sz="1200">
              <a:solidFill>
                <a:prstClr val="black"/>
              </a:solidFill>
            </a:endParaRPr>
          </a:p>
        </p:txBody>
      </p:sp>
      <p:sp>
        <p:nvSpPr>
          <p:cNvPr id="140291" name="Rectangle 2"/>
          <p:cNvSpPr>
            <a:spLocks noGrp="1" noRot="1" noChangeAspect="1" noChangeArrowheads="1" noTextEdit="1"/>
          </p:cNvSpPr>
          <p:nvPr>
            <p:ph type="sldImg"/>
          </p:nvPr>
        </p:nvSpPr>
        <p:spPr>
          <a:solidFill>
            <a:srgbClr val="FFFFFF"/>
          </a:solidFill>
          <a:ln/>
        </p:spPr>
      </p:sp>
      <p:sp>
        <p:nvSpPr>
          <p:cNvPr id="1402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B733FF8C-C70E-49BB-A08D-A64DC759935E}" type="slidenum">
              <a:rPr lang="en-US" sz="1200">
                <a:solidFill>
                  <a:prstClr val="black"/>
                </a:solidFill>
              </a:rPr>
              <a:pPr/>
              <a:t>86</a:t>
            </a:fld>
            <a:endParaRPr lang="en-US" sz="1200">
              <a:solidFill>
                <a:prstClr val="black"/>
              </a:solidFill>
            </a:endParaRPr>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Times" pitchFamily="-106" charset="0"/>
              </a:rPr>
              <a:t>I don</a:t>
            </a:r>
            <a:r>
              <a:rPr lang="ja-JP" altLang="en-US" smtClean="0">
                <a:latin typeface="Times" pitchFamily="-106" charset="0"/>
              </a:rPr>
              <a:t>’</a:t>
            </a:r>
            <a:r>
              <a:rPr lang="en-US" altLang="ja-JP" smtClean="0">
                <a:latin typeface="Times" pitchFamily="-106" charset="0"/>
              </a:rPr>
              <a:t>t know if this really works...</a:t>
            </a:r>
            <a:endParaRPr lang="en-US" smtClean="0">
              <a:latin typeface="Times" pitchFamily="-106"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4D9FE86D-71A1-418A-8278-BACA01A5D37D}" type="slidenum">
              <a:rPr lang="en-US" sz="1200">
                <a:solidFill>
                  <a:prstClr val="black"/>
                </a:solidFill>
              </a:rPr>
              <a:pPr/>
              <a:t>87</a:t>
            </a:fld>
            <a:endParaRPr lang="en-US" sz="1200">
              <a:solidFill>
                <a:prstClr val="black"/>
              </a:solidFill>
            </a:endParaRPr>
          </a:p>
        </p:txBody>
      </p:sp>
      <p:sp>
        <p:nvSpPr>
          <p:cNvPr id="141315" name="Rectangle 2"/>
          <p:cNvSpPr>
            <a:spLocks noGrp="1" noRot="1" noChangeAspect="1" noChangeArrowheads="1" noTextEdit="1"/>
          </p:cNvSpPr>
          <p:nvPr>
            <p:ph type="sldImg"/>
          </p:nvPr>
        </p:nvSpPr>
        <p:spPr>
          <a:solidFill>
            <a:srgbClr val="FFFFFF"/>
          </a:solidFill>
          <a:ln/>
        </p:spPr>
      </p:sp>
      <p:sp>
        <p:nvSpPr>
          <p:cNvPr id="141316"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Times" pitchFamily="-106" charset="0"/>
              </a:rPr>
              <a:t>I don</a:t>
            </a:r>
            <a:r>
              <a:rPr lang="ja-JP" altLang="en-US" smtClean="0">
                <a:latin typeface="Times" pitchFamily="-106" charset="0"/>
              </a:rPr>
              <a:t>’</a:t>
            </a:r>
            <a:r>
              <a:rPr lang="en-US" altLang="ja-JP" smtClean="0">
                <a:latin typeface="Times" pitchFamily="-106" charset="0"/>
              </a:rPr>
              <a:t>t know if this really works...</a:t>
            </a:r>
            <a:endParaRPr lang="en-US" smtClean="0">
              <a:latin typeface="Times" pitchFamily="-106"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5C21C876-D18B-4483-8505-7A0E23E1A44A}" type="slidenum">
              <a:rPr lang="en-US" sz="1200">
                <a:solidFill>
                  <a:prstClr val="black"/>
                </a:solidFill>
              </a:rPr>
              <a:pPr/>
              <a:t>88</a:t>
            </a:fld>
            <a:endParaRPr lang="en-US" sz="1200">
              <a:solidFill>
                <a:prstClr val="black"/>
              </a:solidFill>
            </a:endParaRPr>
          </a:p>
        </p:txBody>
      </p:sp>
      <p:sp>
        <p:nvSpPr>
          <p:cNvPr id="124931" name="Rectangle 2"/>
          <p:cNvSpPr>
            <a:spLocks noGrp="1" noRot="1" noChangeAspect="1" noChangeArrowheads="1" noTextEdit="1"/>
          </p:cNvSpPr>
          <p:nvPr>
            <p:ph type="sldImg"/>
          </p:nvPr>
        </p:nvSpPr>
        <p:spPr>
          <a:solidFill>
            <a:srgbClr val="FFFFFF"/>
          </a:solidFill>
          <a:ln/>
        </p:spPr>
      </p:sp>
      <p:sp>
        <p:nvSpPr>
          <p:cNvPr id="1249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3698893E-FCDE-4298-A21A-A78796B67CA7}" type="slidenum">
              <a:rPr lang="en-US" sz="1200">
                <a:solidFill>
                  <a:prstClr val="black"/>
                </a:solidFill>
              </a:rPr>
              <a:pPr/>
              <a:t>89</a:t>
            </a:fld>
            <a:endParaRPr lang="en-US" sz="1200">
              <a:solidFill>
                <a:prstClr val="black"/>
              </a:solidFill>
            </a:endParaRPr>
          </a:p>
        </p:txBody>
      </p:sp>
      <p:sp>
        <p:nvSpPr>
          <p:cNvPr id="142339" name="Rectangle 2"/>
          <p:cNvSpPr>
            <a:spLocks noGrp="1" noRot="1" noChangeAspect="1" noChangeArrowheads="1" noTextEdit="1"/>
          </p:cNvSpPr>
          <p:nvPr>
            <p:ph type="sldImg"/>
          </p:nvPr>
        </p:nvSpPr>
        <p:spPr>
          <a:solidFill>
            <a:srgbClr val="FFFFFF"/>
          </a:solidFill>
          <a:ln/>
        </p:spPr>
      </p:sp>
      <p:sp>
        <p:nvSpPr>
          <p:cNvPr id="1423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3698893E-FCDE-4298-A21A-A78796B67CA7}" type="slidenum">
              <a:rPr lang="en-US" sz="1200">
                <a:solidFill>
                  <a:prstClr val="black"/>
                </a:solidFill>
              </a:rPr>
              <a:pPr/>
              <a:t>90</a:t>
            </a:fld>
            <a:endParaRPr lang="en-US" sz="1200">
              <a:solidFill>
                <a:prstClr val="black"/>
              </a:solidFill>
            </a:endParaRPr>
          </a:p>
        </p:txBody>
      </p:sp>
      <p:sp>
        <p:nvSpPr>
          <p:cNvPr id="142339" name="Rectangle 2"/>
          <p:cNvSpPr>
            <a:spLocks noGrp="1" noRot="1" noChangeAspect="1" noChangeArrowheads="1" noTextEdit="1"/>
          </p:cNvSpPr>
          <p:nvPr>
            <p:ph type="sldImg"/>
          </p:nvPr>
        </p:nvSpPr>
        <p:spPr>
          <a:solidFill>
            <a:srgbClr val="FFFFFF"/>
          </a:solidFill>
          <a:ln/>
        </p:spPr>
      </p:sp>
      <p:sp>
        <p:nvSpPr>
          <p:cNvPr id="1423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CAA58360-1FEE-4C2B-8AC1-E726B742932D}" type="slidenum">
              <a:rPr lang="en-US" sz="1200">
                <a:solidFill>
                  <a:prstClr val="black"/>
                </a:solidFill>
              </a:rPr>
              <a:pPr/>
              <a:t>91</a:t>
            </a:fld>
            <a:endParaRPr lang="en-US" sz="1200">
              <a:solidFill>
                <a:prstClr val="black"/>
              </a:solidFill>
            </a:endParaRPr>
          </a:p>
        </p:txBody>
      </p:sp>
      <p:sp>
        <p:nvSpPr>
          <p:cNvPr id="152579" name="Rectangle 2"/>
          <p:cNvSpPr>
            <a:spLocks noGrp="1" noRot="1" noChangeAspect="1" noChangeArrowheads="1" noTextEdit="1"/>
          </p:cNvSpPr>
          <p:nvPr>
            <p:ph type="sldImg"/>
          </p:nvPr>
        </p:nvSpPr>
        <p:spPr>
          <a:solidFill>
            <a:srgbClr val="FFFFFF"/>
          </a:solidFill>
          <a:ln/>
        </p:spPr>
      </p:sp>
      <p:sp>
        <p:nvSpPr>
          <p:cNvPr id="15258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CAA58360-1FEE-4C2B-8AC1-E726B742932D}" type="slidenum">
              <a:rPr lang="en-US" sz="1200">
                <a:solidFill>
                  <a:prstClr val="black"/>
                </a:solidFill>
              </a:rPr>
              <a:pPr/>
              <a:t>92</a:t>
            </a:fld>
            <a:endParaRPr lang="en-US" sz="1200">
              <a:solidFill>
                <a:prstClr val="black"/>
              </a:solidFill>
            </a:endParaRPr>
          </a:p>
        </p:txBody>
      </p:sp>
      <p:sp>
        <p:nvSpPr>
          <p:cNvPr id="152579" name="Rectangle 2"/>
          <p:cNvSpPr>
            <a:spLocks noGrp="1" noRot="1" noChangeAspect="1" noChangeArrowheads="1" noTextEdit="1"/>
          </p:cNvSpPr>
          <p:nvPr>
            <p:ph type="sldImg"/>
          </p:nvPr>
        </p:nvSpPr>
        <p:spPr>
          <a:solidFill>
            <a:srgbClr val="FFFFFF"/>
          </a:solidFill>
          <a:ln/>
        </p:spPr>
      </p:sp>
      <p:sp>
        <p:nvSpPr>
          <p:cNvPr id="15258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E1A7C063-DB25-4252-9216-7F2E6FE7C958}" type="slidenum">
              <a:rPr lang="en-US" sz="1200">
                <a:solidFill>
                  <a:prstClr val="black"/>
                </a:solidFill>
              </a:rPr>
              <a:pPr/>
              <a:t>93</a:t>
            </a:fld>
            <a:endParaRPr lang="en-US" sz="1200">
              <a:solidFill>
                <a:prstClr val="black"/>
              </a:solidFill>
            </a:endParaRPr>
          </a:p>
        </p:txBody>
      </p:sp>
      <p:sp>
        <p:nvSpPr>
          <p:cNvPr id="147459" name="Rectangle 2"/>
          <p:cNvSpPr>
            <a:spLocks noGrp="1" noRot="1" noChangeAspect="1" noChangeArrowheads="1" noTextEdit="1"/>
          </p:cNvSpPr>
          <p:nvPr>
            <p:ph type="sldImg"/>
          </p:nvPr>
        </p:nvSpPr>
        <p:spPr>
          <a:solidFill>
            <a:srgbClr val="FFFFFF"/>
          </a:solidFill>
          <a:ln/>
        </p:spPr>
      </p:sp>
      <p:sp>
        <p:nvSpPr>
          <p:cNvPr id="1474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pitchFamily="34" charset="-128"/>
              </a:defRPr>
            </a:lvl1pPr>
            <a:lvl2pPr marL="702756" indent="-270291">
              <a:defRPr sz="2300">
                <a:solidFill>
                  <a:schemeClr val="tx1"/>
                </a:solidFill>
                <a:latin typeface="Arial" charset="0"/>
                <a:ea typeface="ＭＳ Ｐゴシック" pitchFamily="34" charset="-128"/>
              </a:defRPr>
            </a:lvl2pPr>
            <a:lvl3pPr marL="1081164" indent="-216233">
              <a:defRPr sz="2300">
                <a:solidFill>
                  <a:schemeClr val="tx1"/>
                </a:solidFill>
                <a:latin typeface="Arial" charset="0"/>
                <a:ea typeface="ＭＳ Ｐゴシック" pitchFamily="34" charset="-128"/>
              </a:defRPr>
            </a:lvl3pPr>
            <a:lvl4pPr marL="1513629" indent="-216233">
              <a:defRPr sz="2300">
                <a:solidFill>
                  <a:schemeClr val="tx1"/>
                </a:solidFill>
                <a:latin typeface="Arial" charset="0"/>
                <a:ea typeface="ＭＳ Ｐゴシック" pitchFamily="34" charset="-128"/>
              </a:defRPr>
            </a:lvl4pPr>
            <a:lvl5pPr marL="1946095" indent="-216233">
              <a:defRPr sz="2300">
                <a:solidFill>
                  <a:schemeClr val="tx1"/>
                </a:solidFill>
                <a:latin typeface="Arial" charset="0"/>
                <a:ea typeface="ＭＳ Ｐゴシック" pitchFamily="34" charset="-128"/>
              </a:defRPr>
            </a:lvl5pPr>
            <a:lvl6pPr marL="2378560" indent="-216233" eaLnBrk="0" fontAlgn="base" hangingPunct="0">
              <a:spcBef>
                <a:spcPct val="0"/>
              </a:spcBef>
              <a:spcAft>
                <a:spcPct val="0"/>
              </a:spcAft>
              <a:defRPr sz="2300">
                <a:solidFill>
                  <a:schemeClr val="tx1"/>
                </a:solidFill>
                <a:latin typeface="Arial" charset="0"/>
                <a:ea typeface="ＭＳ Ｐゴシック" pitchFamily="34" charset="-128"/>
              </a:defRPr>
            </a:lvl6pPr>
            <a:lvl7pPr marL="2811026" indent="-216233" eaLnBrk="0" fontAlgn="base" hangingPunct="0">
              <a:spcBef>
                <a:spcPct val="0"/>
              </a:spcBef>
              <a:spcAft>
                <a:spcPct val="0"/>
              </a:spcAft>
              <a:defRPr sz="2300">
                <a:solidFill>
                  <a:schemeClr val="tx1"/>
                </a:solidFill>
                <a:latin typeface="Arial" charset="0"/>
                <a:ea typeface="ＭＳ Ｐゴシック" pitchFamily="34" charset="-128"/>
              </a:defRPr>
            </a:lvl7pPr>
            <a:lvl8pPr marL="3243491" indent="-216233" eaLnBrk="0" fontAlgn="base" hangingPunct="0">
              <a:spcBef>
                <a:spcPct val="0"/>
              </a:spcBef>
              <a:spcAft>
                <a:spcPct val="0"/>
              </a:spcAft>
              <a:defRPr sz="2300">
                <a:solidFill>
                  <a:schemeClr val="tx1"/>
                </a:solidFill>
                <a:latin typeface="Arial" charset="0"/>
                <a:ea typeface="ＭＳ Ｐゴシック" pitchFamily="34" charset="-128"/>
              </a:defRPr>
            </a:lvl8pPr>
            <a:lvl9pPr marL="3675957" indent="-216233" eaLnBrk="0" fontAlgn="base" hangingPunct="0">
              <a:spcBef>
                <a:spcPct val="0"/>
              </a:spcBef>
              <a:spcAft>
                <a:spcPct val="0"/>
              </a:spcAft>
              <a:defRPr sz="2300">
                <a:solidFill>
                  <a:schemeClr val="tx1"/>
                </a:solidFill>
                <a:latin typeface="Arial" charset="0"/>
                <a:ea typeface="ＭＳ Ｐゴシック" pitchFamily="34" charset="-128"/>
              </a:defRPr>
            </a:lvl9pPr>
          </a:lstStyle>
          <a:p>
            <a:fld id="{E11FF55F-95E8-4C0B-96EE-29D6A2768540}" type="slidenum">
              <a:rPr lang="en-US" sz="1200">
                <a:solidFill>
                  <a:prstClr val="black"/>
                </a:solidFill>
              </a:rPr>
              <a:pPr/>
              <a:t>14</a:t>
            </a:fld>
            <a:endParaRPr lang="en-US" sz="1200">
              <a:solidFill>
                <a:prstClr val="black"/>
              </a:solidFill>
            </a:endParaRPr>
          </a:p>
        </p:txBody>
      </p:sp>
      <p:sp>
        <p:nvSpPr>
          <p:cNvPr id="115715" name="Rectangle 2"/>
          <p:cNvSpPr>
            <a:spLocks noGrp="1" noRot="1" noChangeAspect="1" noChangeArrowheads="1" noTextEdit="1"/>
          </p:cNvSpPr>
          <p:nvPr>
            <p:ph type="sldImg"/>
          </p:nvPr>
        </p:nvSpPr>
        <p:spPr>
          <a:solidFill>
            <a:srgbClr val="FFFFFF"/>
          </a:solidFill>
          <a:ln/>
        </p:spPr>
      </p:sp>
      <p:sp>
        <p:nvSpPr>
          <p:cNvPr id="11571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ea typeface="ＭＳ Ｐゴシック" pitchFamily="34" charset="-128"/>
              </a:rPr>
              <a:t>Electric:  from www.staticfreesoftware.com</a:t>
            </a:r>
          </a:p>
          <a:p>
            <a:pPr eaLnBrk="1" hangingPunct="1"/>
            <a:r>
              <a:rPr lang="en-US" smtClean="0">
                <a:ea typeface="ＭＳ Ｐゴシック" pitchFamily="34" charset="-128"/>
              </a:rPr>
              <a:t>My tutorial is at:</a:t>
            </a:r>
          </a:p>
          <a:p>
            <a:pPr eaLnBrk="1" hangingPunct="1"/>
            <a:r>
              <a:rPr lang="en-US" smtClean="0">
                <a:ea typeface="ＭＳ Ｐゴシック" pitchFamily="34" charset="-128"/>
              </a:rPr>
              <a:t>http://odin.ac.hmc.edu/~harris/class/chipdesign/electric.pdf</a:t>
            </a:r>
          </a:p>
          <a:p>
            <a:pPr eaLnBrk="1" hangingPunct="1"/>
            <a:endParaRPr lang="en-US" smtClean="0">
              <a:ea typeface="ＭＳ Ｐゴシック" pitchFamily="34" charset="-128"/>
            </a:endParaRPr>
          </a:p>
          <a:p>
            <a:pPr eaLnBrk="1" hangingPunct="1"/>
            <a:endParaRPr lang="en-US" smtClean="0">
              <a:ea typeface="ＭＳ Ｐゴシック" pitchFamily="34" charset="-128"/>
            </a:endParaRPr>
          </a:p>
          <a:p>
            <a:pPr eaLnBrk="1" hangingPunct="1"/>
            <a:r>
              <a:rPr lang="en-US" smtClean="0">
                <a:ea typeface="ＭＳ Ｐゴシック" pitchFamily="34" charset="-128"/>
              </a:rPr>
              <a:t>Lasergene (a molecular biology suite of programs for aligning and comparing</a:t>
            </a:r>
          </a:p>
          <a:p>
            <a:pPr eaLnBrk="1" hangingPunct="1"/>
            <a:r>
              <a:rPr lang="en-US" smtClean="0">
                <a:ea typeface="ＭＳ Ｐゴシック" pitchFamily="34" charset="-128"/>
              </a:rPr>
              <a:t>       DNA sequences, etc.)</a:t>
            </a:r>
          </a:p>
          <a:p>
            <a:pPr eaLnBrk="1" hangingPunct="1"/>
            <a:r>
              <a:rPr lang="en-US" smtClean="0">
                <a:ea typeface="ＭＳ Ｐゴシック" pitchFamily="34" charset="-128"/>
              </a:rPr>
              <a:t>Statview (statistical analysis)</a:t>
            </a:r>
          </a:p>
          <a:p>
            <a:pPr eaLnBrk="1" hangingPunct="1"/>
            <a:r>
              <a:rPr lang="en-US" smtClean="0">
                <a:ea typeface="ＭＳ Ｐゴシック" pitchFamily="34" charset="-128"/>
              </a:rPr>
              <a:t>KaleidaGraph (plotting &amp; graphing)</a:t>
            </a:r>
          </a:p>
          <a:p>
            <a:pPr eaLnBrk="1" hangingPunct="1"/>
            <a:r>
              <a:rPr lang="en-US" smtClean="0">
                <a:ea typeface="ＭＳ Ｐゴシック" pitchFamily="34" charset="-128"/>
              </a:rPr>
              <a:t>Populus (programs that simulate ecological and evolutionary processes)</a:t>
            </a:r>
          </a:p>
          <a:p>
            <a:pPr eaLnBrk="1" hangingPunct="1"/>
            <a:endParaRPr lang="en-US" smtClean="0">
              <a:ea typeface="ＭＳ Ｐゴシック" pitchFamily="34" charset="-128"/>
            </a:endParaRPr>
          </a:p>
          <a:p>
            <a:pPr eaLnBrk="1" hangingPunct="1"/>
            <a:endParaRPr lang="en-US" smtClean="0">
              <a:ea typeface="ＭＳ Ｐゴシック" pitchFamily="34" charset="-128"/>
            </a:endParaRPr>
          </a:p>
          <a:p>
            <a:pPr eaLnBrk="1" hangingPunct="1"/>
            <a:endParaRPr lang="en-US" smtClean="0">
              <a:ea typeface="ＭＳ Ｐゴシック" pitchFamily="34" charset="-128"/>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DDB8A0B1-5ABB-4895-8883-3BC5894D8FB7}" type="slidenum">
              <a:rPr lang="en-US" sz="1200">
                <a:solidFill>
                  <a:prstClr val="black"/>
                </a:solidFill>
              </a:rPr>
              <a:pPr/>
              <a:t>94</a:t>
            </a:fld>
            <a:endParaRPr lang="en-US" sz="1200">
              <a:solidFill>
                <a:prstClr val="black"/>
              </a:solidFill>
            </a:endParaRPr>
          </a:p>
        </p:txBody>
      </p:sp>
      <p:sp>
        <p:nvSpPr>
          <p:cNvPr id="148483"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87EDFA62-A063-4DE3-A6E8-ECAFCEE79BA2}" type="slidenum">
              <a:rPr lang="en-US" sz="1200">
                <a:solidFill>
                  <a:prstClr val="black"/>
                </a:solidFill>
              </a:rPr>
              <a:pPr/>
              <a:t>95</a:t>
            </a:fld>
            <a:endParaRPr lang="en-US" sz="1200">
              <a:solidFill>
                <a:prstClr val="black"/>
              </a:solidFill>
            </a:endParaRPr>
          </a:p>
        </p:txBody>
      </p:sp>
      <p:sp>
        <p:nvSpPr>
          <p:cNvPr id="125955" name="Rectangle 2"/>
          <p:cNvSpPr>
            <a:spLocks noGrp="1" noRot="1" noChangeAspect="1" noChangeArrowheads="1" noTextEdit="1"/>
          </p:cNvSpPr>
          <p:nvPr>
            <p:ph type="sldImg"/>
          </p:nvPr>
        </p:nvSpPr>
        <p:spPr>
          <a:solidFill>
            <a:srgbClr val="FFFFFF"/>
          </a:solidFill>
          <a:ln/>
        </p:spPr>
      </p:sp>
      <p:sp>
        <p:nvSpPr>
          <p:cNvPr id="1259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CAA58360-1FEE-4C2B-8AC1-E726B742932D}" type="slidenum">
              <a:rPr lang="en-US" sz="1200">
                <a:solidFill>
                  <a:prstClr val="black"/>
                </a:solidFill>
              </a:rPr>
              <a:pPr/>
              <a:t>96</a:t>
            </a:fld>
            <a:endParaRPr lang="en-US" sz="1200">
              <a:solidFill>
                <a:prstClr val="black"/>
              </a:solidFill>
            </a:endParaRPr>
          </a:p>
        </p:txBody>
      </p:sp>
      <p:sp>
        <p:nvSpPr>
          <p:cNvPr id="152579" name="Rectangle 2"/>
          <p:cNvSpPr>
            <a:spLocks noGrp="1" noRot="1" noChangeAspect="1" noChangeArrowheads="1" noTextEdit="1"/>
          </p:cNvSpPr>
          <p:nvPr>
            <p:ph type="sldImg"/>
          </p:nvPr>
        </p:nvSpPr>
        <p:spPr>
          <a:solidFill>
            <a:srgbClr val="FFFFFF"/>
          </a:solidFill>
          <a:ln/>
        </p:spPr>
      </p:sp>
      <p:sp>
        <p:nvSpPr>
          <p:cNvPr id="15258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CAA58360-1FEE-4C2B-8AC1-E726B742932D}" type="slidenum">
              <a:rPr lang="en-US" sz="1200">
                <a:solidFill>
                  <a:prstClr val="black"/>
                </a:solidFill>
              </a:rPr>
              <a:pPr/>
              <a:t>97</a:t>
            </a:fld>
            <a:endParaRPr lang="en-US" sz="1200">
              <a:solidFill>
                <a:prstClr val="black"/>
              </a:solidFill>
            </a:endParaRPr>
          </a:p>
        </p:txBody>
      </p:sp>
      <p:sp>
        <p:nvSpPr>
          <p:cNvPr id="152579" name="Rectangle 2"/>
          <p:cNvSpPr>
            <a:spLocks noGrp="1" noRot="1" noChangeAspect="1" noChangeArrowheads="1" noTextEdit="1"/>
          </p:cNvSpPr>
          <p:nvPr>
            <p:ph type="sldImg"/>
          </p:nvPr>
        </p:nvSpPr>
        <p:spPr>
          <a:solidFill>
            <a:srgbClr val="FFFFFF"/>
          </a:solidFill>
          <a:ln/>
        </p:spPr>
      </p:sp>
      <p:sp>
        <p:nvSpPr>
          <p:cNvPr id="15258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081F9744-383B-4669-9BB4-023E29430AA7}" type="slidenum">
              <a:rPr lang="en-US" sz="1200">
                <a:solidFill>
                  <a:prstClr val="black"/>
                </a:solidFill>
              </a:rPr>
              <a:pPr/>
              <a:t>98</a:t>
            </a:fld>
            <a:endParaRPr lang="en-US" sz="1200">
              <a:solidFill>
                <a:prstClr val="black"/>
              </a:solidFill>
            </a:endParaRPr>
          </a:p>
        </p:txBody>
      </p:sp>
      <p:sp>
        <p:nvSpPr>
          <p:cNvPr id="151555" name="Rectangle 2"/>
          <p:cNvSpPr>
            <a:spLocks noGrp="1" noRot="1" noChangeAspect="1" noChangeArrowheads="1" noTextEdit="1"/>
          </p:cNvSpPr>
          <p:nvPr>
            <p:ph type="sldImg"/>
          </p:nvPr>
        </p:nvSpPr>
        <p:spPr>
          <a:solidFill>
            <a:srgbClr val="FFFFFF"/>
          </a:solidFill>
          <a:ln/>
        </p:spPr>
      </p:sp>
      <p:sp>
        <p:nvSpPr>
          <p:cNvPr id="1515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CAA58360-1FEE-4C2B-8AC1-E726B742932D}" type="slidenum">
              <a:rPr lang="en-US" sz="1200">
                <a:solidFill>
                  <a:prstClr val="black"/>
                </a:solidFill>
              </a:rPr>
              <a:pPr/>
              <a:t>99</a:t>
            </a:fld>
            <a:endParaRPr lang="en-US" sz="1200">
              <a:solidFill>
                <a:prstClr val="black"/>
              </a:solidFill>
            </a:endParaRPr>
          </a:p>
        </p:txBody>
      </p:sp>
      <p:sp>
        <p:nvSpPr>
          <p:cNvPr id="152579" name="Rectangle 2"/>
          <p:cNvSpPr>
            <a:spLocks noGrp="1" noRot="1" noChangeAspect="1" noChangeArrowheads="1" noTextEdit="1"/>
          </p:cNvSpPr>
          <p:nvPr>
            <p:ph type="sldImg"/>
          </p:nvPr>
        </p:nvSpPr>
        <p:spPr>
          <a:solidFill>
            <a:srgbClr val="FFFFFF"/>
          </a:solidFill>
          <a:ln/>
        </p:spPr>
      </p:sp>
      <p:sp>
        <p:nvSpPr>
          <p:cNvPr id="15258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CAA58360-1FEE-4C2B-8AC1-E726B742932D}" type="slidenum">
              <a:rPr lang="en-US" sz="1200">
                <a:solidFill>
                  <a:prstClr val="black"/>
                </a:solidFill>
              </a:rPr>
              <a:pPr/>
              <a:t>100</a:t>
            </a:fld>
            <a:endParaRPr lang="en-US" sz="1200">
              <a:solidFill>
                <a:prstClr val="black"/>
              </a:solidFill>
            </a:endParaRPr>
          </a:p>
        </p:txBody>
      </p:sp>
      <p:sp>
        <p:nvSpPr>
          <p:cNvPr id="152579" name="Rectangle 2"/>
          <p:cNvSpPr>
            <a:spLocks noGrp="1" noRot="1" noChangeAspect="1" noChangeArrowheads="1" noTextEdit="1"/>
          </p:cNvSpPr>
          <p:nvPr>
            <p:ph type="sldImg"/>
          </p:nvPr>
        </p:nvSpPr>
        <p:spPr>
          <a:solidFill>
            <a:srgbClr val="FFFFFF"/>
          </a:solidFill>
          <a:ln/>
        </p:spPr>
      </p:sp>
      <p:sp>
        <p:nvSpPr>
          <p:cNvPr id="15258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081F9744-383B-4669-9BB4-023E29430AA7}" type="slidenum">
              <a:rPr lang="en-US" sz="1200">
                <a:solidFill>
                  <a:prstClr val="black"/>
                </a:solidFill>
              </a:rPr>
              <a:pPr/>
              <a:t>101</a:t>
            </a:fld>
            <a:endParaRPr lang="en-US" sz="1200">
              <a:solidFill>
                <a:prstClr val="black"/>
              </a:solidFill>
            </a:endParaRPr>
          </a:p>
        </p:txBody>
      </p:sp>
      <p:sp>
        <p:nvSpPr>
          <p:cNvPr id="151555" name="Rectangle 2"/>
          <p:cNvSpPr>
            <a:spLocks noGrp="1" noRot="1" noChangeAspect="1" noChangeArrowheads="1" noTextEdit="1"/>
          </p:cNvSpPr>
          <p:nvPr>
            <p:ph type="sldImg"/>
          </p:nvPr>
        </p:nvSpPr>
        <p:spPr>
          <a:solidFill>
            <a:srgbClr val="FFFFFF"/>
          </a:solidFill>
          <a:ln/>
        </p:spPr>
      </p:sp>
      <p:sp>
        <p:nvSpPr>
          <p:cNvPr id="1515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CAA58360-1FEE-4C2B-8AC1-E726B742932D}" type="slidenum">
              <a:rPr lang="en-US" sz="1200">
                <a:solidFill>
                  <a:prstClr val="black"/>
                </a:solidFill>
              </a:rPr>
              <a:pPr/>
              <a:t>102</a:t>
            </a:fld>
            <a:endParaRPr lang="en-US" sz="1200">
              <a:solidFill>
                <a:prstClr val="black"/>
              </a:solidFill>
            </a:endParaRPr>
          </a:p>
        </p:txBody>
      </p:sp>
      <p:sp>
        <p:nvSpPr>
          <p:cNvPr id="152579" name="Rectangle 2"/>
          <p:cNvSpPr>
            <a:spLocks noGrp="1" noRot="1" noChangeAspect="1" noChangeArrowheads="1" noTextEdit="1"/>
          </p:cNvSpPr>
          <p:nvPr>
            <p:ph type="sldImg"/>
          </p:nvPr>
        </p:nvSpPr>
        <p:spPr>
          <a:solidFill>
            <a:srgbClr val="FFFFFF"/>
          </a:solidFill>
          <a:ln/>
        </p:spPr>
      </p:sp>
      <p:sp>
        <p:nvSpPr>
          <p:cNvPr id="15258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CAA58360-1FEE-4C2B-8AC1-E726B742932D}" type="slidenum">
              <a:rPr lang="en-US" sz="1200">
                <a:solidFill>
                  <a:prstClr val="black"/>
                </a:solidFill>
              </a:rPr>
              <a:pPr/>
              <a:t>103</a:t>
            </a:fld>
            <a:endParaRPr lang="en-US" sz="1200">
              <a:solidFill>
                <a:prstClr val="black"/>
              </a:solidFill>
            </a:endParaRPr>
          </a:p>
        </p:txBody>
      </p:sp>
      <p:sp>
        <p:nvSpPr>
          <p:cNvPr id="152579" name="Rectangle 2"/>
          <p:cNvSpPr>
            <a:spLocks noGrp="1" noRot="1" noChangeAspect="1" noChangeArrowheads="1" noTextEdit="1"/>
          </p:cNvSpPr>
          <p:nvPr>
            <p:ph type="sldImg"/>
          </p:nvPr>
        </p:nvSpPr>
        <p:spPr>
          <a:solidFill>
            <a:srgbClr val="FFFFFF"/>
          </a:solidFill>
          <a:ln/>
        </p:spPr>
      </p:sp>
      <p:sp>
        <p:nvSpPr>
          <p:cNvPr id="15258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pitchFamily="34" charset="-128"/>
              </a:defRPr>
            </a:lvl1pPr>
            <a:lvl2pPr marL="702756" indent="-270291">
              <a:defRPr sz="2300">
                <a:solidFill>
                  <a:schemeClr val="tx1"/>
                </a:solidFill>
                <a:latin typeface="Arial" charset="0"/>
                <a:ea typeface="ＭＳ Ｐゴシック" pitchFamily="34" charset="-128"/>
              </a:defRPr>
            </a:lvl2pPr>
            <a:lvl3pPr marL="1081164" indent="-216233">
              <a:defRPr sz="2300">
                <a:solidFill>
                  <a:schemeClr val="tx1"/>
                </a:solidFill>
                <a:latin typeface="Arial" charset="0"/>
                <a:ea typeface="ＭＳ Ｐゴシック" pitchFamily="34" charset="-128"/>
              </a:defRPr>
            </a:lvl3pPr>
            <a:lvl4pPr marL="1513629" indent="-216233">
              <a:defRPr sz="2300">
                <a:solidFill>
                  <a:schemeClr val="tx1"/>
                </a:solidFill>
                <a:latin typeface="Arial" charset="0"/>
                <a:ea typeface="ＭＳ Ｐゴシック" pitchFamily="34" charset="-128"/>
              </a:defRPr>
            </a:lvl4pPr>
            <a:lvl5pPr marL="1946095" indent="-216233">
              <a:defRPr sz="2300">
                <a:solidFill>
                  <a:schemeClr val="tx1"/>
                </a:solidFill>
                <a:latin typeface="Arial" charset="0"/>
                <a:ea typeface="ＭＳ Ｐゴシック" pitchFamily="34" charset="-128"/>
              </a:defRPr>
            </a:lvl5pPr>
            <a:lvl6pPr marL="2378560" indent="-216233" eaLnBrk="0" fontAlgn="base" hangingPunct="0">
              <a:spcBef>
                <a:spcPct val="0"/>
              </a:spcBef>
              <a:spcAft>
                <a:spcPct val="0"/>
              </a:spcAft>
              <a:defRPr sz="2300">
                <a:solidFill>
                  <a:schemeClr val="tx1"/>
                </a:solidFill>
                <a:latin typeface="Arial" charset="0"/>
                <a:ea typeface="ＭＳ Ｐゴシック" pitchFamily="34" charset="-128"/>
              </a:defRPr>
            </a:lvl6pPr>
            <a:lvl7pPr marL="2811026" indent="-216233" eaLnBrk="0" fontAlgn="base" hangingPunct="0">
              <a:spcBef>
                <a:spcPct val="0"/>
              </a:spcBef>
              <a:spcAft>
                <a:spcPct val="0"/>
              </a:spcAft>
              <a:defRPr sz="2300">
                <a:solidFill>
                  <a:schemeClr val="tx1"/>
                </a:solidFill>
                <a:latin typeface="Arial" charset="0"/>
                <a:ea typeface="ＭＳ Ｐゴシック" pitchFamily="34" charset="-128"/>
              </a:defRPr>
            </a:lvl7pPr>
            <a:lvl8pPr marL="3243491" indent="-216233" eaLnBrk="0" fontAlgn="base" hangingPunct="0">
              <a:spcBef>
                <a:spcPct val="0"/>
              </a:spcBef>
              <a:spcAft>
                <a:spcPct val="0"/>
              </a:spcAft>
              <a:defRPr sz="2300">
                <a:solidFill>
                  <a:schemeClr val="tx1"/>
                </a:solidFill>
                <a:latin typeface="Arial" charset="0"/>
                <a:ea typeface="ＭＳ Ｐゴシック" pitchFamily="34" charset="-128"/>
              </a:defRPr>
            </a:lvl8pPr>
            <a:lvl9pPr marL="3675957" indent="-216233" eaLnBrk="0" fontAlgn="base" hangingPunct="0">
              <a:spcBef>
                <a:spcPct val="0"/>
              </a:spcBef>
              <a:spcAft>
                <a:spcPct val="0"/>
              </a:spcAft>
              <a:defRPr sz="2300">
                <a:solidFill>
                  <a:schemeClr val="tx1"/>
                </a:solidFill>
                <a:latin typeface="Arial" charset="0"/>
                <a:ea typeface="ＭＳ Ｐゴシック" pitchFamily="34" charset="-128"/>
              </a:defRPr>
            </a:lvl9pPr>
          </a:lstStyle>
          <a:p>
            <a:fld id="{7C136731-D566-4595-BD42-366FC8282518}" type="slidenum">
              <a:rPr lang="en-US" sz="1200">
                <a:solidFill>
                  <a:prstClr val="black"/>
                </a:solidFill>
              </a:rPr>
              <a:pPr/>
              <a:t>15</a:t>
            </a:fld>
            <a:endParaRPr lang="en-US" sz="1200">
              <a:solidFill>
                <a:prstClr val="black"/>
              </a:solidFill>
            </a:endParaRPr>
          </a:p>
        </p:txBody>
      </p:sp>
      <p:sp>
        <p:nvSpPr>
          <p:cNvPr id="116739" name="Rectangle 2"/>
          <p:cNvSpPr>
            <a:spLocks noGrp="1" noRot="1" noChangeAspect="1" noChangeArrowheads="1" noTextEdit="1"/>
          </p:cNvSpPr>
          <p:nvPr>
            <p:ph type="sldImg"/>
          </p:nvPr>
        </p:nvSpPr>
        <p:spPr>
          <a:solidFill>
            <a:srgbClr val="FFFFFF"/>
          </a:solidFill>
          <a:ln/>
        </p:spPr>
      </p:sp>
      <p:sp>
        <p:nvSpPr>
          <p:cNvPr id="11674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ea typeface="ＭＳ Ｐゴシック" pitchFamily="34" charset="-128"/>
              </a:rPr>
              <a:t>Electric:  from www.staticfreesoftware.com</a:t>
            </a:r>
          </a:p>
          <a:p>
            <a:pPr eaLnBrk="1" hangingPunct="1"/>
            <a:r>
              <a:rPr lang="en-US" smtClean="0">
                <a:ea typeface="ＭＳ Ｐゴシック" pitchFamily="34" charset="-128"/>
              </a:rPr>
              <a:t>My tutorial is at:</a:t>
            </a:r>
          </a:p>
          <a:p>
            <a:pPr eaLnBrk="1" hangingPunct="1"/>
            <a:r>
              <a:rPr lang="en-US" smtClean="0">
                <a:ea typeface="ＭＳ Ｐゴシック" pitchFamily="34" charset="-128"/>
              </a:rPr>
              <a:t>http://odin.ac.hmc.edu/~harris/class/chipdesign/electric.pdf</a:t>
            </a:r>
          </a:p>
          <a:p>
            <a:pPr eaLnBrk="1" hangingPunct="1"/>
            <a:endParaRPr lang="en-US" smtClean="0">
              <a:ea typeface="ＭＳ Ｐゴシック" pitchFamily="34" charset="-128"/>
            </a:endParaRPr>
          </a:p>
          <a:p>
            <a:pPr eaLnBrk="1" hangingPunct="1"/>
            <a:endParaRPr lang="en-US" smtClean="0">
              <a:ea typeface="ＭＳ Ｐゴシック" pitchFamily="34" charset="-128"/>
            </a:endParaRPr>
          </a:p>
          <a:p>
            <a:pPr eaLnBrk="1" hangingPunct="1"/>
            <a:r>
              <a:rPr lang="en-US" smtClean="0">
                <a:ea typeface="ＭＳ Ｐゴシック" pitchFamily="34" charset="-128"/>
              </a:rPr>
              <a:t>Lasergene (a molecular biology suite of programs for aligning and comparing</a:t>
            </a:r>
          </a:p>
          <a:p>
            <a:pPr eaLnBrk="1" hangingPunct="1"/>
            <a:r>
              <a:rPr lang="en-US" smtClean="0">
                <a:ea typeface="ＭＳ Ｐゴシック" pitchFamily="34" charset="-128"/>
              </a:rPr>
              <a:t>       DNA sequences, etc.)</a:t>
            </a:r>
          </a:p>
          <a:p>
            <a:pPr eaLnBrk="1" hangingPunct="1"/>
            <a:r>
              <a:rPr lang="en-US" smtClean="0">
                <a:ea typeface="ＭＳ Ｐゴシック" pitchFamily="34" charset="-128"/>
              </a:rPr>
              <a:t>Statview (statistical analysis)</a:t>
            </a:r>
          </a:p>
          <a:p>
            <a:pPr eaLnBrk="1" hangingPunct="1"/>
            <a:r>
              <a:rPr lang="en-US" smtClean="0">
                <a:ea typeface="ＭＳ Ｐゴシック" pitchFamily="34" charset="-128"/>
              </a:rPr>
              <a:t>KaleidaGraph (plotting &amp; graphing)</a:t>
            </a:r>
          </a:p>
          <a:p>
            <a:pPr eaLnBrk="1" hangingPunct="1"/>
            <a:r>
              <a:rPr lang="en-US" smtClean="0">
                <a:ea typeface="ＭＳ Ｐゴシック" pitchFamily="34" charset="-128"/>
              </a:rPr>
              <a:t>Populus (programs that simulate ecological and evolutionary processes)</a:t>
            </a:r>
          </a:p>
          <a:p>
            <a:pPr eaLnBrk="1" hangingPunct="1"/>
            <a:endParaRPr lang="en-US" smtClean="0">
              <a:ea typeface="ＭＳ Ｐゴシック" pitchFamily="34" charset="-128"/>
            </a:endParaRPr>
          </a:p>
          <a:p>
            <a:pPr eaLnBrk="1" hangingPunct="1"/>
            <a:endParaRPr lang="en-US" smtClean="0">
              <a:ea typeface="ＭＳ Ｐゴシック" pitchFamily="34" charset="-128"/>
            </a:endParaRPr>
          </a:p>
          <a:p>
            <a:pPr eaLnBrk="1" hangingPunct="1"/>
            <a:endParaRPr lang="en-US" smtClean="0">
              <a:ea typeface="ＭＳ Ｐゴシック" pitchFamily="34" charset="-128"/>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081F9744-383B-4669-9BB4-023E29430AA7}" type="slidenum">
              <a:rPr lang="en-US" sz="1200">
                <a:solidFill>
                  <a:prstClr val="black"/>
                </a:solidFill>
              </a:rPr>
              <a:pPr/>
              <a:t>104</a:t>
            </a:fld>
            <a:endParaRPr lang="en-US" sz="1200">
              <a:solidFill>
                <a:prstClr val="black"/>
              </a:solidFill>
            </a:endParaRPr>
          </a:p>
        </p:txBody>
      </p:sp>
      <p:sp>
        <p:nvSpPr>
          <p:cNvPr id="151555" name="Rectangle 2"/>
          <p:cNvSpPr>
            <a:spLocks noGrp="1" noRot="1" noChangeAspect="1" noChangeArrowheads="1" noTextEdit="1"/>
          </p:cNvSpPr>
          <p:nvPr>
            <p:ph type="sldImg"/>
          </p:nvPr>
        </p:nvSpPr>
        <p:spPr>
          <a:solidFill>
            <a:srgbClr val="FFFFFF"/>
          </a:solidFill>
          <a:ln/>
        </p:spPr>
      </p:sp>
      <p:sp>
        <p:nvSpPr>
          <p:cNvPr id="1515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3F6A0AFA-0712-4010-AFEF-A5F3A36C4BD6}" type="slidenum">
              <a:rPr lang="en-US" sz="1200">
                <a:solidFill>
                  <a:prstClr val="black"/>
                </a:solidFill>
              </a:rPr>
              <a:pPr/>
              <a:t>105</a:t>
            </a:fld>
            <a:endParaRPr lang="en-US" sz="1200">
              <a:solidFill>
                <a:prstClr val="black"/>
              </a:solidFill>
            </a:endParaRPr>
          </a:p>
        </p:txBody>
      </p:sp>
      <p:sp>
        <p:nvSpPr>
          <p:cNvPr id="153603" name="Rectangle 2"/>
          <p:cNvSpPr>
            <a:spLocks noGrp="1" noRot="1" noChangeAspect="1" noChangeArrowheads="1" noTextEdit="1"/>
          </p:cNvSpPr>
          <p:nvPr>
            <p:ph type="sldImg"/>
          </p:nvPr>
        </p:nvSpPr>
        <p:spPr>
          <a:solidFill>
            <a:srgbClr val="FFFFFF"/>
          </a:solidFill>
          <a:ln/>
        </p:spPr>
      </p:sp>
      <p:sp>
        <p:nvSpPr>
          <p:cNvPr id="1536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97546821-DAE6-4648-9964-0620AD8CBA57}" type="slidenum">
              <a:rPr lang="en-US" sz="1200">
                <a:solidFill>
                  <a:prstClr val="black"/>
                </a:solidFill>
              </a:rPr>
              <a:pPr/>
              <a:t>106</a:t>
            </a:fld>
            <a:endParaRPr lang="en-US" sz="1200">
              <a:solidFill>
                <a:prstClr val="black"/>
              </a:solidFill>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E9907442-E550-456A-832F-C8B18C292B50}" type="slidenum">
              <a:rPr lang="en-US" sz="1200">
                <a:solidFill>
                  <a:prstClr val="black"/>
                </a:solidFill>
              </a:rPr>
              <a:pPr/>
              <a:t>107</a:t>
            </a:fld>
            <a:endParaRPr lang="en-US" sz="1200">
              <a:solidFill>
                <a:prstClr val="black"/>
              </a:solidFill>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2E78ED09-58FF-49B7-A556-7DB8B42F462F}" type="slidenum">
              <a:rPr lang="en-US" sz="1200">
                <a:solidFill>
                  <a:prstClr val="black"/>
                </a:solidFill>
              </a:rPr>
              <a:pPr/>
              <a:t>109</a:t>
            </a:fld>
            <a:endParaRPr lang="en-US" sz="1200">
              <a:solidFill>
                <a:prstClr val="black"/>
              </a:solidFill>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80FBA088-CE54-40BF-B597-B1E50B5F9670}" type="slidenum">
              <a:rPr lang="en-US" sz="1200">
                <a:solidFill>
                  <a:prstClr val="black"/>
                </a:solidFill>
              </a:rPr>
              <a:pPr/>
              <a:t>110</a:t>
            </a:fld>
            <a:endParaRPr lang="en-US" sz="1200">
              <a:solidFill>
                <a:prstClr val="black"/>
              </a:solidFill>
            </a:endParaRPr>
          </a:p>
        </p:txBody>
      </p:sp>
      <p:sp>
        <p:nvSpPr>
          <p:cNvPr id="158723" name="Rectangle 2"/>
          <p:cNvSpPr>
            <a:spLocks noGrp="1" noRot="1" noChangeAspect="1" noChangeArrowheads="1" noTextEdit="1"/>
          </p:cNvSpPr>
          <p:nvPr>
            <p:ph type="sldImg"/>
          </p:nvPr>
        </p:nvSpPr>
        <p:spPr>
          <a:solidFill>
            <a:srgbClr val="FFFFFF"/>
          </a:solidFill>
          <a:ln/>
        </p:spPr>
      </p:sp>
      <p:sp>
        <p:nvSpPr>
          <p:cNvPr id="1587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80FBA088-CE54-40BF-B597-B1E50B5F9670}" type="slidenum">
              <a:rPr lang="en-US" sz="1200">
                <a:solidFill>
                  <a:prstClr val="black"/>
                </a:solidFill>
              </a:rPr>
              <a:pPr/>
              <a:t>111</a:t>
            </a:fld>
            <a:endParaRPr lang="en-US" sz="1200">
              <a:solidFill>
                <a:prstClr val="black"/>
              </a:solidFill>
            </a:endParaRPr>
          </a:p>
        </p:txBody>
      </p:sp>
      <p:sp>
        <p:nvSpPr>
          <p:cNvPr id="158723" name="Rectangle 2"/>
          <p:cNvSpPr>
            <a:spLocks noGrp="1" noRot="1" noChangeAspect="1" noChangeArrowheads="1" noTextEdit="1"/>
          </p:cNvSpPr>
          <p:nvPr>
            <p:ph type="sldImg"/>
          </p:nvPr>
        </p:nvSpPr>
        <p:spPr>
          <a:solidFill>
            <a:srgbClr val="FFFFFF"/>
          </a:solidFill>
          <a:ln/>
        </p:spPr>
      </p:sp>
      <p:sp>
        <p:nvSpPr>
          <p:cNvPr id="1587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CAA58360-1FEE-4C2B-8AC1-E726B742932D}" type="slidenum">
              <a:rPr lang="en-US" sz="1200">
                <a:solidFill>
                  <a:prstClr val="black"/>
                </a:solidFill>
              </a:rPr>
              <a:pPr/>
              <a:t>112</a:t>
            </a:fld>
            <a:endParaRPr lang="en-US" sz="1200">
              <a:solidFill>
                <a:prstClr val="black"/>
              </a:solidFill>
            </a:endParaRPr>
          </a:p>
        </p:txBody>
      </p:sp>
      <p:sp>
        <p:nvSpPr>
          <p:cNvPr id="152579" name="Rectangle 2"/>
          <p:cNvSpPr>
            <a:spLocks noGrp="1" noRot="1" noChangeAspect="1" noChangeArrowheads="1" noTextEdit="1"/>
          </p:cNvSpPr>
          <p:nvPr>
            <p:ph type="sldImg"/>
          </p:nvPr>
        </p:nvSpPr>
        <p:spPr>
          <a:solidFill>
            <a:srgbClr val="FFFFFF"/>
          </a:solidFill>
          <a:ln/>
        </p:spPr>
      </p:sp>
      <p:sp>
        <p:nvSpPr>
          <p:cNvPr id="15258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CAA58360-1FEE-4C2B-8AC1-E726B742932D}" type="slidenum">
              <a:rPr lang="en-US" sz="1200">
                <a:solidFill>
                  <a:prstClr val="black"/>
                </a:solidFill>
              </a:rPr>
              <a:pPr/>
              <a:t>113</a:t>
            </a:fld>
            <a:endParaRPr lang="en-US" sz="1200">
              <a:solidFill>
                <a:prstClr val="black"/>
              </a:solidFill>
            </a:endParaRPr>
          </a:p>
        </p:txBody>
      </p:sp>
      <p:sp>
        <p:nvSpPr>
          <p:cNvPr id="152579" name="Rectangle 2"/>
          <p:cNvSpPr>
            <a:spLocks noGrp="1" noRot="1" noChangeAspect="1" noChangeArrowheads="1" noTextEdit="1"/>
          </p:cNvSpPr>
          <p:nvPr>
            <p:ph type="sldImg"/>
          </p:nvPr>
        </p:nvSpPr>
        <p:spPr>
          <a:solidFill>
            <a:srgbClr val="FFFFFF"/>
          </a:solidFill>
          <a:ln/>
        </p:spPr>
      </p:sp>
      <p:sp>
        <p:nvSpPr>
          <p:cNvPr id="15258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83" indent="-285724">
              <a:defRPr sz="2400">
                <a:solidFill>
                  <a:schemeClr val="tx1"/>
                </a:solidFill>
                <a:latin typeface="Arial" charset="0"/>
                <a:ea typeface="ＭＳ Ｐゴシック" pitchFamily="34" charset="-128"/>
              </a:defRPr>
            </a:lvl2pPr>
            <a:lvl3pPr marL="1142898" indent="-228580">
              <a:defRPr sz="2400">
                <a:solidFill>
                  <a:schemeClr val="tx1"/>
                </a:solidFill>
                <a:latin typeface="Arial" charset="0"/>
                <a:ea typeface="ＭＳ Ｐゴシック" pitchFamily="34" charset="-128"/>
              </a:defRPr>
            </a:lvl3pPr>
            <a:lvl4pPr marL="1600057" indent="-228580">
              <a:defRPr sz="2400">
                <a:solidFill>
                  <a:schemeClr val="tx1"/>
                </a:solidFill>
                <a:latin typeface="Arial" charset="0"/>
                <a:ea typeface="ＭＳ Ｐゴシック" pitchFamily="34" charset="-128"/>
              </a:defRPr>
            </a:lvl4pPr>
            <a:lvl5pPr marL="2057217" indent="-228580">
              <a:defRPr sz="24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charset="0"/>
                <a:ea typeface="ＭＳ Ｐゴシック" pitchFamily="34" charset="-128"/>
              </a:defRPr>
            </a:lvl9pPr>
          </a:lstStyle>
          <a:p>
            <a:fld id="{CAA58360-1FEE-4C2B-8AC1-E726B742932D}" type="slidenum">
              <a:rPr lang="en-US" sz="1200">
                <a:solidFill>
                  <a:prstClr val="black"/>
                </a:solidFill>
              </a:rPr>
              <a:pPr/>
              <a:t>114</a:t>
            </a:fld>
            <a:endParaRPr lang="en-US" sz="1200">
              <a:solidFill>
                <a:prstClr val="black"/>
              </a:solidFill>
            </a:endParaRPr>
          </a:p>
        </p:txBody>
      </p:sp>
      <p:sp>
        <p:nvSpPr>
          <p:cNvPr id="152579" name="Rectangle 2"/>
          <p:cNvSpPr>
            <a:spLocks noGrp="1" noRot="1" noChangeAspect="1" noChangeArrowheads="1" noTextEdit="1"/>
          </p:cNvSpPr>
          <p:nvPr>
            <p:ph type="sldImg"/>
          </p:nvPr>
        </p:nvSpPr>
        <p:spPr>
          <a:solidFill>
            <a:srgbClr val="FFFFFF"/>
          </a:solidFill>
          <a:ln/>
        </p:spPr>
      </p:sp>
      <p:sp>
        <p:nvSpPr>
          <p:cNvPr id="15258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02502F-B75F-4B7A-BF65-A6603B3DC1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2762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7A4A75-0E3C-4507-BA11-E3065DADE0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2727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C5E325-D4D4-4139-A3EC-44490D4B93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3391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596042-7F7D-4307-AFF4-0C6462A1EB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774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3976CD-8AEF-4379-89D3-7137A0973ED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4844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D78D00-1A20-4A92-9726-90E2FFDF66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8201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41099A1-F66E-4EFE-97A1-F5CC069BADF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6971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46E8B44-DEAC-4FCB-A43C-8EBB189132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8574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995DD74-924D-4026-8580-5FC9B92F36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274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F8468B6-2A51-4703-BA02-799DE5C70A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2027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7F6852-60F7-451C-8D96-564375C097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1979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7237C7-C859-4B7F-9D4B-6FCBE3665B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1373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13A004D-ADD3-4835-A8C1-4D09C3B44D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1054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033A73-7BEE-494E-94FA-6D52BB63E41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4585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A9D826-CEA5-4BF9-9151-0A4DDF8DE1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64449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596042-7F7D-4307-AFF4-0C6462A1EB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246002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3976CD-8AEF-4379-89D3-7137A0973ED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6179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D78D00-1A20-4A92-9726-90E2FFDF66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68657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41099A1-F66E-4EFE-97A1-F5CC069BADF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7609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46E8B44-DEAC-4FCB-A43C-8EBB189132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7061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995DD74-924D-4026-8580-5FC9B92F36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3242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F8468B6-2A51-4703-BA02-799DE5C70A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170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CD7D90-A86F-400A-9CD7-37F81C4D1A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79945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7F6852-60F7-451C-8D96-564375C097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14942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13A004D-ADD3-4835-A8C1-4D09C3B44D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53602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033A73-7BEE-494E-94FA-6D52BB63E41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66851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A9D826-CEA5-4BF9-9151-0A4DDF8DE1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0933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B483D1-23DE-4CAF-97EB-21EEA6190E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1964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E11A059-FF53-427D-9A74-AF04995556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9378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6BBDEB3-9C69-41D7-9885-EB610634AF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229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41F4B8A-7995-428D-87AE-99150FB3B77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9722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CE59F6-D76E-4358-95AD-5238B855F9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92554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7E870D-F883-4733-BA7F-19749C8C06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3906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 charset="-128"/>
                <a:cs typeface="+mn-cs"/>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1" charset="-128"/>
                <a:cs typeface="+mn-cs"/>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ea typeface="ＭＳ Ｐゴシック" pitchFamily="-106" charset="-128"/>
              </a:defRPr>
            </a:lvl1pPr>
          </a:lstStyle>
          <a:p>
            <a:pPr eaLnBrk="0" fontAlgn="base" hangingPunct="0">
              <a:spcBef>
                <a:spcPct val="0"/>
              </a:spcBef>
              <a:spcAft>
                <a:spcPct val="0"/>
              </a:spcAft>
              <a:defRPr/>
            </a:pPr>
            <a:fld id="{4EF2B812-1763-4E3B-A77E-460D3D71E74C}" type="slidenum">
              <a:rPr lang="en-US">
                <a:solidFill>
                  <a:srgbClr val="000000"/>
                </a:solidFill>
              </a:rPr>
              <a:pPr eaLnBrk="0" fontAlgn="base" hangingPunct="0">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2384191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pitchFamily="-106" charset="-128"/>
        </a:defRPr>
      </a:lvl1pPr>
      <a:lvl2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pitchFamily="-106"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pitchFamily="-106"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pitchFamily="-106"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pitchFamily="-106"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 charset="-128"/>
                <a:cs typeface="+mn-cs"/>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1" charset="-128"/>
                <a:cs typeface="+mn-cs"/>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1" charset="-128"/>
              </a:defRPr>
            </a:lvl1pPr>
          </a:lstStyle>
          <a:p>
            <a:pPr eaLnBrk="0" fontAlgn="base" hangingPunct="0">
              <a:spcBef>
                <a:spcPct val="0"/>
              </a:spcBef>
              <a:spcAft>
                <a:spcPct val="0"/>
              </a:spcAft>
              <a:defRPr/>
            </a:pPr>
            <a:fld id="{EA371BD8-53C2-4209-87F5-2FC58DF19596}" type="slidenum">
              <a:rPr lang="en-US">
                <a:solidFill>
                  <a:srgbClr val="000000"/>
                </a:solidFill>
              </a:rPr>
              <a:pPr eaLnBrk="0" fontAlgn="base" hangingPunct="0">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141702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ＭＳ Ｐゴシック" pitchFamily="-106" charset="-128"/>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pitchFamily="-106" charset="-128"/>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pitchFamily="-106" charset="-128"/>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pitchFamily="-106" charset="-128"/>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pitchFamily="-106"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 charset="-128"/>
                <a:cs typeface="+mn-cs"/>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1" charset="-128"/>
                <a:cs typeface="+mn-cs"/>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1" charset="-128"/>
              </a:defRPr>
            </a:lvl1pPr>
          </a:lstStyle>
          <a:p>
            <a:pPr eaLnBrk="0" fontAlgn="base" hangingPunct="0">
              <a:spcBef>
                <a:spcPct val="0"/>
              </a:spcBef>
              <a:spcAft>
                <a:spcPct val="0"/>
              </a:spcAft>
              <a:defRPr/>
            </a:pPr>
            <a:fld id="{EA371BD8-53C2-4209-87F5-2FC58DF19596}" type="slidenum">
              <a:rPr lang="en-US">
                <a:solidFill>
                  <a:srgbClr val="000000"/>
                </a:solidFill>
              </a:rPr>
              <a:pPr eaLnBrk="0" fontAlgn="base" hangingPunct="0">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124316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ＭＳ Ｐゴシック" pitchFamily="-106" charset="-128"/>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pitchFamily="-106" charset="-128"/>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pitchFamily="-106" charset="-128"/>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pitchFamily="-106" charset="-128"/>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pitchFamily="-106"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Introducing%20Word%20Lens.mp4"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8.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8.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8.xml"/></Relationships>
</file>

<file path=ppt/slides/_rels/slide1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8.xml"/><Relationship Id="rId1" Type="http://schemas.openxmlformats.org/officeDocument/2006/relationships/slideLayout" Target="../slideLayouts/slideLayout18.xml"/><Relationship Id="rId5" Type="http://schemas.openxmlformats.org/officeDocument/2006/relationships/image" Target="../media/image38.png"/><Relationship Id="rId4" Type="http://schemas.openxmlformats.org/officeDocument/2006/relationships/image" Target="../media/image37.png"/></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8.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8.xml"/></Relationships>
</file>

<file path=ppt/slides/_rels/slide1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3.xml"/><Relationship Id="rId1" Type="http://schemas.openxmlformats.org/officeDocument/2006/relationships/slideLayout" Target="../slideLayouts/slideLayout1.xml"/><Relationship Id="rId5" Type="http://schemas.openxmlformats.org/officeDocument/2006/relationships/image" Target="../media/image13.emf"/><Relationship Id="rId4" Type="http://schemas.openxmlformats.org/officeDocument/2006/relationships/customXml" Target="../ink/ink5.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104.xml"/><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121.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105.xml"/><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notesSlide" Target="../notesSlides/notesSlide107.xml"/><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125.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tags" Target="../tags/tag55.xml"/><Relationship Id="rId18" Type="http://schemas.openxmlformats.org/officeDocument/2006/relationships/image" Target="../media/image17.emf"/><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tags" Target="../tags/tag54.xml"/><Relationship Id="rId17" Type="http://schemas.openxmlformats.org/officeDocument/2006/relationships/customXml" Target="../ink/ink9.xml"/><Relationship Id="rId2" Type="http://schemas.openxmlformats.org/officeDocument/2006/relationships/tags" Target="../tags/tag44.xml"/><Relationship Id="rId16" Type="http://schemas.openxmlformats.org/officeDocument/2006/relationships/notesSlide" Target="../notesSlides/notesSlide108.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5" Type="http://schemas.openxmlformats.org/officeDocument/2006/relationships/tags" Target="../tags/tag47.xml"/><Relationship Id="rId15" Type="http://schemas.openxmlformats.org/officeDocument/2006/relationships/slideLayout" Target="../slideLayouts/slideLayout7.xml"/><Relationship Id="rId10" Type="http://schemas.openxmlformats.org/officeDocument/2006/relationships/tags" Target="../tags/tag52.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tags" Target="../tags/tag56.xml"/></Relationships>
</file>

<file path=ppt/slides/_rels/slide126.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tags" Target="../tags/tag69.xml"/><Relationship Id="rId18" Type="http://schemas.openxmlformats.org/officeDocument/2006/relationships/image" Target="../media/image18.emf"/><Relationship Id="rId3" Type="http://schemas.openxmlformats.org/officeDocument/2006/relationships/tags" Target="../tags/tag59.xml"/><Relationship Id="rId7" Type="http://schemas.openxmlformats.org/officeDocument/2006/relationships/tags" Target="../tags/tag63.xml"/><Relationship Id="rId12" Type="http://schemas.openxmlformats.org/officeDocument/2006/relationships/tags" Target="../tags/tag68.xml"/><Relationship Id="rId17" Type="http://schemas.openxmlformats.org/officeDocument/2006/relationships/customXml" Target="../ink/ink10.xml"/><Relationship Id="rId2" Type="http://schemas.openxmlformats.org/officeDocument/2006/relationships/tags" Target="../tags/tag58.xml"/><Relationship Id="rId16" Type="http://schemas.openxmlformats.org/officeDocument/2006/relationships/notesSlide" Target="../notesSlides/notesSlide109.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tags" Target="../tags/tag67.xml"/><Relationship Id="rId5" Type="http://schemas.openxmlformats.org/officeDocument/2006/relationships/tags" Target="../tags/tag61.xml"/><Relationship Id="rId15" Type="http://schemas.openxmlformats.org/officeDocument/2006/relationships/slideLayout" Target="../slideLayouts/slideLayout7.xml"/><Relationship Id="rId10" Type="http://schemas.openxmlformats.org/officeDocument/2006/relationships/tags" Target="../tags/tag66.xml"/><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tags" Target="../tags/tag70.xml"/></Relationships>
</file>

<file path=ppt/slides/_rels/slide127.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notesSlide" Target="../notesSlides/notesSlide110.xml"/><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notesSlide" Target="../notesSlides/notesSlide112.xml"/><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notesSlide" Target="../notesSlides/notesSlide113.xml"/><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131.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notesSlide" Target="../notesSlides/notesSlide114.xml"/><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132.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notesSlide" Target="../notesSlides/notesSlide115.xml"/><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133.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notesSlide" Target="../notesSlides/notesSlide116.xml"/><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notesSlide" Target="../notesSlides/notesSlide119.xml"/><Relationship Id="rId1" Type="http://schemas.openxmlformats.org/officeDocument/2006/relationships/slideLayout" Target="../slideLayouts/slideLayout7.xml"/><Relationship Id="rId4" Type="http://schemas.openxmlformats.org/officeDocument/2006/relationships/image" Target="../media/image25.emf"/></Relationships>
</file>

<file path=ppt/slides/_rels/slide13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customXml" Target="../ink/ink18.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notesSlide" Target="../notesSlides/notesSlide121.xml"/><Relationship Id="rId1" Type="http://schemas.openxmlformats.org/officeDocument/2006/relationships/slideLayout" Target="../slideLayouts/slideLayout7.xml"/><Relationship Id="rId4" Type="http://schemas.openxmlformats.org/officeDocument/2006/relationships/image" Target="../media/image27.emf"/></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customXml" Target="../ink/ink20.xml"/><Relationship Id="rId2" Type="http://schemas.openxmlformats.org/officeDocument/2006/relationships/notesSlide" Target="../notesSlides/notesSlide123.xml"/><Relationship Id="rId1" Type="http://schemas.openxmlformats.org/officeDocument/2006/relationships/slideLayout" Target="../slideLayouts/slideLayout7.xml"/><Relationship Id="rId4" Type="http://schemas.openxmlformats.org/officeDocument/2006/relationships/image" Target="../media/image28.emf"/></Relationships>
</file>

<file path=ppt/slides/_rels/slide143.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notesSlide" Target="../notesSlides/notesSlide124.xml"/><Relationship Id="rId1" Type="http://schemas.openxmlformats.org/officeDocument/2006/relationships/slideLayout" Target="../slideLayouts/slideLayout7.xml"/><Relationship Id="rId4" Type="http://schemas.openxmlformats.org/officeDocument/2006/relationships/image" Target="../media/image29.emf"/></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6.xml"/><Relationship Id="rId1" Type="http://schemas.openxmlformats.org/officeDocument/2006/relationships/slideLayout" Target="../slideLayouts/slideLayout7.xml"/><Relationship Id="rId5" Type="http://schemas.openxmlformats.org/officeDocument/2006/relationships/image" Target="../media/image31.emf"/><Relationship Id="rId4" Type="http://schemas.openxmlformats.org/officeDocument/2006/relationships/customXml" Target="../ink/ink22.xml"/></Relationships>
</file>

<file path=ppt/slides/_rels/slide146.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image" Target="../media/image29.jpeg"/><Relationship Id="rId7" Type="http://schemas.openxmlformats.org/officeDocument/2006/relationships/customXml" Target="../ink/ink23.xml"/><Relationship Id="rId2" Type="http://schemas.openxmlformats.org/officeDocument/2006/relationships/notesSlide" Target="../notesSlides/notesSlide127.xml"/><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1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8.xml"/><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customXml" Target="../ink/ink24.xml"/><Relationship Id="rId2" Type="http://schemas.openxmlformats.org/officeDocument/2006/relationships/notesSlide" Target="../notesSlides/notesSlide130.xml"/><Relationship Id="rId1" Type="http://schemas.openxmlformats.org/officeDocument/2006/relationships/slideLayout" Target="../slideLayouts/slideLayout7.xml"/><Relationship Id="rId4" Type="http://schemas.openxmlformats.org/officeDocument/2006/relationships/image" Target="../media/image39.emf"/></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3" Type="http://schemas.openxmlformats.org/officeDocument/2006/relationships/customXml" Target="../ink/ink25.xml"/><Relationship Id="rId2" Type="http://schemas.openxmlformats.org/officeDocument/2006/relationships/notesSlide" Target="../notesSlides/notesSlide132.xml"/><Relationship Id="rId1" Type="http://schemas.openxmlformats.org/officeDocument/2006/relationships/slideLayout" Target="../slideLayouts/slideLayout7.xml"/><Relationship Id="rId4" Type="http://schemas.openxmlformats.org/officeDocument/2006/relationships/image" Target="../media/image40.emf"/></Relationships>
</file>

<file path=ppt/slides/_rels/slide152.xml.rels><?xml version="1.0" encoding="UTF-8" standalone="yes"?>
<Relationships xmlns="http://schemas.openxmlformats.org/package/2006/relationships"><Relationship Id="rId3" Type="http://schemas.openxmlformats.org/officeDocument/2006/relationships/customXml" Target="../ink/ink26.xml"/><Relationship Id="rId2" Type="http://schemas.openxmlformats.org/officeDocument/2006/relationships/notesSlide" Target="../notesSlides/notesSlide133.xml"/><Relationship Id="rId1" Type="http://schemas.openxmlformats.org/officeDocument/2006/relationships/slideLayout" Target="../slideLayouts/slideLayout7.xml"/><Relationship Id="rId4" Type="http://schemas.openxmlformats.org/officeDocument/2006/relationships/image" Target="../media/image41.emf"/></Relationships>
</file>

<file path=ppt/slides/_rels/slide153.xml.rels><?xml version="1.0" encoding="UTF-8" standalone="yes"?>
<Relationships xmlns="http://schemas.openxmlformats.org/package/2006/relationships"><Relationship Id="rId3" Type="http://schemas.openxmlformats.org/officeDocument/2006/relationships/customXml" Target="../ink/ink27.xml"/><Relationship Id="rId2" Type="http://schemas.openxmlformats.org/officeDocument/2006/relationships/notesSlide" Target="../notesSlides/notesSlide134.xml"/><Relationship Id="rId1" Type="http://schemas.openxmlformats.org/officeDocument/2006/relationships/slideLayout" Target="../slideLayouts/slideLayout7.xml"/><Relationship Id="rId4" Type="http://schemas.openxmlformats.org/officeDocument/2006/relationships/image" Target="../media/image42.emf"/></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3" Type="http://schemas.openxmlformats.org/officeDocument/2006/relationships/customXml" Target="../ink/ink28.xml"/><Relationship Id="rId2" Type="http://schemas.openxmlformats.org/officeDocument/2006/relationships/notesSlide" Target="../notesSlides/notesSlide144.xml"/><Relationship Id="rId1" Type="http://schemas.openxmlformats.org/officeDocument/2006/relationships/slideLayout" Target="../slideLayouts/slideLayout7.xml"/><Relationship Id="rId4" Type="http://schemas.openxmlformats.org/officeDocument/2006/relationships/image" Target="../media/image43.emf"/></Relationships>
</file>

<file path=ppt/slides/_rels/slide1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3" Type="http://schemas.openxmlformats.org/officeDocument/2006/relationships/customXml" Target="../ink/ink29.xml"/><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6.emf"/></Relationships>
</file>

<file path=ppt/slides/_rels/slide16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17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52.emf"/><Relationship Id="rId4" Type="http://schemas.openxmlformats.org/officeDocument/2006/relationships/customXml" Target="../ink/ink30.xml"/></Relationships>
</file>

<file path=ppt/slides/_rels/slide17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54.emf"/><Relationship Id="rId4" Type="http://schemas.openxmlformats.org/officeDocument/2006/relationships/customXml" Target="../ink/ink3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3" Type="http://schemas.openxmlformats.org/officeDocument/2006/relationships/customXml" Target="../ink/ink32.xml"/><Relationship Id="rId2" Type="http://schemas.openxmlformats.org/officeDocument/2006/relationships/notesSlide" Target="../notesSlides/notesSlide149.xml"/><Relationship Id="rId1" Type="http://schemas.openxmlformats.org/officeDocument/2006/relationships/slideLayout" Target="../slideLayouts/slideLayout7.xml"/><Relationship Id="rId4" Type="http://schemas.openxmlformats.org/officeDocument/2006/relationships/image" Target="../media/image55.emf"/></Relationships>
</file>

<file path=ppt/slides/_rels/slide175.xml.rels><?xml version="1.0" encoding="UTF-8" standalone="yes"?>
<Relationships xmlns="http://schemas.openxmlformats.org/package/2006/relationships"><Relationship Id="rId3" Type="http://schemas.openxmlformats.org/officeDocument/2006/relationships/customXml" Target="../ink/ink33.xml"/><Relationship Id="rId2" Type="http://schemas.openxmlformats.org/officeDocument/2006/relationships/notesSlide" Target="../notesSlides/notesSlide150.xml"/><Relationship Id="rId1" Type="http://schemas.openxmlformats.org/officeDocument/2006/relationships/slideLayout" Target="../slideLayouts/slideLayout7.xml"/><Relationship Id="rId6" Type="http://schemas.openxmlformats.org/officeDocument/2006/relationships/image" Target="../media/image56.emf"/><Relationship Id="rId5" Type="http://schemas.openxmlformats.org/officeDocument/2006/relationships/customXml" Target="../ink/ink34.xml"/><Relationship Id="rId4" Type="http://schemas.openxmlformats.org/officeDocument/2006/relationships/image" Target="../media/image230.emf"/></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3" Type="http://schemas.openxmlformats.org/officeDocument/2006/relationships/customXml" Target="../ink/ink35.xml"/><Relationship Id="rId2" Type="http://schemas.openxmlformats.org/officeDocument/2006/relationships/notesSlide" Target="../notesSlides/notesSlide152.xml"/><Relationship Id="rId1" Type="http://schemas.openxmlformats.org/officeDocument/2006/relationships/slideLayout" Target="../slideLayouts/slideLayout7.xml"/><Relationship Id="rId4" Type="http://schemas.openxmlformats.org/officeDocument/2006/relationships/image" Target="../media/image57.emf"/></Relationships>
</file>

<file path=ppt/slides/_rels/slide17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3" Type="http://schemas.openxmlformats.org/officeDocument/2006/relationships/customXml" Target="../ink/ink36.xml"/><Relationship Id="rId2" Type="http://schemas.openxmlformats.org/officeDocument/2006/relationships/notesSlide" Target="../notesSlides/notesSlide154.xml"/><Relationship Id="rId1" Type="http://schemas.openxmlformats.org/officeDocument/2006/relationships/slideLayout" Target="../slideLayouts/slideLayout7.xml"/><Relationship Id="rId4" Type="http://schemas.openxmlformats.org/officeDocument/2006/relationships/image" Target="../media/image59.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3" Type="http://schemas.openxmlformats.org/officeDocument/2006/relationships/customXml" Target="../ink/ink37.xml"/><Relationship Id="rId2" Type="http://schemas.openxmlformats.org/officeDocument/2006/relationships/notesSlide" Target="../notesSlides/notesSlide155.xml"/><Relationship Id="rId1" Type="http://schemas.openxmlformats.org/officeDocument/2006/relationships/slideLayout" Target="../slideLayouts/slideLayout7.xml"/><Relationship Id="rId4" Type="http://schemas.openxmlformats.org/officeDocument/2006/relationships/image" Target="../media/image60.emf"/></Relationships>
</file>

<file path=ppt/slides/_rels/slide181.xml.rels><?xml version="1.0" encoding="UTF-8" standalone="yes"?>
<Relationships xmlns="http://schemas.openxmlformats.org/package/2006/relationships"><Relationship Id="rId3" Type="http://schemas.openxmlformats.org/officeDocument/2006/relationships/customXml" Target="../ink/ink38.xml"/><Relationship Id="rId2" Type="http://schemas.openxmlformats.org/officeDocument/2006/relationships/notesSlide" Target="../notesSlides/notesSlide156.xml"/><Relationship Id="rId1" Type="http://schemas.openxmlformats.org/officeDocument/2006/relationships/slideLayout" Target="../slideLayouts/slideLayout7.xml"/><Relationship Id="rId4" Type="http://schemas.openxmlformats.org/officeDocument/2006/relationships/image" Target="../media/image61.emf"/></Relationships>
</file>

<file path=ppt/slides/_rels/slide182.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65.emf"/><Relationship Id="rId2" Type="http://schemas.openxmlformats.org/officeDocument/2006/relationships/notesSlide" Target="../notesSlides/notesSlide157.xml"/><Relationship Id="rId1" Type="http://schemas.openxmlformats.org/officeDocument/2006/relationships/slideLayout" Target="../slideLayouts/slideLayout7.xml"/><Relationship Id="rId6" Type="http://schemas.openxmlformats.org/officeDocument/2006/relationships/customXml" Target="../ink/ink39.xml"/><Relationship Id="rId5" Type="http://schemas.openxmlformats.org/officeDocument/2006/relationships/image" Target="../media/image38.png"/><Relationship Id="rId4" Type="http://schemas.openxmlformats.org/officeDocument/2006/relationships/image" Target="../media/image37.png"/></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3" Type="http://schemas.openxmlformats.org/officeDocument/2006/relationships/customXml" Target="../ink/ink40.xml"/><Relationship Id="rId2" Type="http://schemas.openxmlformats.org/officeDocument/2006/relationships/notesSlide" Target="../notesSlides/notesSlide159.xml"/><Relationship Id="rId1" Type="http://schemas.openxmlformats.org/officeDocument/2006/relationships/slideLayout" Target="../slideLayouts/slideLayout7.xml"/><Relationship Id="rId4" Type="http://schemas.openxmlformats.org/officeDocument/2006/relationships/image" Target="../media/image66.emf"/></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3" Type="http://schemas.openxmlformats.org/officeDocument/2006/relationships/customXml" Target="../ink/ink41.xml"/><Relationship Id="rId2" Type="http://schemas.openxmlformats.org/officeDocument/2006/relationships/notesSlide" Target="../notesSlides/notesSlide161.xml"/><Relationship Id="rId1" Type="http://schemas.openxmlformats.org/officeDocument/2006/relationships/slideLayout" Target="../slideLayouts/slideLayout7.xml"/><Relationship Id="rId4" Type="http://schemas.openxmlformats.org/officeDocument/2006/relationships/image" Target="../media/image67.emf"/></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3" Type="http://schemas.openxmlformats.org/officeDocument/2006/relationships/customXml" Target="../ink/ink42.xml"/><Relationship Id="rId2" Type="http://schemas.openxmlformats.org/officeDocument/2006/relationships/notesSlide" Target="../notesSlides/notesSlide163.xml"/><Relationship Id="rId1" Type="http://schemas.openxmlformats.org/officeDocument/2006/relationships/slideLayout" Target="../slideLayouts/slideLayout7.xml"/><Relationship Id="rId4" Type="http://schemas.openxmlformats.org/officeDocument/2006/relationships/image" Target="../media/image68.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3" Type="http://schemas.openxmlformats.org/officeDocument/2006/relationships/customXml" Target="../ink/ink43.xml"/><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6.emf"/></Relationships>
</file>

<file path=ppt/slides/_rels/slide19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52.emf"/><Relationship Id="rId4" Type="http://schemas.openxmlformats.org/officeDocument/2006/relationships/customXml" Target="../ink/ink44.xml"/></Relationships>
</file>

<file path=ppt/slides/_rels/slide19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54.emf"/><Relationship Id="rId4" Type="http://schemas.openxmlformats.org/officeDocument/2006/relationships/customXml" Target="../ink/ink4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31.emf"/></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31.emf"/></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6" Type="http://schemas.openxmlformats.org/officeDocument/2006/relationships/notesSlide" Target="../notesSlides/notesSlide34.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slideLayout" Target="../slideLayouts/slideLayout29.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47.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tags" Target="../tags/tag27.xml"/><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tags" Target="../tags/tag26.xml"/><Relationship Id="rId2" Type="http://schemas.openxmlformats.org/officeDocument/2006/relationships/tags" Target="../tags/tag16.xml"/><Relationship Id="rId16" Type="http://schemas.openxmlformats.org/officeDocument/2006/relationships/notesSlide" Target="../notesSlides/notesSlide35.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tags" Target="../tags/tag25.xml"/><Relationship Id="rId5" Type="http://schemas.openxmlformats.org/officeDocument/2006/relationships/tags" Target="../tags/tag19.xml"/><Relationship Id="rId15" Type="http://schemas.openxmlformats.org/officeDocument/2006/relationships/slideLayout" Target="../slideLayouts/slideLayout29.xml"/><Relationship Id="rId10" Type="http://schemas.openxmlformats.org/officeDocument/2006/relationships/tags" Target="../tags/tag24.xml"/><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tags" Target="../tags/tag2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tags" Target="../tags/tag41.xml"/><Relationship Id="rId18" Type="http://schemas.openxmlformats.org/officeDocument/2006/relationships/image" Target="../media/image27.png"/><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tags" Target="../tags/tag40.xml"/><Relationship Id="rId17" Type="http://schemas.openxmlformats.org/officeDocument/2006/relationships/image" Target="../media/image26.png"/><Relationship Id="rId2" Type="http://schemas.openxmlformats.org/officeDocument/2006/relationships/tags" Target="../tags/tag30.xml"/><Relationship Id="rId16" Type="http://schemas.openxmlformats.org/officeDocument/2006/relationships/notesSlide" Target="../notesSlides/notesSlide45.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5" Type="http://schemas.openxmlformats.org/officeDocument/2006/relationships/tags" Target="../tags/tag33.xml"/><Relationship Id="rId15" Type="http://schemas.openxmlformats.org/officeDocument/2006/relationships/slideLayout" Target="../slideLayouts/slideLayout29.xml"/><Relationship Id="rId10" Type="http://schemas.openxmlformats.org/officeDocument/2006/relationships/tags" Target="../tags/tag38.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tags" Target="../tags/tag4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9.xml"/><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image" Target="../media/image29.jpeg"/><Relationship Id="rId7" Type="http://schemas.openxmlformats.org/officeDocument/2006/relationships/customXml" Target="../ink/ink4.xml"/><Relationship Id="rId2" Type="http://schemas.openxmlformats.org/officeDocument/2006/relationships/notesSlide" Target="../notesSlides/notesSlide72.xml"/><Relationship Id="rId1" Type="http://schemas.openxmlformats.org/officeDocument/2006/relationships/slideLayout" Target="../slideLayouts/slideLayout17.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8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3.xml"/><Relationship Id="rId1" Type="http://schemas.openxmlformats.org/officeDocument/2006/relationships/slideLayout" Target="../slideLayouts/slideLayout17.xml"/></Relationships>
</file>

<file path=ppt/slides/_rels/slide8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4.xml"/><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1.xml"/><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400"/>
            <a:ext cx="142875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0" name="Rounded Rectangle 1"/>
          <p:cNvSpPr>
            <a:spLocks noChangeArrowheads="1"/>
          </p:cNvSpPr>
          <p:nvPr/>
        </p:nvSpPr>
        <p:spPr bwMode="auto">
          <a:xfrm>
            <a:off x="6416675" y="1287463"/>
            <a:ext cx="2351088" cy="2644775"/>
          </a:xfrm>
          <a:prstGeom prst="roundRect">
            <a:avLst>
              <a:gd name="adj" fmla="val 16667"/>
            </a:avLst>
          </a:prstGeom>
          <a:solidFill>
            <a:srgbClr val="CCFFCC"/>
          </a:solidFill>
          <a:ln>
            <a:noFill/>
          </a:ln>
          <a:extLst>
            <a:ext uri="{91240B29-F687-4F45-9708-019B960494DF}">
              <a14:hiddenLine xmlns:a14="http://schemas.microsoft.com/office/drawing/2010/main" w="28575" algn="ctr">
                <a:solidFill>
                  <a:srgbClr val="000000"/>
                </a:solidFill>
                <a:round/>
                <a:headEnd/>
                <a:tailEnd/>
              </a14:hiddenLine>
            </a:ext>
          </a:extLst>
        </p:spPr>
        <p:txBody>
          <a:bodyPr>
            <a:spAutoFit/>
          </a:bodyPr>
          <a:lstStyle/>
          <a:p>
            <a:pPr eaLnBrk="0" fontAlgn="base" hangingPunct="0">
              <a:spcBef>
                <a:spcPct val="0"/>
              </a:spcBef>
              <a:spcAft>
                <a:spcPct val="0"/>
              </a:spcAft>
            </a:pPr>
            <a:endParaRPr lang="en-US" sz="2400">
              <a:solidFill>
                <a:srgbClr val="000000"/>
              </a:solidFill>
            </a:endParaRPr>
          </a:p>
        </p:txBody>
      </p:sp>
      <p:pic>
        <p:nvPicPr>
          <p:cNvPr id="2051" name="Picture 46">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l="16811" t="32314" r="32436" b="29626"/>
          <a:stretch>
            <a:fillRect/>
          </a:stretch>
        </p:blipFill>
        <p:spPr bwMode="auto">
          <a:xfrm>
            <a:off x="4419600" y="4114800"/>
            <a:ext cx="42894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2052" name="Text Box 2"/>
          <p:cNvSpPr txBox="1">
            <a:spLocks noChangeArrowheads="1"/>
          </p:cNvSpPr>
          <p:nvPr/>
        </p:nvSpPr>
        <p:spPr bwMode="auto">
          <a:xfrm>
            <a:off x="1828800" y="296863"/>
            <a:ext cx="533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4000">
                <a:solidFill>
                  <a:srgbClr val="000000"/>
                </a:solidFill>
                <a:latin typeface="Script MT Bold" pitchFamily="66" charset="0"/>
              </a:rPr>
              <a:t>The PYTimes</a:t>
            </a:r>
          </a:p>
        </p:txBody>
      </p:sp>
      <p:sp>
        <p:nvSpPr>
          <p:cNvPr id="2053" name="Text Box 3"/>
          <p:cNvSpPr txBox="1">
            <a:spLocks noChangeArrowheads="1"/>
          </p:cNvSpPr>
          <p:nvPr/>
        </p:nvSpPr>
        <p:spPr bwMode="auto">
          <a:xfrm>
            <a:off x="6553200" y="1470025"/>
            <a:ext cx="19050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lnSpc>
                <a:spcPct val="90000"/>
              </a:lnSpc>
              <a:spcBef>
                <a:spcPct val="50000"/>
              </a:spcBef>
              <a:spcAft>
                <a:spcPct val="0"/>
              </a:spcAft>
            </a:pPr>
            <a:r>
              <a:rPr lang="en-US" sz="1800" b="1" dirty="0">
                <a:solidFill>
                  <a:srgbClr val="000000"/>
                </a:solidFill>
                <a:latin typeface="Cambria" pitchFamily="18" charset="0"/>
              </a:rPr>
              <a:t>Homework #1  Due </a:t>
            </a:r>
            <a:r>
              <a:rPr lang="en-US" sz="1800" b="1" dirty="0" smtClean="0">
                <a:solidFill>
                  <a:srgbClr val="000000"/>
                </a:solidFill>
                <a:latin typeface="Cambria" pitchFamily="18" charset="0"/>
              </a:rPr>
              <a:t>Fri., 2/13</a:t>
            </a:r>
            <a:endParaRPr lang="en-US" sz="1800" b="1" dirty="0">
              <a:solidFill>
                <a:srgbClr val="FD9D0F"/>
              </a:solidFill>
              <a:latin typeface="Cambria" pitchFamily="18" charset="0"/>
            </a:endParaRPr>
          </a:p>
        </p:txBody>
      </p:sp>
      <p:grpSp>
        <p:nvGrpSpPr>
          <p:cNvPr id="2054" name="Group 4"/>
          <p:cNvGrpSpPr>
            <a:grpSpLocks/>
          </p:cNvGrpSpPr>
          <p:nvPr/>
        </p:nvGrpSpPr>
        <p:grpSpPr bwMode="auto">
          <a:xfrm>
            <a:off x="4518400" y="1390650"/>
            <a:ext cx="1355725" cy="1462088"/>
            <a:chOff x="3456" y="1784"/>
            <a:chExt cx="952" cy="1048"/>
          </a:xfrm>
        </p:grpSpPr>
        <p:sp>
          <p:nvSpPr>
            <p:cNvPr id="2069" name="Freeform 5"/>
            <p:cNvSpPr>
              <a:spLocks/>
            </p:cNvSpPr>
            <p:nvPr/>
          </p:nvSpPr>
          <p:spPr bwMode="auto">
            <a:xfrm>
              <a:off x="4266" y="1884"/>
              <a:ext cx="142" cy="81"/>
            </a:xfrm>
            <a:custGeom>
              <a:avLst/>
              <a:gdLst>
                <a:gd name="T0" fmla="*/ 0 w 112"/>
                <a:gd name="T1" fmla="*/ 2 h 104"/>
                <a:gd name="T2" fmla="*/ 4841 w 112"/>
                <a:gd name="T3" fmla="*/ 2 h 104"/>
                <a:gd name="T4" fmla="*/ 8377 w 112"/>
                <a:gd name="T5" fmla="*/ 2 h 104"/>
                <a:gd name="T6" fmla="*/ 484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2070" name="Freeform 6"/>
            <p:cNvSpPr>
              <a:spLocks/>
            </p:cNvSpPr>
            <p:nvPr/>
          </p:nvSpPr>
          <p:spPr bwMode="auto">
            <a:xfrm rot="7013025">
              <a:off x="4162" y="1952"/>
              <a:ext cx="142" cy="81"/>
            </a:xfrm>
            <a:custGeom>
              <a:avLst/>
              <a:gdLst>
                <a:gd name="T0" fmla="*/ 0 w 112"/>
                <a:gd name="T1" fmla="*/ 2 h 104"/>
                <a:gd name="T2" fmla="*/ 4841 w 112"/>
                <a:gd name="T3" fmla="*/ 2 h 104"/>
                <a:gd name="T4" fmla="*/ 8377 w 112"/>
                <a:gd name="T5" fmla="*/ 2 h 104"/>
                <a:gd name="T6" fmla="*/ 484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2071" name="Freeform 7"/>
            <p:cNvSpPr>
              <a:spLocks/>
            </p:cNvSpPr>
            <p:nvPr/>
          </p:nvSpPr>
          <p:spPr bwMode="auto">
            <a:xfrm rot="-6712609">
              <a:off x="4168" y="1814"/>
              <a:ext cx="142" cy="81"/>
            </a:xfrm>
            <a:custGeom>
              <a:avLst/>
              <a:gdLst>
                <a:gd name="T0" fmla="*/ 0 w 112"/>
                <a:gd name="T1" fmla="*/ 2 h 104"/>
                <a:gd name="T2" fmla="*/ 4841 w 112"/>
                <a:gd name="T3" fmla="*/ 2 h 104"/>
                <a:gd name="T4" fmla="*/ 8377 w 112"/>
                <a:gd name="T5" fmla="*/ 2 h 104"/>
                <a:gd name="T6" fmla="*/ 484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2072" name="Freeform 8"/>
            <p:cNvSpPr>
              <a:spLocks/>
            </p:cNvSpPr>
            <p:nvPr/>
          </p:nvSpPr>
          <p:spPr bwMode="auto">
            <a:xfrm>
              <a:off x="3456" y="2583"/>
              <a:ext cx="810" cy="249"/>
            </a:xfrm>
            <a:custGeom>
              <a:avLst/>
              <a:gdLst>
                <a:gd name="T0" fmla="*/ 4 w 1048"/>
                <a:gd name="T1" fmla="*/ 21 h 250"/>
                <a:gd name="T2" fmla="*/ 7 w 1048"/>
                <a:gd name="T3" fmla="*/ 83 h 250"/>
                <a:gd name="T4" fmla="*/ 7 w 1048"/>
                <a:gd name="T5" fmla="*/ 111 h 250"/>
                <a:gd name="T6" fmla="*/ 8 w 1048"/>
                <a:gd name="T7" fmla="*/ 125 h 250"/>
                <a:gd name="T8" fmla="*/ 8 w 1048"/>
                <a:gd name="T9" fmla="*/ 160 h 250"/>
                <a:gd name="T10" fmla="*/ 5 w 1048"/>
                <a:gd name="T11" fmla="*/ 229 h 250"/>
                <a:gd name="T12" fmla="*/ 2 w 1048"/>
                <a:gd name="T13" fmla="*/ 209 h 250"/>
                <a:gd name="T14" fmla="*/ 0 w 1048"/>
                <a:gd name="T15" fmla="*/ 188 h 250"/>
                <a:gd name="T16" fmla="*/ 2 w 1048"/>
                <a:gd name="T17" fmla="*/ 154 h 250"/>
                <a:gd name="T18" fmla="*/ 2 w 1048"/>
                <a:gd name="T19" fmla="*/ 125 h 250"/>
                <a:gd name="T20" fmla="*/ 2 w 1048"/>
                <a:gd name="T21" fmla="*/ 76 h 250"/>
                <a:gd name="T22" fmla="*/ 2 w 1048"/>
                <a:gd name="T23" fmla="*/ 55 h 250"/>
                <a:gd name="T24" fmla="*/ 2 w 1048"/>
                <a:gd name="T25" fmla="*/ 28 h 250"/>
                <a:gd name="T26" fmla="*/ 3 w 1048"/>
                <a:gd name="T27" fmla="*/ 14 h 250"/>
                <a:gd name="T28" fmla="*/ 4 w 1048"/>
                <a:gd name="T29" fmla="*/ 28 h 250"/>
                <a:gd name="T30" fmla="*/ 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073" name="Oval 9"/>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pPr eaLnBrk="0" fontAlgn="base" hangingPunct="0">
                <a:spcBef>
                  <a:spcPct val="0"/>
                </a:spcBef>
                <a:spcAft>
                  <a:spcPct val="0"/>
                </a:spcAft>
              </a:pPr>
              <a:endParaRPr lang="en-US" sz="2400">
                <a:solidFill>
                  <a:srgbClr val="000000"/>
                </a:solidFill>
                <a:latin typeface="Cambria" pitchFamily="18" charset="0"/>
              </a:endParaRPr>
            </a:p>
          </p:txBody>
        </p:sp>
        <p:sp>
          <p:nvSpPr>
            <p:cNvPr id="2074" name="Oval 10"/>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latin typeface="Cambria" pitchFamily="18" charset="0"/>
              </a:endParaRPr>
            </a:p>
          </p:txBody>
        </p:sp>
        <p:sp>
          <p:nvSpPr>
            <p:cNvPr id="2075" name="Oval 11"/>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latin typeface="Cambria" pitchFamily="18" charset="0"/>
              </a:endParaRPr>
            </a:p>
          </p:txBody>
        </p:sp>
        <p:sp>
          <p:nvSpPr>
            <p:cNvPr id="2076" name="Oval 12"/>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latin typeface="Cambria" pitchFamily="18" charset="0"/>
              </a:endParaRPr>
            </a:p>
          </p:txBody>
        </p:sp>
        <p:sp>
          <p:nvSpPr>
            <p:cNvPr id="2077" name="Oval 13"/>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latin typeface="Cambria" pitchFamily="18" charset="0"/>
              </a:endParaRPr>
            </a:p>
          </p:txBody>
        </p:sp>
        <p:sp>
          <p:nvSpPr>
            <p:cNvPr id="2078" name="Oval 14"/>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latin typeface="Cambria" pitchFamily="18" charset="0"/>
              </a:endParaRPr>
            </a:p>
          </p:txBody>
        </p:sp>
        <p:sp>
          <p:nvSpPr>
            <p:cNvPr id="2079" name="Oval 15"/>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latin typeface="Cambria" pitchFamily="18" charset="0"/>
              </a:endParaRPr>
            </a:p>
          </p:txBody>
        </p:sp>
        <p:sp>
          <p:nvSpPr>
            <p:cNvPr id="2080" name="AutoShape 16"/>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Cambria" pitchFamily="18" charset="0"/>
              </a:endParaRPr>
            </a:p>
          </p:txBody>
        </p:sp>
        <p:sp>
          <p:nvSpPr>
            <p:cNvPr id="2081" name="Freeform 17"/>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2082" name="Freeform 18"/>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2083" name="Freeform 19"/>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a:solidFill>
                  <a:srgbClr val="000000"/>
                </a:solidFill>
              </a:endParaRPr>
            </a:p>
          </p:txBody>
        </p:sp>
        <p:sp>
          <p:nvSpPr>
            <p:cNvPr id="2084" name="Freeform 20"/>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2085" name="Freeform 21"/>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0" fontAlgn="base" hangingPunct="0">
                <a:spcBef>
                  <a:spcPct val="0"/>
                </a:spcBef>
                <a:spcAft>
                  <a:spcPct val="0"/>
                </a:spcAft>
              </a:pPr>
              <a:endParaRPr lang="en-US" sz="2400">
                <a:solidFill>
                  <a:srgbClr val="000000"/>
                </a:solidFill>
              </a:endParaRPr>
            </a:p>
          </p:txBody>
        </p:sp>
      </p:grpSp>
      <p:sp>
        <p:nvSpPr>
          <p:cNvPr id="2055" name="Text Box 22"/>
          <p:cNvSpPr txBox="1">
            <a:spLocks noChangeArrowheads="1"/>
          </p:cNvSpPr>
          <p:nvPr/>
        </p:nvSpPr>
        <p:spPr bwMode="auto">
          <a:xfrm>
            <a:off x="685800" y="3200400"/>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b="1">
                <a:solidFill>
                  <a:srgbClr val="000000"/>
                </a:solidFill>
                <a:latin typeface="Cambria" pitchFamily="18" charset="0"/>
              </a:rPr>
              <a:t>Prof </a:t>
            </a:r>
            <a:r>
              <a:rPr lang="en-US" b="1" i="1">
                <a:solidFill>
                  <a:srgbClr val="000000"/>
                </a:solidFill>
                <a:latin typeface="Cambria" pitchFamily="18" charset="0"/>
              </a:rPr>
              <a:t>Alien</a:t>
            </a:r>
            <a:r>
              <a:rPr lang="en-US" b="1">
                <a:solidFill>
                  <a:srgbClr val="000000"/>
                </a:solidFill>
                <a:latin typeface="Cambria" pitchFamily="18" charset="0"/>
              </a:rPr>
              <a:t>ated!?</a:t>
            </a:r>
          </a:p>
        </p:txBody>
      </p:sp>
      <p:sp>
        <p:nvSpPr>
          <p:cNvPr id="2056" name="Rectangle 23"/>
          <p:cNvSpPr>
            <a:spLocks noChangeArrowheads="1"/>
          </p:cNvSpPr>
          <p:nvPr/>
        </p:nvSpPr>
        <p:spPr bwMode="auto">
          <a:xfrm>
            <a:off x="762000" y="228600"/>
            <a:ext cx="1752600" cy="8382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latin typeface="Cambria" pitchFamily="18" charset="0"/>
            </a:endParaRPr>
          </a:p>
        </p:txBody>
      </p:sp>
      <p:sp>
        <p:nvSpPr>
          <p:cNvPr id="2057" name="Rectangle 24"/>
          <p:cNvSpPr>
            <a:spLocks noChangeArrowheads="1"/>
          </p:cNvSpPr>
          <p:nvPr/>
        </p:nvSpPr>
        <p:spPr bwMode="auto">
          <a:xfrm>
            <a:off x="6705600" y="228600"/>
            <a:ext cx="1752600" cy="8382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latin typeface="Cambria" pitchFamily="18" charset="0"/>
            </a:endParaRPr>
          </a:p>
        </p:txBody>
      </p:sp>
      <p:sp>
        <p:nvSpPr>
          <p:cNvPr id="2058" name="Text Box 25"/>
          <p:cNvSpPr txBox="1">
            <a:spLocks noChangeArrowheads="1"/>
          </p:cNvSpPr>
          <p:nvPr/>
        </p:nvSpPr>
        <p:spPr bwMode="auto">
          <a:xfrm>
            <a:off x="4091362" y="3040063"/>
            <a:ext cx="2209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200" b="1">
                <a:solidFill>
                  <a:srgbClr val="000000"/>
                </a:solidFill>
                <a:latin typeface="Cambria" pitchFamily="18" charset="0"/>
              </a:rPr>
              <a:t>Composite sketch of one of the attackers drawn from three-eyewitness accounts</a:t>
            </a:r>
          </a:p>
        </p:txBody>
      </p:sp>
      <p:sp>
        <p:nvSpPr>
          <p:cNvPr id="2059" name="Rectangle 26"/>
          <p:cNvSpPr>
            <a:spLocks noChangeArrowheads="1"/>
          </p:cNvSpPr>
          <p:nvPr/>
        </p:nvSpPr>
        <p:spPr bwMode="auto">
          <a:xfrm>
            <a:off x="3862762" y="1390650"/>
            <a:ext cx="2209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a:solidFill>
                <a:srgbClr val="000000"/>
              </a:solidFill>
              <a:latin typeface="Cambria" pitchFamily="18" charset="0"/>
            </a:endParaRPr>
          </a:p>
        </p:txBody>
      </p:sp>
      <p:sp>
        <p:nvSpPr>
          <p:cNvPr id="2060" name="Text Box 27"/>
          <p:cNvSpPr txBox="1">
            <a:spLocks noChangeArrowheads="1"/>
          </p:cNvSpPr>
          <p:nvPr/>
        </p:nvSpPr>
        <p:spPr bwMode="auto">
          <a:xfrm>
            <a:off x="712125" y="642850"/>
            <a:ext cx="927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200" b="1" dirty="0" smtClean="0">
                <a:solidFill>
                  <a:srgbClr val="000000"/>
                </a:solidFill>
                <a:latin typeface="Cambria" pitchFamily="18" charset="0"/>
              </a:rPr>
              <a:t>Congrats, Pats!</a:t>
            </a:r>
            <a:endParaRPr lang="en-US" sz="1200" b="1" dirty="0">
              <a:solidFill>
                <a:srgbClr val="000000"/>
              </a:solidFill>
              <a:latin typeface="Cambria" pitchFamily="18" charset="0"/>
            </a:endParaRPr>
          </a:p>
        </p:txBody>
      </p:sp>
      <p:sp>
        <p:nvSpPr>
          <p:cNvPr id="2061" name="Text Box 28"/>
          <p:cNvSpPr txBox="1">
            <a:spLocks noChangeArrowheads="1"/>
          </p:cNvSpPr>
          <p:nvPr/>
        </p:nvSpPr>
        <p:spPr bwMode="auto">
          <a:xfrm>
            <a:off x="6781800" y="419100"/>
            <a:ext cx="1576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200" b="1">
                <a:solidFill>
                  <a:srgbClr val="000000"/>
                </a:solidFill>
                <a:latin typeface="Cambria" pitchFamily="18" charset="0"/>
              </a:rPr>
              <a:t>Today’s whether:   </a:t>
            </a:r>
            <a:r>
              <a:rPr lang="en-US" sz="1200" b="1">
                <a:solidFill>
                  <a:srgbClr val="333399"/>
                </a:solidFill>
                <a:latin typeface="Cambria" pitchFamily="18" charset="0"/>
              </a:rPr>
              <a:t>if</a:t>
            </a:r>
            <a:r>
              <a:rPr lang="en-US" sz="1200" b="1">
                <a:solidFill>
                  <a:srgbClr val="000000"/>
                </a:solidFill>
                <a:latin typeface="Cambria" pitchFamily="18" charset="0"/>
              </a:rPr>
              <a:t>,</a:t>
            </a:r>
            <a:r>
              <a:rPr lang="en-US" sz="1200" b="1">
                <a:solidFill>
                  <a:srgbClr val="333399"/>
                </a:solidFill>
                <a:latin typeface="Cambria" pitchFamily="18" charset="0"/>
              </a:rPr>
              <a:t> elif</a:t>
            </a:r>
            <a:r>
              <a:rPr lang="en-US" sz="1200" b="1">
                <a:solidFill>
                  <a:srgbClr val="000000"/>
                </a:solidFill>
                <a:latin typeface="Cambria" pitchFamily="18" charset="0"/>
              </a:rPr>
              <a:t>, or </a:t>
            </a:r>
            <a:r>
              <a:rPr lang="en-US" sz="1200" b="1">
                <a:solidFill>
                  <a:srgbClr val="333399"/>
                </a:solidFill>
                <a:latin typeface="Cambria" pitchFamily="18" charset="0"/>
              </a:rPr>
              <a:t>else</a:t>
            </a:r>
            <a:r>
              <a:rPr lang="en-US" sz="1200" b="1">
                <a:solidFill>
                  <a:srgbClr val="000000"/>
                </a:solidFill>
                <a:latin typeface="Cambria" pitchFamily="18" charset="0"/>
              </a:rPr>
              <a:t>!</a:t>
            </a:r>
          </a:p>
        </p:txBody>
      </p:sp>
      <p:sp>
        <p:nvSpPr>
          <p:cNvPr id="2062" name="Text Box 29"/>
          <p:cNvSpPr txBox="1">
            <a:spLocks noChangeArrowheads="1"/>
          </p:cNvSpPr>
          <p:nvPr/>
        </p:nvSpPr>
        <p:spPr bwMode="auto">
          <a:xfrm>
            <a:off x="368300" y="3756025"/>
            <a:ext cx="3670300" cy="274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just" eaLnBrk="0" fontAlgn="base" hangingPunct="0">
              <a:spcBef>
                <a:spcPct val="50000"/>
              </a:spcBef>
              <a:spcAft>
                <a:spcPct val="0"/>
              </a:spcAft>
            </a:pPr>
            <a:r>
              <a:rPr lang="en-US" sz="1500" dirty="0">
                <a:solidFill>
                  <a:srgbClr val="000000"/>
                </a:solidFill>
                <a:latin typeface="Cambria" pitchFamily="18" charset="0"/>
              </a:rPr>
              <a:t>Alien Attack?  </a:t>
            </a:r>
            <a:r>
              <a:rPr lang="en-US" sz="1500" dirty="0" err="1">
                <a:solidFill>
                  <a:srgbClr val="000000"/>
                </a:solidFill>
                <a:latin typeface="Cambria" pitchFamily="18" charset="0"/>
              </a:rPr>
              <a:t>Picobot</a:t>
            </a:r>
            <a:r>
              <a:rPr lang="en-US" sz="1500" dirty="0">
                <a:solidFill>
                  <a:srgbClr val="000000"/>
                </a:solidFill>
                <a:latin typeface="Cambria" pitchFamily="18" charset="0"/>
              </a:rPr>
              <a:t> programmer Z. </a:t>
            </a:r>
            <a:r>
              <a:rPr lang="en-US" sz="1500" dirty="0" err="1">
                <a:solidFill>
                  <a:srgbClr val="000000"/>
                </a:solidFill>
                <a:latin typeface="Cambria" pitchFamily="18" charset="0"/>
              </a:rPr>
              <a:t>Dodds</a:t>
            </a:r>
            <a:r>
              <a:rPr lang="en-US" sz="1500" dirty="0">
                <a:solidFill>
                  <a:srgbClr val="000000"/>
                </a:solidFill>
                <a:latin typeface="Cambria" pitchFamily="18" charset="0"/>
              </a:rPr>
              <a:t>  was subject of a bizarre attack yesterday by </a:t>
            </a:r>
            <a:r>
              <a:rPr lang="en-US" sz="1500" b="1" dirty="0">
                <a:solidFill>
                  <a:srgbClr val="000000"/>
                </a:solidFill>
                <a:latin typeface="Cambria" pitchFamily="18" charset="0"/>
              </a:rPr>
              <a:t>three-eyed aliens</a:t>
            </a:r>
            <a:r>
              <a:rPr lang="en-US" sz="1500" dirty="0">
                <a:solidFill>
                  <a:srgbClr val="000000"/>
                </a:solidFill>
                <a:latin typeface="Cambria" pitchFamily="18" charset="0"/>
              </a:rPr>
              <a:t>. The </a:t>
            </a:r>
            <a:r>
              <a:rPr lang="en-US" sz="1500" dirty="0" err="1">
                <a:solidFill>
                  <a:srgbClr val="000000"/>
                </a:solidFill>
                <a:latin typeface="Cambria" pitchFamily="18" charset="0"/>
              </a:rPr>
              <a:t>trinocular</a:t>
            </a:r>
            <a:r>
              <a:rPr lang="en-US" sz="1500" dirty="0">
                <a:solidFill>
                  <a:srgbClr val="000000"/>
                </a:solidFill>
                <a:latin typeface="Cambria" pitchFamily="18" charset="0"/>
              </a:rPr>
              <a:t> terrors, it seems, were conducting experiments that would help them understand “</a:t>
            </a:r>
            <a:r>
              <a:rPr lang="en-US" sz="1500" b="1" dirty="0">
                <a:solidFill>
                  <a:srgbClr val="008000"/>
                </a:solidFill>
                <a:latin typeface="Cambria" pitchFamily="18" charset="0"/>
              </a:rPr>
              <a:t>how humans think</a:t>
            </a:r>
            <a:r>
              <a:rPr lang="en-US" sz="1500" dirty="0">
                <a:solidFill>
                  <a:srgbClr val="000000"/>
                </a:solidFill>
                <a:latin typeface="Cambria" pitchFamily="18" charset="0"/>
              </a:rPr>
              <a:t>.” </a:t>
            </a:r>
          </a:p>
          <a:p>
            <a:pPr algn="just" eaLnBrk="0" fontAlgn="base" hangingPunct="0">
              <a:spcBef>
                <a:spcPct val="50000"/>
              </a:spcBef>
              <a:spcAft>
                <a:spcPct val="0"/>
              </a:spcAft>
            </a:pPr>
            <a:r>
              <a:rPr lang="en-US" sz="1500" dirty="0">
                <a:solidFill>
                  <a:srgbClr val="000000"/>
                </a:solidFill>
                <a:latin typeface="Cambria" pitchFamily="18" charset="0"/>
              </a:rPr>
              <a:t>It seems the aliens used a shrinking ray, which let them enter the programmer’s head in order to see what was happening. A witness reports </a:t>
            </a:r>
            <a:r>
              <a:rPr lang="en-US" sz="1500" b="1" dirty="0">
                <a:solidFill>
                  <a:srgbClr val="000000"/>
                </a:solidFill>
                <a:latin typeface="Cambria" pitchFamily="18" charset="0"/>
              </a:rPr>
              <a:t>deeply disappointed voices</a:t>
            </a:r>
            <a:r>
              <a:rPr lang="en-US" sz="1500" dirty="0">
                <a:solidFill>
                  <a:srgbClr val="000000"/>
                </a:solidFill>
                <a:latin typeface="Cambria" pitchFamily="18" charset="0"/>
              </a:rPr>
              <a:t> emanating from within. </a:t>
            </a:r>
          </a:p>
        </p:txBody>
      </p:sp>
      <p:sp>
        <p:nvSpPr>
          <p:cNvPr id="2063" name="Rectangle 36"/>
          <p:cNvSpPr>
            <a:spLocks noChangeArrowheads="1"/>
          </p:cNvSpPr>
          <p:nvPr/>
        </p:nvSpPr>
        <p:spPr bwMode="auto">
          <a:xfrm>
            <a:off x="6629400" y="3167063"/>
            <a:ext cx="18700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1500">
                <a:solidFill>
                  <a:srgbClr val="000000"/>
                </a:solidFill>
                <a:latin typeface="Cambria" pitchFamily="18" charset="0"/>
              </a:rPr>
              <a:t>3) Putting the </a:t>
            </a:r>
            <a:r>
              <a:rPr lang="en-US" sz="1500" i="1">
                <a:solidFill>
                  <a:srgbClr val="000000"/>
                </a:solidFill>
                <a:latin typeface="Cambria" pitchFamily="18" charset="0"/>
              </a:rPr>
              <a:t>fun</a:t>
            </a:r>
            <a:r>
              <a:rPr lang="en-US" sz="1500">
                <a:solidFill>
                  <a:srgbClr val="000000"/>
                </a:solidFill>
                <a:latin typeface="Cambria" pitchFamily="18" charset="0"/>
              </a:rPr>
              <a:t> into </a:t>
            </a:r>
            <a:r>
              <a:rPr lang="en-US" sz="1500" i="1">
                <a:solidFill>
                  <a:srgbClr val="000000"/>
                </a:solidFill>
                <a:latin typeface="Cambria" pitchFamily="18" charset="0"/>
              </a:rPr>
              <a:t>fun</a:t>
            </a:r>
            <a:r>
              <a:rPr lang="en-US" sz="1500">
                <a:solidFill>
                  <a:srgbClr val="000000"/>
                </a:solidFill>
                <a:latin typeface="Cambria" pitchFamily="18" charset="0"/>
              </a:rPr>
              <a:t>ctions!</a:t>
            </a:r>
          </a:p>
        </p:txBody>
      </p:sp>
      <p:sp>
        <p:nvSpPr>
          <p:cNvPr id="2064" name="Rectangle 37"/>
          <p:cNvSpPr>
            <a:spLocks noChangeArrowheads="1"/>
          </p:cNvSpPr>
          <p:nvPr/>
        </p:nvSpPr>
        <p:spPr bwMode="auto">
          <a:xfrm>
            <a:off x="6629400" y="2503488"/>
            <a:ext cx="11636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500">
                <a:solidFill>
                  <a:srgbClr val="000000"/>
                </a:solidFill>
                <a:latin typeface="Cambria" pitchFamily="18" charset="0"/>
              </a:rPr>
              <a:t>1) Lab: data</a:t>
            </a:r>
          </a:p>
        </p:txBody>
      </p:sp>
      <p:sp>
        <p:nvSpPr>
          <p:cNvPr id="2065" name="Text Box 38"/>
          <p:cNvSpPr txBox="1">
            <a:spLocks noChangeArrowheads="1"/>
          </p:cNvSpPr>
          <p:nvPr/>
        </p:nvSpPr>
        <p:spPr bwMode="auto">
          <a:xfrm>
            <a:off x="1828800" y="6461125"/>
            <a:ext cx="2209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0" fontAlgn="base" hangingPunct="0">
              <a:spcBef>
                <a:spcPct val="50000"/>
              </a:spcBef>
              <a:spcAft>
                <a:spcPct val="0"/>
              </a:spcAft>
            </a:pPr>
            <a:r>
              <a:rPr lang="en-US" sz="1000" b="1">
                <a:solidFill>
                  <a:srgbClr val="000000"/>
                </a:solidFill>
                <a:latin typeface="Cambria" pitchFamily="18" charset="0"/>
              </a:rPr>
              <a:t>see three-eyed alien attack, p. 42</a:t>
            </a:r>
          </a:p>
        </p:txBody>
      </p:sp>
      <p:sp>
        <p:nvSpPr>
          <p:cNvPr id="2066" name="Rectangle 41"/>
          <p:cNvSpPr>
            <a:spLocks noChangeArrowheads="1"/>
          </p:cNvSpPr>
          <p:nvPr/>
        </p:nvSpPr>
        <p:spPr bwMode="auto">
          <a:xfrm rot="-403392">
            <a:off x="4365625" y="5749925"/>
            <a:ext cx="4549775" cy="64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0"/>
              </a:spcBef>
              <a:spcAft>
                <a:spcPct val="0"/>
              </a:spcAft>
            </a:pPr>
            <a:r>
              <a:rPr lang="en-US">
                <a:solidFill>
                  <a:srgbClr val="008000"/>
                </a:solidFill>
                <a:latin typeface="Cambria" pitchFamily="18" charset="0"/>
              </a:rPr>
              <a:t>Automatic translation: if it's possible for human languages... perhaps for CS, too?</a:t>
            </a:r>
          </a:p>
        </p:txBody>
      </p:sp>
      <p:sp>
        <p:nvSpPr>
          <p:cNvPr id="2067" name="Rectangle 37"/>
          <p:cNvSpPr>
            <a:spLocks noChangeArrowheads="1"/>
          </p:cNvSpPr>
          <p:nvPr/>
        </p:nvSpPr>
        <p:spPr bwMode="auto">
          <a:xfrm>
            <a:off x="6629400" y="2822575"/>
            <a:ext cx="21209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500" dirty="0">
                <a:solidFill>
                  <a:srgbClr val="000000"/>
                </a:solidFill>
                <a:latin typeface="Cambria" pitchFamily="18" charset="0"/>
              </a:rPr>
              <a:t>2) Lab: data + functions</a:t>
            </a:r>
          </a:p>
        </p:txBody>
      </p:sp>
      <p:sp>
        <p:nvSpPr>
          <p:cNvPr id="2068" name="Rectangle 37"/>
          <p:cNvSpPr>
            <a:spLocks noChangeArrowheads="1"/>
          </p:cNvSpPr>
          <p:nvPr/>
        </p:nvSpPr>
        <p:spPr bwMode="auto">
          <a:xfrm>
            <a:off x="6629400" y="2133600"/>
            <a:ext cx="19192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500" dirty="0">
                <a:solidFill>
                  <a:srgbClr val="000000"/>
                </a:solidFill>
                <a:latin typeface="Cambria" pitchFamily="18" charset="0"/>
              </a:rPr>
              <a:t>0) Reading/response</a:t>
            </a:r>
          </a:p>
        </p:txBody>
      </p:sp>
      <p:sp>
        <p:nvSpPr>
          <p:cNvPr id="39" name="Rounded Rectangle 1"/>
          <p:cNvSpPr>
            <a:spLocks noChangeArrowheads="1"/>
          </p:cNvSpPr>
          <p:nvPr/>
        </p:nvSpPr>
        <p:spPr bwMode="auto">
          <a:xfrm>
            <a:off x="394354" y="1342708"/>
            <a:ext cx="3263246" cy="1661848"/>
          </a:xfrm>
          <a:prstGeom prst="roundRect">
            <a:avLst>
              <a:gd name="adj" fmla="val 16667"/>
            </a:avLst>
          </a:prstGeom>
          <a:solidFill>
            <a:srgbClr val="FFCCCC"/>
          </a:solidFill>
          <a:ln>
            <a:noFill/>
          </a:ln>
          <a:extLst/>
        </p:spPr>
        <p:txBody>
          <a:bodyPr wrap="square">
            <a:spAutoFit/>
          </a:bodyPr>
          <a:lstStyle/>
          <a:p>
            <a:pPr eaLnBrk="0" fontAlgn="base" hangingPunct="0">
              <a:spcBef>
                <a:spcPct val="0"/>
              </a:spcBef>
              <a:spcAft>
                <a:spcPct val="0"/>
              </a:spcAft>
            </a:pPr>
            <a:endParaRPr lang="en-US" sz="2400">
              <a:solidFill>
                <a:srgbClr val="000000"/>
              </a:solidFill>
            </a:endParaRPr>
          </a:p>
        </p:txBody>
      </p:sp>
      <p:sp>
        <p:nvSpPr>
          <p:cNvPr id="40" name="Text Box 3"/>
          <p:cNvSpPr txBox="1">
            <a:spLocks noChangeArrowheads="1"/>
          </p:cNvSpPr>
          <p:nvPr/>
        </p:nvSpPr>
        <p:spPr bwMode="auto">
          <a:xfrm>
            <a:off x="254726" y="1513294"/>
            <a:ext cx="3531326"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lnSpc>
                <a:spcPct val="90000"/>
              </a:lnSpc>
              <a:spcBef>
                <a:spcPct val="50000"/>
              </a:spcBef>
              <a:spcAft>
                <a:spcPct val="0"/>
              </a:spcAft>
            </a:pPr>
            <a:r>
              <a:rPr lang="en-US" sz="1800" b="1" dirty="0">
                <a:latin typeface="Cambria" pitchFamily="18" charset="0"/>
              </a:rPr>
              <a:t>Homework </a:t>
            </a:r>
            <a:r>
              <a:rPr lang="en-US" sz="1800" b="1" dirty="0" smtClean="0">
                <a:latin typeface="Cambria" pitchFamily="18" charset="0"/>
              </a:rPr>
              <a:t>#0   Due Fri., 2/6</a:t>
            </a:r>
            <a:endParaRPr lang="en-US" sz="1800" b="1" dirty="0">
              <a:latin typeface="Cambria" pitchFamily="18" charset="0"/>
            </a:endParaRPr>
          </a:p>
        </p:txBody>
      </p:sp>
      <p:sp>
        <p:nvSpPr>
          <p:cNvPr id="42" name="Rectangle 37"/>
          <p:cNvSpPr>
            <a:spLocks noChangeArrowheads="1"/>
          </p:cNvSpPr>
          <p:nvPr/>
        </p:nvSpPr>
        <p:spPr bwMode="auto">
          <a:xfrm>
            <a:off x="1017533" y="1973541"/>
            <a:ext cx="206979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500" dirty="0" smtClean="0">
                <a:solidFill>
                  <a:srgbClr val="000000"/>
                </a:solidFill>
                <a:latin typeface="Cambria" pitchFamily="18" charset="0"/>
              </a:rPr>
              <a:t>1-2) Python challenges</a:t>
            </a:r>
            <a:endParaRPr lang="en-US" sz="1500" dirty="0">
              <a:solidFill>
                <a:srgbClr val="000000"/>
              </a:solidFill>
              <a:latin typeface="Cambria" pitchFamily="18" charset="0"/>
            </a:endParaRPr>
          </a:p>
        </p:txBody>
      </p:sp>
      <p:sp>
        <p:nvSpPr>
          <p:cNvPr id="43" name="Rectangle 37"/>
          <p:cNvSpPr>
            <a:spLocks noChangeArrowheads="1"/>
          </p:cNvSpPr>
          <p:nvPr/>
        </p:nvSpPr>
        <p:spPr bwMode="auto">
          <a:xfrm>
            <a:off x="1017533" y="2279520"/>
            <a:ext cx="210666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500" dirty="0" smtClean="0">
                <a:solidFill>
                  <a:srgbClr val="000000"/>
                </a:solidFill>
                <a:latin typeface="Cambria" pitchFamily="18" charset="0"/>
              </a:rPr>
              <a:t>3-5) </a:t>
            </a:r>
            <a:r>
              <a:rPr lang="en-US" sz="1500" dirty="0" err="1" smtClean="0">
                <a:solidFill>
                  <a:srgbClr val="000000"/>
                </a:solidFill>
                <a:latin typeface="Cambria" pitchFamily="18" charset="0"/>
              </a:rPr>
              <a:t>Picobot</a:t>
            </a:r>
            <a:r>
              <a:rPr lang="en-US" sz="1500" dirty="0" smtClean="0">
                <a:solidFill>
                  <a:srgbClr val="000000"/>
                </a:solidFill>
                <a:latin typeface="Cambria" pitchFamily="18" charset="0"/>
              </a:rPr>
              <a:t> challenges</a:t>
            </a:r>
            <a:endParaRPr lang="en-US" sz="1500" dirty="0">
              <a:solidFill>
                <a:srgbClr val="000000"/>
              </a:solidFill>
              <a:latin typeface="Cambria" pitchFamily="18" charset="0"/>
            </a:endParaRPr>
          </a:p>
        </p:txBody>
      </p:sp>
      <p:sp>
        <p:nvSpPr>
          <p:cNvPr id="44" name="Rectangle 37"/>
          <p:cNvSpPr>
            <a:spLocks noChangeArrowheads="1"/>
          </p:cNvSpPr>
          <p:nvPr/>
        </p:nvSpPr>
        <p:spPr bwMode="auto">
          <a:xfrm>
            <a:off x="1017533" y="2585498"/>
            <a:ext cx="186634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500" dirty="0">
                <a:solidFill>
                  <a:srgbClr val="000000"/>
                </a:solidFill>
                <a:latin typeface="Cambria" pitchFamily="18" charset="0"/>
              </a:rPr>
              <a:t>6</a:t>
            </a:r>
            <a:r>
              <a:rPr lang="en-US" sz="1500" dirty="0" smtClean="0">
                <a:solidFill>
                  <a:srgbClr val="000000"/>
                </a:solidFill>
                <a:latin typeface="Cambria" pitchFamily="18" charset="0"/>
              </a:rPr>
              <a:t>) Reading response</a:t>
            </a:r>
            <a:endParaRPr lang="en-US" sz="1500" dirty="0">
              <a:solidFill>
                <a:srgbClr val="000000"/>
              </a:solidFill>
              <a:latin typeface="Cambria" pitchFamily="18" charset="0"/>
            </a:endParaRPr>
          </a:p>
        </p:txBody>
      </p:sp>
    </p:spTree>
    <p:extLst>
      <p:ext uri="{BB962C8B-B14F-4D97-AF65-F5344CB8AC3E}">
        <p14:creationId xmlns:p14="http://schemas.microsoft.com/office/powerpoint/2010/main" val="4042471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Box 1"/>
          <p:cNvSpPr txBox="1">
            <a:spLocks noChangeArrowheads="1"/>
          </p:cNvSpPr>
          <p:nvPr/>
        </p:nvSpPr>
        <p:spPr bwMode="auto">
          <a:xfrm>
            <a:off x="1600200" y="5040868"/>
            <a:ext cx="5689600" cy="1077913"/>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0"/>
              </a:spcBef>
              <a:spcAft>
                <a:spcPct val="0"/>
              </a:spcAft>
            </a:pPr>
            <a:r>
              <a:rPr lang="en-US" sz="3200" i="1">
                <a:solidFill>
                  <a:srgbClr val="000000"/>
                </a:solidFill>
                <a:latin typeface="Cambria" pitchFamily="18" charset="0"/>
              </a:rPr>
              <a:t>If you torture the data enough, it will confess.</a:t>
            </a:r>
          </a:p>
        </p:txBody>
      </p:sp>
      <p:sp>
        <p:nvSpPr>
          <p:cNvPr id="11268" name="Rectangle 2"/>
          <p:cNvSpPr>
            <a:spLocks noChangeArrowheads="1"/>
          </p:cNvSpPr>
          <p:nvPr/>
        </p:nvSpPr>
        <p:spPr bwMode="auto">
          <a:xfrm>
            <a:off x="4903056" y="6260068"/>
            <a:ext cx="23867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dirty="0">
                <a:solidFill>
                  <a:srgbClr val="000000"/>
                </a:solidFill>
                <a:latin typeface="Cambria" pitchFamily="18" charset="0"/>
              </a:rPr>
              <a:t>- R. </a:t>
            </a:r>
            <a:r>
              <a:rPr lang="en-US" dirty="0">
                <a:solidFill>
                  <a:srgbClr val="000000"/>
                </a:solidFill>
                <a:latin typeface="Cambria" pitchFamily="18" charset="0"/>
              </a:rPr>
              <a:t>Coates, statistician</a:t>
            </a:r>
            <a:endParaRPr lang="en-US" dirty="0">
              <a:solidFill>
                <a:srgbClr val="0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5315" y="256594"/>
            <a:ext cx="7411485" cy="4163006"/>
          </a:xfrm>
          <a:prstGeom prst="rect">
            <a:avLst/>
          </a:prstGeom>
        </p:spPr>
      </p:pic>
      <p:sp>
        <p:nvSpPr>
          <p:cNvPr id="3" name="TextBox 2"/>
          <p:cNvSpPr txBox="1"/>
          <p:nvPr/>
        </p:nvSpPr>
        <p:spPr>
          <a:xfrm>
            <a:off x="6731428" y="152400"/>
            <a:ext cx="2183972" cy="830997"/>
          </a:xfrm>
          <a:prstGeom prst="rect">
            <a:avLst/>
          </a:prstGeom>
          <a:noFill/>
        </p:spPr>
        <p:txBody>
          <a:bodyPr wrap="square" rtlCol="0">
            <a:spAutoFit/>
          </a:bodyPr>
          <a:lstStyle/>
          <a:p>
            <a:pPr algn="r" eaLnBrk="0" fontAlgn="base" hangingPunct="0">
              <a:spcBef>
                <a:spcPct val="0"/>
              </a:spcBef>
              <a:spcAft>
                <a:spcPct val="0"/>
              </a:spcAft>
            </a:pPr>
            <a:r>
              <a:rPr lang="en-US" sz="2400" dirty="0">
                <a:solidFill>
                  <a:srgbClr val="000000"/>
                </a:solidFill>
                <a:latin typeface="Calibri" panose="020F0502020204030204" pitchFamily="34" charset="0"/>
              </a:rPr>
              <a:t>The </a:t>
            </a:r>
            <a:r>
              <a:rPr lang="en-US" sz="2400" b="1" dirty="0">
                <a:solidFill>
                  <a:srgbClr val="000000"/>
                </a:solidFill>
                <a:latin typeface="Calibri" panose="020F0502020204030204" pitchFamily="34" charset="0"/>
              </a:rPr>
              <a:t>T</a:t>
            </a:r>
            <a:r>
              <a:rPr lang="en-US" sz="2400" dirty="0">
                <a:solidFill>
                  <a:srgbClr val="000000"/>
                </a:solidFill>
                <a:latin typeface="Calibri" panose="020F0502020204030204" pitchFamily="34" charset="0"/>
              </a:rPr>
              <a:t>echnology </a:t>
            </a:r>
            <a:r>
              <a:rPr lang="en-US" sz="2400" b="1" dirty="0">
                <a:solidFill>
                  <a:srgbClr val="000000"/>
                </a:solidFill>
                <a:latin typeface="Calibri" panose="020F0502020204030204" pitchFamily="34" charset="0"/>
              </a:rPr>
              <a:t>H</a:t>
            </a:r>
            <a:r>
              <a:rPr lang="en-US" sz="2400" dirty="0">
                <a:solidFill>
                  <a:srgbClr val="000000"/>
                </a:solidFill>
                <a:latin typeface="Calibri" panose="020F0502020204030204" pitchFamily="34" charset="0"/>
              </a:rPr>
              <a:t>ype </a:t>
            </a:r>
            <a:r>
              <a:rPr lang="en-US" sz="2400" b="1" dirty="0">
                <a:solidFill>
                  <a:srgbClr val="000000"/>
                </a:solidFill>
                <a:latin typeface="Calibri" panose="020F0502020204030204" pitchFamily="34" charset="0"/>
              </a:rPr>
              <a:t>C</a:t>
            </a:r>
            <a:r>
              <a:rPr lang="en-US" sz="2400" dirty="0">
                <a:solidFill>
                  <a:srgbClr val="000000"/>
                </a:solidFill>
                <a:latin typeface="Calibri" panose="020F0502020204030204" pitchFamily="34" charset="0"/>
              </a:rPr>
              <a:t>ycle…</a:t>
            </a:r>
            <a:endParaRPr lang="en-US" sz="2400" dirty="0">
              <a:solidFill>
                <a:srgbClr val="000000"/>
              </a:solidFill>
              <a:latin typeface="Calibri" panose="020F0502020204030204" pitchFamily="34" charset="0"/>
            </a:endParaRPr>
          </a:p>
        </p:txBody>
      </p:sp>
      <p:sp>
        <p:nvSpPr>
          <p:cNvPr id="7" name="TextBox 6"/>
          <p:cNvSpPr txBox="1"/>
          <p:nvPr/>
        </p:nvSpPr>
        <p:spPr>
          <a:xfrm>
            <a:off x="152400" y="590982"/>
            <a:ext cx="1320800" cy="784830"/>
          </a:xfrm>
          <a:prstGeom prst="rect">
            <a:avLst/>
          </a:prstGeom>
          <a:noFill/>
        </p:spPr>
        <p:txBody>
          <a:bodyPr wrap="square" rtlCol="0">
            <a:spAutoFit/>
          </a:bodyPr>
          <a:lstStyle/>
          <a:p>
            <a:pPr algn="ctr" eaLnBrk="0" fontAlgn="base" hangingPunct="0">
              <a:spcBef>
                <a:spcPct val="0"/>
              </a:spcBef>
              <a:spcAft>
                <a:spcPct val="0"/>
              </a:spcAft>
            </a:pPr>
            <a:r>
              <a:rPr lang="en-US" sz="1500" dirty="0">
                <a:solidFill>
                  <a:srgbClr val="000000"/>
                </a:solidFill>
                <a:latin typeface="Calibri" panose="020F0502020204030204" pitchFamily="34" charset="0"/>
              </a:rPr>
              <a:t>n</a:t>
            </a:r>
            <a:r>
              <a:rPr lang="en-US" sz="1500" dirty="0">
                <a:solidFill>
                  <a:srgbClr val="000000"/>
                </a:solidFill>
                <a:latin typeface="Calibri" panose="020F0502020204030204" pitchFamily="34" charset="0"/>
              </a:rPr>
              <a:t>ot quite sure where we are right now…?</a:t>
            </a:r>
            <a:endParaRPr lang="en-US" sz="1500" dirty="0">
              <a:solidFill>
                <a:srgbClr val="000000"/>
              </a:solidFill>
              <a:latin typeface="Calibri" panose="020F0502020204030204" pitchFamily="34" charset="0"/>
            </a:endParaRPr>
          </a:p>
        </p:txBody>
      </p:sp>
      <p:cxnSp>
        <p:nvCxnSpPr>
          <p:cNvPr id="5" name="Straight Arrow Connector 4"/>
          <p:cNvCxnSpPr/>
          <p:nvPr/>
        </p:nvCxnSpPr>
        <p:spPr bwMode="auto">
          <a:xfrm>
            <a:off x="1473200" y="983397"/>
            <a:ext cx="1193800" cy="235803"/>
          </a:xfrm>
          <a:prstGeom prst="straightConnector1">
            <a:avLst/>
          </a:prstGeom>
          <a:noFill/>
          <a:ln w="12700" cap="flat" cmpd="sng" algn="ctr">
            <a:solidFill>
              <a:schemeClr val="tx1"/>
            </a:solidFill>
            <a:prstDash val="solid"/>
            <a:round/>
            <a:headEnd type="none" w="med" len="med"/>
            <a:tailEnd type="arrow"/>
          </a:ln>
          <a:effectLst/>
        </p:spPr>
      </p:cxnSp>
      <p:cxnSp>
        <p:nvCxnSpPr>
          <p:cNvPr id="10" name="Straight Arrow Connector 9"/>
          <p:cNvCxnSpPr>
            <a:stCxn id="7" idx="3"/>
          </p:cNvCxnSpPr>
          <p:nvPr/>
        </p:nvCxnSpPr>
        <p:spPr bwMode="auto">
          <a:xfrm>
            <a:off x="1473200" y="983397"/>
            <a:ext cx="1955800" cy="1455003"/>
          </a:xfrm>
          <a:prstGeom prst="straightConnector1">
            <a:avLst/>
          </a:prstGeom>
          <a:noFill/>
          <a:ln w="12700"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a:off x="1473200" y="983397"/>
            <a:ext cx="2717800" cy="1455003"/>
          </a:xfrm>
          <a:prstGeom prst="straightConnector1">
            <a:avLst/>
          </a:prstGeom>
          <a:noFill/>
          <a:ln w="127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55243857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199742" y="399289"/>
            <a:ext cx="3229258" cy="89611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4200" dirty="0" smtClean="0">
                <a:solidFill>
                  <a:srgbClr val="000000"/>
                </a:solidFill>
                <a:latin typeface="Cambria" panose="02040503050406030204" pitchFamily="18" charset="0"/>
              </a:rPr>
              <a:t>Picture it!</a:t>
            </a:r>
            <a:endParaRPr lang="en-US" sz="4200" dirty="0">
              <a:solidFill>
                <a:srgbClr val="000000"/>
              </a:solidFill>
              <a:latin typeface="Cambria" panose="02040503050406030204" pitchFamily="18" charset="0"/>
            </a:endParaRPr>
          </a:p>
        </p:txBody>
      </p:sp>
      <p:sp>
        <p:nvSpPr>
          <p:cNvPr id="67591" name="Text Box 30"/>
          <p:cNvSpPr txBox="1">
            <a:spLocks noChangeArrowheads="1"/>
          </p:cNvSpPr>
          <p:nvPr/>
        </p:nvSpPr>
        <p:spPr bwMode="auto">
          <a:xfrm>
            <a:off x="92268" y="3810000"/>
            <a:ext cx="388639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100" b="1" dirty="0">
                <a:solidFill>
                  <a:srgbClr val="000000"/>
                </a:solidFill>
                <a:latin typeface="Courier New" pitchFamily="49" charset="0"/>
              </a:rPr>
              <a:t>power(</a:t>
            </a:r>
            <a:r>
              <a:rPr lang="en-US" sz="2100" b="1" dirty="0">
                <a:solidFill>
                  <a:srgbClr val="0B9520"/>
                </a:solidFill>
                <a:latin typeface="Courier New" pitchFamily="49" charset="0"/>
              </a:rPr>
              <a:t>2,5</a:t>
            </a:r>
            <a:r>
              <a:rPr lang="en-US" sz="2100" b="1" dirty="0">
                <a:solidFill>
                  <a:srgbClr val="000000"/>
                </a:solidFill>
                <a:latin typeface="Courier New" pitchFamily="49" charset="0"/>
              </a:rPr>
              <a:t>) </a:t>
            </a:r>
            <a:r>
              <a:rPr lang="en-US" sz="2100" b="1" dirty="0" smtClean="0">
                <a:solidFill>
                  <a:srgbClr val="000000"/>
                </a:solidFill>
                <a:latin typeface="Courier New" pitchFamily="49" charset="0"/>
              </a:rPr>
              <a:t>-&gt; 2*2</a:t>
            </a:r>
            <a:endParaRPr lang="en-US" sz="2100" b="1" dirty="0">
              <a:solidFill>
                <a:srgbClr val="333399"/>
              </a:solidFill>
              <a:latin typeface="Courier New" pitchFamily="49" charset="0"/>
            </a:endParaRPr>
          </a:p>
        </p:txBody>
      </p:sp>
      <p:sp>
        <p:nvSpPr>
          <p:cNvPr id="46" name="Text Box 30"/>
          <p:cNvSpPr txBox="1">
            <a:spLocks noChangeArrowheads="1"/>
          </p:cNvSpPr>
          <p:nvPr/>
        </p:nvSpPr>
        <p:spPr bwMode="auto">
          <a:xfrm>
            <a:off x="123692" y="2216190"/>
            <a:ext cx="388639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100" b="1" dirty="0" smtClean="0">
                <a:solidFill>
                  <a:srgbClr val="000000"/>
                </a:solidFill>
                <a:latin typeface="Courier New" pitchFamily="49" charset="0"/>
              </a:rPr>
              <a:t>power(</a:t>
            </a:r>
            <a:r>
              <a:rPr lang="en-US" sz="2100" b="1" dirty="0" smtClean="0">
                <a:solidFill>
                  <a:srgbClr val="0B9520"/>
                </a:solidFill>
                <a:latin typeface="Courier New" pitchFamily="49" charset="0"/>
              </a:rPr>
              <a:t>2,0</a:t>
            </a:r>
            <a:r>
              <a:rPr lang="en-US" sz="2100" b="1" dirty="0" smtClean="0">
                <a:solidFill>
                  <a:srgbClr val="000000"/>
                </a:solidFill>
                <a:latin typeface="Courier New" pitchFamily="49" charset="0"/>
              </a:rPr>
              <a:t>) -&gt; 1</a:t>
            </a:r>
            <a:endParaRPr lang="en-US" sz="2100" b="1" dirty="0">
              <a:solidFill>
                <a:srgbClr val="333399"/>
              </a:solidFill>
              <a:latin typeface="Courier New" pitchFamily="49" charset="0"/>
            </a:endParaRPr>
          </a:p>
        </p:txBody>
      </p:sp>
      <p:grpSp>
        <p:nvGrpSpPr>
          <p:cNvPr id="47" name="Group 46"/>
          <p:cNvGrpSpPr/>
          <p:nvPr/>
        </p:nvGrpSpPr>
        <p:grpSpPr>
          <a:xfrm>
            <a:off x="672075" y="1600200"/>
            <a:ext cx="1363391" cy="661987"/>
            <a:chOff x="744537" y="454377"/>
            <a:chExt cx="1363391" cy="661987"/>
          </a:xfrm>
        </p:grpSpPr>
        <p:sp>
          <p:nvSpPr>
            <p:cNvPr id="48" name="Rectangle 31"/>
            <p:cNvSpPr>
              <a:spLocks noChangeArrowheads="1"/>
            </p:cNvSpPr>
            <p:nvPr/>
          </p:nvSpPr>
          <p:spPr bwMode="auto">
            <a:xfrm>
              <a:off x="744537" y="530577"/>
              <a:ext cx="4302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a:solidFill>
                    <a:srgbClr val="0B9520"/>
                  </a:solidFill>
                  <a:latin typeface="Courier New" pitchFamily="49" charset="0"/>
                </a:rPr>
                <a:t>2</a:t>
              </a:r>
              <a:endParaRPr lang="en-US" sz="3200" dirty="0"/>
            </a:p>
          </p:txBody>
        </p:sp>
        <p:sp>
          <p:nvSpPr>
            <p:cNvPr id="49" name="Rectangle 32"/>
            <p:cNvSpPr>
              <a:spLocks noChangeArrowheads="1"/>
            </p:cNvSpPr>
            <p:nvPr/>
          </p:nvSpPr>
          <p:spPr bwMode="auto">
            <a:xfrm>
              <a:off x="973137" y="454377"/>
              <a:ext cx="322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solidFill>
                    <a:srgbClr val="0B9520"/>
                  </a:solidFill>
                  <a:latin typeface="Courier New" pitchFamily="49" charset="0"/>
                </a:rPr>
                <a:t>0</a:t>
              </a:r>
              <a:endParaRPr lang="en-US" sz="1800" dirty="0"/>
            </a:p>
          </p:txBody>
        </p:sp>
        <p:sp>
          <p:nvSpPr>
            <p:cNvPr id="50" name="Rectangle 33"/>
            <p:cNvSpPr>
              <a:spLocks noChangeArrowheads="1"/>
            </p:cNvSpPr>
            <p:nvPr/>
          </p:nvSpPr>
          <p:spPr bwMode="auto">
            <a:xfrm>
              <a:off x="1200856" y="594077"/>
              <a:ext cx="4603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b="1" dirty="0" smtClean="0">
                  <a:latin typeface="Courier New" pitchFamily="49" charset="0"/>
                </a:rPr>
                <a:t>==</a:t>
              </a:r>
              <a:endParaRPr lang="en-US" dirty="0"/>
            </a:p>
          </p:txBody>
        </p:sp>
        <p:sp>
          <p:nvSpPr>
            <p:cNvPr id="51" name="Rectangle 34"/>
            <p:cNvSpPr>
              <a:spLocks noChangeArrowheads="1"/>
            </p:cNvSpPr>
            <p:nvPr/>
          </p:nvSpPr>
          <p:spPr bwMode="auto">
            <a:xfrm>
              <a:off x="1676400" y="530577"/>
              <a:ext cx="4315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smtClean="0">
                  <a:solidFill>
                    <a:srgbClr val="0B9520"/>
                  </a:solidFill>
                  <a:latin typeface="Courier New" pitchFamily="49" charset="0"/>
                </a:rPr>
                <a:t>1</a:t>
              </a:r>
              <a:endParaRPr lang="en-US" sz="3200" dirty="0"/>
            </a:p>
          </p:txBody>
        </p:sp>
      </p:grpSp>
      <p:grpSp>
        <p:nvGrpSpPr>
          <p:cNvPr id="54" name="Group 53"/>
          <p:cNvGrpSpPr/>
          <p:nvPr/>
        </p:nvGrpSpPr>
        <p:grpSpPr>
          <a:xfrm>
            <a:off x="519078" y="3200400"/>
            <a:ext cx="1951299" cy="661987"/>
            <a:chOff x="744537" y="454377"/>
            <a:chExt cx="1951299" cy="661987"/>
          </a:xfrm>
        </p:grpSpPr>
        <p:sp>
          <p:nvSpPr>
            <p:cNvPr id="55" name="Rectangle 31"/>
            <p:cNvSpPr>
              <a:spLocks noChangeArrowheads="1"/>
            </p:cNvSpPr>
            <p:nvPr/>
          </p:nvSpPr>
          <p:spPr bwMode="auto">
            <a:xfrm>
              <a:off x="744537" y="530577"/>
              <a:ext cx="4302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a:solidFill>
                    <a:srgbClr val="0B9520"/>
                  </a:solidFill>
                  <a:latin typeface="Courier New" pitchFamily="49" charset="0"/>
                </a:rPr>
                <a:t>2</a:t>
              </a:r>
              <a:endParaRPr lang="en-US" sz="3200" dirty="0"/>
            </a:p>
          </p:txBody>
        </p:sp>
        <p:sp>
          <p:nvSpPr>
            <p:cNvPr id="56" name="Rectangle 32"/>
            <p:cNvSpPr>
              <a:spLocks noChangeArrowheads="1"/>
            </p:cNvSpPr>
            <p:nvPr/>
          </p:nvSpPr>
          <p:spPr bwMode="auto">
            <a:xfrm>
              <a:off x="973137" y="454377"/>
              <a:ext cx="322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solidFill>
                    <a:srgbClr val="0B9520"/>
                  </a:solidFill>
                  <a:latin typeface="Courier New" pitchFamily="49" charset="0"/>
                </a:rPr>
                <a:t>5</a:t>
              </a:r>
              <a:endParaRPr lang="en-US" sz="1800" dirty="0"/>
            </a:p>
          </p:txBody>
        </p:sp>
        <p:sp>
          <p:nvSpPr>
            <p:cNvPr id="57" name="Rectangle 33"/>
            <p:cNvSpPr>
              <a:spLocks noChangeArrowheads="1"/>
            </p:cNvSpPr>
            <p:nvPr/>
          </p:nvSpPr>
          <p:spPr bwMode="auto">
            <a:xfrm>
              <a:off x="1246890" y="594077"/>
              <a:ext cx="4603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b="1" dirty="0">
                  <a:latin typeface="Courier New" pitchFamily="49" charset="0"/>
                </a:rPr>
                <a:t>==</a:t>
              </a:r>
              <a:endParaRPr lang="en-US" dirty="0"/>
            </a:p>
          </p:txBody>
        </p:sp>
        <p:sp>
          <p:nvSpPr>
            <p:cNvPr id="58" name="Rectangle 34"/>
            <p:cNvSpPr>
              <a:spLocks noChangeArrowheads="1"/>
            </p:cNvSpPr>
            <p:nvPr/>
          </p:nvSpPr>
          <p:spPr bwMode="auto">
            <a:xfrm>
              <a:off x="1676400" y="530577"/>
              <a:ext cx="615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a:solidFill>
                    <a:srgbClr val="0B9520"/>
                  </a:solidFill>
                  <a:latin typeface="Courier New" pitchFamily="49" charset="0"/>
                </a:rPr>
                <a:t>2</a:t>
              </a:r>
              <a:r>
                <a:rPr lang="en-US" b="1" dirty="0">
                  <a:solidFill>
                    <a:srgbClr val="000000"/>
                  </a:solidFill>
                  <a:latin typeface="Courier New" pitchFamily="49" charset="0"/>
                </a:rPr>
                <a:t>*</a:t>
              </a:r>
              <a:endParaRPr lang="en-US" sz="3200" dirty="0"/>
            </a:p>
          </p:txBody>
        </p:sp>
        <p:sp>
          <p:nvSpPr>
            <p:cNvPr id="59" name="Rectangle 35"/>
            <p:cNvSpPr>
              <a:spLocks noChangeArrowheads="1"/>
            </p:cNvSpPr>
            <p:nvPr/>
          </p:nvSpPr>
          <p:spPr bwMode="auto">
            <a:xfrm>
              <a:off x="2144712" y="530577"/>
              <a:ext cx="43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a:solidFill>
                    <a:srgbClr val="0B9520"/>
                  </a:solidFill>
                  <a:latin typeface="Courier New" pitchFamily="49" charset="0"/>
                </a:rPr>
                <a:t>2</a:t>
              </a:r>
              <a:endParaRPr lang="en-US" sz="3200" dirty="0"/>
            </a:p>
          </p:txBody>
        </p:sp>
        <p:sp>
          <p:nvSpPr>
            <p:cNvPr id="60" name="Rectangle 36"/>
            <p:cNvSpPr>
              <a:spLocks noChangeArrowheads="1"/>
            </p:cNvSpPr>
            <p:nvPr/>
          </p:nvSpPr>
          <p:spPr bwMode="auto">
            <a:xfrm>
              <a:off x="2373312" y="454377"/>
              <a:ext cx="322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solidFill>
                    <a:srgbClr val="0B9520"/>
                  </a:solidFill>
                  <a:latin typeface="Courier New" pitchFamily="49" charset="0"/>
                </a:rPr>
                <a:t>4</a:t>
              </a:r>
              <a:endParaRPr lang="en-US" sz="1800" dirty="0"/>
            </a:p>
          </p:txBody>
        </p:sp>
      </p:grpSp>
      <p:grpSp>
        <p:nvGrpSpPr>
          <p:cNvPr id="61" name="Group 60"/>
          <p:cNvGrpSpPr/>
          <p:nvPr/>
        </p:nvGrpSpPr>
        <p:grpSpPr>
          <a:xfrm>
            <a:off x="519078" y="4927096"/>
            <a:ext cx="1831975" cy="661987"/>
            <a:chOff x="744537" y="454377"/>
            <a:chExt cx="1831975" cy="661987"/>
          </a:xfrm>
        </p:grpSpPr>
        <p:sp>
          <p:nvSpPr>
            <p:cNvPr id="62" name="Rectangle 31"/>
            <p:cNvSpPr>
              <a:spLocks noChangeArrowheads="1"/>
            </p:cNvSpPr>
            <p:nvPr/>
          </p:nvSpPr>
          <p:spPr bwMode="auto">
            <a:xfrm>
              <a:off x="744537" y="530577"/>
              <a:ext cx="4302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a:solidFill>
                    <a:srgbClr val="0B9520"/>
                  </a:solidFill>
                  <a:latin typeface="Courier New" pitchFamily="49" charset="0"/>
                </a:rPr>
                <a:t>2</a:t>
              </a:r>
              <a:endParaRPr lang="en-US" sz="3200" dirty="0"/>
            </a:p>
          </p:txBody>
        </p:sp>
        <p:sp>
          <p:nvSpPr>
            <p:cNvPr id="63" name="Rectangle 32"/>
            <p:cNvSpPr>
              <a:spLocks noChangeArrowheads="1"/>
            </p:cNvSpPr>
            <p:nvPr/>
          </p:nvSpPr>
          <p:spPr bwMode="auto">
            <a:xfrm>
              <a:off x="973137" y="454377"/>
              <a:ext cx="322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solidFill>
                    <a:srgbClr val="0B9520"/>
                  </a:solidFill>
                  <a:latin typeface="Courier New" pitchFamily="49" charset="0"/>
                </a:rPr>
                <a:t>p</a:t>
              </a:r>
              <a:endParaRPr lang="en-US" sz="1800" dirty="0"/>
            </a:p>
          </p:txBody>
        </p:sp>
        <p:sp>
          <p:nvSpPr>
            <p:cNvPr id="64" name="Rectangle 33"/>
            <p:cNvSpPr>
              <a:spLocks noChangeArrowheads="1"/>
            </p:cNvSpPr>
            <p:nvPr/>
          </p:nvSpPr>
          <p:spPr bwMode="auto">
            <a:xfrm>
              <a:off x="1246890" y="594077"/>
              <a:ext cx="4603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b="1" dirty="0">
                  <a:latin typeface="Courier New" pitchFamily="49" charset="0"/>
                </a:rPr>
                <a:t>==</a:t>
              </a:r>
              <a:endParaRPr lang="en-US" dirty="0"/>
            </a:p>
          </p:txBody>
        </p:sp>
        <p:sp>
          <p:nvSpPr>
            <p:cNvPr id="65" name="Rectangle 34"/>
            <p:cNvSpPr>
              <a:spLocks noChangeArrowheads="1"/>
            </p:cNvSpPr>
            <p:nvPr/>
          </p:nvSpPr>
          <p:spPr bwMode="auto">
            <a:xfrm>
              <a:off x="1676400" y="530577"/>
              <a:ext cx="615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a:solidFill>
                    <a:srgbClr val="0B9520"/>
                  </a:solidFill>
                  <a:latin typeface="Courier New" pitchFamily="49" charset="0"/>
                </a:rPr>
                <a:t>2</a:t>
              </a:r>
              <a:r>
                <a:rPr lang="en-US" b="1" dirty="0">
                  <a:solidFill>
                    <a:srgbClr val="000000"/>
                  </a:solidFill>
                  <a:latin typeface="Courier New" pitchFamily="49" charset="0"/>
                </a:rPr>
                <a:t>*</a:t>
              </a:r>
              <a:endParaRPr lang="en-US" sz="3200" dirty="0"/>
            </a:p>
          </p:txBody>
        </p:sp>
        <p:sp>
          <p:nvSpPr>
            <p:cNvPr id="66" name="Rectangle 35"/>
            <p:cNvSpPr>
              <a:spLocks noChangeArrowheads="1"/>
            </p:cNvSpPr>
            <p:nvPr/>
          </p:nvSpPr>
          <p:spPr bwMode="auto">
            <a:xfrm>
              <a:off x="2144712" y="530577"/>
              <a:ext cx="43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a:solidFill>
                    <a:srgbClr val="0B9520"/>
                  </a:solidFill>
                  <a:latin typeface="Courier New" pitchFamily="49" charset="0"/>
                </a:rPr>
                <a:t>2</a:t>
              </a:r>
              <a:endParaRPr lang="en-US" sz="3200" dirty="0"/>
            </a:p>
          </p:txBody>
        </p:sp>
      </p:grpSp>
      <p:sp>
        <p:nvSpPr>
          <p:cNvPr id="5" name="Rounded Rectangle 4"/>
          <p:cNvSpPr/>
          <p:nvPr/>
        </p:nvSpPr>
        <p:spPr bwMode="auto">
          <a:xfrm>
            <a:off x="2309115" y="4927096"/>
            <a:ext cx="632982" cy="324366"/>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8" name="Rectangle 36"/>
          <p:cNvSpPr>
            <a:spLocks noChangeArrowheads="1"/>
          </p:cNvSpPr>
          <p:nvPr/>
        </p:nvSpPr>
        <p:spPr bwMode="auto">
          <a:xfrm>
            <a:off x="2802760" y="3748538"/>
            <a:ext cx="2776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dirty="0">
                <a:latin typeface="Courier New" pitchFamily="49" charset="0"/>
              </a:rPr>
              <a:t>4</a:t>
            </a:r>
            <a:endParaRPr lang="en-US" sz="1200" dirty="0"/>
          </a:p>
        </p:txBody>
      </p:sp>
      <p:sp>
        <p:nvSpPr>
          <p:cNvPr id="69" name="Text Box 30"/>
          <p:cNvSpPr txBox="1">
            <a:spLocks noChangeArrowheads="1"/>
          </p:cNvSpPr>
          <p:nvPr/>
        </p:nvSpPr>
        <p:spPr bwMode="auto">
          <a:xfrm>
            <a:off x="92268" y="5604302"/>
            <a:ext cx="478022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100" b="1" dirty="0" smtClean="0">
                <a:solidFill>
                  <a:srgbClr val="000000"/>
                </a:solidFill>
                <a:latin typeface="Courier New" pitchFamily="49" charset="0"/>
              </a:rPr>
              <a:t>power(</a:t>
            </a:r>
            <a:r>
              <a:rPr lang="en-US" sz="2100" b="1" dirty="0" smtClean="0">
                <a:solidFill>
                  <a:srgbClr val="0B9520"/>
                </a:solidFill>
                <a:latin typeface="Courier New" pitchFamily="49" charset="0"/>
              </a:rPr>
              <a:t>2,p</a:t>
            </a:r>
            <a:r>
              <a:rPr lang="en-US" sz="2100" b="1" dirty="0" smtClean="0">
                <a:solidFill>
                  <a:srgbClr val="000000"/>
                </a:solidFill>
                <a:latin typeface="Courier New" pitchFamily="49" charset="0"/>
              </a:rPr>
              <a:t>) -&gt; </a:t>
            </a:r>
            <a:r>
              <a:rPr lang="en-US" sz="2100" b="1" dirty="0" smtClean="0">
                <a:latin typeface="Courier New" pitchFamily="49" charset="0"/>
              </a:rPr>
              <a:t>2*power(…,…)</a:t>
            </a:r>
            <a:endParaRPr lang="en-US" sz="2100" b="1" dirty="0">
              <a:latin typeface="Courier New" pitchFamily="49" charset="0"/>
            </a:endParaRPr>
          </a:p>
        </p:txBody>
      </p:sp>
      <p:sp>
        <p:nvSpPr>
          <p:cNvPr id="70" name="Text Box 44"/>
          <p:cNvSpPr txBox="1">
            <a:spLocks noChangeArrowheads="1"/>
          </p:cNvSpPr>
          <p:nvPr/>
        </p:nvSpPr>
        <p:spPr bwMode="auto">
          <a:xfrm>
            <a:off x="3178767" y="4148554"/>
            <a:ext cx="8763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800" dirty="0" smtClean="0">
                <a:solidFill>
                  <a:srgbClr val="000000"/>
                </a:solidFill>
              </a:rPr>
              <a:t>Do you see the call to power!?</a:t>
            </a:r>
            <a:endParaRPr lang="en-US" sz="800" dirty="0">
              <a:solidFill>
                <a:srgbClr val="000000"/>
              </a:solidFill>
            </a:endParaRPr>
          </a:p>
        </p:txBody>
      </p:sp>
      <p:cxnSp>
        <p:nvCxnSpPr>
          <p:cNvPr id="10" name="Straight Arrow Connector 9"/>
          <p:cNvCxnSpPr>
            <a:stCxn id="70" idx="1"/>
          </p:cNvCxnSpPr>
          <p:nvPr/>
        </p:nvCxnSpPr>
        <p:spPr bwMode="auto">
          <a:xfrm flipH="1" flipV="1">
            <a:off x="2941580" y="4148554"/>
            <a:ext cx="237187" cy="169277"/>
          </a:xfrm>
          <a:prstGeom prst="straightConnector1">
            <a:avLst/>
          </a:prstGeom>
          <a:solidFill>
            <a:schemeClr val="accent1"/>
          </a:solidFill>
          <a:ln w="3175" cap="flat" cmpd="sng" algn="ctr">
            <a:solidFill>
              <a:schemeClr val="tx1"/>
            </a:solidFill>
            <a:prstDash val="solid"/>
            <a:round/>
            <a:headEnd type="none" w="med" len="med"/>
            <a:tailEnd type="arrow"/>
          </a:ln>
          <a:effectLst/>
        </p:spPr>
      </p:cxnSp>
      <p:sp>
        <p:nvSpPr>
          <p:cNvPr id="52" name="Text Box 2"/>
          <p:cNvSpPr txBox="1">
            <a:spLocks noChangeArrowheads="1"/>
          </p:cNvSpPr>
          <p:nvPr/>
        </p:nvSpPr>
        <p:spPr bwMode="auto">
          <a:xfrm>
            <a:off x="7294245" y="6040651"/>
            <a:ext cx="1749425" cy="731838"/>
          </a:xfrm>
          <a:prstGeom prst="rect">
            <a:avLst/>
          </a:prstGeom>
          <a:solidFill>
            <a:srgbClr val="FFCC99"/>
          </a:solidFill>
          <a:ln w="9525">
            <a:no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4200" i="1" dirty="0">
                <a:solidFill>
                  <a:srgbClr val="000000"/>
                </a:solidFill>
                <a:latin typeface="Cambria" pitchFamily="18" charset="0"/>
              </a:rPr>
              <a:t>Try it!</a:t>
            </a:r>
          </a:p>
        </p:txBody>
      </p:sp>
      <p:sp>
        <p:nvSpPr>
          <p:cNvPr id="53" name="Text Box 3"/>
          <p:cNvSpPr txBox="1">
            <a:spLocks noChangeArrowheads="1"/>
          </p:cNvSpPr>
          <p:nvPr/>
        </p:nvSpPr>
        <p:spPr bwMode="auto">
          <a:xfrm>
            <a:off x="4495800" y="228600"/>
            <a:ext cx="350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800" b="1" dirty="0" err="1">
                <a:solidFill>
                  <a:srgbClr val="FEA30F"/>
                </a:solidFill>
                <a:latin typeface="Courier New" pitchFamily="49" charset="0"/>
              </a:rPr>
              <a:t>def</a:t>
            </a:r>
            <a:r>
              <a:rPr lang="en-US" sz="2800" b="1" dirty="0">
                <a:solidFill>
                  <a:srgbClr val="000000"/>
                </a:solidFill>
                <a:latin typeface="Courier New" pitchFamily="49" charset="0"/>
              </a:rPr>
              <a:t> power(</a:t>
            </a:r>
            <a:r>
              <a:rPr lang="en-US" sz="2800" b="1" dirty="0" err="1">
                <a:solidFill>
                  <a:srgbClr val="000000"/>
                </a:solidFill>
                <a:latin typeface="Courier New" pitchFamily="49" charset="0"/>
              </a:rPr>
              <a:t>b,p</a:t>
            </a:r>
            <a:r>
              <a:rPr lang="en-US" sz="2800" b="1" dirty="0">
                <a:solidFill>
                  <a:srgbClr val="000000"/>
                </a:solidFill>
                <a:latin typeface="Courier New" pitchFamily="49" charset="0"/>
              </a:rPr>
              <a:t>):</a:t>
            </a:r>
            <a:r>
              <a:rPr lang="en-US" sz="2800" dirty="0">
                <a:solidFill>
                  <a:srgbClr val="000000"/>
                </a:solidFill>
                <a:latin typeface="Times New Roman" pitchFamily="18" charset="0"/>
              </a:rPr>
              <a:t> </a:t>
            </a:r>
          </a:p>
        </p:txBody>
      </p:sp>
      <p:sp>
        <p:nvSpPr>
          <p:cNvPr id="67" name="Text Box 25"/>
          <p:cNvSpPr txBox="1">
            <a:spLocks noChangeArrowheads="1"/>
          </p:cNvSpPr>
          <p:nvPr/>
        </p:nvSpPr>
        <p:spPr bwMode="auto">
          <a:xfrm>
            <a:off x="4584171" y="6317121"/>
            <a:ext cx="26548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0" fontAlgn="base" hangingPunct="0">
              <a:spcBef>
                <a:spcPct val="50000"/>
              </a:spcBef>
              <a:spcAft>
                <a:spcPct val="0"/>
              </a:spcAft>
            </a:pPr>
            <a:r>
              <a:rPr lang="en-US" sz="1200" dirty="0">
                <a:solidFill>
                  <a:srgbClr val="000000"/>
                </a:solidFill>
                <a:latin typeface="Cambria" pitchFamily="18" charset="0"/>
              </a:rPr>
              <a:t>Handle </a:t>
            </a:r>
            <a:r>
              <a:rPr lang="en-US" sz="1200" dirty="0" smtClean="0">
                <a:solidFill>
                  <a:srgbClr val="000000"/>
                </a:solidFill>
                <a:latin typeface="Cambria" pitchFamily="18" charset="0"/>
              </a:rPr>
              <a:t>negative  </a:t>
            </a:r>
            <a:r>
              <a:rPr lang="en-US" sz="1200" b="1" dirty="0" smtClean="0">
                <a:solidFill>
                  <a:srgbClr val="000000"/>
                </a:solidFill>
                <a:latin typeface="Courier New" pitchFamily="49" charset="0"/>
                <a:cs typeface="Courier New" pitchFamily="49" charset="0"/>
              </a:rPr>
              <a:t>p</a:t>
            </a:r>
            <a:r>
              <a:rPr lang="en-US" sz="1200" dirty="0" smtClean="0">
                <a:solidFill>
                  <a:srgbClr val="000000"/>
                </a:solidFill>
                <a:latin typeface="Cambria" pitchFamily="18" charset="0"/>
              </a:rPr>
              <a:t> values w/</a:t>
            </a:r>
            <a:r>
              <a:rPr lang="en-US" sz="1200" dirty="0" err="1" smtClean="0">
                <a:solidFill>
                  <a:srgbClr val="000000"/>
                </a:solidFill>
                <a:latin typeface="Cambria" pitchFamily="18" charset="0"/>
              </a:rPr>
              <a:t>elif</a:t>
            </a:r>
            <a:r>
              <a:rPr lang="en-US" sz="1200" dirty="0" smtClean="0">
                <a:solidFill>
                  <a:srgbClr val="000000"/>
                </a:solidFill>
                <a:latin typeface="Cambria" pitchFamily="18" charset="0"/>
              </a:rPr>
              <a:t>.</a:t>
            </a:r>
            <a:endParaRPr lang="en-US" sz="1200" dirty="0">
              <a:solidFill>
                <a:srgbClr val="000000"/>
              </a:solidFill>
              <a:latin typeface="Cambria" pitchFamily="18" charset="0"/>
            </a:endParaRPr>
          </a:p>
        </p:txBody>
      </p:sp>
      <p:sp>
        <p:nvSpPr>
          <p:cNvPr id="71" name="Rectangle 27"/>
          <p:cNvSpPr>
            <a:spLocks noChangeArrowheads="1"/>
          </p:cNvSpPr>
          <p:nvPr/>
        </p:nvSpPr>
        <p:spPr bwMode="auto">
          <a:xfrm>
            <a:off x="4826000" y="685800"/>
            <a:ext cx="3192463"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400" b="1" dirty="0">
                <a:solidFill>
                  <a:srgbClr val="0B9520"/>
                </a:solidFill>
                <a:latin typeface="Courier New" pitchFamily="49" charset="0"/>
              </a:rPr>
              <a:t>""" returns b to the p power</a:t>
            </a:r>
          </a:p>
          <a:p>
            <a:pPr eaLnBrk="0" fontAlgn="base" hangingPunct="0">
              <a:spcBef>
                <a:spcPct val="0"/>
              </a:spcBef>
              <a:spcAft>
                <a:spcPct val="0"/>
              </a:spcAft>
            </a:pPr>
            <a:r>
              <a:rPr lang="en-US" sz="1400" b="1" dirty="0">
                <a:solidFill>
                  <a:srgbClr val="0B9520"/>
                </a:solidFill>
                <a:latin typeface="Courier New" pitchFamily="49" charset="0"/>
              </a:rPr>
              <a:t>    Use recursion, not ** </a:t>
            </a:r>
          </a:p>
          <a:p>
            <a:pPr eaLnBrk="0" fontAlgn="base" hangingPunct="0">
              <a:spcBef>
                <a:spcPct val="0"/>
              </a:spcBef>
              <a:spcAft>
                <a:spcPct val="0"/>
              </a:spcAft>
            </a:pPr>
            <a:r>
              <a:rPr lang="en-US" sz="1400" b="1" dirty="0">
                <a:solidFill>
                  <a:srgbClr val="0B9520"/>
                </a:solidFill>
                <a:latin typeface="Courier New" pitchFamily="49" charset="0"/>
              </a:rPr>
              <a:t>    </a:t>
            </a:r>
            <a:r>
              <a:rPr lang="en-US" sz="1400" b="1" dirty="0">
                <a:solidFill>
                  <a:srgbClr val="0B9520"/>
                </a:solidFill>
                <a:latin typeface="Courier New" pitchFamily="49" charset="0"/>
              </a:rPr>
              <a:t>Inputs</a:t>
            </a:r>
            <a:r>
              <a:rPr lang="en-US" sz="1400" b="1" dirty="0">
                <a:solidFill>
                  <a:srgbClr val="0B9520"/>
                </a:solidFill>
                <a:latin typeface="Courier New" pitchFamily="49" charset="0"/>
              </a:rPr>
              <a:t>: </a:t>
            </a:r>
            <a:r>
              <a:rPr lang="en-US" sz="1400" b="1" dirty="0" err="1">
                <a:solidFill>
                  <a:srgbClr val="0B9520"/>
                </a:solidFill>
                <a:latin typeface="Courier New" pitchFamily="49" charset="0"/>
              </a:rPr>
              <a:t>int</a:t>
            </a:r>
            <a:r>
              <a:rPr lang="en-US" sz="1400" b="1" dirty="0">
                <a:solidFill>
                  <a:srgbClr val="0B9520"/>
                </a:solidFill>
                <a:latin typeface="Courier New" pitchFamily="49" charset="0"/>
              </a:rPr>
              <a:t> b, </a:t>
            </a:r>
            <a:r>
              <a:rPr lang="en-US" sz="1400" b="1" dirty="0" err="1">
                <a:solidFill>
                  <a:srgbClr val="0B9520"/>
                </a:solidFill>
                <a:latin typeface="Courier New" pitchFamily="49" charset="0"/>
              </a:rPr>
              <a:t>int</a:t>
            </a:r>
            <a:r>
              <a:rPr lang="en-US" sz="1400" b="1" dirty="0">
                <a:solidFill>
                  <a:srgbClr val="0B9520"/>
                </a:solidFill>
                <a:latin typeface="Courier New" pitchFamily="49" charset="0"/>
              </a:rPr>
              <a:t> p:</a:t>
            </a:r>
          </a:p>
          <a:p>
            <a:pPr eaLnBrk="0" fontAlgn="base" hangingPunct="0">
              <a:spcBef>
                <a:spcPct val="0"/>
              </a:spcBef>
              <a:spcAft>
                <a:spcPct val="0"/>
              </a:spcAft>
            </a:pPr>
            <a:r>
              <a:rPr lang="en-US" sz="1400" b="1" dirty="0">
                <a:solidFill>
                  <a:srgbClr val="0B9520"/>
                </a:solidFill>
                <a:latin typeface="Courier New" pitchFamily="49" charset="0"/>
              </a:rPr>
              <a:t>    </a:t>
            </a:r>
            <a:r>
              <a:rPr lang="en-US" sz="1400" b="1" dirty="0">
                <a:solidFill>
                  <a:srgbClr val="0B9520"/>
                </a:solidFill>
                <a:latin typeface="Courier New" pitchFamily="49" charset="0"/>
              </a:rPr>
              <a:t>the </a:t>
            </a:r>
            <a:r>
              <a:rPr lang="en-US" sz="1400" b="1" dirty="0">
                <a:solidFill>
                  <a:srgbClr val="0B9520"/>
                </a:solidFill>
                <a:latin typeface="Courier New" pitchFamily="49" charset="0"/>
              </a:rPr>
              <a:t>base and the power</a:t>
            </a:r>
          </a:p>
          <a:p>
            <a:pPr eaLnBrk="0" fontAlgn="base" hangingPunct="0">
              <a:spcBef>
                <a:spcPct val="0"/>
              </a:spcBef>
              <a:spcAft>
                <a:spcPct val="0"/>
              </a:spcAft>
            </a:pPr>
            <a:r>
              <a:rPr lang="en-US" sz="1400" b="1" dirty="0">
                <a:solidFill>
                  <a:srgbClr val="0B9520"/>
                </a:solidFill>
                <a:latin typeface="Courier New" pitchFamily="49" charset="0"/>
              </a:rPr>
              <a:t>"""</a:t>
            </a:r>
          </a:p>
        </p:txBody>
      </p:sp>
      <p:sp>
        <p:nvSpPr>
          <p:cNvPr id="72" name="Rectangle 29"/>
          <p:cNvSpPr>
            <a:spLocks noChangeArrowheads="1"/>
          </p:cNvSpPr>
          <p:nvPr/>
        </p:nvSpPr>
        <p:spPr bwMode="auto">
          <a:xfrm>
            <a:off x="5778279" y="6045926"/>
            <a:ext cx="1460721" cy="276999"/>
          </a:xfrm>
          <a:prstGeom prst="rect">
            <a:avLst/>
          </a:prstGeom>
          <a:solidFill>
            <a:schemeClr val="bg1"/>
          </a:solidFill>
          <a:ln>
            <a:noFill/>
          </a:ln>
          <a:extLst/>
        </p:spPr>
        <p:txBody>
          <a:bodyPr wrap="none">
            <a:spAutoFit/>
          </a:bodyPr>
          <a:lstStyle/>
          <a:p>
            <a:pPr algn="r" eaLnBrk="0" fontAlgn="base" hangingPunct="0">
              <a:spcBef>
                <a:spcPct val="0"/>
              </a:spcBef>
              <a:spcAft>
                <a:spcPct val="0"/>
              </a:spcAft>
            </a:pPr>
            <a:r>
              <a:rPr lang="en-US" sz="1200" dirty="0">
                <a:solidFill>
                  <a:srgbClr val="FF9900"/>
                </a:solidFill>
                <a:latin typeface="Cambria" pitchFamily="18" charset="0"/>
              </a:rPr>
              <a:t>Want more </a:t>
            </a:r>
            <a:r>
              <a:rPr lang="en-US" sz="1200" b="1" dirty="0">
                <a:solidFill>
                  <a:srgbClr val="FF9900"/>
                </a:solidFill>
                <a:latin typeface="Cambria" pitchFamily="18" charset="0"/>
              </a:rPr>
              <a:t>power</a:t>
            </a:r>
            <a:r>
              <a:rPr lang="en-US" sz="1200" dirty="0">
                <a:solidFill>
                  <a:srgbClr val="FF9900"/>
                </a:solidFill>
                <a:latin typeface="Cambria" pitchFamily="18" charset="0"/>
              </a:rPr>
              <a:t>?</a:t>
            </a:r>
          </a:p>
        </p:txBody>
      </p:sp>
      <p:sp>
        <p:nvSpPr>
          <p:cNvPr id="73" name="Text Box 31"/>
          <p:cNvSpPr txBox="1">
            <a:spLocks noChangeArrowheads="1"/>
          </p:cNvSpPr>
          <p:nvPr/>
        </p:nvSpPr>
        <p:spPr bwMode="auto">
          <a:xfrm>
            <a:off x="3895725" y="6514355"/>
            <a:ext cx="3343275" cy="276999"/>
          </a:xfrm>
          <a:prstGeom prst="rect">
            <a:avLst/>
          </a:prstGeom>
          <a:no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fontAlgn="base">
              <a:spcBef>
                <a:spcPct val="50000"/>
              </a:spcBef>
              <a:spcAft>
                <a:spcPct val="0"/>
              </a:spcAft>
            </a:pPr>
            <a:r>
              <a:rPr lang="en-US" sz="1200" dirty="0" smtClean="0">
                <a:solidFill>
                  <a:srgbClr val="000000"/>
                </a:solidFill>
                <a:latin typeface="Cambria" pitchFamily="18" charset="0"/>
              </a:rPr>
              <a:t>E.g.,</a:t>
            </a:r>
            <a:r>
              <a:rPr lang="en-US" sz="1200" b="1" dirty="0" smtClean="0">
                <a:solidFill>
                  <a:srgbClr val="000000"/>
                </a:solidFill>
                <a:latin typeface="Cambria" pitchFamily="18" charset="0"/>
              </a:rPr>
              <a:t>   </a:t>
            </a:r>
            <a:r>
              <a:rPr lang="en-US" sz="1200" b="1" dirty="0" smtClean="0">
                <a:solidFill>
                  <a:srgbClr val="000000"/>
                </a:solidFill>
                <a:latin typeface="Courier New" pitchFamily="49" charset="0"/>
                <a:cs typeface="Courier New" pitchFamily="49" charset="0"/>
              </a:rPr>
              <a:t>power(5</a:t>
            </a:r>
            <a:r>
              <a:rPr lang="en-US" sz="1200" b="1" dirty="0">
                <a:solidFill>
                  <a:srgbClr val="000000"/>
                </a:solidFill>
                <a:latin typeface="Courier New" pitchFamily="49" charset="0"/>
                <a:cs typeface="Courier New" pitchFamily="49" charset="0"/>
              </a:rPr>
              <a:t>,-1) == 0.2   </a:t>
            </a:r>
          </a:p>
        </p:txBody>
      </p:sp>
      <p:sp>
        <p:nvSpPr>
          <p:cNvPr id="74" name="Rectangle 39"/>
          <p:cNvSpPr>
            <a:spLocks noChangeArrowheads="1"/>
          </p:cNvSpPr>
          <p:nvPr/>
        </p:nvSpPr>
        <p:spPr bwMode="auto">
          <a:xfrm>
            <a:off x="4826000" y="2101850"/>
            <a:ext cx="2252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b="1">
                <a:solidFill>
                  <a:srgbClr val="FEA30F"/>
                </a:solidFill>
                <a:latin typeface="Courier New" pitchFamily="49" charset="0"/>
              </a:rPr>
              <a:t>if            </a:t>
            </a:r>
            <a:r>
              <a:rPr lang="en-US" b="1">
                <a:solidFill>
                  <a:srgbClr val="000000"/>
                </a:solidFill>
                <a:latin typeface="Courier New" pitchFamily="49" charset="0"/>
              </a:rPr>
              <a:t>:</a:t>
            </a:r>
            <a:endParaRPr lang="en-US" sz="2800" b="1">
              <a:solidFill>
                <a:srgbClr val="FEA30F"/>
              </a:solidFill>
              <a:latin typeface="Courier New" pitchFamily="49" charset="0"/>
            </a:endParaRPr>
          </a:p>
        </p:txBody>
      </p:sp>
      <p:sp>
        <p:nvSpPr>
          <p:cNvPr id="75" name="Text Box 44"/>
          <p:cNvSpPr txBox="1">
            <a:spLocks noChangeArrowheads="1"/>
          </p:cNvSpPr>
          <p:nvPr/>
        </p:nvSpPr>
        <p:spPr bwMode="auto">
          <a:xfrm>
            <a:off x="5484948" y="1918156"/>
            <a:ext cx="1295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800" dirty="0">
                <a:solidFill>
                  <a:srgbClr val="000000"/>
                </a:solidFill>
              </a:rPr>
              <a:t>Base case test</a:t>
            </a:r>
          </a:p>
        </p:txBody>
      </p:sp>
      <p:sp>
        <p:nvSpPr>
          <p:cNvPr id="76" name="Rectangle 25"/>
          <p:cNvSpPr>
            <a:spLocks noChangeArrowheads="1"/>
          </p:cNvSpPr>
          <p:nvPr/>
        </p:nvSpPr>
        <p:spPr bwMode="auto">
          <a:xfrm>
            <a:off x="5484948" y="2040436"/>
            <a:ext cx="1290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b="1" dirty="0">
                <a:solidFill>
                  <a:srgbClr val="000000"/>
                </a:solidFill>
                <a:latin typeface="Courier New" pitchFamily="49" charset="0"/>
              </a:rPr>
              <a:t>p == 0</a:t>
            </a:r>
            <a:endParaRPr lang="en-US" sz="2400" dirty="0">
              <a:solidFill>
                <a:srgbClr val="000000"/>
              </a:solidFill>
            </a:endParaRPr>
          </a:p>
        </p:txBody>
      </p:sp>
      <p:sp>
        <p:nvSpPr>
          <p:cNvPr id="77" name="Rectangle 46"/>
          <p:cNvSpPr>
            <a:spLocks noChangeArrowheads="1"/>
          </p:cNvSpPr>
          <p:nvPr/>
        </p:nvSpPr>
        <p:spPr bwMode="auto">
          <a:xfrm>
            <a:off x="5257800" y="2754312"/>
            <a:ext cx="1011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b="1" dirty="0">
                <a:solidFill>
                  <a:srgbClr val="7030A0"/>
                </a:solidFill>
                <a:latin typeface="Courier New" pitchFamily="49" charset="0"/>
              </a:rPr>
              <a:t>return</a:t>
            </a:r>
            <a:endParaRPr lang="en-US" sz="2800" b="1" dirty="0">
              <a:solidFill>
                <a:srgbClr val="7030A0"/>
              </a:solidFill>
              <a:latin typeface="Courier New" pitchFamily="49" charset="0"/>
            </a:endParaRPr>
          </a:p>
        </p:txBody>
      </p:sp>
      <p:sp>
        <p:nvSpPr>
          <p:cNvPr id="78" name="Line 40"/>
          <p:cNvSpPr>
            <a:spLocks noChangeShapeType="1"/>
          </p:cNvSpPr>
          <p:nvPr/>
        </p:nvSpPr>
        <p:spPr bwMode="auto">
          <a:xfrm>
            <a:off x="6324600" y="3048000"/>
            <a:ext cx="24536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79" name="Rectangle 47"/>
          <p:cNvSpPr>
            <a:spLocks noChangeArrowheads="1"/>
          </p:cNvSpPr>
          <p:nvPr/>
        </p:nvSpPr>
        <p:spPr bwMode="auto">
          <a:xfrm>
            <a:off x="4826000" y="4580128"/>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b="1" dirty="0">
                <a:solidFill>
                  <a:srgbClr val="FEA30F"/>
                </a:solidFill>
                <a:latin typeface="Courier New" pitchFamily="49" charset="0"/>
              </a:rPr>
              <a:t>else</a:t>
            </a:r>
            <a:r>
              <a:rPr lang="en-US" b="1" dirty="0">
                <a:solidFill>
                  <a:srgbClr val="000000"/>
                </a:solidFill>
                <a:latin typeface="Courier New" pitchFamily="49" charset="0"/>
              </a:rPr>
              <a:t>:</a:t>
            </a:r>
            <a:endParaRPr lang="en-US" sz="2800" b="1" dirty="0">
              <a:solidFill>
                <a:srgbClr val="FEA30F"/>
              </a:solidFill>
              <a:latin typeface="Courier New" pitchFamily="49" charset="0"/>
            </a:endParaRPr>
          </a:p>
        </p:txBody>
      </p:sp>
      <p:sp>
        <p:nvSpPr>
          <p:cNvPr id="80" name="Rectangle 46"/>
          <p:cNvSpPr>
            <a:spLocks noChangeArrowheads="1"/>
          </p:cNvSpPr>
          <p:nvPr/>
        </p:nvSpPr>
        <p:spPr bwMode="auto">
          <a:xfrm>
            <a:off x="5257800" y="5034153"/>
            <a:ext cx="1011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b="1">
                <a:solidFill>
                  <a:srgbClr val="7030A0"/>
                </a:solidFill>
                <a:latin typeface="Courier New" pitchFamily="49" charset="0"/>
              </a:rPr>
              <a:t>return</a:t>
            </a:r>
            <a:endParaRPr lang="en-US" sz="2800" b="1">
              <a:solidFill>
                <a:srgbClr val="7030A0"/>
              </a:solidFill>
              <a:latin typeface="Courier New" pitchFamily="49" charset="0"/>
            </a:endParaRPr>
          </a:p>
        </p:txBody>
      </p:sp>
      <p:sp>
        <p:nvSpPr>
          <p:cNvPr id="81" name="Line 40"/>
          <p:cNvSpPr>
            <a:spLocks noChangeShapeType="1"/>
          </p:cNvSpPr>
          <p:nvPr/>
        </p:nvSpPr>
        <p:spPr bwMode="auto">
          <a:xfrm>
            <a:off x="6324600" y="5327841"/>
            <a:ext cx="24536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82" name="Text Box 44"/>
          <p:cNvSpPr txBox="1">
            <a:spLocks noChangeArrowheads="1"/>
          </p:cNvSpPr>
          <p:nvPr/>
        </p:nvSpPr>
        <p:spPr bwMode="auto">
          <a:xfrm>
            <a:off x="6921137" y="3051219"/>
            <a:ext cx="1295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800" dirty="0">
                <a:solidFill>
                  <a:srgbClr val="000000"/>
                </a:solidFill>
              </a:rPr>
              <a:t>Base </a:t>
            </a:r>
            <a:r>
              <a:rPr lang="en-US" sz="800" dirty="0" smtClean="0">
                <a:solidFill>
                  <a:srgbClr val="000000"/>
                </a:solidFill>
              </a:rPr>
              <a:t>case</a:t>
            </a:r>
            <a:endParaRPr lang="en-US" sz="800" dirty="0">
              <a:solidFill>
                <a:srgbClr val="000000"/>
              </a:solidFill>
            </a:endParaRPr>
          </a:p>
        </p:txBody>
      </p:sp>
      <p:sp>
        <p:nvSpPr>
          <p:cNvPr id="83" name="Text Box 44"/>
          <p:cNvSpPr txBox="1">
            <a:spLocks noChangeArrowheads="1"/>
          </p:cNvSpPr>
          <p:nvPr/>
        </p:nvSpPr>
        <p:spPr bwMode="auto">
          <a:xfrm>
            <a:off x="6937806" y="5347156"/>
            <a:ext cx="1295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800" dirty="0" smtClean="0">
                <a:solidFill>
                  <a:srgbClr val="000000"/>
                </a:solidFill>
              </a:rPr>
              <a:t>Recursive case</a:t>
            </a:r>
            <a:endParaRPr lang="en-US" sz="800" dirty="0">
              <a:solidFill>
                <a:srgbClr val="000000"/>
              </a:solidFill>
            </a:endParaRPr>
          </a:p>
        </p:txBody>
      </p:sp>
      <p:sp>
        <p:nvSpPr>
          <p:cNvPr id="84" name="Text Box 44"/>
          <p:cNvSpPr txBox="1">
            <a:spLocks noChangeArrowheads="1"/>
          </p:cNvSpPr>
          <p:nvPr/>
        </p:nvSpPr>
        <p:spPr bwMode="auto">
          <a:xfrm>
            <a:off x="3074512" y="5213294"/>
            <a:ext cx="8763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800" dirty="0" smtClean="0">
                <a:solidFill>
                  <a:srgbClr val="000000"/>
                </a:solidFill>
              </a:rPr>
              <a:t>What should this be?</a:t>
            </a:r>
            <a:endParaRPr lang="en-US" sz="800" dirty="0">
              <a:solidFill>
                <a:srgbClr val="000000"/>
              </a:solidFill>
            </a:endParaRPr>
          </a:p>
        </p:txBody>
      </p:sp>
      <p:cxnSp>
        <p:nvCxnSpPr>
          <p:cNvPr id="85" name="Straight Arrow Connector 84"/>
          <p:cNvCxnSpPr>
            <a:stCxn id="84" idx="1"/>
          </p:cNvCxnSpPr>
          <p:nvPr/>
        </p:nvCxnSpPr>
        <p:spPr bwMode="auto">
          <a:xfrm flipH="1" flipV="1">
            <a:off x="2837326" y="5213298"/>
            <a:ext cx="237186" cy="169273"/>
          </a:xfrm>
          <a:prstGeom prst="straightConnector1">
            <a:avLst/>
          </a:prstGeom>
          <a:solidFill>
            <a:schemeClr val="accent1"/>
          </a:solidFill>
          <a:ln w="3175" cap="flat" cmpd="sng" algn="ctr">
            <a:solidFill>
              <a:schemeClr val="tx1"/>
            </a:solidFill>
            <a:prstDash val="solid"/>
            <a:round/>
            <a:headEnd type="none" w="med" len="med"/>
            <a:tailEnd type="arrow"/>
          </a:ln>
          <a:effectLst/>
        </p:spPr>
      </p:cxnSp>
      <p:sp>
        <p:nvSpPr>
          <p:cNvPr id="86" name="Text Box 30"/>
          <p:cNvSpPr txBox="1">
            <a:spLocks noChangeArrowheads="1"/>
          </p:cNvSpPr>
          <p:nvPr/>
        </p:nvSpPr>
        <p:spPr bwMode="auto">
          <a:xfrm>
            <a:off x="96571" y="6061502"/>
            <a:ext cx="478022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100" b="1" dirty="0" smtClean="0">
                <a:solidFill>
                  <a:srgbClr val="000000"/>
                </a:solidFill>
                <a:latin typeface="Courier New" pitchFamily="49" charset="0"/>
              </a:rPr>
              <a:t>power(</a:t>
            </a:r>
            <a:r>
              <a:rPr lang="en-US" sz="2100" b="1" dirty="0" err="1">
                <a:solidFill>
                  <a:srgbClr val="0B9520"/>
                </a:solidFill>
                <a:latin typeface="Courier New" pitchFamily="49" charset="0"/>
              </a:rPr>
              <a:t>b</a:t>
            </a:r>
            <a:r>
              <a:rPr lang="en-US" sz="2100" b="1" dirty="0" err="1" smtClean="0">
                <a:solidFill>
                  <a:srgbClr val="0B9520"/>
                </a:solidFill>
                <a:latin typeface="Courier New" pitchFamily="49" charset="0"/>
              </a:rPr>
              <a:t>,p</a:t>
            </a:r>
            <a:r>
              <a:rPr lang="en-US" sz="2100" b="1" dirty="0" smtClean="0">
                <a:solidFill>
                  <a:srgbClr val="000000"/>
                </a:solidFill>
                <a:latin typeface="Courier New" pitchFamily="49" charset="0"/>
              </a:rPr>
              <a:t>) -&gt;</a:t>
            </a:r>
            <a:endParaRPr lang="en-US" sz="2100" b="1" dirty="0">
              <a:latin typeface="Courier New" pitchFamily="49" charset="0"/>
            </a:endParaRPr>
          </a:p>
        </p:txBody>
      </p:sp>
    </p:spTree>
    <p:extLst>
      <p:ext uri="{BB962C8B-B14F-4D97-AF65-F5344CB8AC3E}">
        <p14:creationId xmlns:p14="http://schemas.microsoft.com/office/powerpoint/2010/main" val="412491919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3"/>
          <p:cNvSpPr txBox="1">
            <a:spLocks noChangeArrowheads="1"/>
          </p:cNvSpPr>
          <p:nvPr/>
        </p:nvSpPr>
        <p:spPr bwMode="auto">
          <a:xfrm>
            <a:off x="533400" y="457199"/>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3200" b="1" dirty="0" smtClean="0">
                <a:solidFill>
                  <a:srgbClr val="000000"/>
                </a:solidFill>
                <a:latin typeface="Courier New" pitchFamily="49" charset="0"/>
              </a:rPr>
              <a:t>power( </a:t>
            </a:r>
            <a:r>
              <a:rPr lang="en-US" sz="3200" b="1" dirty="0" smtClean="0">
                <a:solidFill>
                  <a:srgbClr val="0000FF"/>
                </a:solidFill>
                <a:latin typeface="Courier New" pitchFamily="49" charset="0"/>
              </a:rPr>
              <a:t>2</a:t>
            </a:r>
            <a:r>
              <a:rPr lang="en-US" sz="3200" b="1" dirty="0" smtClean="0">
                <a:solidFill>
                  <a:srgbClr val="000000"/>
                </a:solidFill>
                <a:latin typeface="Courier New" pitchFamily="49" charset="0"/>
              </a:rPr>
              <a:t>,</a:t>
            </a:r>
            <a:r>
              <a:rPr lang="en-US" sz="3200" b="1" dirty="0" smtClean="0">
                <a:solidFill>
                  <a:srgbClr val="0B9520"/>
                </a:solidFill>
                <a:latin typeface="Courier New" pitchFamily="49" charset="0"/>
              </a:rPr>
              <a:t> </a:t>
            </a:r>
            <a:r>
              <a:rPr lang="en-US" sz="3200" b="1" dirty="0" smtClean="0">
                <a:solidFill>
                  <a:srgbClr val="FF0000"/>
                </a:solidFill>
                <a:latin typeface="Courier New" pitchFamily="49" charset="0"/>
              </a:rPr>
              <a:t>5</a:t>
            </a:r>
            <a:r>
              <a:rPr lang="en-US" sz="3200" b="1" dirty="0" smtClean="0">
                <a:solidFill>
                  <a:srgbClr val="000000"/>
                </a:solidFill>
                <a:latin typeface="Courier New" pitchFamily="49" charset="0"/>
              </a:rPr>
              <a:t> )</a:t>
            </a:r>
            <a:endParaRPr lang="en-US" sz="3200" b="1" dirty="0">
              <a:solidFill>
                <a:srgbClr val="000000"/>
              </a:solidFill>
              <a:latin typeface="Courier New" pitchFamily="49" charset="0"/>
            </a:endParaRPr>
          </a:p>
        </p:txBody>
      </p:sp>
      <p:sp>
        <p:nvSpPr>
          <p:cNvPr id="3" name="Text Box 3"/>
          <p:cNvSpPr txBox="1">
            <a:spLocks noChangeArrowheads="1"/>
          </p:cNvSpPr>
          <p:nvPr/>
        </p:nvSpPr>
        <p:spPr bwMode="auto">
          <a:xfrm>
            <a:off x="533400" y="1266288"/>
            <a:ext cx="7391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3200" b="1" dirty="0" smtClean="0">
                <a:solidFill>
                  <a:srgbClr val="0000FF"/>
                </a:solidFill>
                <a:latin typeface="Courier New" pitchFamily="49" charset="0"/>
              </a:rPr>
              <a:t>2</a:t>
            </a:r>
            <a:r>
              <a:rPr lang="en-US" sz="3200" b="1" dirty="0" smtClean="0">
                <a:solidFill>
                  <a:srgbClr val="000000"/>
                </a:solidFill>
                <a:latin typeface="Courier New" pitchFamily="49" charset="0"/>
              </a:rPr>
              <a:t>* power( </a:t>
            </a:r>
            <a:r>
              <a:rPr lang="en-US" sz="3200" b="1" dirty="0" smtClean="0">
                <a:solidFill>
                  <a:srgbClr val="0000FF"/>
                </a:solidFill>
                <a:latin typeface="Courier New" pitchFamily="49" charset="0"/>
              </a:rPr>
              <a:t>2</a:t>
            </a:r>
            <a:r>
              <a:rPr lang="en-US" sz="3200" b="1" dirty="0">
                <a:solidFill>
                  <a:srgbClr val="000000"/>
                </a:solidFill>
                <a:latin typeface="Courier New" pitchFamily="49" charset="0"/>
              </a:rPr>
              <a:t>,</a:t>
            </a:r>
            <a:r>
              <a:rPr lang="en-US" sz="3200" b="1" dirty="0">
                <a:solidFill>
                  <a:srgbClr val="0B9520"/>
                </a:solidFill>
                <a:latin typeface="Courier New" pitchFamily="49" charset="0"/>
              </a:rPr>
              <a:t> </a:t>
            </a:r>
            <a:r>
              <a:rPr lang="en-US" sz="3200" b="1" dirty="0" smtClean="0">
                <a:solidFill>
                  <a:srgbClr val="FF0000"/>
                </a:solidFill>
                <a:latin typeface="Courier New" pitchFamily="49" charset="0"/>
              </a:rPr>
              <a:t>4</a:t>
            </a:r>
            <a:r>
              <a:rPr lang="en-US" sz="3200" b="1" dirty="0" smtClean="0">
                <a:solidFill>
                  <a:srgbClr val="000000"/>
                </a:solidFill>
                <a:latin typeface="Courier New" pitchFamily="49" charset="0"/>
              </a:rPr>
              <a:t> </a:t>
            </a:r>
            <a:r>
              <a:rPr lang="en-US" sz="3200" b="1" dirty="0">
                <a:solidFill>
                  <a:srgbClr val="000000"/>
                </a:solidFill>
                <a:latin typeface="Courier New" pitchFamily="49" charset="0"/>
              </a:rPr>
              <a:t>)</a:t>
            </a:r>
          </a:p>
          <a:p>
            <a:pPr eaLnBrk="0" fontAlgn="base" hangingPunct="0">
              <a:spcBef>
                <a:spcPct val="50000"/>
              </a:spcBef>
              <a:spcAft>
                <a:spcPct val="0"/>
              </a:spcAft>
            </a:pPr>
            <a:endParaRPr lang="en-US" sz="3200" b="1" dirty="0">
              <a:solidFill>
                <a:srgbClr val="000000"/>
              </a:solidFill>
              <a:latin typeface="Courier New" pitchFamily="49" charset="0"/>
            </a:endParaRPr>
          </a:p>
        </p:txBody>
      </p:sp>
      <p:sp>
        <p:nvSpPr>
          <p:cNvPr id="4" name="Text Box 3"/>
          <p:cNvSpPr txBox="1">
            <a:spLocks noChangeArrowheads="1"/>
          </p:cNvSpPr>
          <p:nvPr/>
        </p:nvSpPr>
        <p:spPr bwMode="auto">
          <a:xfrm>
            <a:off x="533400" y="2075377"/>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3200" b="1" dirty="0" smtClean="0">
                <a:solidFill>
                  <a:srgbClr val="0000FF"/>
                </a:solidFill>
                <a:latin typeface="Courier New" pitchFamily="49" charset="0"/>
              </a:rPr>
              <a:t>2</a:t>
            </a:r>
            <a:r>
              <a:rPr lang="en-US" sz="3200" b="1" dirty="0" smtClean="0">
                <a:solidFill>
                  <a:srgbClr val="000000"/>
                </a:solidFill>
                <a:latin typeface="Courier New" pitchFamily="49" charset="0"/>
              </a:rPr>
              <a:t>* </a:t>
            </a:r>
            <a:r>
              <a:rPr lang="en-US" sz="3200" b="1" dirty="0" smtClean="0">
                <a:solidFill>
                  <a:srgbClr val="0000FF"/>
                </a:solidFill>
                <a:latin typeface="Courier New" pitchFamily="49" charset="0"/>
              </a:rPr>
              <a:t>2</a:t>
            </a:r>
            <a:r>
              <a:rPr lang="en-US" sz="3200" b="1" dirty="0" smtClean="0">
                <a:solidFill>
                  <a:srgbClr val="000000"/>
                </a:solidFill>
                <a:latin typeface="Courier New" pitchFamily="49" charset="0"/>
              </a:rPr>
              <a:t>* power</a:t>
            </a:r>
            <a:r>
              <a:rPr lang="en-US" sz="3200" b="1" dirty="0">
                <a:solidFill>
                  <a:srgbClr val="000000"/>
                </a:solidFill>
                <a:latin typeface="Courier New" pitchFamily="49" charset="0"/>
              </a:rPr>
              <a:t>( </a:t>
            </a:r>
            <a:r>
              <a:rPr lang="en-US" sz="3200" b="1" dirty="0">
                <a:solidFill>
                  <a:srgbClr val="0000FF"/>
                </a:solidFill>
                <a:latin typeface="Courier New" pitchFamily="49" charset="0"/>
              </a:rPr>
              <a:t>2</a:t>
            </a:r>
            <a:r>
              <a:rPr lang="en-US" sz="3200" b="1" dirty="0">
                <a:solidFill>
                  <a:srgbClr val="000000"/>
                </a:solidFill>
                <a:latin typeface="Courier New" pitchFamily="49" charset="0"/>
              </a:rPr>
              <a:t>,</a:t>
            </a:r>
            <a:r>
              <a:rPr lang="en-US" sz="3200" b="1" dirty="0">
                <a:solidFill>
                  <a:srgbClr val="0B9520"/>
                </a:solidFill>
                <a:latin typeface="Courier New" pitchFamily="49" charset="0"/>
              </a:rPr>
              <a:t> </a:t>
            </a:r>
            <a:r>
              <a:rPr lang="en-US" sz="3200" b="1" dirty="0" smtClean="0">
                <a:solidFill>
                  <a:srgbClr val="FF0000"/>
                </a:solidFill>
                <a:latin typeface="Courier New" pitchFamily="49" charset="0"/>
              </a:rPr>
              <a:t>3</a:t>
            </a:r>
            <a:r>
              <a:rPr lang="en-US" sz="3200" b="1" dirty="0" smtClean="0">
                <a:solidFill>
                  <a:srgbClr val="000000"/>
                </a:solidFill>
                <a:latin typeface="Courier New" pitchFamily="49" charset="0"/>
              </a:rPr>
              <a:t> </a:t>
            </a:r>
            <a:r>
              <a:rPr lang="en-US" sz="3200" b="1" dirty="0">
                <a:solidFill>
                  <a:srgbClr val="000000"/>
                </a:solidFill>
                <a:latin typeface="Courier New" pitchFamily="49" charset="0"/>
              </a:rPr>
              <a:t>)</a:t>
            </a:r>
          </a:p>
        </p:txBody>
      </p:sp>
      <p:sp>
        <p:nvSpPr>
          <p:cNvPr id="5" name="Text Box 3"/>
          <p:cNvSpPr txBox="1">
            <a:spLocks noChangeArrowheads="1"/>
          </p:cNvSpPr>
          <p:nvPr/>
        </p:nvSpPr>
        <p:spPr bwMode="auto">
          <a:xfrm>
            <a:off x="533400" y="2884466"/>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3200" b="1" dirty="0">
                <a:solidFill>
                  <a:srgbClr val="0000FF"/>
                </a:solidFill>
                <a:latin typeface="Courier New" pitchFamily="49" charset="0"/>
              </a:rPr>
              <a:t>2</a:t>
            </a:r>
            <a:r>
              <a:rPr lang="en-US" sz="3200" b="1" dirty="0">
                <a:solidFill>
                  <a:srgbClr val="000000"/>
                </a:solidFill>
                <a:latin typeface="Courier New" pitchFamily="49" charset="0"/>
              </a:rPr>
              <a:t>* </a:t>
            </a:r>
            <a:r>
              <a:rPr lang="en-US" sz="3200" b="1" dirty="0">
                <a:solidFill>
                  <a:srgbClr val="0000FF"/>
                </a:solidFill>
                <a:latin typeface="Courier New" pitchFamily="49" charset="0"/>
              </a:rPr>
              <a:t>2</a:t>
            </a:r>
            <a:r>
              <a:rPr lang="en-US" sz="3200" b="1" dirty="0">
                <a:solidFill>
                  <a:srgbClr val="000000"/>
                </a:solidFill>
                <a:latin typeface="Courier New" pitchFamily="49" charset="0"/>
              </a:rPr>
              <a:t>* </a:t>
            </a:r>
            <a:r>
              <a:rPr lang="en-US" sz="3200" b="1" dirty="0">
                <a:solidFill>
                  <a:srgbClr val="0000FF"/>
                </a:solidFill>
                <a:latin typeface="Courier New" pitchFamily="49" charset="0"/>
              </a:rPr>
              <a:t>2</a:t>
            </a:r>
            <a:r>
              <a:rPr lang="en-US" sz="3200" b="1" dirty="0">
                <a:solidFill>
                  <a:srgbClr val="000000"/>
                </a:solidFill>
                <a:latin typeface="Courier New" pitchFamily="49" charset="0"/>
              </a:rPr>
              <a:t>* </a:t>
            </a:r>
            <a:r>
              <a:rPr lang="en-US" sz="3200" b="1" dirty="0" smtClean="0">
                <a:solidFill>
                  <a:srgbClr val="000000"/>
                </a:solidFill>
                <a:latin typeface="Courier New" pitchFamily="49" charset="0"/>
              </a:rPr>
              <a:t>power</a:t>
            </a:r>
            <a:r>
              <a:rPr lang="en-US" sz="3200" b="1" dirty="0">
                <a:solidFill>
                  <a:srgbClr val="000000"/>
                </a:solidFill>
                <a:latin typeface="Courier New" pitchFamily="49" charset="0"/>
              </a:rPr>
              <a:t>( </a:t>
            </a:r>
            <a:r>
              <a:rPr lang="en-US" sz="3200" b="1" dirty="0">
                <a:solidFill>
                  <a:srgbClr val="0000FF"/>
                </a:solidFill>
                <a:latin typeface="Courier New" pitchFamily="49" charset="0"/>
              </a:rPr>
              <a:t>2</a:t>
            </a:r>
            <a:r>
              <a:rPr lang="en-US" sz="3200" b="1" dirty="0">
                <a:solidFill>
                  <a:srgbClr val="000000"/>
                </a:solidFill>
                <a:latin typeface="Courier New" pitchFamily="49" charset="0"/>
              </a:rPr>
              <a:t>,</a:t>
            </a:r>
            <a:r>
              <a:rPr lang="en-US" sz="3200" b="1" dirty="0">
                <a:solidFill>
                  <a:srgbClr val="0B9520"/>
                </a:solidFill>
                <a:latin typeface="Courier New" pitchFamily="49" charset="0"/>
              </a:rPr>
              <a:t> </a:t>
            </a:r>
            <a:r>
              <a:rPr lang="en-US" sz="3200" b="1" dirty="0" smtClean="0">
                <a:solidFill>
                  <a:srgbClr val="FF0000"/>
                </a:solidFill>
                <a:latin typeface="Courier New" pitchFamily="49" charset="0"/>
              </a:rPr>
              <a:t>2</a:t>
            </a:r>
            <a:r>
              <a:rPr lang="en-US" sz="3200" b="1" dirty="0" smtClean="0">
                <a:solidFill>
                  <a:srgbClr val="000000"/>
                </a:solidFill>
                <a:latin typeface="Courier New" pitchFamily="49" charset="0"/>
              </a:rPr>
              <a:t> </a:t>
            </a:r>
            <a:r>
              <a:rPr lang="en-US" sz="3200" b="1" dirty="0">
                <a:solidFill>
                  <a:srgbClr val="000000"/>
                </a:solidFill>
                <a:latin typeface="Courier New" pitchFamily="49" charset="0"/>
              </a:rPr>
              <a:t>)</a:t>
            </a:r>
          </a:p>
        </p:txBody>
      </p:sp>
      <p:sp>
        <p:nvSpPr>
          <p:cNvPr id="6" name="Text Box 3"/>
          <p:cNvSpPr txBox="1">
            <a:spLocks noChangeArrowheads="1"/>
          </p:cNvSpPr>
          <p:nvPr/>
        </p:nvSpPr>
        <p:spPr bwMode="auto">
          <a:xfrm>
            <a:off x="533400" y="3693555"/>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3200" b="1" dirty="0">
                <a:solidFill>
                  <a:srgbClr val="0000FF"/>
                </a:solidFill>
                <a:latin typeface="Courier New" pitchFamily="49" charset="0"/>
              </a:rPr>
              <a:t>2</a:t>
            </a:r>
            <a:r>
              <a:rPr lang="en-US" sz="3200" b="1" dirty="0">
                <a:solidFill>
                  <a:srgbClr val="000000"/>
                </a:solidFill>
                <a:latin typeface="Courier New" pitchFamily="49" charset="0"/>
              </a:rPr>
              <a:t>* </a:t>
            </a:r>
            <a:r>
              <a:rPr lang="en-US" sz="3200" b="1" dirty="0">
                <a:solidFill>
                  <a:srgbClr val="0000FF"/>
                </a:solidFill>
                <a:latin typeface="Courier New" pitchFamily="49" charset="0"/>
              </a:rPr>
              <a:t>2</a:t>
            </a:r>
            <a:r>
              <a:rPr lang="en-US" sz="3200" b="1" dirty="0">
                <a:solidFill>
                  <a:srgbClr val="000000"/>
                </a:solidFill>
                <a:latin typeface="Courier New" pitchFamily="49" charset="0"/>
              </a:rPr>
              <a:t>* </a:t>
            </a:r>
            <a:r>
              <a:rPr lang="en-US" sz="3200" b="1" dirty="0">
                <a:solidFill>
                  <a:srgbClr val="0000FF"/>
                </a:solidFill>
                <a:latin typeface="Courier New" pitchFamily="49" charset="0"/>
              </a:rPr>
              <a:t>2</a:t>
            </a:r>
            <a:r>
              <a:rPr lang="en-US" sz="3200" b="1" dirty="0">
                <a:solidFill>
                  <a:srgbClr val="000000"/>
                </a:solidFill>
                <a:latin typeface="Courier New" pitchFamily="49" charset="0"/>
              </a:rPr>
              <a:t>* </a:t>
            </a:r>
            <a:r>
              <a:rPr lang="en-US" sz="3200" b="1" dirty="0">
                <a:solidFill>
                  <a:srgbClr val="0000FF"/>
                </a:solidFill>
                <a:latin typeface="Courier New" pitchFamily="49" charset="0"/>
              </a:rPr>
              <a:t>2</a:t>
            </a:r>
            <a:r>
              <a:rPr lang="en-US" sz="3200" b="1" dirty="0">
                <a:solidFill>
                  <a:srgbClr val="000000"/>
                </a:solidFill>
                <a:latin typeface="Courier New" pitchFamily="49" charset="0"/>
              </a:rPr>
              <a:t>* </a:t>
            </a:r>
            <a:r>
              <a:rPr lang="en-US" sz="3200" b="1" dirty="0" smtClean="0">
                <a:solidFill>
                  <a:srgbClr val="000000"/>
                </a:solidFill>
                <a:latin typeface="Courier New" pitchFamily="49" charset="0"/>
              </a:rPr>
              <a:t>power</a:t>
            </a:r>
            <a:r>
              <a:rPr lang="en-US" sz="3200" b="1" dirty="0">
                <a:solidFill>
                  <a:srgbClr val="000000"/>
                </a:solidFill>
                <a:latin typeface="Courier New" pitchFamily="49" charset="0"/>
              </a:rPr>
              <a:t>( </a:t>
            </a:r>
            <a:r>
              <a:rPr lang="en-US" sz="3200" b="1" dirty="0">
                <a:solidFill>
                  <a:srgbClr val="0000FF"/>
                </a:solidFill>
                <a:latin typeface="Courier New" pitchFamily="49" charset="0"/>
              </a:rPr>
              <a:t>2</a:t>
            </a:r>
            <a:r>
              <a:rPr lang="en-US" sz="3200" b="1" dirty="0">
                <a:solidFill>
                  <a:srgbClr val="000000"/>
                </a:solidFill>
                <a:latin typeface="Courier New" pitchFamily="49" charset="0"/>
              </a:rPr>
              <a:t>,</a:t>
            </a:r>
            <a:r>
              <a:rPr lang="en-US" sz="3200" b="1" dirty="0">
                <a:solidFill>
                  <a:srgbClr val="0B9520"/>
                </a:solidFill>
                <a:latin typeface="Courier New" pitchFamily="49" charset="0"/>
              </a:rPr>
              <a:t> </a:t>
            </a:r>
            <a:r>
              <a:rPr lang="en-US" sz="3200" b="1" dirty="0" smtClean="0">
                <a:solidFill>
                  <a:srgbClr val="FF0000"/>
                </a:solidFill>
                <a:latin typeface="Courier New" pitchFamily="49" charset="0"/>
              </a:rPr>
              <a:t>1</a:t>
            </a:r>
            <a:r>
              <a:rPr lang="en-US" sz="3200" b="1" dirty="0" smtClean="0">
                <a:solidFill>
                  <a:srgbClr val="000000"/>
                </a:solidFill>
                <a:latin typeface="Courier New" pitchFamily="49" charset="0"/>
              </a:rPr>
              <a:t> </a:t>
            </a:r>
            <a:r>
              <a:rPr lang="en-US" sz="3200" b="1" dirty="0">
                <a:solidFill>
                  <a:srgbClr val="000000"/>
                </a:solidFill>
                <a:latin typeface="Courier New" pitchFamily="49" charset="0"/>
              </a:rPr>
              <a:t>)</a:t>
            </a:r>
          </a:p>
        </p:txBody>
      </p:sp>
      <p:sp>
        <p:nvSpPr>
          <p:cNvPr id="7" name="Text Box 3"/>
          <p:cNvSpPr txBox="1">
            <a:spLocks noChangeArrowheads="1"/>
          </p:cNvSpPr>
          <p:nvPr/>
        </p:nvSpPr>
        <p:spPr bwMode="auto">
          <a:xfrm>
            <a:off x="533400" y="4502644"/>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3200" b="1" dirty="0">
                <a:solidFill>
                  <a:srgbClr val="0000FF"/>
                </a:solidFill>
                <a:latin typeface="Courier New" pitchFamily="49" charset="0"/>
              </a:rPr>
              <a:t>2</a:t>
            </a:r>
            <a:r>
              <a:rPr lang="en-US" sz="3200" b="1" dirty="0">
                <a:solidFill>
                  <a:srgbClr val="000000"/>
                </a:solidFill>
                <a:latin typeface="Courier New" pitchFamily="49" charset="0"/>
              </a:rPr>
              <a:t>* </a:t>
            </a:r>
            <a:r>
              <a:rPr lang="en-US" sz="3200" b="1" dirty="0">
                <a:solidFill>
                  <a:srgbClr val="0000FF"/>
                </a:solidFill>
                <a:latin typeface="Courier New" pitchFamily="49" charset="0"/>
              </a:rPr>
              <a:t>2</a:t>
            </a:r>
            <a:r>
              <a:rPr lang="en-US" sz="3200" b="1" dirty="0">
                <a:solidFill>
                  <a:srgbClr val="000000"/>
                </a:solidFill>
                <a:latin typeface="Courier New" pitchFamily="49" charset="0"/>
              </a:rPr>
              <a:t>* </a:t>
            </a:r>
            <a:r>
              <a:rPr lang="en-US" sz="3200" b="1" dirty="0">
                <a:solidFill>
                  <a:srgbClr val="0000FF"/>
                </a:solidFill>
                <a:latin typeface="Courier New" pitchFamily="49" charset="0"/>
              </a:rPr>
              <a:t>2</a:t>
            </a:r>
            <a:r>
              <a:rPr lang="en-US" sz="3200" b="1" dirty="0">
                <a:solidFill>
                  <a:srgbClr val="000000"/>
                </a:solidFill>
                <a:latin typeface="Courier New" pitchFamily="49" charset="0"/>
              </a:rPr>
              <a:t>* </a:t>
            </a:r>
            <a:r>
              <a:rPr lang="en-US" sz="3200" b="1" dirty="0">
                <a:solidFill>
                  <a:srgbClr val="0000FF"/>
                </a:solidFill>
                <a:latin typeface="Courier New" pitchFamily="49" charset="0"/>
              </a:rPr>
              <a:t>2</a:t>
            </a:r>
            <a:r>
              <a:rPr lang="en-US" sz="3200" b="1" dirty="0">
                <a:solidFill>
                  <a:srgbClr val="000000"/>
                </a:solidFill>
                <a:latin typeface="Courier New" pitchFamily="49" charset="0"/>
              </a:rPr>
              <a:t>* </a:t>
            </a:r>
            <a:r>
              <a:rPr lang="en-US" sz="3200" b="1" dirty="0">
                <a:solidFill>
                  <a:srgbClr val="0000FF"/>
                </a:solidFill>
                <a:latin typeface="Courier New" pitchFamily="49" charset="0"/>
              </a:rPr>
              <a:t>2</a:t>
            </a:r>
            <a:r>
              <a:rPr lang="en-US" sz="3200" b="1" dirty="0">
                <a:solidFill>
                  <a:srgbClr val="000000"/>
                </a:solidFill>
                <a:latin typeface="Courier New" pitchFamily="49" charset="0"/>
              </a:rPr>
              <a:t>* </a:t>
            </a:r>
            <a:r>
              <a:rPr lang="en-US" sz="3200" b="1" dirty="0" smtClean="0">
                <a:solidFill>
                  <a:srgbClr val="000000"/>
                </a:solidFill>
                <a:latin typeface="Courier New" pitchFamily="49" charset="0"/>
              </a:rPr>
              <a:t>power</a:t>
            </a:r>
            <a:r>
              <a:rPr lang="en-US" sz="3200" b="1" dirty="0">
                <a:solidFill>
                  <a:srgbClr val="000000"/>
                </a:solidFill>
                <a:latin typeface="Courier New" pitchFamily="49" charset="0"/>
              </a:rPr>
              <a:t>( </a:t>
            </a:r>
            <a:r>
              <a:rPr lang="en-US" sz="3200" b="1" dirty="0">
                <a:solidFill>
                  <a:srgbClr val="0000FF"/>
                </a:solidFill>
                <a:latin typeface="Courier New" pitchFamily="49" charset="0"/>
              </a:rPr>
              <a:t>2</a:t>
            </a:r>
            <a:r>
              <a:rPr lang="en-US" sz="3200" b="1" dirty="0">
                <a:solidFill>
                  <a:srgbClr val="000000"/>
                </a:solidFill>
                <a:latin typeface="Courier New" pitchFamily="49" charset="0"/>
              </a:rPr>
              <a:t>,</a:t>
            </a:r>
            <a:r>
              <a:rPr lang="en-US" sz="3200" b="1" dirty="0">
                <a:solidFill>
                  <a:srgbClr val="0B9520"/>
                </a:solidFill>
                <a:latin typeface="Courier New" pitchFamily="49" charset="0"/>
              </a:rPr>
              <a:t> </a:t>
            </a:r>
            <a:r>
              <a:rPr lang="en-US" sz="3200" b="1" dirty="0" smtClean="0">
                <a:solidFill>
                  <a:srgbClr val="FF0000"/>
                </a:solidFill>
                <a:latin typeface="Courier New" pitchFamily="49" charset="0"/>
              </a:rPr>
              <a:t>0</a:t>
            </a:r>
            <a:r>
              <a:rPr lang="en-US" sz="3200" b="1" dirty="0" smtClean="0">
                <a:solidFill>
                  <a:srgbClr val="000000"/>
                </a:solidFill>
                <a:latin typeface="Courier New" pitchFamily="49" charset="0"/>
              </a:rPr>
              <a:t> </a:t>
            </a:r>
            <a:r>
              <a:rPr lang="en-US" sz="3200" b="1" dirty="0">
                <a:solidFill>
                  <a:srgbClr val="000000"/>
                </a:solidFill>
                <a:latin typeface="Courier New" pitchFamily="49" charset="0"/>
              </a:rPr>
              <a:t>)</a:t>
            </a:r>
          </a:p>
        </p:txBody>
      </p:sp>
      <p:sp>
        <p:nvSpPr>
          <p:cNvPr id="8" name="Text Box 3"/>
          <p:cNvSpPr txBox="1">
            <a:spLocks noChangeArrowheads="1"/>
          </p:cNvSpPr>
          <p:nvPr/>
        </p:nvSpPr>
        <p:spPr bwMode="auto">
          <a:xfrm>
            <a:off x="533400" y="5311733"/>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3200" b="1" dirty="0">
                <a:solidFill>
                  <a:srgbClr val="0000FF"/>
                </a:solidFill>
                <a:latin typeface="Courier New" pitchFamily="49" charset="0"/>
              </a:rPr>
              <a:t>2</a:t>
            </a:r>
            <a:r>
              <a:rPr lang="en-US" sz="3200" b="1" dirty="0">
                <a:solidFill>
                  <a:srgbClr val="000000"/>
                </a:solidFill>
                <a:latin typeface="Courier New" pitchFamily="49" charset="0"/>
              </a:rPr>
              <a:t>* </a:t>
            </a:r>
            <a:r>
              <a:rPr lang="en-US" sz="3200" b="1" dirty="0">
                <a:solidFill>
                  <a:srgbClr val="0000FF"/>
                </a:solidFill>
                <a:latin typeface="Courier New" pitchFamily="49" charset="0"/>
              </a:rPr>
              <a:t>2</a:t>
            </a:r>
            <a:r>
              <a:rPr lang="en-US" sz="3200" b="1" dirty="0">
                <a:solidFill>
                  <a:srgbClr val="000000"/>
                </a:solidFill>
                <a:latin typeface="Courier New" pitchFamily="49" charset="0"/>
              </a:rPr>
              <a:t>* </a:t>
            </a:r>
            <a:r>
              <a:rPr lang="en-US" sz="3200" b="1" dirty="0">
                <a:solidFill>
                  <a:srgbClr val="0000FF"/>
                </a:solidFill>
                <a:latin typeface="Courier New" pitchFamily="49" charset="0"/>
              </a:rPr>
              <a:t>2</a:t>
            </a:r>
            <a:r>
              <a:rPr lang="en-US" sz="3200" b="1" dirty="0">
                <a:solidFill>
                  <a:srgbClr val="000000"/>
                </a:solidFill>
                <a:latin typeface="Courier New" pitchFamily="49" charset="0"/>
              </a:rPr>
              <a:t>* </a:t>
            </a:r>
            <a:r>
              <a:rPr lang="en-US" sz="3200" b="1" dirty="0">
                <a:solidFill>
                  <a:srgbClr val="0000FF"/>
                </a:solidFill>
                <a:latin typeface="Courier New" pitchFamily="49" charset="0"/>
              </a:rPr>
              <a:t>2</a:t>
            </a:r>
            <a:r>
              <a:rPr lang="en-US" sz="3200" b="1" dirty="0">
                <a:solidFill>
                  <a:srgbClr val="000000"/>
                </a:solidFill>
                <a:latin typeface="Courier New" pitchFamily="49" charset="0"/>
              </a:rPr>
              <a:t>* </a:t>
            </a:r>
            <a:r>
              <a:rPr lang="en-US" sz="3200" b="1" dirty="0">
                <a:solidFill>
                  <a:srgbClr val="0000FF"/>
                </a:solidFill>
                <a:latin typeface="Courier New" pitchFamily="49" charset="0"/>
              </a:rPr>
              <a:t>2</a:t>
            </a:r>
            <a:r>
              <a:rPr lang="en-US" sz="3200" b="1" dirty="0">
                <a:solidFill>
                  <a:srgbClr val="000000"/>
                </a:solidFill>
                <a:latin typeface="Courier New" pitchFamily="49" charset="0"/>
              </a:rPr>
              <a:t>* 1</a:t>
            </a:r>
          </a:p>
        </p:txBody>
      </p:sp>
      <p:sp>
        <p:nvSpPr>
          <p:cNvPr id="2" name="Right Arrow 1"/>
          <p:cNvSpPr/>
          <p:nvPr/>
        </p:nvSpPr>
        <p:spPr bwMode="auto">
          <a:xfrm>
            <a:off x="7010400" y="5909733"/>
            <a:ext cx="609600" cy="533400"/>
          </a:xfrm>
          <a:prstGeom prst="rightArrow">
            <a:avLst/>
          </a:prstGeom>
          <a:solidFill>
            <a:srgbClr val="CCEC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10" name="Rectangle 9"/>
          <p:cNvSpPr/>
          <p:nvPr/>
        </p:nvSpPr>
        <p:spPr>
          <a:xfrm>
            <a:off x="7848600" y="5814536"/>
            <a:ext cx="832279" cy="738664"/>
          </a:xfrm>
          <a:prstGeom prst="rect">
            <a:avLst/>
          </a:prstGeom>
          <a:solidFill>
            <a:srgbClr val="CCECFF"/>
          </a:solidFill>
        </p:spPr>
        <p:txBody>
          <a:bodyPr wrap="none">
            <a:spAutoFit/>
          </a:bodyPr>
          <a:lstStyle/>
          <a:p>
            <a:pPr eaLnBrk="0" fontAlgn="base" hangingPunct="0">
              <a:spcBef>
                <a:spcPct val="0"/>
              </a:spcBef>
              <a:spcAft>
                <a:spcPct val="0"/>
              </a:spcAft>
            </a:pPr>
            <a:r>
              <a:rPr lang="en-US" sz="4200" b="1" dirty="0">
                <a:solidFill>
                  <a:srgbClr val="000000"/>
                </a:solidFill>
                <a:latin typeface="Courier New" pitchFamily="49" charset="0"/>
              </a:rPr>
              <a:t>32</a:t>
            </a:r>
            <a:endParaRPr lang="en-US" sz="4200" dirty="0">
              <a:solidFill>
                <a:srgbClr val="000000"/>
              </a:solidFill>
            </a:endParaRPr>
          </a:p>
        </p:txBody>
      </p:sp>
    </p:spTree>
    <p:extLst>
      <p:ext uri="{BB962C8B-B14F-4D97-AF65-F5344CB8AC3E}">
        <p14:creationId xmlns:p14="http://schemas.microsoft.com/office/powerpoint/2010/main" val="93122243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85800" y="323089"/>
            <a:ext cx="3229258" cy="89611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4200" dirty="0" smtClean="0">
                <a:solidFill>
                  <a:srgbClr val="000000"/>
                </a:solidFill>
                <a:latin typeface="Cambria" panose="02040503050406030204" pitchFamily="18" charset="0"/>
              </a:rPr>
              <a:t>Picture it!</a:t>
            </a:r>
            <a:endParaRPr lang="en-US" sz="4200" dirty="0">
              <a:solidFill>
                <a:srgbClr val="000000"/>
              </a:solidFill>
              <a:latin typeface="Cambria" panose="02040503050406030204" pitchFamily="18" charset="0"/>
            </a:endParaRPr>
          </a:p>
        </p:txBody>
      </p:sp>
      <p:sp>
        <p:nvSpPr>
          <p:cNvPr id="46" name="Text Box 30"/>
          <p:cNvSpPr txBox="1">
            <a:spLocks noChangeArrowheads="1"/>
          </p:cNvSpPr>
          <p:nvPr/>
        </p:nvSpPr>
        <p:spPr bwMode="auto">
          <a:xfrm>
            <a:off x="123692" y="2057400"/>
            <a:ext cx="388639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100" b="1" dirty="0" err="1" smtClean="0">
                <a:solidFill>
                  <a:srgbClr val="000000"/>
                </a:solidFill>
                <a:latin typeface="Courier New" pitchFamily="49" charset="0"/>
              </a:rPr>
              <a:t>sajak</a:t>
            </a:r>
            <a:r>
              <a:rPr lang="en-US" sz="2100" b="1" dirty="0" smtClean="0">
                <a:solidFill>
                  <a:srgbClr val="000000"/>
                </a:solidFill>
                <a:latin typeface="Courier New" pitchFamily="49" charset="0"/>
              </a:rPr>
              <a:t>(</a:t>
            </a:r>
            <a:r>
              <a:rPr lang="en-US" sz="2100" b="1" dirty="0" smtClean="0">
                <a:solidFill>
                  <a:srgbClr val="0B9520"/>
                </a:solidFill>
                <a:latin typeface="Courier New" pitchFamily="49" charset="0"/>
              </a:rPr>
              <a:t>''</a:t>
            </a:r>
            <a:r>
              <a:rPr lang="en-US" sz="2100" b="1" dirty="0" smtClean="0">
                <a:solidFill>
                  <a:srgbClr val="000000"/>
                </a:solidFill>
                <a:latin typeface="Courier New" pitchFamily="49" charset="0"/>
              </a:rPr>
              <a:t>)   0</a:t>
            </a:r>
            <a:endParaRPr lang="en-US" sz="2100" b="1" dirty="0">
              <a:solidFill>
                <a:srgbClr val="333399"/>
              </a:solidFill>
              <a:latin typeface="Courier New" pitchFamily="49" charset="0"/>
            </a:endParaRPr>
          </a:p>
        </p:txBody>
      </p:sp>
      <p:sp>
        <p:nvSpPr>
          <p:cNvPr id="70" name="Text Box 44"/>
          <p:cNvSpPr txBox="1">
            <a:spLocks noChangeArrowheads="1"/>
          </p:cNvSpPr>
          <p:nvPr/>
        </p:nvSpPr>
        <p:spPr bwMode="auto">
          <a:xfrm>
            <a:off x="1143000" y="1524000"/>
            <a:ext cx="2438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800" dirty="0" smtClean="0">
                <a:solidFill>
                  <a:srgbClr val="000000"/>
                </a:solidFill>
              </a:rPr>
              <a:t>NOT a space – this is </a:t>
            </a:r>
            <a:r>
              <a:rPr lang="en-US" sz="800" u="sng" dirty="0" smtClean="0">
                <a:solidFill>
                  <a:srgbClr val="000000"/>
                </a:solidFill>
              </a:rPr>
              <a:t>no characters at all</a:t>
            </a:r>
            <a:r>
              <a:rPr lang="en-US" sz="800" dirty="0" smtClean="0">
                <a:solidFill>
                  <a:srgbClr val="000000"/>
                </a:solidFill>
              </a:rPr>
              <a:t>. This is the </a:t>
            </a:r>
            <a:r>
              <a:rPr lang="en-US" sz="800" i="1" dirty="0" smtClean="0">
                <a:solidFill>
                  <a:srgbClr val="000000"/>
                </a:solidFill>
              </a:rPr>
              <a:t>empty string – and it has 0 vowels!</a:t>
            </a:r>
            <a:endParaRPr lang="en-US" sz="800" dirty="0">
              <a:solidFill>
                <a:srgbClr val="000000"/>
              </a:solidFill>
            </a:endParaRPr>
          </a:p>
        </p:txBody>
      </p:sp>
      <p:cxnSp>
        <p:nvCxnSpPr>
          <p:cNvPr id="10" name="Straight Arrow Connector 9"/>
          <p:cNvCxnSpPr>
            <a:stCxn id="70" idx="1"/>
          </p:cNvCxnSpPr>
          <p:nvPr/>
        </p:nvCxnSpPr>
        <p:spPr bwMode="auto">
          <a:xfrm flipH="1">
            <a:off x="905816" y="1693277"/>
            <a:ext cx="237184" cy="169278"/>
          </a:xfrm>
          <a:prstGeom prst="straightConnector1">
            <a:avLst/>
          </a:prstGeom>
          <a:solidFill>
            <a:schemeClr val="accent1"/>
          </a:solidFill>
          <a:ln w="3175" cap="flat" cmpd="sng" algn="ctr">
            <a:solidFill>
              <a:schemeClr val="tx1"/>
            </a:solidFill>
            <a:prstDash val="solid"/>
            <a:round/>
            <a:headEnd type="none" w="med" len="med"/>
            <a:tailEnd type="arrow"/>
          </a:ln>
          <a:effectLst/>
        </p:spPr>
      </p:cxnSp>
      <p:sp>
        <p:nvSpPr>
          <p:cNvPr id="89" name="Text Box 32"/>
          <p:cNvSpPr txBox="1">
            <a:spLocks noChangeArrowheads="1"/>
          </p:cNvSpPr>
          <p:nvPr/>
        </p:nvSpPr>
        <p:spPr bwMode="auto">
          <a:xfrm>
            <a:off x="4813300" y="406400"/>
            <a:ext cx="4254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800" b="1" dirty="0" err="1">
                <a:solidFill>
                  <a:srgbClr val="FEA30F"/>
                </a:solidFill>
                <a:latin typeface="Courier New" pitchFamily="49" charset="0"/>
              </a:rPr>
              <a:t>def</a:t>
            </a:r>
            <a:r>
              <a:rPr lang="en-US" sz="2800" b="1" dirty="0">
                <a:solidFill>
                  <a:srgbClr val="000000"/>
                </a:solidFill>
                <a:latin typeface="Courier New" pitchFamily="49" charset="0"/>
              </a:rPr>
              <a:t> </a:t>
            </a:r>
            <a:r>
              <a:rPr lang="en-US" sz="2800" b="1" dirty="0" err="1">
                <a:solidFill>
                  <a:srgbClr val="000000"/>
                </a:solidFill>
                <a:latin typeface="Courier New" pitchFamily="49" charset="0"/>
              </a:rPr>
              <a:t>sajak</a:t>
            </a:r>
            <a:r>
              <a:rPr lang="en-US" sz="2800" b="1" dirty="0">
                <a:solidFill>
                  <a:srgbClr val="000000"/>
                </a:solidFill>
                <a:latin typeface="Courier New" pitchFamily="49" charset="0"/>
              </a:rPr>
              <a:t>(s):</a:t>
            </a:r>
            <a:r>
              <a:rPr lang="en-US" sz="2800" dirty="0">
                <a:solidFill>
                  <a:srgbClr val="000000"/>
                </a:solidFill>
                <a:latin typeface="Times New Roman" pitchFamily="18" charset="0"/>
              </a:rPr>
              <a:t> </a:t>
            </a:r>
          </a:p>
        </p:txBody>
      </p:sp>
      <p:sp>
        <p:nvSpPr>
          <p:cNvPr id="94" name="Rectangle 37"/>
          <p:cNvSpPr>
            <a:spLocks noChangeArrowheads="1"/>
          </p:cNvSpPr>
          <p:nvPr/>
        </p:nvSpPr>
        <p:spPr bwMode="auto">
          <a:xfrm>
            <a:off x="5222875" y="892175"/>
            <a:ext cx="37052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400" b="1" dirty="0">
                <a:solidFill>
                  <a:srgbClr val="0B9520"/>
                </a:solidFill>
                <a:latin typeface="Courier New" pitchFamily="49" charset="0"/>
              </a:rPr>
              <a:t>""" returns the number of vowels </a:t>
            </a:r>
          </a:p>
          <a:p>
            <a:pPr eaLnBrk="0" fontAlgn="base" hangingPunct="0">
              <a:spcBef>
                <a:spcPct val="0"/>
              </a:spcBef>
              <a:spcAft>
                <a:spcPct val="0"/>
              </a:spcAft>
            </a:pPr>
            <a:r>
              <a:rPr lang="en-US" sz="1400" b="1" dirty="0">
                <a:solidFill>
                  <a:srgbClr val="0B9520"/>
                </a:solidFill>
                <a:latin typeface="Courier New" pitchFamily="49" charset="0"/>
              </a:rPr>
              <a:t>    in the input string, s</a:t>
            </a:r>
          </a:p>
          <a:p>
            <a:pPr eaLnBrk="0" fontAlgn="base" hangingPunct="0">
              <a:spcBef>
                <a:spcPct val="0"/>
              </a:spcBef>
              <a:spcAft>
                <a:spcPct val="0"/>
              </a:spcAft>
            </a:pPr>
            <a:r>
              <a:rPr lang="en-US" sz="1400" b="1" dirty="0">
                <a:solidFill>
                  <a:srgbClr val="0B9520"/>
                </a:solidFill>
                <a:latin typeface="Courier New" pitchFamily="49" charset="0"/>
              </a:rPr>
              <a:t>"""</a:t>
            </a:r>
          </a:p>
        </p:txBody>
      </p:sp>
      <p:sp>
        <p:nvSpPr>
          <p:cNvPr id="104" name="Text Box 32"/>
          <p:cNvSpPr txBox="1">
            <a:spLocks noChangeArrowheads="1"/>
          </p:cNvSpPr>
          <p:nvPr/>
        </p:nvSpPr>
        <p:spPr bwMode="auto">
          <a:xfrm>
            <a:off x="359435" y="1697077"/>
            <a:ext cx="1091506"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800" b="1" dirty="0" smtClean="0">
                <a:solidFill>
                  <a:srgbClr val="009900"/>
                </a:solidFill>
                <a:latin typeface="Courier New" pitchFamily="49" charset="0"/>
              </a:rPr>
              <a:t>''</a:t>
            </a:r>
            <a:endParaRPr lang="en-US" sz="2800" dirty="0">
              <a:solidFill>
                <a:srgbClr val="009900"/>
              </a:solidFill>
              <a:latin typeface="Times New Roman" pitchFamily="18" charset="0"/>
            </a:endParaRPr>
          </a:p>
        </p:txBody>
      </p:sp>
      <p:sp>
        <p:nvSpPr>
          <p:cNvPr id="106" name="Text Box 30"/>
          <p:cNvSpPr txBox="1">
            <a:spLocks noChangeArrowheads="1"/>
          </p:cNvSpPr>
          <p:nvPr/>
        </p:nvSpPr>
        <p:spPr bwMode="auto">
          <a:xfrm>
            <a:off x="126273" y="3719513"/>
            <a:ext cx="509660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100" b="1" dirty="0" err="1" smtClean="0">
                <a:solidFill>
                  <a:srgbClr val="000000"/>
                </a:solidFill>
                <a:latin typeface="Courier New" pitchFamily="49" charset="0"/>
              </a:rPr>
              <a:t>sajak</a:t>
            </a:r>
            <a:r>
              <a:rPr lang="en-US" sz="2100" b="1" dirty="0" smtClean="0">
                <a:solidFill>
                  <a:srgbClr val="000000"/>
                </a:solidFill>
                <a:latin typeface="Courier New" pitchFamily="49" charset="0"/>
              </a:rPr>
              <a:t>(</a:t>
            </a:r>
            <a:r>
              <a:rPr lang="en-US" sz="2100" b="1" dirty="0" smtClean="0">
                <a:solidFill>
                  <a:srgbClr val="0B9520"/>
                </a:solidFill>
                <a:latin typeface="Courier New" pitchFamily="49" charset="0"/>
              </a:rPr>
              <a:t>'</a:t>
            </a:r>
            <a:r>
              <a:rPr lang="en-US" sz="2100" b="1" dirty="0" smtClean="0">
                <a:solidFill>
                  <a:srgbClr val="CC3300"/>
                </a:solidFill>
                <a:latin typeface="Courier New" pitchFamily="49" charset="0"/>
              </a:rPr>
              <a:t>o</a:t>
            </a:r>
            <a:r>
              <a:rPr lang="en-US" sz="2100" b="1" dirty="0" smtClean="0">
                <a:solidFill>
                  <a:srgbClr val="0B9520"/>
                </a:solidFill>
                <a:latin typeface="Courier New" pitchFamily="49" charset="0"/>
              </a:rPr>
              <a:t>kay'</a:t>
            </a:r>
            <a:r>
              <a:rPr lang="en-US" sz="2100" b="1" dirty="0" smtClean="0">
                <a:solidFill>
                  <a:srgbClr val="000000"/>
                </a:solidFill>
                <a:latin typeface="Courier New" pitchFamily="49" charset="0"/>
              </a:rPr>
              <a:t>)  </a:t>
            </a:r>
            <a:r>
              <a:rPr lang="en-US" sz="2100" b="1" dirty="0" smtClean="0">
                <a:solidFill>
                  <a:srgbClr val="CC3300"/>
                </a:solidFill>
                <a:latin typeface="Courier New" pitchFamily="49" charset="0"/>
              </a:rPr>
              <a:t>1</a:t>
            </a:r>
            <a:r>
              <a:rPr lang="en-US" sz="2100" b="1" dirty="0" smtClean="0">
                <a:solidFill>
                  <a:srgbClr val="000000"/>
                </a:solidFill>
                <a:latin typeface="Courier New" pitchFamily="49" charset="0"/>
              </a:rPr>
              <a:t>+sajak(    ) </a:t>
            </a:r>
            <a:endParaRPr lang="en-US" sz="2100" b="1" dirty="0">
              <a:solidFill>
                <a:srgbClr val="333399"/>
              </a:solidFill>
              <a:latin typeface="Courier New" pitchFamily="49" charset="0"/>
            </a:endParaRPr>
          </a:p>
        </p:txBody>
      </p:sp>
      <p:sp>
        <p:nvSpPr>
          <p:cNvPr id="109" name="Text Box 32"/>
          <p:cNvSpPr txBox="1">
            <a:spLocks noChangeArrowheads="1"/>
          </p:cNvSpPr>
          <p:nvPr/>
        </p:nvSpPr>
        <p:spPr bwMode="auto">
          <a:xfrm>
            <a:off x="362016" y="3200400"/>
            <a:ext cx="18906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800" b="1" dirty="0" smtClean="0">
                <a:solidFill>
                  <a:srgbClr val="009900"/>
                </a:solidFill>
                <a:latin typeface="Courier New" pitchFamily="49" charset="0"/>
              </a:rPr>
              <a:t>'okay'</a:t>
            </a:r>
            <a:endParaRPr lang="en-US" sz="2800" dirty="0">
              <a:solidFill>
                <a:srgbClr val="009900"/>
              </a:solidFill>
              <a:latin typeface="Times New Roman" pitchFamily="18" charset="0"/>
            </a:endParaRPr>
          </a:p>
        </p:txBody>
      </p:sp>
      <p:sp>
        <p:nvSpPr>
          <p:cNvPr id="110" name="Text Box 30"/>
          <p:cNvSpPr txBox="1">
            <a:spLocks noChangeArrowheads="1"/>
          </p:cNvSpPr>
          <p:nvPr/>
        </p:nvSpPr>
        <p:spPr bwMode="auto">
          <a:xfrm>
            <a:off x="128452" y="5451902"/>
            <a:ext cx="559924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100" b="1" dirty="0" err="1" smtClean="0">
                <a:solidFill>
                  <a:srgbClr val="000000"/>
                </a:solidFill>
                <a:latin typeface="Courier New" pitchFamily="49" charset="0"/>
              </a:rPr>
              <a:t>sajak</a:t>
            </a:r>
            <a:r>
              <a:rPr lang="en-US" sz="2100" b="1" dirty="0" smtClean="0">
                <a:solidFill>
                  <a:srgbClr val="000000"/>
                </a:solidFill>
                <a:latin typeface="Courier New" pitchFamily="49" charset="0"/>
              </a:rPr>
              <a:t>(</a:t>
            </a:r>
            <a:r>
              <a:rPr lang="en-US" sz="2100" b="1" dirty="0" smtClean="0">
                <a:solidFill>
                  <a:srgbClr val="0B9520"/>
                </a:solidFill>
                <a:latin typeface="Courier New" pitchFamily="49" charset="0"/>
              </a:rPr>
              <a:t>'what'</a:t>
            </a:r>
            <a:r>
              <a:rPr lang="en-US" sz="2100" b="1" dirty="0" smtClean="0">
                <a:solidFill>
                  <a:srgbClr val="000000"/>
                </a:solidFill>
                <a:latin typeface="Courier New" pitchFamily="49" charset="0"/>
              </a:rPr>
              <a:t>)  0+sajak(</a:t>
            </a:r>
            <a:r>
              <a:rPr lang="en-US" sz="2100" b="1" dirty="0">
                <a:solidFill>
                  <a:srgbClr val="009900"/>
                </a:solidFill>
                <a:latin typeface="Courier New" pitchFamily="49" charset="0"/>
              </a:rPr>
              <a:t> </a:t>
            </a:r>
            <a:r>
              <a:rPr lang="en-US" sz="2100" b="1" dirty="0" smtClean="0">
                <a:solidFill>
                  <a:srgbClr val="009900"/>
                </a:solidFill>
                <a:latin typeface="Courier New" pitchFamily="49" charset="0"/>
              </a:rPr>
              <a:t>   </a:t>
            </a:r>
            <a:r>
              <a:rPr lang="en-US" sz="2100" b="1" dirty="0" smtClean="0">
                <a:solidFill>
                  <a:srgbClr val="000000"/>
                </a:solidFill>
                <a:latin typeface="Courier New" pitchFamily="49" charset="0"/>
              </a:rPr>
              <a:t>)</a:t>
            </a:r>
            <a:endParaRPr lang="en-US" sz="2100" b="1" dirty="0">
              <a:solidFill>
                <a:srgbClr val="333399"/>
              </a:solidFill>
              <a:latin typeface="Courier New" pitchFamily="49" charset="0"/>
            </a:endParaRPr>
          </a:p>
        </p:txBody>
      </p:sp>
      <p:sp>
        <p:nvSpPr>
          <p:cNvPr id="113" name="Text Box 32"/>
          <p:cNvSpPr txBox="1">
            <a:spLocks noChangeArrowheads="1"/>
          </p:cNvSpPr>
          <p:nvPr/>
        </p:nvSpPr>
        <p:spPr bwMode="auto">
          <a:xfrm>
            <a:off x="364194" y="4932789"/>
            <a:ext cx="17026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800" b="1" dirty="0" smtClean="0">
                <a:solidFill>
                  <a:srgbClr val="009900"/>
                </a:solidFill>
                <a:latin typeface="Courier New" pitchFamily="49" charset="0"/>
              </a:rPr>
              <a:t>'what'</a:t>
            </a:r>
            <a:endParaRPr lang="en-US" sz="2800" dirty="0">
              <a:solidFill>
                <a:srgbClr val="009900"/>
              </a:solidFill>
              <a:latin typeface="Times New Roman" pitchFamily="18" charset="0"/>
            </a:endParaRPr>
          </a:p>
        </p:txBody>
      </p:sp>
      <p:sp>
        <p:nvSpPr>
          <p:cNvPr id="114" name="Text Box 44"/>
          <p:cNvSpPr txBox="1">
            <a:spLocks noChangeArrowheads="1"/>
          </p:cNvSpPr>
          <p:nvPr/>
        </p:nvSpPr>
        <p:spPr bwMode="auto">
          <a:xfrm>
            <a:off x="1905000" y="2930063"/>
            <a:ext cx="2209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800" dirty="0" smtClean="0">
                <a:solidFill>
                  <a:srgbClr val="000000"/>
                </a:solidFill>
              </a:rPr>
              <a:t>starts with a vowel – count that </a:t>
            </a:r>
            <a:r>
              <a:rPr lang="en-US" sz="800" dirty="0">
                <a:solidFill>
                  <a:srgbClr val="000000"/>
                </a:solidFill>
              </a:rPr>
              <a:t>v</a:t>
            </a:r>
            <a:r>
              <a:rPr lang="en-US" sz="800" dirty="0" smtClean="0">
                <a:solidFill>
                  <a:srgbClr val="000000"/>
                </a:solidFill>
              </a:rPr>
              <a:t>owel and delegate the rest to recursion</a:t>
            </a:r>
            <a:endParaRPr lang="en-US" sz="800" dirty="0">
              <a:solidFill>
                <a:srgbClr val="000000"/>
              </a:solidFill>
            </a:endParaRPr>
          </a:p>
        </p:txBody>
      </p:sp>
      <p:cxnSp>
        <p:nvCxnSpPr>
          <p:cNvPr id="115" name="Straight Arrow Connector 114"/>
          <p:cNvCxnSpPr/>
          <p:nvPr/>
        </p:nvCxnSpPr>
        <p:spPr bwMode="auto">
          <a:xfrm flipH="1">
            <a:off x="1786408" y="3081922"/>
            <a:ext cx="237184" cy="169278"/>
          </a:xfrm>
          <a:prstGeom prst="straightConnector1">
            <a:avLst/>
          </a:prstGeom>
          <a:solidFill>
            <a:schemeClr val="accent1"/>
          </a:solidFill>
          <a:ln w="3175" cap="flat" cmpd="sng" algn="ctr">
            <a:solidFill>
              <a:schemeClr val="tx1"/>
            </a:solidFill>
            <a:prstDash val="solid"/>
            <a:round/>
            <a:headEnd type="none" w="med" len="med"/>
            <a:tailEnd type="arrow"/>
          </a:ln>
          <a:effectLst/>
        </p:spPr>
      </p:cxnSp>
      <p:sp>
        <p:nvSpPr>
          <p:cNvPr id="117" name="Text Box 44"/>
          <p:cNvSpPr txBox="1">
            <a:spLocks noChangeArrowheads="1"/>
          </p:cNvSpPr>
          <p:nvPr/>
        </p:nvSpPr>
        <p:spPr bwMode="auto">
          <a:xfrm>
            <a:off x="1905000" y="4714634"/>
            <a:ext cx="2209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800" dirty="0" smtClean="0">
                <a:solidFill>
                  <a:srgbClr val="000000"/>
                </a:solidFill>
              </a:rPr>
              <a:t>starts with a consonant – so skip it and delegate the rest!</a:t>
            </a:r>
            <a:endParaRPr lang="en-US" sz="800" dirty="0">
              <a:solidFill>
                <a:srgbClr val="000000"/>
              </a:solidFill>
            </a:endParaRPr>
          </a:p>
        </p:txBody>
      </p:sp>
      <p:cxnSp>
        <p:nvCxnSpPr>
          <p:cNvPr id="118" name="Straight Arrow Connector 117"/>
          <p:cNvCxnSpPr/>
          <p:nvPr/>
        </p:nvCxnSpPr>
        <p:spPr bwMode="auto">
          <a:xfrm flipH="1">
            <a:off x="1786408" y="4866493"/>
            <a:ext cx="237184" cy="169278"/>
          </a:xfrm>
          <a:prstGeom prst="straightConnector1">
            <a:avLst/>
          </a:prstGeom>
          <a:solidFill>
            <a:schemeClr val="accent1"/>
          </a:solidFill>
          <a:ln w="3175" cap="flat" cmpd="sng" algn="ctr">
            <a:solidFill>
              <a:schemeClr val="tx1"/>
            </a:solidFill>
            <a:prstDash val="solid"/>
            <a:round/>
            <a:headEnd type="none" w="med" len="med"/>
            <a:tailEnd type="arrow"/>
          </a:ln>
          <a:effectLst/>
        </p:spPr>
      </p:cxnSp>
      <p:cxnSp>
        <p:nvCxnSpPr>
          <p:cNvPr id="120" name="Straight Arrow Connector 119"/>
          <p:cNvCxnSpPr/>
          <p:nvPr/>
        </p:nvCxnSpPr>
        <p:spPr bwMode="auto">
          <a:xfrm flipV="1">
            <a:off x="1786408" y="2255622"/>
            <a:ext cx="190438" cy="9527"/>
          </a:xfrm>
          <a:prstGeom prst="straightConnector1">
            <a:avLst/>
          </a:prstGeom>
          <a:solidFill>
            <a:schemeClr val="accent1"/>
          </a:solidFill>
          <a:ln w="3175" cap="flat" cmpd="sng" algn="ctr">
            <a:solidFill>
              <a:schemeClr val="tx1"/>
            </a:solidFill>
            <a:prstDash val="solid"/>
            <a:round/>
            <a:headEnd type="none" w="med" len="med"/>
            <a:tailEnd type="arrow"/>
          </a:ln>
          <a:effectLst/>
        </p:spPr>
      </p:cxnSp>
      <p:cxnSp>
        <p:nvCxnSpPr>
          <p:cNvPr id="121" name="Straight Arrow Connector 120"/>
          <p:cNvCxnSpPr/>
          <p:nvPr/>
        </p:nvCxnSpPr>
        <p:spPr bwMode="auto">
          <a:xfrm flipV="1">
            <a:off x="2334923" y="3924366"/>
            <a:ext cx="190438" cy="9527"/>
          </a:xfrm>
          <a:prstGeom prst="straightConnector1">
            <a:avLst/>
          </a:prstGeom>
          <a:solidFill>
            <a:schemeClr val="accent1"/>
          </a:solidFill>
          <a:ln w="3175" cap="flat" cmpd="sng" algn="ctr">
            <a:solidFill>
              <a:schemeClr val="tx1"/>
            </a:solidFill>
            <a:prstDash val="solid"/>
            <a:round/>
            <a:headEnd type="none" w="med" len="med"/>
            <a:tailEnd type="arrow"/>
          </a:ln>
          <a:effectLst/>
        </p:spPr>
      </p:cxnSp>
      <p:cxnSp>
        <p:nvCxnSpPr>
          <p:cNvPr id="122" name="Straight Arrow Connector 121"/>
          <p:cNvCxnSpPr/>
          <p:nvPr/>
        </p:nvCxnSpPr>
        <p:spPr bwMode="auto">
          <a:xfrm flipV="1">
            <a:off x="2336074" y="5660806"/>
            <a:ext cx="190438" cy="9527"/>
          </a:xfrm>
          <a:prstGeom prst="straightConnector1">
            <a:avLst/>
          </a:prstGeom>
          <a:solidFill>
            <a:schemeClr val="accent1"/>
          </a:solidFill>
          <a:ln w="3175" cap="flat" cmpd="sng" algn="ctr">
            <a:solidFill>
              <a:schemeClr val="tx1"/>
            </a:solidFill>
            <a:prstDash val="solid"/>
            <a:round/>
            <a:headEnd type="none" w="med" len="med"/>
            <a:tailEnd type="arrow"/>
          </a:ln>
          <a:effectLst/>
        </p:spPr>
      </p:cxnSp>
      <p:sp>
        <p:nvSpPr>
          <p:cNvPr id="123" name="Rounded Rectangle 122"/>
          <p:cNvSpPr/>
          <p:nvPr/>
        </p:nvSpPr>
        <p:spPr bwMode="auto">
          <a:xfrm>
            <a:off x="3915058" y="3762183"/>
            <a:ext cx="632982" cy="324366"/>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4" name="Rounded Rectangle 123"/>
          <p:cNvSpPr/>
          <p:nvPr/>
        </p:nvSpPr>
        <p:spPr bwMode="auto">
          <a:xfrm>
            <a:off x="3901995" y="5497468"/>
            <a:ext cx="632982" cy="324366"/>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401373023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85800" y="323089"/>
            <a:ext cx="3229258" cy="89611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4200" dirty="0" smtClean="0">
                <a:solidFill>
                  <a:srgbClr val="000000"/>
                </a:solidFill>
                <a:latin typeface="Cambria" panose="02040503050406030204" pitchFamily="18" charset="0"/>
              </a:rPr>
              <a:t>Picture it!</a:t>
            </a:r>
            <a:endParaRPr lang="en-US" sz="4200" dirty="0">
              <a:solidFill>
                <a:srgbClr val="000000"/>
              </a:solidFill>
              <a:latin typeface="Cambria" panose="02040503050406030204" pitchFamily="18" charset="0"/>
            </a:endParaRPr>
          </a:p>
        </p:txBody>
      </p:sp>
      <p:sp>
        <p:nvSpPr>
          <p:cNvPr id="46" name="Text Box 30"/>
          <p:cNvSpPr txBox="1">
            <a:spLocks noChangeArrowheads="1"/>
          </p:cNvSpPr>
          <p:nvPr/>
        </p:nvSpPr>
        <p:spPr bwMode="auto">
          <a:xfrm>
            <a:off x="123692" y="2057400"/>
            <a:ext cx="388639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100" b="1" dirty="0" err="1" smtClean="0">
                <a:solidFill>
                  <a:srgbClr val="000000"/>
                </a:solidFill>
                <a:latin typeface="Courier New" pitchFamily="49" charset="0"/>
              </a:rPr>
              <a:t>sajak</a:t>
            </a:r>
            <a:r>
              <a:rPr lang="en-US" sz="2100" b="1" dirty="0" smtClean="0">
                <a:solidFill>
                  <a:srgbClr val="000000"/>
                </a:solidFill>
                <a:latin typeface="Courier New" pitchFamily="49" charset="0"/>
              </a:rPr>
              <a:t>(</a:t>
            </a:r>
            <a:r>
              <a:rPr lang="en-US" sz="2100" b="1" dirty="0" smtClean="0">
                <a:solidFill>
                  <a:srgbClr val="0B9520"/>
                </a:solidFill>
                <a:latin typeface="Courier New" pitchFamily="49" charset="0"/>
              </a:rPr>
              <a:t>''</a:t>
            </a:r>
            <a:r>
              <a:rPr lang="en-US" sz="2100" b="1" dirty="0" smtClean="0">
                <a:solidFill>
                  <a:srgbClr val="000000"/>
                </a:solidFill>
                <a:latin typeface="Courier New" pitchFamily="49" charset="0"/>
              </a:rPr>
              <a:t>)   0</a:t>
            </a:r>
            <a:endParaRPr lang="en-US" sz="2100" b="1" dirty="0">
              <a:solidFill>
                <a:srgbClr val="333399"/>
              </a:solidFill>
              <a:latin typeface="Courier New" pitchFamily="49" charset="0"/>
            </a:endParaRPr>
          </a:p>
        </p:txBody>
      </p:sp>
      <p:sp>
        <p:nvSpPr>
          <p:cNvPr id="70" name="Text Box 44"/>
          <p:cNvSpPr txBox="1">
            <a:spLocks noChangeArrowheads="1"/>
          </p:cNvSpPr>
          <p:nvPr/>
        </p:nvSpPr>
        <p:spPr bwMode="auto">
          <a:xfrm>
            <a:off x="1143000" y="1524000"/>
            <a:ext cx="2438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800" dirty="0" smtClean="0">
                <a:solidFill>
                  <a:srgbClr val="000000"/>
                </a:solidFill>
              </a:rPr>
              <a:t>NOT a space – this is </a:t>
            </a:r>
            <a:r>
              <a:rPr lang="en-US" sz="800" u="sng" dirty="0" smtClean="0">
                <a:solidFill>
                  <a:srgbClr val="000000"/>
                </a:solidFill>
              </a:rPr>
              <a:t>no characters at all</a:t>
            </a:r>
            <a:r>
              <a:rPr lang="en-US" sz="800" dirty="0" smtClean="0">
                <a:solidFill>
                  <a:srgbClr val="000000"/>
                </a:solidFill>
              </a:rPr>
              <a:t>. This is the </a:t>
            </a:r>
            <a:r>
              <a:rPr lang="en-US" sz="800" i="1" dirty="0" smtClean="0">
                <a:solidFill>
                  <a:srgbClr val="000000"/>
                </a:solidFill>
              </a:rPr>
              <a:t>empty string – and it has 0 vowels!</a:t>
            </a:r>
            <a:endParaRPr lang="en-US" sz="800" dirty="0">
              <a:solidFill>
                <a:srgbClr val="000000"/>
              </a:solidFill>
            </a:endParaRPr>
          </a:p>
        </p:txBody>
      </p:sp>
      <p:cxnSp>
        <p:nvCxnSpPr>
          <p:cNvPr id="10" name="Straight Arrow Connector 9"/>
          <p:cNvCxnSpPr>
            <a:stCxn id="70" idx="1"/>
          </p:cNvCxnSpPr>
          <p:nvPr/>
        </p:nvCxnSpPr>
        <p:spPr bwMode="auto">
          <a:xfrm flipH="1">
            <a:off x="905816" y="1693277"/>
            <a:ext cx="237184" cy="169278"/>
          </a:xfrm>
          <a:prstGeom prst="straightConnector1">
            <a:avLst/>
          </a:prstGeom>
          <a:solidFill>
            <a:schemeClr val="accent1"/>
          </a:solidFill>
          <a:ln w="3175" cap="flat" cmpd="sng" algn="ctr">
            <a:solidFill>
              <a:schemeClr val="tx1"/>
            </a:solidFill>
            <a:prstDash val="solid"/>
            <a:round/>
            <a:headEnd type="none" w="med" len="med"/>
            <a:tailEnd type="arrow"/>
          </a:ln>
          <a:effectLst/>
        </p:spPr>
      </p:cxnSp>
      <p:sp>
        <p:nvSpPr>
          <p:cNvPr id="89" name="Text Box 32"/>
          <p:cNvSpPr txBox="1">
            <a:spLocks noChangeArrowheads="1"/>
          </p:cNvSpPr>
          <p:nvPr/>
        </p:nvSpPr>
        <p:spPr bwMode="auto">
          <a:xfrm>
            <a:off x="4813300" y="406400"/>
            <a:ext cx="4254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800" b="1" dirty="0" err="1">
                <a:solidFill>
                  <a:srgbClr val="FEA30F"/>
                </a:solidFill>
                <a:latin typeface="Courier New" pitchFamily="49" charset="0"/>
              </a:rPr>
              <a:t>def</a:t>
            </a:r>
            <a:r>
              <a:rPr lang="en-US" sz="2800" b="1" dirty="0">
                <a:solidFill>
                  <a:srgbClr val="000000"/>
                </a:solidFill>
                <a:latin typeface="Courier New" pitchFamily="49" charset="0"/>
              </a:rPr>
              <a:t> </a:t>
            </a:r>
            <a:r>
              <a:rPr lang="en-US" sz="2800" b="1" dirty="0" err="1">
                <a:solidFill>
                  <a:srgbClr val="000000"/>
                </a:solidFill>
                <a:latin typeface="Courier New" pitchFamily="49" charset="0"/>
              </a:rPr>
              <a:t>sajak</a:t>
            </a:r>
            <a:r>
              <a:rPr lang="en-US" sz="2800" b="1" dirty="0">
                <a:solidFill>
                  <a:srgbClr val="000000"/>
                </a:solidFill>
                <a:latin typeface="Courier New" pitchFamily="49" charset="0"/>
              </a:rPr>
              <a:t>(s):</a:t>
            </a:r>
            <a:r>
              <a:rPr lang="en-US" sz="2800" dirty="0">
                <a:solidFill>
                  <a:srgbClr val="000000"/>
                </a:solidFill>
                <a:latin typeface="Times New Roman" pitchFamily="18" charset="0"/>
              </a:rPr>
              <a:t> </a:t>
            </a:r>
          </a:p>
        </p:txBody>
      </p:sp>
      <p:sp>
        <p:nvSpPr>
          <p:cNvPr id="91" name="Text Box 34"/>
          <p:cNvSpPr txBox="1">
            <a:spLocks noChangeArrowheads="1"/>
          </p:cNvSpPr>
          <p:nvPr/>
        </p:nvSpPr>
        <p:spPr bwMode="auto">
          <a:xfrm>
            <a:off x="4741499" y="6335988"/>
            <a:ext cx="2484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0" fontAlgn="base" hangingPunct="0">
              <a:spcBef>
                <a:spcPct val="50000"/>
              </a:spcBef>
              <a:spcAft>
                <a:spcPct val="0"/>
              </a:spcAft>
            </a:pPr>
            <a:r>
              <a:rPr lang="en-US" sz="1200" dirty="0">
                <a:solidFill>
                  <a:srgbClr val="000000"/>
                </a:solidFill>
                <a:latin typeface="Cambria" pitchFamily="18" charset="0"/>
              </a:rPr>
              <a:t>What 7</a:t>
            </a:r>
            <a:r>
              <a:rPr lang="en-US" sz="1200" dirty="0" smtClean="0">
                <a:solidFill>
                  <a:srgbClr val="000000"/>
                </a:solidFill>
                <a:latin typeface="Cambria" pitchFamily="18" charset="0"/>
              </a:rPr>
              <a:t>-letter </a:t>
            </a:r>
            <a:r>
              <a:rPr lang="en-US" sz="1200" dirty="0">
                <a:solidFill>
                  <a:srgbClr val="000000"/>
                </a:solidFill>
                <a:latin typeface="Cambria" pitchFamily="18" charset="0"/>
              </a:rPr>
              <a:t>English word </a:t>
            </a:r>
            <a:r>
              <a:rPr lang="en-US" sz="1200" b="1" dirty="0" smtClean="0">
                <a:solidFill>
                  <a:srgbClr val="000000"/>
                </a:solidFill>
                <a:latin typeface="Courier New" pitchFamily="49" charset="0"/>
                <a:cs typeface="Courier New" pitchFamily="49" charset="0"/>
              </a:rPr>
              <a:t>w</a:t>
            </a:r>
            <a:r>
              <a:rPr lang="en-US" sz="1200" dirty="0" smtClean="0">
                <a:solidFill>
                  <a:srgbClr val="000000"/>
                </a:solidFill>
                <a:latin typeface="Cambria" pitchFamily="18" charset="0"/>
              </a:rPr>
              <a:t> </a:t>
            </a:r>
            <a:r>
              <a:rPr lang="en-US" sz="1200" dirty="0">
                <a:solidFill>
                  <a:srgbClr val="000000"/>
                </a:solidFill>
                <a:latin typeface="Cambria" pitchFamily="18" charset="0"/>
              </a:rPr>
              <a:t>maximizes </a:t>
            </a:r>
            <a:r>
              <a:rPr lang="en-US" sz="1200" dirty="0" smtClean="0">
                <a:solidFill>
                  <a:srgbClr val="000000"/>
                </a:solidFill>
                <a:latin typeface="Cambria" pitchFamily="18" charset="0"/>
              </a:rPr>
              <a:t>  </a:t>
            </a:r>
            <a:r>
              <a:rPr lang="en-US" sz="1200" b="1" dirty="0" err="1" smtClean="0">
                <a:solidFill>
                  <a:srgbClr val="000000"/>
                </a:solidFill>
                <a:latin typeface="Courier New" pitchFamily="49" charset="0"/>
                <a:cs typeface="Courier New" pitchFamily="49" charset="0"/>
              </a:rPr>
              <a:t>sajak</a:t>
            </a:r>
            <a:r>
              <a:rPr lang="en-US" sz="1200" b="1" dirty="0" smtClean="0">
                <a:solidFill>
                  <a:srgbClr val="000000"/>
                </a:solidFill>
                <a:latin typeface="Courier New" pitchFamily="49" charset="0"/>
                <a:cs typeface="Courier New" pitchFamily="49" charset="0"/>
              </a:rPr>
              <a:t>(w</a:t>
            </a:r>
            <a:r>
              <a:rPr lang="en-US" sz="1200" b="1" dirty="0">
                <a:solidFill>
                  <a:srgbClr val="000000"/>
                </a:solidFill>
                <a:latin typeface="Courier New" pitchFamily="49" charset="0"/>
                <a:cs typeface="Courier New" pitchFamily="49" charset="0"/>
              </a:rPr>
              <a:t>)</a:t>
            </a:r>
            <a:r>
              <a:rPr lang="en-US" sz="1200" dirty="0">
                <a:solidFill>
                  <a:srgbClr val="000000"/>
                </a:solidFill>
                <a:latin typeface="Cambria" pitchFamily="18" charset="0"/>
              </a:rPr>
              <a:t> ? </a:t>
            </a:r>
          </a:p>
        </p:txBody>
      </p:sp>
      <p:sp>
        <p:nvSpPr>
          <p:cNvPr id="94" name="Rectangle 37"/>
          <p:cNvSpPr>
            <a:spLocks noChangeArrowheads="1"/>
          </p:cNvSpPr>
          <p:nvPr/>
        </p:nvSpPr>
        <p:spPr bwMode="auto">
          <a:xfrm>
            <a:off x="5222875" y="892175"/>
            <a:ext cx="37052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400" b="1" dirty="0">
                <a:solidFill>
                  <a:srgbClr val="0B9520"/>
                </a:solidFill>
                <a:latin typeface="Courier New" pitchFamily="49" charset="0"/>
              </a:rPr>
              <a:t>""" returns the number of vowels </a:t>
            </a:r>
          </a:p>
          <a:p>
            <a:pPr eaLnBrk="0" fontAlgn="base" hangingPunct="0">
              <a:spcBef>
                <a:spcPct val="0"/>
              </a:spcBef>
              <a:spcAft>
                <a:spcPct val="0"/>
              </a:spcAft>
            </a:pPr>
            <a:r>
              <a:rPr lang="en-US" sz="1400" b="1" dirty="0">
                <a:solidFill>
                  <a:srgbClr val="0B9520"/>
                </a:solidFill>
                <a:latin typeface="Courier New" pitchFamily="49" charset="0"/>
              </a:rPr>
              <a:t>    in the input string, s</a:t>
            </a:r>
          </a:p>
          <a:p>
            <a:pPr eaLnBrk="0" fontAlgn="base" hangingPunct="0">
              <a:spcBef>
                <a:spcPct val="0"/>
              </a:spcBef>
              <a:spcAft>
                <a:spcPct val="0"/>
              </a:spcAft>
            </a:pPr>
            <a:r>
              <a:rPr lang="en-US" sz="1400" b="1" dirty="0">
                <a:solidFill>
                  <a:srgbClr val="0B9520"/>
                </a:solidFill>
                <a:latin typeface="Courier New" pitchFamily="49" charset="0"/>
              </a:rPr>
              <a:t>"""</a:t>
            </a:r>
          </a:p>
        </p:txBody>
      </p:sp>
      <p:sp>
        <p:nvSpPr>
          <p:cNvPr id="95" name="Rectangle 38"/>
          <p:cNvSpPr>
            <a:spLocks noChangeArrowheads="1"/>
          </p:cNvSpPr>
          <p:nvPr/>
        </p:nvSpPr>
        <p:spPr bwMode="auto">
          <a:xfrm>
            <a:off x="5931415" y="6058989"/>
            <a:ext cx="12945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fontAlgn="base" hangingPunct="0">
              <a:spcBef>
                <a:spcPct val="0"/>
              </a:spcBef>
              <a:spcAft>
                <a:spcPct val="0"/>
              </a:spcAft>
            </a:pPr>
            <a:r>
              <a:rPr lang="en-US" sz="1200" b="1" dirty="0">
                <a:solidFill>
                  <a:srgbClr val="FF9900"/>
                </a:solidFill>
                <a:latin typeface="Cambria" pitchFamily="18" charset="0"/>
              </a:rPr>
              <a:t>Want more Pat?</a:t>
            </a:r>
          </a:p>
        </p:txBody>
      </p:sp>
      <p:sp>
        <p:nvSpPr>
          <p:cNvPr id="97" name="Rectangle 42"/>
          <p:cNvSpPr>
            <a:spLocks noChangeArrowheads="1"/>
          </p:cNvSpPr>
          <p:nvPr/>
        </p:nvSpPr>
        <p:spPr bwMode="auto">
          <a:xfrm>
            <a:off x="5222875" y="1680895"/>
            <a:ext cx="23022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b="1" dirty="0">
                <a:solidFill>
                  <a:srgbClr val="FEA30F"/>
                </a:solidFill>
                <a:latin typeface="Courier New" pitchFamily="49" charset="0"/>
              </a:rPr>
              <a:t>if   </a:t>
            </a:r>
            <a:r>
              <a:rPr lang="en-US" sz="2400" b="1" dirty="0">
                <a:solidFill>
                  <a:srgbClr val="000000"/>
                </a:solidFill>
                <a:latin typeface="Courier New" pitchFamily="49" charset="0"/>
              </a:rPr>
              <a:t>s == </a:t>
            </a:r>
            <a:r>
              <a:rPr lang="en-US" sz="2400" b="1" dirty="0">
                <a:solidFill>
                  <a:srgbClr val="0B9520"/>
                </a:solidFill>
                <a:latin typeface="Courier New" pitchFamily="49" charset="0"/>
              </a:rPr>
              <a:t>''</a:t>
            </a:r>
            <a:r>
              <a:rPr lang="en-US" b="1" dirty="0">
                <a:solidFill>
                  <a:srgbClr val="000000"/>
                </a:solidFill>
                <a:latin typeface="Courier New" pitchFamily="49" charset="0"/>
              </a:rPr>
              <a:t>:</a:t>
            </a:r>
            <a:endParaRPr lang="en-US" sz="2800" b="1" dirty="0">
              <a:solidFill>
                <a:srgbClr val="FEA30F"/>
              </a:solidFill>
              <a:latin typeface="Courier New" pitchFamily="49" charset="0"/>
            </a:endParaRPr>
          </a:p>
        </p:txBody>
      </p:sp>
      <p:sp>
        <p:nvSpPr>
          <p:cNvPr id="98" name="Rectangle 46"/>
          <p:cNvSpPr>
            <a:spLocks noChangeArrowheads="1"/>
          </p:cNvSpPr>
          <p:nvPr/>
        </p:nvSpPr>
        <p:spPr bwMode="auto">
          <a:xfrm>
            <a:off x="5222875" y="3251200"/>
            <a:ext cx="733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b="1" dirty="0" err="1">
                <a:solidFill>
                  <a:srgbClr val="FEA30F"/>
                </a:solidFill>
                <a:latin typeface="Courier New" pitchFamily="49" charset="0"/>
              </a:rPr>
              <a:t>elif</a:t>
            </a:r>
            <a:endParaRPr lang="en-US" sz="2800" b="1" dirty="0">
              <a:solidFill>
                <a:srgbClr val="FEA30F"/>
              </a:solidFill>
              <a:latin typeface="Courier New" pitchFamily="49" charset="0"/>
            </a:endParaRPr>
          </a:p>
        </p:txBody>
      </p:sp>
      <p:sp>
        <p:nvSpPr>
          <p:cNvPr id="99" name="Rectangle 47"/>
          <p:cNvSpPr>
            <a:spLocks noChangeArrowheads="1"/>
          </p:cNvSpPr>
          <p:nvPr/>
        </p:nvSpPr>
        <p:spPr bwMode="auto">
          <a:xfrm>
            <a:off x="5222875" y="4648200"/>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b="1" dirty="0">
                <a:solidFill>
                  <a:srgbClr val="FEA30F"/>
                </a:solidFill>
                <a:latin typeface="Courier New" pitchFamily="49" charset="0"/>
              </a:rPr>
              <a:t>else</a:t>
            </a:r>
            <a:r>
              <a:rPr lang="en-US" b="1" dirty="0">
                <a:solidFill>
                  <a:srgbClr val="000000"/>
                </a:solidFill>
                <a:latin typeface="Courier New" pitchFamily="49" charset="0"/>
              </a:rPr>
              <a:t>:</a:t>
            </a:r>
            <a:endParaRPr lang="en-US" sz="2800" b="1" dirty="0">
              <a:solidFill>
                <a:srgbClr val="FEA30F"/>
              </a:solidFill>
              <a:latin typeface="Courier New" pitchFamily="49" charset="0"/>
            </a:endParaRPr>
          </a:p>
        </p:txBody>
      </p:sp>
      <p:sp>
        <p:nvSpPr>
          <p:cNvPr id="100" name="Rectangle 46"/>
          <p:cNvSpPr>
            <a:spLocks noChangeArrowheads="1"/>
          </p:cNvSpPr>
          <p:nvPr/>
        </p:nvSpPr>
        <p:spPr bwMode="auto">
          <a:xfrm>
            <a:off x="5694363" y="2273032"/>
            <a:ext cx="1011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b="1">
                <a:solidFill>
                  <a:srgbClr val="7030A0"/>
                </a:solidFill>
                <a:latin typeface="Courier New" pitchFamily="49" charset="0"/>
              </a:rPr>
              <a:t>return</a:t>
            </a:r>
            <a:endParaRPr lang="en-US" sz="2800" b="1">
              <a:solidFill>
                <a:srgbClr val="7030A0"/>
              </a:solidFill>
              <a:latin typeface="Courier New" pitchFamily="49" charset="0"/>
            </a:endParaRPr>
          </a:p>
        </p:txBody>
      </p:sp>
      <p:sp>
        <p:nvSpPr>
          <p:cNvPr id="101" name="Rectangle 46"/>
          <p:cNvSpPr>
            <a:spLocks noChangeArrowheads="1"/>
          </p:cNvSpPr>
          <p:nvPr/>
        </p:nvSpPr>
        <p:spPr bwMode="auto">
          <a:xfrm>
            <a:off x="5694363" y="3770312"/>
            <a:ext cx="1011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b="1">
                <a:solidFill>
                  <a:srgbClr val="7030A0"/>
                </a:solidFill>
                <a:latin typeface="Courier New" pitchFamily="49" charset="0"/>
              </a:rPr>
              <a:t>return</a:t>
            </a:r>
            <a:endParaRPr lang="en-US" sz="2800" b="1">
              <a:solidFill>
                <a:srgbClr val="7030A0"/>
              </a:solidFill>
              <a:latin typeface="Courier New" pitchFamily="49" charset="0"/>
            </a:endParaRPr>
          </a:p>
        </p:txBody>
      </p:sp>
      <p:sp>
        <p:nvSpPr>
          <p:cNvPr id="102" name="Rectangle 46"/>
          <p:cNvSpPr>
            <a:spLocks noChangeArrowheads="1"/>
          </p:cNvSpPr>
          <p:nvPr/>
        </p:nvSpPr>
        <p:spPr bwMode="auto">
          <a:xfrm>
            <a:off x="5694363" y="5091112"/>
            <a:ext cx="1011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b="1">
                <a:solidFill>
                  <a:srgbClr val="7030A0"/>
                </a:solidFill>
                <a:latin typeface="Courier New" pitchFamily="49" charset="0"/>
              </a:rPr>
              <a:t>return</a:t>
            </a:r>
            <a:endParaRPr lang="en-US" sz="2800" b="1">
              <a:solidFill>
                <a:srgbClr val="7030A0"/>
              </a:solidFill>
              <a:latin typeface="Courier New" pitchFamily="49" charset="0"/>
            </a:endParaRPr>
          </a:p>
        </p:txBody>
      </p:sp>
      <p:sp>
        <p:nvSpPr>
          <p:cNvPr id="103" name="Text Box 44"/>
          <p:cNvSpPr txBox="1">
            <a:spLocks noChangeArrowheads="1"/>
          </p:cNvSpPr>
          <p:nvPr/>
        </p:nvSpPr>
        <p:spPr bwMode="auto">
          <a:xfrm>
            <a:off x="6039398" y="1473200"/>
            <a:ext cx="106874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800" dirty="0">
                <a:solidFill>
                  <a:srgbClr val="000000"/>
                </a:solidFill>
              </a:rPr>
              <a:t>Base case test</a:t>
            </a:r>
          </a:p>
        </p:txBody>
      </p:sp>
      <p:sp>
        <p:nvSpPr>
          <p:cNvPr id="104" name="Text Box 32"/>
          <p:cNvSpPr txBox="1">
            <a:spLocks noChangeArrowheads="1"/>
          </p:cNvSpPr>
          <p:nvPr/>
        </p:nvSpPr>
        <p:spPr bwMode="auto">
          <a:xfrm>
            <a:off x="359435" y="1697077"/>
            <a:ext cx="1091506"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800" b="1" dirty="0" smtClean="0">
                <a:solidFill>
                  <a:srgbClr val="009900"/>
                </a:solidFill>
                <a:latin typeface="Courier New" pitchFamily="49" charset="0"/>
              </a:rPr>
              <a:t>''</a:t>
            </a:r>
            <a:endParaRPr lang="en-US" sz="2800" dirty="0">
              <a:solidFill>
                <a:srgbClr val="009900"/>
              </a:solidFill>
              <a:latin typeface="Times New Roman" pitchFamily="18" charset="0"/>
            </a:endParaRPr>
          </a:p>
        </p:txBody>
      </p:sp>
      <p:sp>
        <p:nvSpPr>
          <p:cNvPr id="106" name="Text Box 30"/>
          <p:cNvSpPr txBox="1">
            <a:spLocks noChangeArrowheads="1"/>
          </p:cNvSpPr>
          <p:nvPr/>
        </p:nvSpPr>
        <p:spPr bwMode="auto">
          <a:xfrm>
            <a:off x="126273" y="3719513"/>
            <a:ext cx="509660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100" b="1" dirty="0" err="1" smtClean="0">
                <a:solidFill>
                  <a:srgbClr val="000000"/>
                </a:solidFill>
                <a:latin typeface="Courier New" pitchFamily="49" charset="0"/>
              </a:rPr>
              <a:t>sajak</a:t>
            </a:r>
            <a:r>
              <a:rPr lang="en-US" sz="2100" b="1" dirty="0" smtClean="0">
                <a:solidFill>
                  <a:srgbClr val="000000"/>
                </a:solidFill>
                <a:latin typeface="Courier New" pitchFamily="49" charset="0"/>
              </a:rPr>
              <a:t>(</a:t>
            </a:r>
            <a:r>
              <a:rPr lang="en-US" sz="2100" b="1" dirty="0" smtClean="0">
                <a:solidFill>
                  <a:srgbClr val="0B9520"/>
                </a:solidFill>
                <a:latin typeface="Courier New" pitchFamily="49" charset="0"/>
              </a:rPr>
              <a:t>'</a:t>
            </a:r>
            <a:r>
              <a:rPr lang="en-US" sz="2100" b="1" dirty="0" smtClean="0">
                <a:solidFill>
                  <a:srgbClr val="CC3300"/>
                </a:solidFill>
                <a:latin typeface="Courier New" pitchFamily="49" charset="0"/>
              </a:rPr>
              <a:t>o</a:t>
            </a:r>
            <a:r>
              <a:rPr lang="en-US" sz="2100" b="1" dirty="0" smtClean="0">
                <a:solidFill>
                  <a:srgbClr val="0B9520"/>
                </a:solidFill>
                <a:latin typeface="Courier New" pitchFamily="49" charset="0"/>
              </a:rPr>
              <a:t>kay'</a:t>
            </a:r>
            <a:r>
              <a:rPr lang="en-US" sz="2100" b="1" dirty="0" smtClean="0">
                <a:solidFill>
                  <a:srgbClr val="000000"/>
                </a:solidFill>
                <a:latin typeface="Courier New" pitchFamily="49" charset="0"/>
              </a:rPr>
              <a:t>)  </a:t>
            </a:r>
            <a:r>
              <a:rPr lang="en-US" sz="2100" b="1" dirty="0" smtClean="0">
                <a:solidFill>
                  <a:srgbClr val="CC3300"/>
                </a:solidFill>
                <a:latin typeface="Courier New" pitchFamily="49" charset="0"/>
              </a:rPr>
              <a:t>1</a:t>
            </a:r>
            <a:r>
              <a:rPr lang="en-US" sz="2100" b="1" dirty="0" smtClean="0">
                <a:solidFill>
                  <a:srgbClr val="000000"/>
                </a:solidFill>
                <a:latin typeface="Courier New" pitchFamily="49" charset="0"/>
              </a:rPr>
              <a:t>+sajak(    ) </a:t>
            </a:r>
            <a:endParaRPr lang="en-US" sz="2100" b="1" dirty="0">
              <a:solidFill>
                <a:srgbClr val="333399"/>
              </a:solidFill>
              <a:latin typeface="Courier New" pitchFamily="49" charset="0"/>
            </a:endParaRPr>
          </a:p>
        </p:txBody>
      </p:sp>
      <p:sp>
        <p:nvSpPr>
          <p:cNvPr id="109" name="Text Box 32"/>
          <p:cNvSpPr txBox="1">
            <a:spLocks noChangeArrowheads="1"/>
          </p:cNvSpPr>
          <p:nvPr/>
        </p:nvSpPr>
        <p:spPr bwMode="auto">
          <a:xfrm>
            <a:off x="362016" y="3200400"/>
            <a:ext cx="18906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800" b="1" dirty="0" smtClean="0">
                <a:solidFill>
                  <a:srgbClr val="009900"/>
                </a:solidFill>
                <a:latin typeface="Courier New" pitchFamily="49" charset="0"/>
              </a:rPr>
              <a:t>'okay'</a:t>
            </a:r>
            <a:endParaRPr lang="en-US" sz="2800" dirty="0">
              <a:solidFill>
                <a:srgbClr val="009900"/>
              </a:solidFill>
              <a:latin typeface="Times New Roman" pitchFamily="18" charset="0"/>
            </a:endParaRPr>
          </a:p>
        </p:txBody>
      </p:sp>
      <p:sp>
        <p:nvSpPr>
          <p:cNvPr id="110" name="Text Box 30"/>
          <p:cNvSpPr txBox="1">
            <a:spLocks noChangeArrowheads="1"/>
          </p:cNvSpPr>
          <p:nvPr/>
        </p:nvSpPr>
        <p:spPr bwMode="auto">
          <a:xfrm>
            <a:off x="128452" y="5451902"/>
            <a:ext cx="559924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100" b="1" dirty="0" err="1" smtClean="0">
                <a:solidFill>
                  <a:srgbClr val="000000"/>
                </a:solidFill>
                <a:latin typeface="Courier New" pitchFamily="49" charset="0"/>
              </a:rPr>
              <a:t>sajak</a:t>
            </a:r>
            <a:r>
              <a:rPr lang="en-US" sz="2100" b="1" dirty="0" smtClean="0">
                <a:solidFill>
                  <a:srgbClr val="000000"/>
                </a:solidFill>
                <a:latin typeface="Courier New" pitchFamily="49" charset="0"/>
              </a:rPr>
              <a:t>(</a:t>
            </a:r>
            <a:r>
              <a:rPr lang="en-US" sz="2100" b="1" dirty="0" smtClean="0">
                <a:solidFill>
                  <a:srgbClr val="0B9520"/>
                </a:solidFill>
                <a:latin typeface="Courier New" pitchFamily="49" charset="0"/>
              </a:rPr>
              <a:t>'what'</a:t>
            </a:r>
            <a:r>
              <a:rPr lang="en-US" sz="2100" b="1" dirty="0" smtClean="0">
                <a:solidFill>
                  <a:srgbClr val="000000"/>
                </a:solidFill>
                <a:latin typeface="Courier New" pitchFamily="49" charset="0"/>
              </a:rPr>
              <a:t>)  0+sajak(</a:t>
            </a:r>
            <a:r>
              <a:rPr lang="en-US" sz="2100" b="1" dirty="0">
                <a:solidFill>
                  <a:srgbClr val="009900"/>
                </a:solidFill>
                <a:latin typeface="Courier New" pitchFamily="49" charset="0"/>
              </a:rPr>
              <a:t> </a:t>
            </a:r>
            <a:r>
              <a:rPr lang="en-US" sz="2100" b="1" dirty="0" smtClean="0">
                <a:solidFill>
                  <a:srgbClr val="009900"/>
                </a:solidFill>
                <a:latin typeface="Courier New" pitchFamily="49" charset="0"/>
              </a:rPr>
              <a:t>   </a:t>
            </a:r>
            <a:r>
              <a:rPr lang="en-US" sz="2100" b="1" dirty="0" smtClean="0">
                <a:solidFill>
                  <a:srgbClr val="000000"/>
                </a:solidFill>
                <a:latin typeface="Courier New" pitchFamily="49" charset="0"/>
              </a:rPr>
              <a:t>)</a:t>
            </a:r>
            <a:endParaRPr lang="en-US" sz="2100" b="1" dirty="0">
              <a:solidFill>
                <a:srgbClr val="333399"/>
              </a:solidFill>
              <a:latin typeface="Courier New" pitchFamily="49" charset="0"/>
            </a:endParaRPr>
          </a:p>
        </p:txBody>
      </p:sp>
      <p:sp>
        <p:nvSpPr>
          <p:cNvPr id="113" name="Text Box 32"/>
          <p:cNvSpPr txBox="1">
            <a:spLocks noChangeArrowheads="1"/>
          </p:cNvSpPr>
          <p:nvPr/>
        </p:nvSpPr>
        <p:spPr bwMode="auto">
          <a:xfrm>
            <a:off x="364194" y="4932789"/>
            <a:ext cx="17026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800" b="1" dirty="0" smtClean="0">
                <a:solidFill>
                  <a:srgbClr val="009900"/>
                </a:solidFill>
                <a:latin typeface="Courier New" pitchFamily="49" charset="0"/>
              </a:rPr>
              <a:t>'what'</a:t>
            </a:r>
            <a:endParaRPr lang="en-US" sz="2800" dirty="0">
              <a:solidFill>
                <a:srgbClr val="009900"/>
              </a:solidFill>
              <a:latin typeface="Times New Roman" pitchFamily="18" charset="0"/>
            </a:endParaRPr>
          </a:p>
        </p:txBody>
      </p:sp>
      <p:sp>
        <p:nvSpPr>
          <p:cNvPr id="114" name="Text Box 44"/>
          <p:cNvSpPr txBox="1">
            <a:spLocks noChangeArrowheads="1"/>
          </p:cNvSpPr>
          <p:nvPr/>
        </p:nvSpPr>
        <p:spPr bwMode="auto">
          <a:xfrm>
            <a:off x="1905000" y="2930063"/>
            <a:ext cx="2209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800" dirty="0" smtClean="0">
                <a:solidFill>
                  <a:srgbClr val="000000"/>
                </a:solidFill>
              </a:rPr>
              <a:t>starts with a vowel – count that </a:t>
            </a:r>
            <a:r>
              <a:rPr lang="en-US" sz="800" dirty="0">
                <a:solidFill>
                  <a:srgbClr val="000000"/>
                </a:solidFill>
              </a:rPr>
              <a:t>v</a:t>
            </a:r>
            <a:r>
              <a:rPr lang="en-US" sz="800" dirty="0" smtClean="0">
                <a:solidFill>
                  <a:srgbClr val="000000"/>
                </a:solidFill>
              </a:rPr>
              <a:t>owel and delegate the rest to recursion</a:t>
            </a:r>
            <a:endParaRPr lang="en-US" sz="800" dirty="0">
              <a:solidFill>
                <a:srgbClr val="000000"/>
              </a:solidFill>
            </a:endParaRPr>
          </a:p>
        </p:txBody>
      </p:sp>
      <p:cxnSp>
        <p:nvCxnSpPr>
          <p:cNvPr id="115" name="Straight Arrow Connector 114"/>
          <p:cNvCxnSpPr/>
          <p:nvPr/>
        </p:nvCxnSpPr>
        <p:spPr bwMode="auto">
          <a:xfrm flipH="1">
            <a:off x="1786408" y="3081922"/>
            <a:ext cx="237184" cy="169278"/>
          </a:xfrm>
          <a:prstGeom prst="straightConnector1">
            <a:avLst/>
          </a:prstGeom>
          <a:solidFill>
            <a:schemeClr val="accent1"/>
          </a:solidFill>
          <a:ln w="3175" cap="flat" cmpd="sng" algn="ctr">
            <a:solidFill>
              <a:schemeClr val="tx1"/>
            </a:solidFill>
            <a:prstDash val="solid"/>
            <a:round/>
            <a:headEnd type="none" w="med" len="med"/>
            <a:tailEnd type="arrow"/>
          </a:ln>
          <a:effectLst/>
        </p:spPr>
      </p:cxnSp>
      <p:sp>
        <p:nvSpPr>
          <p:cNvPr id="116" name="Text Box 2"/>
          <p:cNvSpPr txBox="1">
            <a:spLocks noChangeArrowheads="1"/>
          </p:cNvSpPr>
          <p:nvPr/>
        </p:nvSpPr>
        <p:spPr bwMode="auto">
          <a:xfrm>
            <a:off x="7284720" y="6076200"/>
            <a:ext cx="1749425" cy="731838"/>
          </a:xfrm>
          <a:prstGeom prst="rect">
            <a:avLst/>
          </a:prstGeom>
          <a:solidFill>
            <a:srgbClr val="FFCC99"/>
          </a:solidFill>
          <a:ln w="9525">
            <a:no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4200" i="1" dirty="0">
                <a:solidFill>
                  <a:srgbClr val="000000"/>
                </a:solidFill>
                <a:latin typeface="Cambria" pitchFamily="18" charset="0"/>
              </a:rPr>
              <a:t>Try it!</a:t>
            </a:r>
          </a:p>
        </p:txBody>
      </p:sp>
      <p:sp>
        <p:nvSpPr>
          <p:cNvPr id="117" name="Text Box 44"/>
          <p:cNvSpPr txBox="1">
            <a:spLocks noChangeArrowheads="1"/>
          </p:cNvSpPr>
          <p:nvPr/>
        </p:nvSpPr>
        <p:spPr bwMode="auto">
          <a:xfrm>
            <a:off x="1905000" y="4714634"/>
            <a:ext cx="2209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800" dirty="0" smtClean="0">
                <a:solidFill>
                  <a:srgbClr val="000000"/>
                </a:solidFill>
              </a:rPr>
              <a:t>starts with a consonant – so skip it and delegate the rest!</a:t>
            </a:r>
            <a:endParaRPr lang="en-US" sz="800" dirty="0">
              <a:solidFill>
                <a:srgbClr val="000000"/>
              </a:solidFill>
            </a:endParaRPr>
          </a:p>
        </p:txBody>
      </p:sp>
      <p:cxnSp>
        <p:nvCxnSpPr>
          <p:cNvPr id="118" name="Straight Arrow Connector 117"/>
          <p:cNvCxnSpPr/>
          <p:nvPr/>
        </p:nvCxnSpPr>
        <p:spPr bwMode="auto">
          <a:xfrm flipH="1">
            <a:off x="1786408" y="4866493"/>
            <a:ext cx="237184" cy="169278"/>
          </a:xfrm>
          <a:prstGeom prst="straightConnector1">
            <a:avLst/>
          </a:prstGeom>
          <a:solidFill>
            <a:schemeClr val="accent1"/>
          </a:solidFill>
          <a:ln w="3175" cap="flat" cmpd="sng" algn="ctr">
            <a:solidFill>
              <a:schemeClr val="tx1"/>
            </a:solidFill>
            <a:prstDash val="solid"/>
            <a:round/>
            <a:headEnd type="none" w="med" len="med"/>
            <a:tailEnd type="arrow"/>
          </a:ln>
          <a:effectLst/>
        </p:spPr>
      </p:cxnSp>
      <p:cxnSp>
        <p:nvCxnSpPr>
          <p:cNvPr id="120" name="Straight Arrow Connector 119"/>
          <p:cNvCxnSpPr/>
          <p:nvPr/>
        </p:nvCxnSpPr>
        <p:spPr bwMode="auto">
          <a:xfrm flipV="1">
            <a:off x="1786408" y="2255622"/>
            <a:ext cx="190438" cy="9527"/>
          </a:xfrm>
          <a:prstGeom prst="straightConnector1">
            <a:avLst/>
          </a:prstGeom>
          <a:solidFill>
            <a:schemeClr val="accent1"/>
          </a:solidFill>
          <a:ln w="3175" cap="flat" cmpd="sng" algn="ctr">
            <a:solidFill>
              <a:schemeClr val="tx1"/>
            </a:solidFill>
            <a:prstDash val="solid"/>
            <a:round/>
            <a:headEnd type="none" w="med" len="med"/>
            <a:tailEnd type="arrow"/>
          </a:ln>
          <a:effectLst/>
        </p:spPr>
      </p:cxnSp>
      <p:cxnSp>
        <p:nvCxnSpPr>
          <p:cNvPr id="121" name="Straight Arrow Connector 120"/>
          <p:cNvCxnSpPr/>
          <p:nvPr/>
        </p:nvCxnSpPr>
        <p:spPr bwMode="auto">
          <a:xfrm flipV="1">
            <a:off x="2334923" y="3924366"/>
            <a:ext cx="190438" cy="9527"/>
          </a:xfrm>
          <a:prstGeom prst="straightConnector1">
            <a:avLst/>
          </a:prstGeom>
          <a:solidFill>
            <a:schemeClr val="accent1"/>
          </a:solidFill>
          <a:ln w="3175" cap="flat" cmpd="sng" algn="ctr">
            <a:solidFill>
              <a:schemeClr val="tx1"/>
            </a:solidFill>
            <a:prstDash val="solid"/>
            <a:round/>
            <a:headEnd type="none" w="med" len="med"/>
            <a:tailEnd type="arrow"/>
          </a:ln>
          <a:effectLst/>
        </p:spPr>
      </p:cxnSp>
      <p:cxnSp>
        <p:nvCxnSpPr>
          <p:cNvPr id="122" name="Straight Arrow Connector 121"/>
          <p:cNvCxnSpPr/>
          <p:nvPr/>
        </p:nvCxnSpPr>
        <p:spPr bwMode="auto">
          <a:xfrm flipV="1">
            <a:off x="2336074" y="5660806"/>
            <a:ext cx="190438" cy="9527"/>
          </a:xfrm>
          <a:prstGeom prst="straightConnector1">
            <a:avLst/>
          </a:prstGeom>
          <a:solidFill>
            <a:schemeClr val="accent1"/>
          </a:solidFill>
          <a:ln w="3175" cap="flat" cmpd="sng" algn="ctr">
            <a:solidFill>
              <a:schemeClr val="tx1"/>
            </a:solidFill>
            <a:prstDash val="solid"/>
            <a:round/>
            <a:headEnd type="none" w="med" len="med"/>
            <a:tailEnd type="arrow"/>
          </a:ln>
          <a:effectLst/>
        </p:spPr>
      </p:cxnSp>
      <p:sp>
        <p:nvSpPr>
          <p:cNvPr id="123" name="Rounded Rectangle 122"/>
          <p:cNvSpPr/>
          <p:nvPr/>
        </p:nvSpPr>
        <p:spPr bwMode="auto">
          <a:xfrm>
            <a:off x="3915058" y="3762183"/>
            <a:ext cx="632982" cy="324366"/>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4" name="Rounded Rectangle 123"/>
          <p:cNvSpPr/>
          <p:nvPr/>
        </p:nvSpPr>
        <p:spPr bwMode="auto">
          <a:xfrm>
            <a:off x="3901995" y="5497468"/>
            <a:ext cx="632982" cy="324366"/>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121958090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3"/>
          <p:cNvSpPr txBox="1">
            <a:spLocks noChangeArrowheads="1"/>
          </p:cNvSpPr>
          <p:nvPr/>
        </p:nvSpPr>
        <p:spPr bwMode="auto">
          <a:xfrm>
            <a:off x="533400" y="457199"/>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3200" b="1" dirty="0" err="1" smtClean="0">
                <a:solidFill>
                  <a:srgbClr val="000000"/>
                </a:solidFill>
                <a:latin typeface="Courier New" pitchFamily="49" charset="0"/>
              </a:rPr>
              <a:t>sajak</a:t>
            </a:r>
            <a:r>
              <a:rPr lang="en-US" sz="3200" b="1" dirty="0" smtClean="0">
                <a:solidFill>
                  <a:srgbClr val="000000"/>
                </a:solidFill>
                <a:latin typeface="Courier New" pitchFamily="49" charset="0"/>
              </a:rPr>
              <a:t>( </a:t>
            </a:r>
            <a:r>
              <a:rPr lang="en-US" sz="3200" b="1" dirty="0" smtClean="0">
                <a:solidFill>
                  <a:srgbClr val="0B9520"/>
                </a:solidFill>
                <a:latin typeface="Courier New" pitchFamily="49" charset="0"/>
              </a:rPr>
              <a:t>'eerier'</a:t>
            </a:r>
            <a:r>
              <a:rPr lang="en-US" sz="3200" b="1" dirty="0" smtClean="0">
                <a:solidFill>
                  <a:srgbClr val="000000"/>
                </a:solidFill>
                <a:latin typeface="Courier New" pitchFamily="49" charset="0"/>
              </a:rPr>
              <a:t> )</a:t>
            </a:r>
            <a:endParaRPr lang="en-US" sz="3200" b="1" dirty="0">
              <a:solidFill>
                <a:srgbClr val="000000"/>
              </a:solidFill>
              <a:latin typeface="Courier New" pitchFamily="49" charset="0"/>
            </a:endParaRPr>
          </a:p>
        </p:txBody>
      </p:sp>
      <p:sp>
        <p:nvSpPr>
          <p:cNvPr id="3" name="Text Box 3"/>
          <p:cNvSpPr txBox="1">
            <a:spLocks noChangeArrowheads="1"/>
          </p:cNvSpPr>
          <p:nvPr/>
        </p:nvSpPr>
        <p:spPr bwMode="auto">
          <a:xfrm>
            <a:off x="533400" y="1266288"/>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3200" b="1" dirty="0" smtClean="0">
                <a:solidFill>
                  <a:srgbClr val="000000"/>
                </a:solidFill>
                <a:latin typeface="Courier New" pitchFamily="49" charset="0"/>
              </a:rPr>
              <a:t>1+ </a:t>
            </a:r>
            <a:r>
              <a:rPr lang="en-US" sz="3200" b="1" dirty="0" err="1" smtClean="0">
                <a:solidFill>
                  <a:srgbClr val="000000"/>
                </a:solidFill>
                <a:latin typeface="Courier New" pitchFamily="49" charset="0"/>
              </a:rPr>
              <a:t>sajak</a:t>
            </a:r>
            <a:r>
              <a:rPr lang="en-US" sz="3200" b="1" dirty="0" smtClean="0">
                <a:solidFill>
                  <a:srgbClr val="000000"/>
                </a:solidFill>
                <a:latin typeface="Courier New" pitchFamily="49" charset="0"/>
              </a:rPr>
              <a:t>( </a:t>
            </a:r>
            <a:r>
              <a:rPr lang="en-US" sz="3200" b="1" dirty="0" smtClean="0">
                <a:solidFill>
                  <a:srgbClr val="0B9520"/>
                </a:solidFill>
                <a:latin typeface="Courier New" pitchFamily="49" charset="0"/>
              </a:rPr>
              <a:t>'</a:t>
            </a:r>
            <a:r>
              <a:rPr lang="en-US" sz="3200" b="1" dirty="0" err="1" smtClean="0">
                <a:solidFill>
                  <a:srgbClr val="0B9520"/>
                </a:solidFill>
                <a:latin typeface="Courier New" pitchFamily="49" charset="0"/>
              </a:rPr>
              <a:t>erier</a:t>
            </a:r>
            <a:r>
              <a:rPr lang="en-US" sz="3200" b="1" dirty="0" smtClean="0">
                <a:solidFill>
                  <a:srgbClr val="0B9520"/>
                </a:solidFill>
                <a:latin typeface="Courier New" pitchFamily="49" charset="0"/>
              </a:rPr>
              <a:t>'</a:t>
            </a:r>
            <a:r>
              <a:rPr lang="en-US" sz="3200" b="1" dirty="0" smtClean="0">
                <a:solidFill>
                  <a:srgbClr val="000000"/>
                </a:solidFill>
                <a:latin typeface="Courier New" pitchFamily="49" charset="0"/>
              </a:rPr>
              <a:t> )</a:t>
            </a:r>
            <a:endParaRPr lang="en-US" sz="3200" b="1" dirty="0">
              <a:solidFill>
                <a:srgbClr val="000000"/>
              </a:solidFill>
              <a:latin typeface="Courier New" pitchFamily="49" charset="0"/>
            </a:endParaRPr>
          </a:p>
        </p:txBody>
      </p:sp>
      <p:sp>
        <p:nvSpPr>
          <p:cNvPr id="4" name="Text Box 3"/>
          <p:cNvSpPr txBox="1">
            <a:spLocks noChangeArrowheads="1"/>
          </p:cNvSpPr>
          <p:nvPr/>
        </p:nvSpPr>
        <p:spPr bwMode="auto">
          <a:xfrm>
            <a:off x="533400" y="2075377"/>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3200" b="1" dirty="0" smtClean="0">
                <a:solidFill>
                  <a:srgbClr val="000000"/>
                </a:solidFill>
                <a:latin typeface="Courier New" pitchFamily="49" charset="0"/>
              </a:rPr>
              <a:t>1+ 1+ </a:t>
            </a:r>
            <a:r>
              <a:rPr lang="en-US" sz="3200" b="1" dirty="0" err="1" smtClean="0">
                <a:solidFill>
                  <a:srgbClr val="000000"/>
                </a:solidFill>
                <a:latin typeface="Courier New" pitchFamily="49" charset="0"/>
              </a:rPr>
              <a:t>sajak</a:t>
            </a:r>
            <a:r>
              <a:rPr lang="en-US" sz="3200" b="1" dirty="0" smtClean="0">
                <a:solidFill>
                  <a:srgbClr val="000000"/>
                </a:solidFill>
                <a:latin typeface="Courier New" pitchFamily="49" charset="0"/>
              </a:rPr>
              <a:t>( </a:t>
            </a:r>
            <a:r>
              <a:rPr lang="en-US" sz="3200" b="1" dirty="0" smtClean="0">
                <a:solidFill>
                  <a:srgbClr val="0B9520"/>
                </a:solidFill>
                <a:latin typeface="Courier New" pitchFamily="49" charset="0"/>
              </a:rPr>
              <a:t>'</a:t>
            </a:r>
            <a:r>
              <a:rPr lang="en-US" sz="3200" b="1" dirty="0" err="1" smtClean="0">
                <a:solidFill>
                  <a:srgbClr val="0B9520"/>
                </a:solidFill>
                <a:latin typeface="Courier New" pitchFamily="49" charset="0"/>
              </a:rPr>
              <a:t>rier</a:t>
            </a:r>
            <a:r>
              <a:rPr lang="en-US" sz="3200" b="1" dirty="0" smtClean="0">
                <a:solidFill>
                  <a:srgbClr val="0B9520"/>
                </a:solidFill>
                <a:latin typeface="Courier New" pitchFamily="49" charset="0"/>
              </a:rPr>
              <a:t>'</a:t>
            </a:r>
            <a:r>
              <a:rPr lang="en-US" sz="3200" b="1" dirty="0" smtClean="0">
                <a:solidFill>
                  <a:srgbClr val="000000"/>
                </a:solidFill>
                <a:latin typeface="Courier New" pitchFamily="49" charset="0"/>
              </a:rPr>
              <a:t> )</a:t>
            </a:r>
            <a:endParaRPr lang="en-US" sz="3200" b="1" dirty="0">
              <a:solidFill>
                <a:srgbClr val="000000"/>
              </a:solidFill>
              <a:latin typeface="Courier New" pitchFamily="49" charset="0"/>
            </a:endParaRPr>
          </a:p>
        </p:txBody>
      </p:sp>
      <p:sp>
        <p:nvSpPr>
          <p:cNvPr id="5" name="Text Box 3"/>
          <p:cNvSpPr txBox="1">
            <a:spLocks noChangeArrowheads="1"/>
          </p:cNvSpPr>
          <p:nvPr/>
        </p:nvSpPr>
        <p:spPr bwMode="auto">
          <a:xfrm>
            <a:off x="533400" y="2884466"/>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3200" b="1" dirty="0" smtClean="0">
                <a:solidFill>
                  <a:srgbClr val="000000"/>
                </a:solidFill>
                <a:latin typeface="Courier New" pitchFamily="49" charset="0"/>
              </a:rPr>
              <a:t>1+ 1+ 0+ </a:t>
            </a:r>
            <a:r>
              <a:rPr lang="en-US" sz="3200" b="1" dirty="0" err="1" smtClean="0">
                <a:solidFill>
                  <a:srgbClr val="000000"/>
                </a:solidFill>
                <a:latin typeface="Courier New" pitchFamily="49" charset="0"/>
              </a:rPr>
              <a:t>sajak</a:t>
            </a:r>
            <a:r>
              <a:rPr lang="en-US" sz="3200" b="1" dirty="0" smtClean="0">
                <a:solidFill>
                  <a:srgbClr val="000000"/>
                </a:solidFill>
                <a:latin typeface="Courier New" pitchFamily="49" charset="0"/>
              </a:rPr>
              <a:t>( </a:t>
            </a:r>
            <a:r>
              <a:rPr lang="en-US" sz="3200" b="1" dirty="0" smtClean="0">
                <a:solidFill>
                  <a:srgbClr val="0B9520"/>
                </a:solidFill>
                <a:latin typeface="Courier New" pitchFamily="49" charset="0"/>
              </a:rPr>
              <a:t>'</a:t>
            </a:r>
            <a:r>
              <a:rPr lang="en-US" sz="3200" b="1" dirty="0" err="1" smtClean="0">
                <a:solidFill>
                  <a:srgbClr val="0B9520"/>
                </a:solidFill>
                <a:latin typeface="Courier New" pitchFamily="49" charset="0"/>
              </a:rPr>
              <a:t>ier</a:t>
            </a:r>
            <a:r>
              <a:rPr lang="en-US" sz="3200" b="1" dirty="0" smtClean="0">
                <a:solidFill>
                  <a:srgbClr val="0B9520"/>
                </a:solidFill>
                <a:latin typeface="Courier New" pitchFamily="49" charset="0"/>
              </a:rPr>
              <a:t>'</a:t>
            </a:r>
            <a:r>
              <a:rPr lang="en-US" sz="3200" b="1" dirty="0" smtClean="0">
                <a:solidFill>
                  <a:srgbClr val="000000"/>
                </a:solidFill>
                <a:latin typeface="Courier New" pitchFamily="49" charset="0"/>
              </a:rPr>
              <a:t> )</a:t>
            </a:r>
            <a:endParaRPr lang="en-US" sz="3200" b="1" dirty="0">
              <a:solidFill>
                <a:srgbClr val="000000"/>
              </a:solidFill>
              <a:latin typeface="Courier New" pitchFamily="49" charset="0"/>
            </a:endParaRPr>
          </a:p>
        </p:txBody>
      </p:sp>
      <p:sp>
        <p:nvSpPr>
          <p:cNvPr id="6" name="Text Box 3"/>
          <p:cNvSpPr txBox="1">
            <a:spLocks noChangeArrowheads="1"/>
          </p:cNvSpPr>
          <p:nvPr/>
        </p:nvSpPr>
        <p:spPr bwMode="auto">
          <a:xfrm>
            <a:off x="533400" y="3693555"/>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3200" b="1" dirty="0" smtClean="0">
                <a:solidFill>
                  <a:srgbClr val="000000"/>
                </a:solidFill>
                <a:latin typeface="Courier New" pitchFamily="49" charset="0"/>
              </a:rPr>
              <a:t>1+ 1+ 0+ 1+ </a:t>
            </a:r>
            <a:r>
              <a:rPr lang="en-US" sz="3200" b="1" dirty="0" err="1" smtClean="0">
                <a:solidFill>
                  <a:srgbClr val="000000"/>
                </a:solidFill>
                <a:latin typeface="Courier New" pitchFamily="49" charset="0"/>
              </a:rPr>
              <a:t>sajak</a:t>
            </a:r>
            <a:r>
              <a:rPr lang="en-US" sz="3200" b="1" dirty="0" smtClean="0">
                <a:solidFill>
                  <a:srgbClr val="000000"/>
                </a:solidFill>
                <a:latin typeface="Courier New" pitchFamily="49" charset="0"/>
              </a:rPr>
              <a:t>( </a:t>
            </a:r>
            <a:r>
              <a:rPr lang="en-US" sz="3200" b="1" dirty="0" smtClean="0">
                <a:solidFill>
                  <a:srgbClr val="0B9520"/>
                </a:solidFill>
                <a:latin typeface="Courier New" pitchFamily="49" charset="0"/>
              </a:rPr>
              <a:t>'</a:t>
            </a:r>
            <a:r>
              <a:rPr lang="en-US" sz="3200" b="1" dirty="0" err="1" smtClean="0">
                <a:solidFill>
                  <a:srgbClr val="0B9520"/>
                </a:solidFill>
                <a:latin typeface="Courier New" pitchFamily="49" charset="0"/>
              </a:rPr>
              <a:t>er</a:t>
            </a:r>
            <a:r>
              <a:rPr lang="en-US" sz="3200" b="1" dirty="0" smtClean="0">
                <a:solidFill>
                  <a:srgbClr val="0B9520"/>
                </a:solidFill>
                <a:latin typeface="Courier New" pitchFamily="49" charset="0"/>
              </a:rPr>
              <a:t>'</a:t>
            </a:r>
            <a:r>
              <a:rPr lang="en-US" sz="3200" b="1" dirty="0" smtClean="0">
                <a:solidFill>
                  <a:srgbClr val="000000"/>
                </a:solidFill>
                <a:latin typeface="Courier New" pitchFamily="49" charset="0"/>
              </a:rPr>
              <a:t> )</a:t>
            </a:r>
            <a:endParaRPr lang="en-US" sz="3200" b="1" dirty="0">
              <a:solidFill>
                <a:srgbClr val="000000"/>
              </a:solidFill>
              <a:latin typeface="Courier New" pitchFamily="49" charset="0"/>
            </a:endParaRPr>
          </a:p>
        </p:txBody>
      </p:sp>
      <p:sp>
        <p:nvSpPr>
          <p:cNvPr id="7" name="Text Box 3"/>
          <p:cNvSpPr txBox="1">
            <a:spLocks noChangeArrowheads="1"/>
          </p:cNvSpPr>
          <p:nvPr/>
        </p:nvSpPr>
        <p:spPr bwMode="auto">
          <a:xfrm>
            <a:off x="533400" y="4502644"/>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3200" b="1" dirty="0" smtClean="0">
                <a:solidFill>
                  <a:srgbClr val="000000"/>
                </a:solidFill>
                <a:latin typeface="Courier New" pitchFamily="49" charset="0"/>
              </a:rPr>
              <a:t>1+ 1+ 0+ 1+ 1+ </a:t>
            </a:r>
            <a:r>
              <a:rPr lang="en-US" sz="3200" b="1" dirty="0" err="1" smtClean="0">
                <a:solidFill>
                  <a:srgbClr val="000000"/>
                </a:solidFill>
                <a:latin typeface="Courier New" pitchFamily="49" charset="0"/>
              </a:rPr>
              <a:t>sajak</a:t>
            </a:r>
            <a:r>
              <a:rPr lang="en-US" sz="3200" b="1" dirty="0" smtClean="0">
                <a:solidFill>
                  <a:srgbClr val="000000"/>
                </a:solidFill>
                <a:latin typeface="Courier New" pitchFamily="49" charset="0"/>
              </a:rPr>
              <a:t>( </a:t>
            </a:r>
            <a:r>
              <a:rPr lang="en-US" sz="3200" b="1" dirty="0" smtClean="0">
                <a:solidFill>
                  <a:srgbClr val="0B9520"/>
                </a:solidFill>
                <a:latin typeface="Courier New" pitchFamily="49" charset="0"/>
              </a:rPr>
              <a:t>'r'</a:t>
            </a:r>
            <a:r>
              <a:rPr lang="en-US" sz="3200" b="1" dirty="0" smtClean="0">
                <a:solidFill>
                  <a:srgbClr val="000000"/>
                </a:solidFill>
                <a:latin typeface="Courier New" pitchFamily="49" charset="0"/>
              </a:rPr>
              <a:t> )</a:t>
            </a:r>
            <a:endParaRPr lang="en-US" sz="3200" b="1" dirty="0">
              <a:solidFill>
                <a:srgbClr val="000000"/>
              </a:solidFill>
              <a:latin typeface="Courier New" pitchFamily="49" charset="0"/>
            </a:endParaRPr>
          </a:p>
        </p:txBody>
      </p:sp>
      <p:sp>
        <p:nvSpPr>
          <p:cNvPr id="8" name="Text Box 3"/>
          <p:cNvSpPr txBox="1">
            <a:spLocks noChangeArrowheads="1"/>
          </p:cNvSpPr>
          <p:nvPr/>
        </p:nvSpPr>
        <p:spPr bwMode="auto">
          <a:xfrm>
            <a:off x="533400" y="5311733"/>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3200" b="1" dirty="0" smtClean="0">
                <a:solidFill>
                  <a:srgbClr val="000000"/>
                </a:solidFill>
                <a:latin typeface="Courier New" pitchFamily="49" charset="0"/>
              </a:rPr>
              <a:t>1+ 1+ 0+ 1+ 1+ 0+ </a:t>
            </a:r>
            <a:r>
              <a:rPr lang="en-US" sz="3200" b="1" dirty="0" err="1" smtClean="0">
                <a:solidFill>
                  <a:srgbClr val="000000"/>
                </a:solidFill>
                <a:latin typeface="Courier New" pitchFamily="49" charset="0"/>
              </a:rPr>
              <a:t>sajak</a:t>
            </a:r>
            <a:r>
              <a:rPr lang="en-US" sz="3200" b="1" dirty="0" smtClean="0">
                <a:solidFill>
                  <a:srgbClr val="000000"/>
                </a:solidFill>
                <a:latin typeface="Courier New" pitchFamily="49" charset="0"/>
              </a:rPr>
              <a:t>( </a:t>
            </a:r>
            <a:r>
              <a:rPr lang="en-US" sz="3200" b="1" dirty="0" smtClean="0">
                <a:solidFill>
                  <a:srgbClr val="0B9520"/>
                </a:solidFill>
                <a:latin typeface="Courier New" pitchFamily="49" charset="0"/>
              </a:rPr>
              <a:t>''</a:t>
            </a:r>
            <a:r>
              <a:rPr lang="en-US" sz="3200" b="1" dirty="0" smtClean="0">
                <a:solidFill>
                  <a:srgbClr val="000000"/>
                </a:solidFill>
                <a:latin typeface="Courier New" pitchFamily="49" charset="0"/>
              </a:rPr>
              <a:t> )</a:t>
            </a:r>
            <a:endParaRPr lang="en-US" sz="3200" b="1" dirty="0">
              <a:solidFill>
                <a:srgbClr val="000000"/>
              </a:solidFill>
              <a:latin typeface="Courier New" pitchFamily="49" charset="0"/>
            </a:endParaRPr>
          </a:p>
        </p:txBody>
      </p:sp>
      <p:sp>
        <p:nvSpPr>
          <p:cNvPr id="9" name="Text Box 3"/>
          <p:cNvSpPr txBox="1">
            <a:spLocks noChangeArrowheads="1"/>
          </p:cNvSpPr>
          <p:nvPr/>
        </p:nvSpPr>
        <p:spPr bwMode="auto">
          <a:xfrm>
            <a:off x="533400" y="6120825"/>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3200" b="1" dirty="0" smtClean="0">
                <a:solidFill>
                  <a:srgbClr val="000000"/>
                </a:solidFill>
                <a:latin typeface="Courier New" pitchFamily="49" charset="0"/>
              </a:rPr>
              <a:t>1+ 1+ 0+ 1+ 1+ 0+ 0</a:t>
            </a:r>
            <a:endParaRPr lang="en-US" sz="3200" b="1" dirty="0">
              <a:solidFill>
                <a:srgbClr val="000000"/>
              </a:solidFill>
              <a:latin typeface="Courier New" pitchFamily="49" charset="0"/>
            </a:endParaRPr>
          </a:p>
        </p:txBody>
      </p:sp>
      <p:sp>
        <p:nvSpPr>
          <p:cNvPr id="2" name="Right Arrow 1"/>
          <p:cNvSpPr/>
          <p:nvPr/>
        </p:nvSpPr>
        <p:spPr bwMode="auto">
          <a:xfrm>
            <a:off x="7620000" y="6138333"/>
            <a:ext cx="609600" cy="533400"/>
          </a:xfrm>
          <a:prstGeom prst="rightArrow">
            <a:avLst/>
          </a:prstGeom>
          <a:solidFill>
            <a:srgbClr val="CCFFCC"/>
          </a:solidFill>
          <a:ln w="952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10" name="Rectangle 9"/>
          <p:cNvSpPr/>
          <p:nvPr/>
        </p:nvSpPr>
        <p:spPr>
          <a:xfrm>
            <a:off x="8458200" y="6043136"/>
            <a:ext cx="508473" cy="738664"/>
          </a:xfrm>
          <a:prstGeom prst="rect">
            <a:avLst/>
          </a:prstGeom>
          <a:solidFill>
            <a:srgbClr val="CCFFCC"/>
          </a:solidFill>
        </p:spPr>
        <p:txBody>
          <a:bodyPr wrap="none">
            <a:spAutoFit/>
          </a:bodyPr>
          <a:lstStyle/>
          <a:p>
            <a:pPr eaLnBrk="0" fontAlgn="base" hangingPunct="0">
              <a:spcBef>
                <a:spcPct val="0"/>
              </a:spcBef>
              <a:spcAft>
                <a:spcPct val="0"/>
              </a:spcAft>
            </a:pPr>
            <a:r>
              <a:rPr lang="en-US" sz="4200" b="1" dirty="0">
                <a:solidFill>
                  <a:srgbClr val="000000"/>
                </a:solidFill>
                <a:latin typeface="Courier New" pitchFamily="49" charset="0"/>
              </a:rPr>
              <a:t>4</a:t>
            </a:r>
            <a:endParaRPr lang="en-US" sz="4200" dirty="0">
              <a:solidFill>
                <a:srgbClr val="000000"/>
              </a:solidFill>
            </a:endParaRPr>
          </a:p>
        </p:txBody>
      </p:sp>
    </p:spTree>
    <p:extLst>
      <p:ext uri="{BB962C8B-B14F-4D97-AF65-F5344CB8AC3E}">
        <p14:creationId xmlns:p14="http://schemas.microsoft.com/office/powerpoint/2010/main" val="132115021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85800" y="3333045"/>
            <a:ext cx="7620000" cy="12192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67586" name="Text Box 2"/>
          <p:cNvSpPr txBox="1">
            <a:spLocks noChangeArrowheads="1"/>
          </p:cNvSpPr>
          <p:nvPr/>
        </p:nvSpPr>
        <p:spPr bwMode="auto">
          <a:xfrm>
            <a:off x="228600" y="381000"/>
            <a:ext cx="8475663" cy="5238357"/>
          </a:xfrm>
          <a:prstGeom prst="rect">
            <a:avLst/>
          </a:prstGeom>
          <a:noFill/>
          <a:ln w="9525">
            <a:noFill/>
            <a:miter lim="800000"/>
            <a:headEnd/>
            <a:tailEnd/>
          </a:ln>
        </p:spPr>
        <p:txBody>
          <a:bodyPr>
            <a:spAutoFit/>
          </a:bodyPr>
          <a:lstStyle/>
          <a:p>
            <a:pPr fontAlgn="base">
              <a:lnSpc>
                <a:spcPct val="80000"/>
              </a:lnSpc>
              <a:spcBef>
                <a:spcPct val="50000"/>
              </a:spcBef>
              <a:spcAft>
                <a:spcPct val="0"/>
              </a:spcAft>
              <a:defRPr/>
            </a:pPr>
            <a:r>
              <a:rPr lang="en-US" sz="2800" b="1" dirty="0">
                <a:solidFill>
                  <a:srgbClr val="FEA30F"/>
                </a:solidFill>
                <a:latin typeface="Courier New" pitchFamily="49" charset="0"/>
              </a:rPr>
              <a:t>def</a:t>
            </a:r>
            <a:r>
              <a:rPr lang="en-US" sz="2800" b="1" dirty="0">
                <a:solidFill>
                  <a:srgbClr val="000000"/>
                </a:solidFill>
                <a:latin typeface="Courier New" pitchFamily="49" charset="0"/>
              </a:rPr>
              <a:t> power(</a:t>
            </a:r>
            <a:r>
              <a:rPr lang="en-US" sz="2800" b="1" dirty="0" err="1">
                <a:solidFill>
                  <a:srgbClr val="000000"/>
                </a:solidFill>
                <a:latin typeface="Courier New" pitchFamily="49" charset="0"/>
              </a:rPr>
              <a:t>b,p</a:t>
            </a:r>
            <a:r>
              <a:rPr lang="en-US" sz="2800" b="1" dirty="0">
                <a:solidFill>
                  <a:srgbClr val="000000"/>
                </a:solidFill>
                <a:latin typeface="Courier New" pitchFamily="49" charset="0"/>
              </a:rPr>
              <a:t>):</a:t>
            </a:r>
          </a:p>
          <a:p>
            <a:pPr fontAlgn="base">
              <a:lnSpc>
                <a:spcPct val="80000"/>
              </a:lnSpc>
              <a:spcBef>
                <a:spcPct val="50000"/>
              </a:spcBef>
              <a:spcAft>
                <a:spcPct val="0"/>
              </a:spcAft>
              <a:defRPr/>
            </a:pPr>
            <a:r>
              <a:rPr lang="en-US" sz="2400" b="1" dirty="0">
                <a:solidFill>
                  <a:srgbClr val="FF0000"/>
                </a:solidFill>
                <a:latin typeface="Courier New" pitchFamily="49" charset="0"/>
              </a:rPr>
              <a:t>     </a:t>
            </a:r>
            <a:r>
              <a:rPr lang="en-US" sz="2400" b="1" dirty="0">
                <a:solidFill>
                  <a:srgbClr val="0B9520"/>
                </a:solidFill>
                <a:latin typeface="Courier New" pitchFamily="49" charset="0"/>
              </a:rPr>
              <a:t>""" inputs: base b and power p (an </a:t>
            </a:r>
            <a:r>
              <a:rPr lang="en-US" sz="2400" b="1" dirty="0" err="1">
                <a:solidFill>
                  <a:srgbClr val="0B9520"/>
                </a:solidFill>
                <a:latin typeface="Courier New" pitchFamily="49" charset="0"/>
              </a:rPr>
              <a:t>int</a:t>
            </a:r>
            <a:r>
              <a:rPr lang="en-US" sz="2400" b="1" dirty="0">
                <a:solidFill>
                  <a:srgbClr val="0B9520"/>
                </a:solidFill>
                <a:latin typeface="Courier New" pitchFamily="49" charset="0"/>
              </a:rPr>
              <a:t>)</a:t>
            </a:r>
          </a:p>
          <a:p>
            <a:pPr fontAlgn="base">
              <a:lnSpc>
                <a:spcPct val="80000"/>
              </a:lnSpc>
              <a:spcBef>
                <a:spcPct val="50000"/>
              </a:spcBef>
              <a:spcAft>
                <a:spcPct val="0"/>
              </a:spcAft>
              <a:defRPr/>
            </a:pPr>
            <a:r>
              <a:rPr lang="en-US" sz="2400" b="1" dirty="0">
                <a:solidFill>
                  <a:srgbClr val="0B9520"/>
                </a:solidFill>
                <a:latin typeface="Courier New" pitchFamily="49" charset="0"/>
              </a:rPr>
              <a:t>         implements: b**p</a:t>
            </a:r>
          </a:p>
          <a:p>
            <a:pPr fontAlgn="base">
              <a:lnSpc>
                <a:spcPct val="80000"/>
              </a:lnSpc>
              <a:spcBef>
                <a:spcPct val="50000"/>
              </a:spcBef>
              <a:spcAft>
                <a:spcPct val="0"/>
              </a:spcAft>
              <a:defRPr/>
            </a:pPr>
            <a:r>
              <a:rPr lang="en-US" sz="2400" b="1" dirty="0">
                <a:solidFill>
                  <a:srgbClr val="0B9520"/>
                </a:solidFill>
                <a:latin typeface="Courier New" pitchFamily="49" charset="0"/>
              </a:rPr>
              <a:t>     """</a:t>
            </a:r>
            <a:endParaRPr lang="en-US" sz="2800" b="1" dirty="0">
              <a:solidFill>
                <a:srgbClr val="FF0000"/>
              </a:solidFill>
              <a:latin typeface="Courier New" pitchFamily="49" charset="0"/>
            </a:endParaRPr>
          </a:p>
          <a:p>
            <a:pPr fontAlgn="base">
              <a:lnSpc>
                <a:spcPct val="80000"/>
              </a:lnSpc>
              <a:spcBef>
                <a:spcPct val="50000"/>
              </a:spcBef>
              <a:spcAft>
                <a:spcPct val="0"/>
              </a:spcAft>
              <a:defRPr/>
            </a:pPr>
            <a:r>
              <a:rPr lang="en-US" sz="2800" b="1" dirty="0">
                <a:solidFill>
                  <a:srgbClr val="000000"/>
                </a:solidFill>
                <a:latin typeface="Courier New" pitchFamily="49" charset="0"/>
              </a:rPr>
              <a:t>    </a:t>
            </a:r>
            <a:r>
              <a:rPr lang="en-US" sz="2800" b="1" dirty="0">
                <a:solidFill>
                  <a:srgbClr val="FEA30F"/>
                </a:solidFill>
                <a:latin typeface="Courier New" pitchFamily="49" charset="0"/>
              </a:rPr>
              <a:t>if</a:t>
            </a:r>
            <a:r>
              <a:rPr lang="en-US" sz="2800" b="1" dirty="0">
                <a:solidFill>
                  <a:srgbClr val="000000"/>
                </a:solidFill>
                <a:latin typeface="Courier New" pitchFamily="49" charset="0"/>
              </a:rPr>
              <a:t> p == 0:</a:t>
            </a:r>
          </a:p>
          <a:p>
            <a:pPr fontAlgn="base">
              <a:lnSpc>
                <a:spcPct val="80000"/>
              </a:lnSpc>
              <a:spcBef>
                <a:spcPct val="50000"/>
              </a:spcBef>
              <a:spcAft>
                <a:spcPct val="0"/>
              </a:spcAft>
              <a:defRPr/>
            </a:pPr>
            <a:r>
              <a:rPr lang="en-US" sz="2800" b="1" dirty="0">
                <a:solidFill>
                  <a:srgbClr val="000000"/>
                </a:solidFill>
                <a:latin typeface="Courier New" pitchFamily="49" charset="0"/>
              </a:rPr>
              <a:t>        </a:t>
            </a:r>
            <a:r>
              <a:rPr lang="en-US" sz="2800" b="1" dirty="0">
                <a:solidFill>
                  <a:srgbClr val="FEA30F"/>
                </a:solidFill>
                <a:latin typeface="Courier New" pitchFamily="49" charset="0"/>
              </a:rPr>
              <a:t>return</a:t>
            </a:r>
            <a:r>
              <a:rPr lang="en-US" sz="2800" b="1" dirty="0">
                <a:solidFill>
                  <a:srgbClr val="000000"/>
                </a:solidFill>
                <a:latin typeface="Courier New" pitchFamily="49" charset="0"/>
              </a:rPr>
              <a:t> </a:t>
            </a:r>
            <a:r>
              <a:rPr lang="en-US" sz="2800" b="1" dirty="0">
                <a:solidFill>
                  <a:srgbClr val="000000"/>
                </a:solidFill>
                <a:latin typeface="Courier New" pitchFamily="49" charset="0"/>
              </a:rPr>
              <a:t> 1.0</a:t>
            </a:r>
            <a:endParaRPr lang="en-US" sz="2800" b="1" dirty="0">
              <a:solidFill>
                <a:srgbClr val="000000"/>
              </a:solidFill>
              <a:latin typeface="Courier New" pitchFamily="49" charset="0"/>
            </a:endParaRPr>
          </a:p>
          <a:p>
            <a:pPr fontAlgn="base">
              <a:lnSpc>
                <a:spcPct val="80000"/>
              </a:lnSpc>
              <a:spcBef>
                <a:spcPct val="50000"/>
              </a:spcBef>
              <a:spcAft>
                <a:spcPct val="0"/>
              </a:spcAft>
              <a:defRPr/>
            </a:pPr>
            <a:r>
              <a:rPr lang="en-US" sz="2800" b="1" dirty="0">
                <a:solidFill>
                  <a:srgbClr val="FFFFFF">
                    <a:lumMod val="50000"/>
                  </a:srgbClr>
                </a:solidFill>
                <a:latin typeface="Courier New" pitchFamily="49" charset="0"/>
              </a:rPr>
              <a:t>    </a:t>
            </a:r>
            <a:r>
              <a:rPr lang="en-US" sz="2800" b="1" dirty="0" err="1">
                <a:solidFill>
                  <a:srgbClr val="FFFFFF">
                    <a:lumMod val="50000"/>
                  </a:srgbClr>
                </a:solidFill>
                <a:latin typeface="Courier New" pitchFamily="49" charset="0"/>
              </a:rPr>
              <a:t>elif</a:t>
            </a:r>
            <a:r>
              <a:rPr lang="en-US" sz="2800" b="1" dirty="0">
                <a:solidFill>
                  <a:srgbClr val="FFFFFF">
                    <a:lumMod val="50000"/>
                  </a:srgbClr>
                </a:solidFill>
                <a:latin typeface="Courier New" pitchFamily="49" charset="0"/>
              </a:rPr>
              <a:t> p &lt; 0:</a:t>
            </a:r>
          </a:p>
          <a:p>
            <a:pPr fontAlgn="base">
              <a:lnSpc>
                <a:spcPct val="80000"/>
              </a:lnSpc>
              <a:spcBef>
                <a:spcPct val="50000"/>
              </a:spcBef>
              <a:spcAft>
                <a:spcPct val="0"/>
              </a:spcAft>
              <a:defRPr/>
            </a:pPr>
            <a:r>
              <a:rPr lang="en-US" sz="2800" b="1" dirty="0">
                <a:solidFill>
                  <a:srgbClr val="FFFFFF">
                    <a:lumMod val="50000"/>
                  </a:srgbClr>
                </a:solidFill>
                <a:latin typeface="Courier New" pitchFamily="49" charset="0"/>
              </a:rPr>
              <a:t>        </a:t>
            </a:r>
            <a:r>
              <a:rPr lang="en-US" sz="2800" b="1" dirty="0">
                <a:solidFill>
                  <a:srgbClr val="FFFFFF">
                    <a:lumMod val="50000"/>
                  </a:srgbClr>
                </a:solidFill>
                <a:latin typeface="Courier New" pitchFamily="49" charset="0"/>
              </a:rPr>
              <a:t>return  ____________________</a:t>
            </a:r>
            <a:endParaRPr lang="en-US" sz="2800" b="1" dirty="0">
              <a:solidFill>
                <a:srgbClr val="FFFFFF">
                  <a:lumMod val="50000"/>
                </a:srgbClr>
              </a:solidFill>
              <a:latin typeface="Courier New" pitchFamily="49" charset="0"/>
            </a:endParaRPr>
          </a:p>
          <a:p>
            <a:pPr fontAlgn="base">
              <a:lnSpc>
                <a:spcPct val="80000"/>
              </a:lnSpc>
              <a:spcBef>
                <a:spcPct val="50000"/>
              </a:spcBef>
              <a:spcAft>
                <a:spcPct val="0"/>
              </a:spcAft>
              <a:defRPr/>
            </a:pPr>
            <a:r>
              <a:rPr lang="en-US" sz="2800" b="1" dirty="0">
                <a:solidFill>
                  <a:srgbClr val="000000"/>
                </a:solidFill>
                <a:latin typeface="Courier New" pitchFamily="49" charset="0"/>
              </a:rPr>
              <a:t>    </a:t>
            </a:r>
            <a:r>
              <a:rPr lang="en-US" sz="2800" b="1" dirty="0">
                <a:solidFill>
                  <a:srgbClr val="FEA30F"/>
                </a:solidFill>
                <a:latin typeface="Courier New" pitchFamily="49" charset="0"/>
              </a:rPr>
              <a:t>else</a:t>
            </a:r>
            <a:r>
              <a:rPr lang="en-US" sz="2800" b="1" dirty="0">
                <a:solidFill>
                  <a:srgbClr val="000000"/>
                </a:solidFill>
                <a:latin typeface="Courier New" pitchFamily="49" charset="0"/>
              </a:rPr>
              <a:t>:</a:t>
            </a:r>
            <a:endParaRPr lang="en-US" sz="2800" b="1" dirty="0">
              <a:solidFill>
                <a:srgbClr val="000000"/>
              </a:solidFill>
              <a:latin typeface="Courier New" pitchFamily="49" charset="0"/>
            </a:endParaRPr>
          </a:p>
          <a:p>
            <a:pPr fontAlgn="base">
              <a:lnSpc>
                <a:spcPct val="80000"/>
              </a:lnSpc>
              <a:spcBef>
                <a:spcPct val="50000"/>
              </a:spcBef>
              <a:spcAft>
                <a:spcPct val="0"/>
              </a:spcAft>
              <a:defRPr/>
            </a:pPr>
            <a:r>
              <a:rPr lang="en-US" sz="2800" b="1" dirty="0">
                <a:solidFill>
                  <a:srgbClr val="FEA30F"/>
                </a:solidFill>
                <a:latin typeface="Courier New" pitchFamily="49" charset="0"/>
              </a:rPr>
              <a:t>        </a:t>
            </a:r>
            <a:r>
              <a:rPr lang="en-US" sz="2800" b="1" dirty="0">
                <a:solidFill>
                  <a:srgbClr val="FEA30F"/>
                </a:solidFill>
                <a:latin typeface="Courier New" pitchFamily="49" charset="0"/>
              </a:rPr>
              <a:t>return </a:t>
            </a:r>
            <a:r>
              <a:rPr lang="en-US" sz="2800" b="1" dirty="0">
                <a:solidFill>
                  <a:srgbClr val="000000"/>
                </a:solidFill>
                <a:latin typeface="Courier New" pitchFamily="49" charset="0"/>
              </a:rPr>
              <a:t> </a:t>
            </a:r>
            <a:r>
              <a:rPr lang="en-US" sz="2800" b="1" dirty="0">
                <a:solidFill>
                  <a:srgbClr val="000000"/>
                </a:solidFill>
                <a:latin typeface="Courier New" pitchFamily="49" charset="0"/>
              </a:rPr>
              <a:t>b * power(b,p-1)</a:t>
            </a:r>
            <a:endParaRPr lang="en-US" sz="2800" b="1" dirty="0">
              <a:solidFill>
                <a:srgbClr val="000000"/>
              </a:solidFill>
              <a:latin typeface="Courier New" pitchFamily="49" charset="0"/>
            </a:endParaRPr>
          </a:p>
        </p:txBody>
      </p:sp>
      <p:grpSp>
        <p:nvGrpSpPr>
          <p:cNvPr id="69635" name="Group 15"/>
          <p:cNvGrpSpPr>
            <a:grpSpLocks/>
          </p:cNvGrpSpPr>
          <p:nvPr/>
        </p:nvGrpSpPr>
        <p:grpSpPr bwMode="auto">
          <a:xfrm>
            <a:off x="8534400" y="6172200"/>
            <a:ext cx="371475" cy="468313"/>
            <a:chOff x="2928" y="1051"/>
            <a:chExt cx="840" cy="957"/>
          </a:xfrm>
        </p:grpSpPr>
        <p:sp>
          <p:nvSpPr>
            <p:cNvPr id="69637" name="Freeform 16"/>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69638" name="Oval 1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69639" name="Oval 1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69640" name="Oval 1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69641" name="Oval 2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69642" name="Oval 2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69643" name="Oval 2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69644" name="Oval 2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69645" name="AutoShape 2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69646" name="Freeform 2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69647" name="Freeform 2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69648" name="Freeform 2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69649" name="Freeform 2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0" fontAlgn="base" hangingPunct="0">
                <a:spcBef>
                  <a:spcPct val="0"/>
                </a:spcBef>
                <a:spcAft>
                  <a:spcPct val="0"/>
                </a:spcAft>
              </a:pPr>
              <a:endParaRPr lang="en-US" sz="2400">
                <a:solidFill>
                  <a:srgbClr val="000000"/>
                </a:solidFill>
              </a:endParaRPr>
            </a:p>
          </p:txBody>
        </p:sp>
      </p:grpSp>
      <p:sp>
        <p:nvSpPr>
          <p:cNvPr id="69636" name="Rectangle 29"/>
          <p:cNvSpPr>
            <a:spLocks noChangeArrowheads="1"/>
          </p:cNvSpPr>
          <p:nvPr/>
        </p:nvSpPr>
        <p:spPr bwMode="auto">
          <a:xfrm>
            <a:off x="7467600" y="5867400"/>
            <a:ext cx="10683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0"/>
              </a:spcBef>
              <a:spcAft>
                <a:spcPct val="0"/>
              </a:spcAft>
            </a:pPr>
            <a:r>
              <a:rPr lang="en-US" sz="1600" dirty="0">
                <a:solidFill>
                  <a:srgbClr val="0B9520"/>
                </a:solidFill>
                <a:latin typeface="Cambria" pitchFamily="18" charset="0"/>
              </a:rPr>
              <a:t>Recursion is power!</a:t>
            </a:r>
          </a:p>
        </p:txBody>
      </p:sp>
    </p:spTree>
    <p:extLst>
      <p:ext uri="{BB962C8B-B14F-4D97-AF65-F5344CB8AC3E}">
        <p14:creationId xmlns:p14="http://schemas.microsoft.com/office/powerpoint/2010/main" val="318204880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924286">
            <a:off x="2435983" y="204607"/>
            <a:ext cx="1181905" cy="523220"/>
          </a:xfrm>
          <a:prstGeom prst="rect">
            <a:avLst/>
          </a:prstGeom>
          <a:solidFill>
            <a:schemeClr val="bg1"/>
          </a:solidFill>
        </p:spPr>
        <p:txBody>
          <a:bodyPr wrap="square">
            <a:spAutoFit/>
          </a:bodyPr>
          <a:lstStyle/>
          <a:p>
            <a:pPr algn="ctr" eaLnBrk="0" fontAlgn="base" hangingPunct="0">
              <a:spcBef>
                <a:spcPct val="0"/>
              </a:spcBef>
              <a:spcAft>
                <a:spcPct val="0"/>
              </a:spcAft>
            </a:pPr>
            <a:r>
              <a:rPr lang="en-US" sz="1400" b="1" dirty="0">
                <a:solidFill>
                  <a:srgbClr val="333399"/>
                </a:solidFill>
                <a:latin typeface="Cambria" pitchFamily="18" charset="0"/>
              </a:rPr>
              <a:t># of vowels in s</a:t>
            </a:r>
            <a:endParaRPr lang="en-US" sz="1400" dirty="0">
              <a:solidFill>
                <a:srgbClr val="000000"/>
              </a:solidFill>
            </a:endParaRPr>
          </a:p>
        </p:txBody>
      </p:sp>
      <p:sp>
        <p:nvSpPr>
          <p:cNvPr id="70658" name="Text Box 2"/>
          <p:cNvSpPr txBox="1">
            <a:spLocks noChangeArrowheads="1"/>
          </p:cNvSpPr>
          <p:nvPr/>
        </p:nvSpPr>
        <p:spPr bwMode="auto">
          <a:xfrm>
            <a:off x="304800" y="304800"/>
            <a:ext cx="5638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4000" b="1" dirty="0" err="1" smtClean="0">
                <a:solidFill>
                  <a:srgbClr val="000000"/>
                </a:solidFill>
                <a:latin typeface="Cambria" pitchFamily="18" charset="0"/>
              </a:rPr>
              <a:t>sajak</a:t>
            </a:r>
            <a:r>
              <a:rPr lang="en-US" sz="4000" b="1" dirty="0" smtClean="0">
                <a:solidFill>
                  <a:srgbClr val="000000"/>
                </a:solidFill>
                <a:latin typeface="Cambria" pitchFamily="18" charset="0"/>
              </a:rPr>
              <a:t>(s</a:t>
            </a:r>
            <a:r>
              <a:rPr lang="en-US" sz="4000" b="1" dirty="0">
                <a:solidFill>
                  <a:srgbClr val="000000"/>
                </a:solidFill>
                <a:latin typeface="Cambria" pitchFamily="18" charset="0"/>
              </a:rPr>
              <a:t>)</a:t>
            </a:r>
            <a:r>
              <a:rPr lang="en-US" sz="4000" b="1" dirty="0">
                <a:solidFill>
                  <a:srgbClr val="FF0000"/>
                </a:solidFill>
                <a:latin typeface="Cambria" pitchFamily="18" charset="0"/>
              </a:rPr>
              <a:t>:</a:t>
            </a:r>
            <a:r>
              <a:rPr lang="en-US" sz="4000" dirty="0">
                <a:solidFill>
                  <a:srgbClr val="000000"/>
                </a:solidFill>
                <a:latin typeface="Cambria" pitchFamily="18" charset="0"/>
              </a:rPr>
              <a:t> </a:t>
            </a:r>
          </a:p>
        </p:txBody>
      </p:sp>
      <p:sp>
        <p:nvSpPr>
          <p:cNvPr id="70659" name="Text Box 3"/>
          <p:cNvSpPr txBox="1">
            <a:spLocks noChangeArrowheads="1"/>
          </p:cNvSpPr>
          <p:nvPr/>
        </p:nvSpPr>
        <p:spPr bwMode="auto">
          <a:xfrm>
            <a:off x="304800" y="1447800"/>
            <a:ext cx="1981200" cy="519113"/>
          </a:xfrm>
          <a:prstGeom prst="rect">
            <a:avLst/>
          </a:prstGeom>
          <a:solidFill>
            <a:srgbClr val="CCECFF"/>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fontAlgn="base">
              <a:spcBef>
                <a:spcPct val="50000"/>
              </a:spcBef>
              <a:spcAft>
                <a:spcPct val="0"/>
              </a:spcAft>
            </a:pPr>
            <a:r>
              <a:rPr lang="en-US" sz="2800" b="1" dirty="0">
                <a:solidFill>
                  <a:srgbClr val="000000"/>
                </a:solidFill>
                <a:latin typeface="Cambria" pitchFamily="18" charset="0"/>
              </a:rPr>
              <a:t>Base case?</a:t>
            </a:r>
            <a:endParaRPr lang="en-US" sz="2800" dirty="0">
              <a:solidFill>
                <a:srgbClr val="000000"/>
              </a:solidFill>
              <a:latin typeface="Cambria" pitchFamily="18" charset="0"/>
            </a:endParaRPr>
          </a:p>
        </p:txBody>
      </p:sp>
      <p:sp>
        <p:nvSpPr>
          <p:cNvPr id="70660" name="Text Box 4"/>
          <p:cNvSpPr txBox="1">
            <a:spLocks noChangeArrowheads="1"/>
          </p:cNvSpPr>
          <p:nvPr/>
        </p:nvSpPr>
        <p:spPr bwMode="auto">
          <a:xfrm>
            <a:off x="2590800" y="1295400"/>
            <a:ext cx="4343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b="1" dirty="0" smtClean="0">
                <a:solidFill>
                  <a:srgbClr val="000000"/>
                </a:solidFill>
                <a:latin typeface="Cambria" pitchFamily="18" charset="0"/>
              </a:rPr>
              <a:t>When </a:t>
            </a:r>
            <a:r>
              <a:rPr lang="en-US" b="1" dirty="0">
                <a:solidFill>
                  <a:srgbClr val="000000"/>
                </a:solidFill>
                <a:latin typeface="Cambria" pitchFamily="18" charset="0"/>
              </a:rPr>
              <a:t>there are no letters, there are </a:t>
            </a:r>
            <a:r>
              <a:rPr lang="en-US" b="1" dirty="0">
                <a:solidFill>
                  <a:srgbClr val="FF9900"/>
                </a:solidFill>
                <a:latin typeface="Cambria" pitchFamily="18" charset="0"/>
              </a:rPr>
              <a:t>ZERO</a:t>
            </a:r>
            <a:r>
              <a:rPr lang="en-US" b="1" dirty="0">
                <a:solidFill>
                  <a:srgbClr val="000000"/>
                </a:solidFill>
                <a:latin typeface="Cambria" pitchFamily="18" charset="0"/>
              </a:rPr>
              <a:t> vowels</a:t>
            </a:r>
          </a:p>
        </p:txBody>
      </p:sp>
      <p:sp>
        <p:nvSpPr>
          <p:cNvPr id="70661" name="Text Box 5"/>
          <p:cNvSpPr txBox="1">
            <a:spLocks noChangeArrowheads="1"/>
          </p:cNvSpPr>
          <p:nvPr/>
        </p:nvSpPr>
        <p:spPr bwMode="auto">
          <a:xfrm>
            <a:off x="990600" y="3822571"/>
            <a:ext cx="52197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lnSpc>
                <a:spcPct val="80000"/>
              </a:lnSpc>
              <a:spcBef>
                <a:spcPct val="50000"/>
              </a:spcBef>
              <a:spcAft>
                <a:spcPct val="0"/>
              </a:spcAft>
            </a:pPr>
            <a:r>
              <a:rPr lang="en-US" dirty="0">
                <a:solidFill>
                  <a:srgbClr val="000000"/>
                </a:solidFill>
                <a:latin typeface="Cambria" pitchFamily="18" charset="0"/>
              </a:rPr>
              <a:t>if </a:t>
            </a:r>
            <a:r>
              <a:rPr lang="en-US" b="1" dirty="0">
                <a:solidFill>
                  <a:srgbClr val="000000"/>
                </a:solidFill>
                <a:latin typeface="Cambria" pitchFamily="18" charset="0"/>
              </a:rPr>
              <a:t>s[0]</a:t>
            </a:r>
            <a:r>
              <a:rPr lang="en-US" dirty="0">
                <a:solidFill>
                  <a:srgbClr val="000000"/>
                </a:solidFill>
                <a:latin typeface="Cambria" pitchFamily="18" charset="0"/>
              </a:rPr>
              <a:t> is </a:t>
            </a:r>
            <a:r>
              <a:rPr lang="en-US" b="1" i="1" dirty="0">
                <a:solidFill>
                  <a:srgbClr val="000000"/>
                </a:solidFill>
                <a:latin typeface="Cambria" pitchFamily="18" charset="0"/>
              </a:rPr>
              <a:t>NOT</a:t>
            </a:r>
            <a:r>
              <a:rPr lang="en-US" dirty="0">
                <a:solidFill>
                  <a:srgbClr val="000000"/>
                </a:solidFill>
                <a:latin typeface="Cambria" pitchFamily="18" charset="0"/>
              </a:rPr>
              <a:t> a vowel, the answer </a:t>
            </a:r>
            <a:r>
              <a:rPr lang="en-US" dirty="0" smtClean="0">
                <a:solidFill>
                  <a:srgbClr val="000000"/>
                </a:solidFill>
                <a:latin typeface="Cambria" pitchFamily="18" charset="0"/>
              </a:rPr>
              <a:t>is</a:t>
            </a:r>
            <a:endParaRPr lang="en-US" dirty="0">
              <a:solidFill>
                <a:srgbClr val="FF0000"/>
              </a:solidFill>
              <a:latin typeface="Cambria" pitchFamily="18" charset="0"/>
            </a:endParaRPr>
          </a:p>
        </p:txBody>
      </p:sp>
      <p:sp>
        <p:nvSpPr>
          <p:cNvPr id="70662" name="Text Box 6"/>
          <p:cNvSpPr txBox="1">
            <a:spLocks noChangeArrowheads="1"/>
          </p:cNvSpPr>
          <p:nvPr/>
        </p:nvSpPr>
        <p:spPr bwMode="auto">
          <a:xfrm>
            <a:off x="304800" y="2819400"/>
            <a:ext cx="1981200" cy="519112"/>
          </a:xfrm>
          <a:prstGeom prst="rect">
            <a:avLst/>
          </a:prstGeom>
          <a:solidFill>
            <a:srgbClr val="CCECFF"/>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fontAlgn="base">
              <a:spcBef>
                <a:spcPct val="50000"/>
              </a:spcBef>
              <a:spcAft>
                <a:spcPct val="0"/>
              </a:spcAft>
            </a:pPr>
            <a:r>
              <a:rPr lang="en-US" sz="2800" b="1" dirty="0">
                <a:solidFill>
                  <a:srgbClr val="000000"/>
                </a:solidFill>
                <a:latin typeface="Cambria" pitchFamily="18" charset="0"/>
              </a:rPr>
              <a:t>Rec. step?</a:t>
            </a:r>
            <a:endParaRPr lang="en-US" sz="2800" dirty="0">
              <a:solidFill>
                <a:srgbClr val="000000"/>
              </a:solidFill>
              <a:latin typeface="Cambria" pitchFamily="18" charset="0"/>
            </a:endParaRPr>
          </a:p>
        </p:txBody>
      </p:sp>
      <p:sp>
        <p:nvSpPr>
          <p:cNvPr id="70663" name="Text Box 7"/>
          <p:cNvSpPr txBox="1">
            <a:spLocks noChangeArrowheads="1"/>
          </p:cNvSpPr>
          <p:nvPr/>
        </p:nvSpPr>
        <p:spPr bwMode="auto">
          <a:xfrm>
            <a:off x="2590800" y="2819400"/>
            <a:ext cx="487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b="1" dirty="0">
                <a:solidFill>
                  <a:srgbClr val="000000"/>
                </a:solidFill>
                <a:latin typeface="Cambria" pitchFamily="18" charset="0"/>
              </a:rPr>
              <a:t>Look at the initial character.</a:t>
            </a:r>
          </a:p>
        </p:txBody>
      </p:sp>
      <p:sp>
        <p:nvSpPr>
          <p:cNvPr id="70664" name="Text Box 8"/>
          <p:cNvSpPr txBox="1">
            <a:spLocks noChangeArrowheads="1"/>
          </p:cNvSpPr>
          <p:nvPr/>
        </p:nvSpPr>
        <p:spPr bwMode="auto">
          <a:xfrm>
            <a:off x="990600" y="5251002"/>
            <a:ext cx="4617861"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lnSpc>
                <a:spcPct val="80000"/>
              </a:lnSpc>
              <a:spcBef>
                <a:spcPct val="50000"/>
              </a:spcBef>
              <a:spcAft>
                <a:spcPct val="0"/>
              </a:spcAft>
            </a:pPr>
            <a:r>
              <a:rPr lang="en-US" dirty="0">
                <a:solidFill>
                  <a:srgbClr val="000000"/>
                </a:solidFill>
                <a:latin typeface="Cambria" pitchFamily="18" charset="0"/>
              </a:rPr>
              <a:t>if </a:t>
            </a:r>
            <a:r>
              <a:rPr lang="en-US" b="1" dirty="0">
                <a:solidFill>
                  <a:srgbClr val="000000"/>
                </a:solidFill>
                <a:latin typeface="Cambria" pitchFamily="18" charset="0"/>
              </a:rPr>
              <a:t>s[0</a:t>
            </a:r>
            <a:r>
              <a:rPr lang="en-US" b="1" dirty="0" smtClean="0">
                <a:solidFill>
                  <a:srgbClr val="000000"/>
                </a:solidFill>
                <a:latin typeface="Cambria" pitchFamily="18" charset="0"/>
              </a:rPr>
              <a:t>] </a:t>
            </a:r>
            <a:r>
              <a:rPr lang="en-US" dirty="0" smtClean="0">
                <a:solidFill>
                  <a:srgbClr val="000000"/>
                </a:solidFill>
                <a:latin typeface="Cambria" pitchFamily="18" charset="0"/>
              </a:rPr>
              <a:t> </a:t>
            </a:r>
            <a:r>
              <a:rPr lang="en-US" b="1" i="1" u="sng" dirty="0" smtClean="0">
                <a:solidFill>
                  <a:srgbClr val="000000"/>
                </a:solidFill>
                <a:latin typeface="Cambria" pitchFamily="18" charset="0"/>
              </a:rPr>
              <a:t>is</a:t>
            </a:r>
            <a:r>
              <a:rPr lang="en-US" dirty="0" smtClean="0">
                <a:solidFill>
                  <a:srgbClr val="000000"/>
                </a:solidFill>
                <a:latin typeface="Cambria" pitchFamily="18" charset="0"/>
              </a:rPr>
              <a:t>  a </a:t>
            </a:r>
            <a:r>
              <a:rPr lang="en-US" dirty="0">
                <a:solidFill>
                  <a:srgbClr val="000000"/>
                </a:solidFill>
                <a:latin typeface="Cambria" pitchFamily="18" charset="0"/>
              </a:rPr>
              <a:t>vowel, the answer </a:t>
            </a:r>
            <a:r>
              <a:rPr lang="en-US" dirty="0" smtClean="0">
                <a:solidFill>
                  <a:srgbClr val="000000"/>
                </a:solidFill>
                <a:latin typeface="Cambria" pitchFamily="18" charset="0"/>
              </a:rPr>
              <a:t>is</a:t>
            </a:r>
            <a:endParaRPr lang="en-US" dirty="0">
              <a:solidFill>
                <a:srgbClr val="FF0000"/>
              </a:solidFill>
              <a:latin typeface="Cambria" pitchFamily="18" charset="0"/>
            </a:endParaRPr>
          </a:p>
        </p:txBody>
      </p:sp>
      <p:cxnSp>
        <p:nvCxnSpPr>
          <p:cNvPr id="70665" name="Straight Connector 9"/>
          <p:cNvCxnSpPr>
            <a:cxnSpLocks noChangeShapeType="1"/>
          </p:cNvCxnSpPr>
          <p:nvPr/>
        </p:nvCxnSpPr>
        <p:spPr bwMode="auto">
          <a:xfrm>
            <a:off x="685800" y="2438400"/>
            <a:ext cx="68777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0" name="Text Box 2"/>
          <p:cNvSpPr txBox="1">
            <a:spLocks noChangeArrowheads="1"/>
          </p:cNvSpPr>
          <p:nvPr/>
        </p:nvSpPr>
        <p:spPr bwMode="auto">
          <a:xfrm>
            <a:off x="7543800" y="614332"/>
            <a:ext cx="914400" cy="5324535"/>
          </a:xfrm>
          <a:prstGeom prst="rect">
            <a:avLst/>
          </a:prstGeom>
          <a:solidFill>
            <a:srgbClr val="CCECFF"/>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fontAlgn="base">
              <a:spcBef>
                <a:spcPct val="50000"/>
              </a:spcBef>
              <a:spcAft>
                <a:spcPct val="0"/>
              </a:spcAft>
            </a:pPr>
            <a:r>
              <a:rPr lang="en-US" sz="4000" b="1" dirty="0" smtClean="0">
                <a:solidFill>
                  <a:srgbClr val="000000"/>
                </a:solidFill>
                <a:latin typeface="Cambria" pitchFamily="18" charset="0"/>
              </a:rPr>
              <a:t>D</a:t>
            </a:r>
          </a:p>
          <a:p>
            <a:pPr algn="ctr" fontAlgn="base">
              <a:spcBef>
                <a:spcPct val="50000"/>
              </a:spcBef>
              <a:spcAft>
                <a:spcPct val="0"/>
              </a:spcAft>
            </a:pPr>
            <a:r>
              <a:rPr lang="en-US" sz="4000" b="1" dirty="0" smtClean="0">
                <a:solidFill>
                  <a:srgbClr val="000000"/>
                </a:solidFill>
                <a:latin typeface="Cambria" pitchFamily="18" charset="0"/>
              </a:rPr>
              <a:t>E</a:t>
            </a:r>
          </a:p>
          <a:p>
            <a:pPr algn="ctr" fontAlgn="base">
              <a:spcBef>
                <a:spcPct val="50000"/>
              </a:spcBef>
              <a:spcAft>
                <a:spcPct val="0"/>
              </a:spcAft>
            </a:pPr>
            <a:r>
              <a:rPr lang="en-US" sz="4000" b="1" dirty="0" smtClean="0">
                <a:solidFill>
                  <a:srgbClr val="000000"/>
                </a:solidFill>
                <a:latin typeface="Cambria" pitchFamily="18" charset="0"/>
              </a:rPr>
              <a:t>S</a:t>
            </a:r>
          </a:p>
          <a:p>
            <a:pPr algn="ctr" fontAlgn="base">
              <a:spcBef>
                <a:spcPct val="50000"/>
              </a:spcBef>
              <a:spcAft>
                <a:spcPct val="0"/>
              </a:spcAft>
            </a:pPr>
            <a:r>
              <a:rPr lang="en-US" sz="4000" b="1" dirty="0" smtClean="0">
                <a:solidFill>
                  <a:srgbClr val="000000"/>
                </a:solidFill>
                <a:latin typeface="Cambria" pitchFamily="18" charset="0"/>
              </a:rPr>
              <a:t>I</a:t>
            </a:r>
          </a:p>
          <a:p>
            <a:pPr algn="ctr" fontAlgn="base">
              <a:spcBef>
                <a:spcPct val="50000"/>
              </a:spcBef>
              <a:spcAft>
                <a:spcPct val="0"/>
              </a:spcAft>
            </a:pPr>
            <a:r>
              <a:rPr lang="en-US" sz="4000" b="1" dirty="0" smtClean="0">
                <a:solidFill>
                  <a:srgbClr val="000000"/>
                </a:solidFill>
                <a:latin typeface="Cambria" pitchFamily="18" charset="0"/>
              </a:rPr>
              <a:t>G</a:t>
            </a:r>
          </a:p>
          <a:p>
            <a:pPr algn="ctr" fontAlgn="base">
              <a:spcBef>
                <a:spcPct val="50000"/>
              </a:spcBef>
              <a:spcAft>
                <a:spcPct val="0"/>
              </a:spcAft>
            </a:pPr>
            <a:r>
              <a:rPr lang="en-US" sz="4000" b="1" dirty="0">
                <a:solidFill>
                  <a:srgbClr val="000000"/>
                </a:solidFill>
                <a:latin typeface="Cambria" pitchFamily="18" charset="0"/>
              </a:rPr>
              <a:t>N</a:t>
            </a:r>
            <a:endParaRPr lang="en-US" sz="4000" dirty="0">
              <a:solidFill>
                <a:srgbClr val="000000"/>
              </a:solidFill>
              <a:latin typeface="Cambria" pitchFamily="18" charset="0"/>
            </a:endParaRPr>
          </a:p>
        </p:txBody>
      </p:sp>
      <p:sp>
        <p:nvSpPr>
          <p:cNvPr id="3" name="Rectangle 2"/>
          <p:cNvSpPr/>
          <p:nvPr/>
        </p:nvSpPr>
        <p:spPr>
          <a:xfrm>
            <a:off x="4025566" y="4329289"/>
            <a:ext cx="1898277" cy="461665"/>
          </a:xfrm>
          <a:prstGeom prst="rect">
            <a:avLst/>
          </a:prstGeom>
          <a:solidFill>
            <a:srgbClr val="FFCC99"/>
          </a:solidFill>
        </p:spPr>
        <p:txBody>
          <a:bodyPr wrap="none">
            <a:spAutoFit/>
          </a:bodyPr>
          <a:lstStyle/>
          <a:p>
            <a:pPr eaLnBrk="0" fontAlgn="base" hangingPunct="0">
              <a:spcBef>
                <a:spcPct val="0"/>
              </a:spcBef>
              <a:spcAft>
                <a:spcPct val="0"/>
              </a:spcAft>
            </a:pPr>
            <a:r>
              <a:rPr lang="en-US" sz="2400" dirty="0" err="1">
                <a:solidFill>
                  <a:srgbClr val="000000"/>
                </a:solidFill>
                <a:latin typeface="Cambria" pitchFamily="18" charset="0"/>
              </a:rPr>
              <a:t>sajak</a:t>
            </a:r>
            <a:r>
              <a:rPr lang="en-US" sz="2400" dirty="0">
                <a:solidFill>
                  <a:srgbClr val="000000"/>
                </a:solidFill>
                <a:latin typeface="Cambria" pitchFamily="18" charset="0"/>
              </a:rPr>
              <a:t>(  s[1:] )</a:t>
            </a:r>
            <a:endParaRPr lang="en-US" sz="2400" dirty="0">
              <a:solidFill>
                <a:srgbClr val="000000"/>
              </a:solidFill>
            </a:endParaRPr>
          </a:p>
        </p:txBody>
      </p:sp>
      <p:sp>
        <p:nvSpPr>
          <p:cNvPr id="13" name="Rectangle 12"/>
          <p:cNvSpPr/>
          <p:nvPr/>
        </p:nvSpPr>
        <p:spPr>
          <a:xfrm>
            <a:off x="3842817" y="5791200"/>
            <a:ext cx="2465740" cy="461665"/>
          </a:xfrm>
          <a:prstGeom prst="rect">
            <a:avLst/>
          </a:prstGeom>
          <a:solidFill>
            <a:srgbClr val="FFCC99"/>
          </a:solidFill>
        </p:spPr>
        <p:txBody>
          <a:bodyPr wrap="none">
            <a:spAutoFit/>
          </a:bodyPr>
          <a:lstStyle/>
          <a:p>
            <a:pPr eaLnBrk="0" fontAlgn="base" hangingPunct="0">
              <a:spcBef>
                <a:spcPct val="0"/>
              </a:spcBef>
              <a:spcAft>
                <a:spcPct val="0"/>
              </a:spcAft>
            </a:pPr>
            <a:r>
              <a:rPr lang="en-US" sz="2400" b="1" dirty="0">
                <a:solidFill>
                  <a:srgbClr val="000000"/>
                </a:solidFill>
                <a:latin typeface="Cambria" pitchFamily="18" charset="0"/>
              </a:rPr>
              <a:t>1 +  </a:t>
            </a:r>
            <a:r>
              <a:rPr lang="en-US" sz="2400" dirty="0" err="1">
                <a:solidFill>
                  <a:srgbClr val="000000"/>
                </a:solidFill>
                <a:latin typeface="Cambria" pitchFamily="18" charset="0"/>
              </a:rPr>
              <a:t>sajak</a:t>
            </a:r>
            <a:r>
              <a:rPr lang="en-US" sz="2400" dirty="0">
                <a:solidFill>
                  <a:srgbClr val="000000"/>
                </a:solidFill>
                <a:latin typeface="Cambria" pitchFamily="18" charset="0"/>
              </a:rPr>
              <a:t>(  s[1:] )</a:t>
            </a:r>
            <a:endParaRPr lang="en-US" sz="2400" dirty="0">
              <a:solidFill>
                <a:srgbClr val="000000"/>
              </a:solidFill>
            </a:endParaRPr>
          </a:p>
        </p:txBody>
      </p:sp>
    </p:spTree>
    <p:extLst>
      <p:ext uri="{BB962C8B-B14F-4D97-AF65-F5344CB8AC3E}">
        <p14:creationId xmlns:p14="http://schemas.microsoft.com/office/powerpoint/2010/main" val="425901196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Rectangle 25"/>
          <p:cNvSpPr>
            <a:spLocks noChangeArrowheads="1"/>
          </p:cNvSpPr>
          <p:nvPr/>
        </p:nvSpPr>
        <p:spPr bwMode="auto">
          <a:xfrm>
            <a:off x="1981200" y="4343400"/>
            <a:ext cx="5132388" cy="830263"/>
          </a:xfrm>
          <a:prstGeom prst="rect">
            <a:avLst/>
          </a:prstGeom>
          <a:solidFill>
            <a:srgbClr val="FFCC99"/>
          </a:solidFill>
          <a:ln w="9525">
            <a:noFill/>
            <a:miter lim="800000"/>
            <a:headEnd/>
            <a:tailEnd/>
          </a:ln>
          <a:extLst/>
        </p:spPr>
        <p:txBody>
          <a:bodyPr wrap="none" anchor="ctr"/>
          <a:lstStyle/>
          <a:p>
            <a:pPr algn="ctr" eaLnBrk="0" fontAlgn="base" hangingPunct="0">
              <a:spcBef>
                <a:spcPct val="0"/>
              </a:spcBef>
              <a:spcAft>
                <a:spcPct val="0"/>
              </a:spcAft>
            </a:pPr>
            <a:endParaRPr lang="en-US" sz="2400">
              <a:solidFill>
                <a:srgbClr val="FF0000"/>
              </a:solidFill>
            </a:endParaRPr>
          </a:p>
        </p:txBody>
      </p:sp>
      <p:sp>
        <p:nvSpPr>
          <p:cNvPr id="71682" name="Text Box 2"/>
          <p:cNvSpPr txBox="1">
            <a:spLocks noChangeArrowheads="1"/>
          </p:cNvSpPr>
          <p:nvPr/>
        </p:nvSpPr>
        <p:spPr bwMode="auto">
          <a:xfrm>
            <a:off x="304800" y="457200"/>
            <a:ext cx="78486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800" b="1" dirty="0" err="1">
                <a:solidFill>
                  <a:srgbClr val="FEA30F"/>
                </a:solidFill>
                <a:latin typeface="Courier New" pitchFamily="49" charset="0"/>
              </a:rPr>
              <a:t>def</a:t>
            </a:r>
            <a:r>
              <a:rPr lang="en-US" sz="2800" b="1" dirty="0">
                <a:solidFill>
                  <a:srgbClr val="000000"/>
                </a:solidFill>
                <a:latin typeface="Courier New" pitchFamily="49" charset="0"/>
              </a:rPr>
              <a:t> </a:t>
            </a:r>
            <a:r>
              <a:rPr lang="en-US" sz="2800" b="1" dirty="0" err="1">
                <a:solidFill>
                  <a:srgbClr val="000000"/>
                </a:solidFill>
                <a:latin typeface="Courier New" pitchFamily="49" charset="0"/>
              </a:rPr>
              <a:t>sajak</a:t>
            </a:r>
            <a:r>
              <a:rPr lang="en-US" sz="2800" b="1" dirty="0">
                <a:solidFill>
                  <a:srgbClr val="000000"/>
                </a:solidFill>
                <a:latin typeface="Courier New" pitchFamily="49" charset="0"/>
              </a:rPr>
              <a:t>(s):</a:t>
            </a:r>
          </a:p>
          <a:p>
            <a:pPr fontAlgn="base">
              <a:spcBef>
                <a:spcPct val="50000"/>
              </a:spcBef>
              <a:spcAft>
                <a:spcPct val="0"/>
              </a:spcAft>
            </a:pPr>
            <a:r>
              <a:rPr lang="en-US" sz="2800" b="1" dirty="0">
                <a:solidFill>
                  <a:srgbClr val="000000"/>
                </a:solidFill>
                <a:latin typeface="Courier New" pitchFamily="49" charset="0"/>
              </a:rPr>
              <a:t>    </a:t>
            </a:r>
            <a:r>
              <a:rPr lang="en-US" sz="2800" b="1" dirty="0">
                <a:solidFill>
                  <a:srgbClr val="FEA30F"/>
                </a:solidFill>
                <a:latin typeface="Courier New" pitchFamily="49" charset="0"/>
              </a:rPr>
              <a:t>if</a:t>
            </a:r>
            <a:r>
              <a:rPr lang="en-US" sz="2800" b="1" dirty="0">
                <a:solidFill>
                  <a:srgbClr val="000000"/>
                </a:solidFill>
                <a:latin typeface="Courier New" pitchFamily="49" charset="0"/>
              </a:rPr>
              <a:t> s == </a:t>
            </a:r>
            <a:r>
              <a:rPr lang="en-US" sz="2800" b="1" dirty="0">
                <a:solidFill>
                  <a:srgbClr val="0B9520"/>
                </a:solidFill>
                <a:latin typeface="Courier New" pitchFamily="49" charset="0"/>
              </a:rPr>
              <a:t>''</a:t>
            </a:r>
            <a:r>
              <a:rPr lang="en-US" sz="2800" b="1" dirty="0">
                <a:solidFill>
                  <a:srgbClr val="000000"/>
                </a:solidFill>
                <a:latin typeface="Courier New" pitchFamily="49" charset="0"/>
              </a:rPr>
              <a:t>:</a:t>
            </a:r>
          </a:p>
          <a:p>
            <a:pPr fontAlgn="base">
              <a:spcBef>
                <a:spcPct val="50000"/>
              </a:spcBef>
              <a:spcAft>
                <a:spcPct val="0"/>
              </a:spcAft>
            </a:pPr>
            <a:r>
              <a:rPr lang="en-US" sz="2800" b="1" dirty="0">
                <a:solidFill>
                  <a:srgbClr val="000000"/>
                </a:solidFill>
                <a:latin typeface="Courier New" pitchFamily="49" charset="0"/>
              </a:rPr>
              <a:t>        </a:t>
            </a:r>
            <a:r>
              <a:rPr lang="en-US" sz="2800" b="1" dirty="0">
                <a:solidFill>
                  <a:srgbClr val="FEA30F"/>
                </a:solidFill>
                <a:latin typeface="Courier New" pitchFamily="49" charset="0"/>
              </a:rPr>
              <a:t>return</a:t>
            </a:r>
            <a:r>
              <a:rPr lang="en-US" sz="2800" b="1" dirty="0">
                <a:solidFill>
                  <a:srgbClr val="000000"/>
                </a:solidFill>
                <a:latin typeface="Courier New" pitchFamily="49" charset="0"/>
              </a:rPr>
              <a:t> 0</a:t>
            </a:r>
          </a:p>
          <a:p>
            <a:pPr fontAlgn="base">
              <a:spcBef>
                <a:spcPct val="50000"/>
              </a:spcBef>
              <a:spcAft>
                <a:spcPct val="0"/>
              </a:spcAft>
            </a:pPr>
            <a:r>
              <a:rPr lang="en-US" sz="2800" b="1" dirty="0">
                <a:solidFill>
                  <a:srgbClr val="000000"/>
                </a:solidFill>
                <a:latin typeface="Courier New" pitchFamily="49" charset="0"/>
              </a:rPr>
              <a:t>    </a:t>
            </a:r>
            <a:r>
              <a:rPr lang="en-US" sz="2800" b="1" dirty="0" err="1">
                <a:solidFill>
                  <a:srgbClr val="FEA30F"/>
                </a:solidFill>
                <a:latin typeface="Courier New" pitchFamily="49" charset="0"/>
              </a:rPr>
              <a:t>elif</a:t>
            </a:r>
            <a:r>
              <a:rPr lang="en-US" sz="2800" b="1" dirty="0">
                <a:solidFill>
                  <a:srgbClr val="FEA30F"/>
                </a:solidFill>
                <a:latin typeface="Courier New" pitchFamily="49" charset="0"/>
              </a:rPr>
              <a:t> </a:t>
            </a:r>
            <a:r>
              <a:rPr lang="en-US" sz="2800" b="1" dirty="0">
                <a:solidFill>
                  <a:srgbClr val="000000"/>
                </a:solidFill>
                <a:latin typeface="Courier New" pitchFamily="49" charset="0"/>
              </a:rPr>
              <a:t>s[0]==</a:t>
            </a:r>
            <a:r>
              <a:rPr lang="en-US" sz="2800" b="1" dirty="0">
                <a:solidFill>
                  <a:srgbClr val="0B9520"/>
                </a:solidFill>
                <a:latin typeface="Courier New" pitchFamily="49" charset="0"/>
              </a:rPr>
              <a:t>'a' </a:t>
            </a:r>
            <a:r>
              <a:rPr lang="en-US" sz="2800" b="1" dirty="0">
                <a:solidFill>
                  <a:srgbClr val="FEA30F"/>
                </a:solidFill>
                <a:latin typeface="Courier New" pitchFamily="49" charset="0"/>
              </a:rPr>
              <a:t>or </a:t>
            </a:r>
            <a:r>
              <a:rPr lang="en-US" sz="2800" b="1" dirty="0">
                <a:solidFill>
                  <a:srgbClr val="000000"/>
                </a:solidFill>
                <a:latin typeface="Courier New" pitchFamily="49" charset="0"/>
              </a:rPr>
              <a:t>s[0]==</a:t>
            </a:r>
            <a:r>
              <a:rPr lang="en-US" sz="2800" b="1" dirty="0">
                <a:solidFill>
                  <a:srgbClr val="0B9520"/>
                </a:solidFill>
                <a:latin typeface="Courier New" pitchFamily="49" charset="0"/>
              </a:rPr>
              <a:t>'e' </a:t>
            </a:r>
            <a:r>
              <a:rPr lang="en-US" sz="2800" b="1" dirty="0">
                <a:solidFill>
                  <a:srgbClr val="FEA30F"/>
                </a:solidFill>
                <a:latin typeface="Courier New" pitchFamily="49" charset="0"/>
              </a:rPr>
              <a:t>or</a:t>
            </a:r>
            <a:r>
              <a:rPr lang="en-US" sz="2800" b="1" dirty="0">
                <a:solidFill>
                  <a:srgbClr val="000000"/>
                </a:solidFill>
                <a:latin typeface="Courier New" pitchFamily="49" charset="0"/>
              </a:rPr>
              <a:t>…</a:t>
            </a:r>
            <a:r>
              <a:rPr lang="en-US" sz="2800" b="1" dirty="0">
                <a:solidFill>
                  <a:srgbClr val="FEA30F"/>
                </a:solidFill>
                <a:latin typeface="Courier New" pitchFamily="49" charset="0"/>
              </a:rPr>
              <a:t> </a:t>
            </a:r>
            <a:endParaRPr lang="en-US" sz="2800" b="1" dirty="0">
              <a:solidFill>
                <a:srgbClr val="000000"/>
              </a:solidFill>
              <a:latin typeface="Courier New" pitchFamily="49" charset="0"/>
            </a:endParaRPr>
          </a:p>
          <a:p>
            <a:pPr fontAlgn="base">
              <a:spcBef>
                <a:spcPct val="50000"/>
              </a:spcBef>
              <a:spcAft>
                <a:spcPct val="0"/>
              </a:spcAft>
            </a:pPr>
            <a:r>
              <a:rPr lang="en-US" sz="2800" b="1" dirty="0">
                <a:solidFill>
                  <a:srgbClr val="000000"/>
                </a:solidFill>
                <a:latin typeface="Courier New" pitchFamily="49" charset="0"/>
              </a:rPr>
              <a:t>        </a:t>
            </a:r>
          </a:p>
        </p:txBody>
      </p:sp>
      <p:sp>
        <p:nvSpPr>
          <p:cNvPr id="71683" name="Text Box 5"/>
          <p:cNvSpPr txBox="1">
            <a:spLocks noChangeArrowheads="1"/>
          </p:cNvSpPr>
          <p:nvPr/>
        </p:nvSpPr>
        <p:spPr bwMode="auto">
          <a:xfrm>
            <a:off x="2057400" y="4497324"/>
            <a:ext cx="495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2800" b="1" dirty="0" smtClean="0">
                <a:solidFill>
                  <a:srgbClr val="000000"/>
                </a:solidFill>
                <a:latin typeface="Cambria" panose="02040503050406030204" pitchFamily="18" charset="0"/>
              </a:rPr>
              <a:t>but </a:t>
            </a:r>
            <a:r>
              <a:rPr lang="en-US" sz="2800" b="1" i="1" dirty="0" smtClean="0">
                <a:solidFill>
                  <a:srgbClr val="000000"/>
                </a:solidFill>
                <a:latin typeface="Cambria" panose="02040503050406030204" pitchFamily="18" charset="0"/>
              </a:rPr>
              <a:t>how</a:t>
            </a:r>
            <a:r>
              <a:rPr lang="en-US" sz="2800" b="1" dirty="0" smtClean="0">
                <a:solidFill>
                  <a:srgbClr val="000000"/>
                </a:solidFill>
                <a:latin typeface="Cambria" panose="02040503050406030204" pitchFamily="18" charset="0"/>
              </a:rPr>
              <a:t> to check for vowels?</a:t>
            </a:r>
            <a:endParaRPr lang="en-US" sz="2800" b="1" dirty="0">
              <a:solidFill>
                <a:srgbClr val="000000"/>
              </a:solidFill>
              <a:latin typeface="Cambria" panose="02040503050406030204" pitchFamily="18" charset="0"/>
            </a:endParaRPr>
          </a:p>
        </p:txBody>
      </p:sp>
      <p:sp>
        <p:nvSpPr>
          <p:cNvPr id="2" name="Down Arrow 1"/>
          <p:cNvSpPr/>
          <p:nvPr/>
        </p:nvSpPr>
        <p:spPr bwMode="auto">
          <a:xfrm rot="974873">
            <a:off x="4773252" y="1382301"/>
            <a:ext cx="609600" cy="990600"/>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71684" name="Text Box 24"/>
          <p:cNvSpPr txBox="1">
            <a:spLocks noChangeArrowheads="1"/>
          </p:cNvSpPr>
          <p:nvPr/>
        </p:nvSpPr>
        <p:spPr bwMode="auto">
          <a:xfrm>
            <a:off x="4724400" y="1115634"/>
            <a:ext cx="2514600" cy="457200"/>
          </a:xfrm>
          <a:prstGeom prst="rect">
            <a:avLst/>
          </a:prstGeom>
          <a:solidFill>
            <a:srgbClr val="CCECFF"/>
          </a:solidFill>
          <a:ln>
            <a:noFill/>
          </a:ln>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dirty="0" smtClean="0">
                <a:solidFill>
                  <a:srgbClr val="000000"/>
                </a:solidFill>
                <a:latin typeface="Comic Sans MS" pitchFamily="66" charset="0"/>
              </a:rPr>
              <a:t>Is s[0] a vowel?</a:t>
            </a:r>
            <a:endParaRPr lang="en-US" dirty="0">
              <a:solidFill>
                <a:srgbClr val="000000"/>
              </a:solidFill>
              <a:latin typeface="Comic Sans MS" pitchFamily="66" charset="0"/>
            </a:endParaRPr>
          </a:p>
        </p:txBody>
      </p:sp>
    </p:spTree>
    <p:extLst>
      <p:ext uri="{BB962C8B-B14F-4D97-AF65-F5344CB8AC3E}">
        <p14:creationId xmlns:p14="http://schemas.microsoft.com/office/powerpoint/2010/main" val="201157629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3505200" y="304800"/>
            <a:ext cx="1295400" cy="89255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72706" name="Text Box 2"/>
          <p:cNvSpPr txBox="1">
            <a:spLocks noChangeArrowheads="1"/>
          </p:cNvSpPr>
          <p:nvPr/>
        </p:nvSpPr>
        <p:spPr bwMode="auto">
          <a:xfrm>
            <a:off x="301537" y="304800"/>
            <a:ext cx="531724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4200" dirty="0" smtClean="0">
                <a:solidFill>
                  <a:srgbClr val="000000"/>
                </a:solidFill>
                <a:latin typeface="Cambria" pitchFamily="18" charset="0"/>
              </a:rPr>
              <a:t>Python  is…      </a:t>
            </a:r>
            <a:r>
              <a:rPr lang="en-US" sz="5200" b="1" dirty="0" smtClean="0">
                <a:solidFill>
                  <a:srgbClr val="000000"/>
                </a:solidFill>
                <a:latin typeface="Courier New" pitchFamily="49" charset="0"/>
              </a:rPr>
              <a:t>in</a:t>
            </a:r>
            <a:endParaRPr lang="en-US" sz="5200" dirty="0">
              <a:solidFill>
                <a:srgbClr val="000000"/>
              </a:solidFill>
              <a:latin typeface="Times" pitchFamily="-106" charset="0"/>
            </a:endParaRPr>
          </a:p>
        </p:txBody>
      </p:sp>
      <p:sp>
        <p:nvSpPr>
          <p:cNvPr id="72707" name="Text Box 6"/>
          <p:cNvSpPr txBox="1">
            <a:spLocks noChangeArrowheads="1"/>
          </p:cNvSpPr>
          <p:nvPr/>
        </p:nvSpPr>
        <p:spPr bwMode="auto">
          <a:xfrm>
            <a:off x="301537" y="1899076"/>
            <a:ext cx="3319463" cy="82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lnSpc>
                <a:spcPct val="70000"/>
              </a:lnSpc>
              <a:spcBef>
                <a:spcPct val="50000"/>
              </a:spcBef>
              <a:spcAft>
                <a:spcPct val="0"/>
              </a:spcAft>
            </a:pPr>
            <a:r>
              <a:rPr lang="en-US" b="1" dirty="0">
                <a:solidFill>
                  <a:srgbClr val="000000"/>
                </a:solidFill>
                <a:latin typeface="Courier New" pitchFamily="49" charset="0"/>
              </a:rPr>
              <a:t>&gt;&gt;&gt; </a:t>
            </a:r>
            <a:r>
              <a:rPr lang="en-US" b="1" dirty="0">
                <a:solidFill>
                  <a:srgbClr val="0B9520"/>
                </a:solidFill>
                <a:latin typeface="Courier New" pitchFamily="49" charset="0"/>
              </a:rPr>
              <a:t>'</a:t>
            </a:r>
            <a:r>
              <a:rPr lang="en-US" b="1" dirty="0" err="1">
                <a:solidFill>
                  <a:srgbClr val="0B9520"/>
                </a:solidFill>
                <a:latin typeface="Courier New" pitchFamily="49" charset="0"/>
              </a:rPr>
              <a:t>i</a:t>
            </a:r>
            <a:r>
              <a:rPr lang="en-US" b="1" dirty="0">
                <a:solidFill>
                  <a:srgbClr val="0B9520"/>
                </a:solidFill>
                <a:latin typeface="Courier New" pitchFamily="49" charset="0"/>
              </a:rPr>
              <a:t>'</a:t>
            </a:r>
            <a:r>
              <a:rPr lang="en-US" b="1" dirty="0">
                <a:solidFill>
                  <a:srgbClr val="1E16E4"/>
                </a:solidFill>
                <a:latin typeface="Courier New" pitchFamily="49" charset="0"/>
              </a:rPr>
              <a:t> </a:t>
            </a:r>
            <a:r>
              <a:rPr lang="en-US" b="1" dirty="0">
                <a:solidFill>
                  <a:srgbClr val="000000"/>
                </a:solidFill>
                <a:latin typeface="Courier New" pitchFamily="49" charset="0"/>
              </a:rPr>
              <a:t>in</a:t>
            </a:r>
            <a:r>
              <a:rPr lang="en-US" b="1" dirty="0">
                <a:solidFill>
                  <a:srgbClr val="1E16E4"/>
                </a:solidFill>
                <a:latin typeface="Courier New" pitchFamily="49" charset="0"/>
              </a:rPr>
              <a:t> </a:t>
            </a:r>
            <a:r>
              <a:rPr lang="en-US" b="1" dirty="0">
                <a:solidFill>
                  <a:srgbClr val="0B9520"/>
                </a:solidFill>
                <a:latin typeface="Courier New" pitchFamily="49" charset="0"/>
              </a:rPr>
              <a:t>'team'</a:t>
            </a:r>
            <a:endParaRPr lang="en-US" b="1" dirty="0">
              <a:solidFill>
                <a:srgbClr val="000000"/>
              </a:solidFill>
              <a:latin typeface="Courier New" pitchFamily="49" charset="0"/>
            </a:endParaRPr>
          </a:p>
          <a:p>
            <a:pPr eaLnBrk="0" fontAlgn="base" hangingPunct="0">
              <a:lnSpc>
                <a:spcPct val="70000"/>
              </a:lnSpc>
              <a:spcBef>
                <a:spcPct val="50000"/>
              </a:spcBef>
              <a:spcAft>
                <a:spcPct val="0"/>
              </a:spcAft>
            </a:pPr>
            <a:r>
              <a:rPr lang="en-US" b="1" dirty="0">
                <a:solidFill>
                  <a:srgbClr val="FF0000"/>
                </a:solidFill>
                <a:latin typeface="Courier New" pitchFamily="49" charset="0"/>
              </a:rPr>
              <a:t>False</a:t>
            </a:r>
          </a:p>
        </p:txBody>
      </p:sp>
      <p:sp>
        <p:nvSpPr>
          <p:cNvPr id="72708" name="Text Box 7"/>
          <p:cNvSpPr txBox="1">
            <a:spLocks noChangeArrowheads="1"/>
          </p:cNvSpPr>
          <p:nvPr/>
        </p:nvSpPr>
        <p:spPr bwMode="auto">
          <a:xfrm>
            <a:off x="301537" y="3135739"/>
            <a:ext cx="488156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lnSpc>
                <a:spcPct val="70000"/>
              </a:lnSpc>
              <a:spcBef>
                <a:spcPct val="50000"/>
              </a:spcBef>
              <a:spcAft>
                <a:spcPct val="0"/>
              </a:spcAft>
            </a:pPr>
            <a:r>
              <a:rPr lang="en-US" b="1">
                <a:solidFill>
                  <a:srgbClr val="000000"/>
                </a:solidFill>
                <a:latin typeface="Courier New" pitchFamily="49" charset="0"/>
              </a:rPr>
              <a:t>&gt;&gt;&gt; </a:t>
            </a:r>
            <a:r>
              <a:rPr lang="en-US" b="1">
                <a:solidFill>
                  <a:srgbClr val="0B9520"/>
                </a:solidFill>
                <a:latin typeface="Courier New" pitchFamily="49" charset="0"/>
              </a:rPr>
              <a:t>'cs'</a:t>
            </a:r>
            <a:r>
              <a:rPr lang="en-US" b="1">
                <a:solidFill>
                  <a:srgbClr val="1E16E4"/>
                </a:solidFill>
                <a:latin typeface="Courier New" pitchFamily="49" charset="0"/>
              </a:rPr>
              <a:t> </a:t>
            </a:r>
            <a:r>
              <a:rPr lang="en-US" b="1">
                <a:solidFill>
                  <a:srgbClr val="000000"/>
                </a:solidFill>
                <a:latin typeface="Courier New" pitchFamily="49" charset="0"/>
              </a:rPr>
              <a:t>in</a:t>
            </a:r>
            <a:r>
              <a:rPr lang="en-US" b="1">
                <a:solidFill>
                  <a:srgbClr val="1E16E4"/>
                </a:solidFill>
                <a:latin typeface="Courier New" pitchFamily="49" charset="0"/>
              </a:rPr>
              <a:t> </a:t>
            </a:r>
            <a:r>
              <a:rPr lang="en-US" b="1">
                <a:solidFill>
                  <a:srgbClr val="0B9520"/>
                </a:solidFill>
                <a:latin typeface="Courier New" pitchFamily="49" charset="0"/>
              </a:rPr>
              <a:t>'physics'</a:t>
            </a:r>
          </a:p>
          <a:p>
            <a:pPr eaLnBrk="0" fontAlgn="base" hangingPunct="0">
              <a:lnSpc>
                <a:spcPct val="70000"/>
              </a:lnSpc>
              <a:spcBef>
                <a:spcPct val="50000"/>
              </a:spcBef>
              <a:spcAft>
                <a:spcPct val="0"/>
              </a:spcAft>
            </a:pPr>
            <a:r>
              <a:rPr lang="en-US" b="1">
                <a:solidFill>
                  <a:srgbClr val="000000"/>
                </a:solidFill>
                <a:latin typeface="Courier New" pitchFamily="49" charset="0"/>
              </a:rPr>
              <a:t>True</a:t>
            </a:r>
          </a:p>
        </p:txBody>
      </p:sp>
      <p:sp>
        <p:nvSpPr>
          <p:cNvPr id="72709" name="Text Box 8"/>
          <p:cNvSpPr txBox="1">
            <a:spLocks noChangeArrowheads="1"/>
          </p:cNvSpPr>
          <p:nvPr/>
        </p:nvSpPr>
        <p:spPr bwMode="auto">
          <a:xfrm>
            <a:off x="301537" y="5632876"/>
            <a:ext cx="4343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lnSpc>
                <a:spcPct val="70000"/>
              </a:lnSpc>
              <a:spcBef>
                <a:spcPct val="50000"/>
              </a:spcBef>
              <a:spcAft>
                <a:spcPct val="0"/>
              </a:spcAft>
            </a:pPr>
            <a:r>
              <a:rPr lang="en-US" b="1">
                <a:solidFill>
                  <a:srgbClr val="000000"/>
                </a:solidFill>
                <a:latin typeface="Courier New" pitchFamily="49" charset="0"/>
              </a:rPr>
              <a:t>&gt;&gt;&gt; </a:t>
            </a:r>
            <a:r>
              <a:rPr lang="en-US" b="1">
                <a:solidFill>
                  <a:srgbClr val="1E16E4"/>
                </a:solidFill>
                <a:latin typeface="Courier New" pitchFamily="49" charset="0"/>
              </a:rPr>
              <a:t>42 </a:t>
            </a:r>
            <a:r>
              <a:rPr lang="en-US" b="1">
                <a:solidFill>
                  <a:srgbClr val="000000"/>
                </a:solidFill>
                <a:latin typeface="Courier New" pitchFamily="49" charset="0"/>
              </a:rPr>
              <a:t>in</a:t>
            </a:r>
            <a:r>
              <a:rPr lang="en-US" b="1">
                <a:solidFill>
                  <a:srgbClr val="1E16E4"/>
                </a:solidFill>
                <a:latin typeface="Courier New" pitchFamily="49" charset="0"/>
              </a:rPr>
              <a:t> [41,42,43]</a:t>
            </a:r>
            <a:endParaRPr lang="en-US" b="1">
              <a:solidFill>
                <a:srgbClr val="000000"/>
              </a:solidFill>
              <a:latin typeface="Courier New" pitchFamily="49" charset="0"/>
            </a:endParaRPr>
          </a:p>
          <a:p>
            <a:pPr eaLnBrk="0" fontAlgn="base" hangingPunct="0">
              <a:lnSpc>
                <a:spcPct val="70000"/>
              </a:lnSpc>
              <a:spcBef>
                <a:spcPct val="50000"/>
              </a:spcBef>
              <a:spcAft>
                <a:spcPct val="0"/>
              </a:spcAft>
            </a:pPr>
            <a:r>
              <a:rPr lang="en-US" b="1">
                <a:solidFill>
                  <a:srgbClr val="000000"/>
                </a:solidFill>
                <a:latin typeface="Courier New" pitchFamily="49" charset="0"/>
              </a:rPr>
              <a:t>True</a:t>
            </a:r>
          </a:p>
        </p:txBody>
      </p:sp>
      <p:sp>
        <p:nvSpPr>
          <p:cNvPr id="72710" name="Text Box 9"/>
          <p:cNvSpPr txBox="1">
            <a:spLocks noChangeArrowheads="1"/>
          </p:cNvSpPr>
          <p:nvPr/>
        </p:nvSpPr>
        <p:spPr bwMode="auto">
          <a:xfrm>
            <a:off x="5235538" y="5781675"/>
            <a:ext cx="362606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lnSpc>
                <a:spcPct val="70000"/>
              </a:lnSpc>
              <a:spcBef>
                <a:spcPct val="50000"/>
              </a:spcBef>
              <a:spcAft>
                <a:spcPct val="0"/>
              </a:spcAft>
            </a:pPr>
            <a:r>
              <a:rPr lang="en-US" sz="2000" b="1" dirty="0">
                <a:solidFill>
                  <a:srgbClr val="000000"/>
                </a:solidFill>
                <a:latin typeface="Courier New" pitchFamily="49" charset="0"/>
              </a:rPr>
              <a:t>&gt;&gt;&gt; </a:t>
            </a:r>
            <a:r>
              <a:rPr lang="en-US" sz="2000" b="1" dirty="0">
                <a:solidFill>
                  <a:srgbClr val="1E16E4"/>
                </a:solidFill>
                <a:latin typeface="Courier New" pitchFamily="49" charset="0"/>
              </a:rPr>
              <a:t>42 </a:t>
            </a:r>
            <a:r>
              <a:rPr lang="en-US" sz="2000" b="1" dirty="0">
                <a:solidFill>
                  <a:srgbClr val="000000"/>
                </a:solidFill>
                <a:latin typeface="Courier New" pitchFamily="49" charset="0"/>
              </a:rPr>
              <a:t>in</a:t>
            </a:r>
            <a:r>
              <a:rPr lang="en-US" sz="2000" b="1" dirty="0">
                <a:solidFill>
                  <a:srgbClr val="1E16E4"/>
                </a:solidFill>
                <a:latin typeface="Courier New" pitchFamily="49" charset="0"/>
              </a:rPr>
              <a:t> </a:t>
            </a:r>
            <a:r>
              <a:rPr lang="en-US" sz="2000" b="1" dirty="0" smtClean="0">
                <a:solidFill>
                  <a:srgbClr val="1E16E4"/>
                </a:solidFill>
                <a:latin typeface="Courier New" pitchFamily="49" charset="0"/>
              </a:rPr>
              <a:t>[[</a:t>
            </a:r>
            <a:r>
              <a:rPr lang="en-US" sz="2000" b="1" dirty="0">
                <a:solidFill>
                  <a:srgbClr val="1E16E4"/>
                </a:solidFill>
                <a:latin typeface="Courier New" pitchFamily="49" charset="0"/>
              </a:rPr>
              <a:t>42], </a:t>
            </a:r>
            <a:r>
              <a:rPr lang="en-US" sz="2000" b="1" dirty="0">
                <a:solidFill>
                  <a:srgbClr val="0B9520"/>
                </a:solidFill>
                <a:latin typeface="Courier New" pitchFamily="49" charset="0"/>
              </a:rPr>
              <a:t>'42</a:t>
            </a:r>
            <a:r>
              <a:rPr lang="en-US" sz="2000" b="1" dirty="0" smtClean="0">
                <a:solidFill>
                  <a:srgbClr val="0B9520"/>
                </a:solidFill>
                <a:latin typeface="Courier New" pitchFamily="49" charset="0"/>
              </a:rPr>
              <a:t>'</a:t>
            </a:r>
            <a:r>
              <a:rPr lang="en-US" sz="2000" b="1" dirty="0" smtClean="0">
                <a:solidFill>
                  <a:srgbClr val="1E16E4"/>
                </a:solidFill>
                <a:latin typeface="Courier New" pitchFamily="49" charset="0"/>
              </a:rPr>
              <a:t>]</a:t>
            </a:r>
            <a:endParaRPr lang="en-US" sz="2000" b="1" dirty="0">
              <a:solidFill>
                <a:srgbClr val="000000"/>
              </a:solidFill>
              <a:latin typeface="Courier New" pitchFamily="49" charset="0"/>
            </a:endParaRPr>
          </a:p>
          <a:p>
            <a:pPr eaLnBrk="0" fontAlgn="base" hangingPunct="0">
              <a:lnSpc>
                <a:spcPct val="70000"/>
              </a:lnSpc>
              <a:spcBef>
                <a:spcPct val="50000"/>
              </a:spcBef>
              <a:spcAft>
                <a:spcPct val="0"/>
              </a:spcAft>
            </a:pPr>
            <a:r>
              <a:rPr lang="en-US" sz="2000" b="1" dirty="0">
                <a:solidFill>
                  <a:srgbClr val="FF0000"/>
                </a:solidFill>
                <a:latin typeface="Courier New" pitchFamily="49" charset="0"/>
              </a:rPr>
              <a:t>False</a:t>
            </a:r>
            <a:endParaRPr lang="en-US" sz="2000" b="1" dirty="0">
              <a:solidFill>
                <a:srgbClr val="000000"/>
              </a:solidFill>
              <a:latin typeface="Courier New" pitchFamily="49" charset="0"/>
            </a:endParaRPr>
          </a:p>
        </p:txBody>
      </p:sp>
      <p:sp>
        <p:nvSpPr>
          <p:cNvPr id="72711" name="Text Box 10"/>
          <p:cNvSpPr txBox="1">
            <a:spLocks noChangeArrowheads="1"/>
          </p:cNvSpPr>
          <p:nvPr/>
        </p:nvSpPr>
        <p:spPr bwMode="auto">
          <a:xfrm>
            <a:off x="7016201" y="253405"/>
            <a:ext cx="1752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500" dirty="0">
                <a:solidFill>
                  <a:srgbClr val="067B0E"/>
                </a:solidFill>
                <a:latin typeface="Cambria" pitchFamily="18" charset="0"/>
              </a:rPr>
              <a:t>I guess Python's the </a:t>
            </a:r>
            <a:r>
              <a:rPr lang="en-US" sz="1500" b="1" dirty="0">
                <a:solidFill>
                  <a:srgbClr val="000000"/>
                </a:solidFill>
                <a:latin typeface="Cambria" pitchFamily="18" charset="0"/>
              </a:rPr>
              <a:t>in</a:t>
            </a:r>
            <a:r>
              <a:rPr lang="en-US" sz="1500" dirty="0">
                <a:solidFill>
                  <a:srgbClr val="067B0E"/>
                </a:solidFill>
                <a:latin typeface="Cambria" pitchFamily="18" charset="0"/>
              </a:rPr>
              <a:t> thing</a:t>
            </a:r>
          </a:p>
        </p:txBody>
      </p:sp>
      <p:grpSp>
        <p:nvGrpSpPr>
          <p:cNvPr id="72712" name="Group 11"/>
          <p:cNvGrpSpPr>
            <a:grpSpLocks/>
          </p:cNvGrpSpPr>
          <p:nvPr/>
        </p:nvGrpSpPr>
        <p:grpSpPr bwMode="auto">
          <a:xfrm>
            <a:off x="8371126" y="538140"/>
            <a:ext cx="638175" cy="711200"/>
            <a:chOff x="2928" y="1051"/>
            <a:chExt cx="840" cy="957"/>
          </a:xfrm>
        </p:grpSpPr>
        <p:sp>
          <p:nvSpPr>
            <p:cNvPr id="72715" name="Freeform 12"/>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72716" name="Oval 13"/>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72717" name="Oval 14"/>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72718" name="Oval 15"/>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72719" name="Oval 16"/>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72720" name="Oval 17"/>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72721" name="Oval 18"/>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72722" name="Oval 19"/>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72723" name="AutoShape 20"/>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72724" name="Freeform 21"/>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72725" name="Freeform 22"/>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72726" name="Freeform 23"/>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72727" name="Freeform 24"/>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0" fontAlgn="base" hangingPunct="0">
                <a:spcBef>
                  <a:spcPct val="0"/>
                </a:spcBef>
                <a:spcAft>
                  <a:spcPct val="0"/>
                </a:spcAft>
              </a:pPr>
              <a:endParaRPr lang="en-US" sz="2400">
                <a:solidFill>
                  <a:srgbClr val="000000"/>
                </a:solidFill>
              </a:endParaRPr>
            </a:p>
          </p:txBody>
        </p:sp>
      </p:grpSp>
      <p:sp>
        <p:nvSpPr>
          <p:cNvPr id="72713" name="Text Box 42"/>
          <p:cNvSpPr txBox="1">
            <a:spLocks noChangeArrowheads="1"/>
          </p:cNvSpPr>
          <p:nvPr/>
        </p:nvSpPr>
        <p:spPr bwMode="auto">
          <a:xfrm>
            <a:off x="301537" y="4370814"/>
            <a:ext cx="4881563"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lnSpc>
                <a:spcPct val="70000"/>
              </a:lnSpc>
              <a:spcBef>
                <a:spcPct val="50000"/>
              </a:spcBef>
              <a:spcAft>
                <a:spcPct val="0"/>
              </a:spcAft>
            </a:pPr>
            <a:r>
              <a:rPr lang="en-US" b="1">
                <a:solidFill>
                  <a:srgbClr val="000000"/>
                </a:solidFill>
                <a:latin typeface="Courier New" pitchFamily="49" charset="0"/>
              </a:rPr>
              <a:t>&gt;&gt;&gt; </a:t>
            </a:r>
            <a:r>
              <a:rPr lang="en-US" b="1">
                <a:solidFill>
                  <a:srgbClr val="0B9520"/>
                </a:solidFill>
                <a:latin typeface="Courier New" pitchFamily="49" charset="0"/>
              </a:rPr>
              <a:t>'i'</a:t>
            </a:r>
            <a:r>
              <a:rPr lang="en-US" b="1">
                <a:solidFill>
                  <a:srgbClr val="1E16E4"/>
                </a:solidFill>
                <a:latin typeface="Courier New" pitchFamily="49" charset="0"/>
              </a:rPr>
              <a:t> </a:t>
            </a:r>
            <a:r>
              <a:rPr lang="en-US" b="1">
                <a:solidFill>
                  <a:srgbClr val="000000"/>
                </a:solidFill>
                <a:latin typeface="Courier New" pitchFamily="49" charset="0"/>
              </a:rPr>
              <a:t>in</a:t>
            </a:r>
            <a:r>
              <a:rPr lang="en-US" b="1">
                <a:solidFill>
                  <a:srgbClr val="1E16E4"/>
                </a:solidFill>
                <a:latin typeface="Courier New" pitchFamily="49" charset="0"/>
              </a:rPr>
              <a:t> </a:t>
            </a:r>
            <a:r>
              <a:rPr lang="en-US" b="1">
                <a:solidFill>
                  <a:srgbClr val="0B9520"/>
                </a:solidFill>
                <a:latin typeface="Courier New" pitchFamily="49" charset="0"/>
              </a:rPr>
              <a:t>'alien'</a:t>
            </a:r>
          </a:p>
          <a:p>
            <a:pPr eaLnBrk="0" fontAlgn="base" hangingPunct="0">
              <a:lnSpc>
                <a:spcPct val="70000"/>
              </a:lnSpc>
              <a:spcBef>
                <a:spcPct val="50000"/>
              </a:spcBef>
              <a:spcAft>
                <a:spcPct val="0"/>
              </a:spcAft>
            </a:pPr>
            <a:r>
              <a:rPr lang="en-US" b="1">
                <a:solidFill>
                  <a:srgbClr val="000000"/>
                </a:solidFill>
                <a:latin typeface="Courier New" pitchFamily="49" charset="0"/>
              </a:rPr>
              <a:t>True</a:t>
            </a:r>
          </a:p>
        </p:txBody>
      </p:sp>
      <p:sp>
        <p:nvSpPr>
          <p:cNvPr id="72714" name="Text Box 43"/>
          <p:cNvSpPr txBox="1">
            <a:spLocks noChangeArrowheads="1"/>
          </p:cNvSpPr>
          <p:nvPr/>
        </p:nvSpPr>
        <p:spPr bwMode="auto">
          <a:xfrm>
            <a:off x="5240100" y="4648200"/>
            <a:ext cx="3384778" cy="700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lnSpc>
                <a:spcPct val="70000"/>
              </a:lnSpc>
              <a:spcBef>
                <a:spcPct val="50000"/>
              </a:spcBef>
              <a:spcAft>
                <a:spcPct val="0"/>
              </a:spcAft>
            </a:pPr>
            <a:r>
              <a:rPr lang="en-US" sz="2000" b="1" dirty="0">
                <a:solidFill>
                  <a:srgbClr val="000000"/>
                </a:solidFill>
                <a:latin typeface="Courier New" pitchFamily="49" charset="0"/>
              </a:rPr>
              <a:t>&gt;&gt;&gt; 3*</a:t>
            </a:r>
            <a:r>
              <a:rPr lang="en-US" sz="2000" b="1" dirty="0">
                <a:solidFill>
                  <a:srgbClr val="0B9520"/>
                </a:solidFill>
                <a:latin typeface="Courier New" pitchFamily="49" charset="0"/>
              </a:rPr>
              <a:t>'</a:t>
            </a:r>
            <a:r>
              <a:rPr lang="en-US" sz="2000" b="1" dirty="0" err="1">
                <a:solidFill>
                  <a:srgbClr val="0B9520"/>
                </a:solidFill>
                <a:latin typeface="Courier New" pitchFamily="49" charset="0"/>
              </a:rPr>
              <a:t>i</a:t>
            </a:r>
            <a:r>
              <a:rPr lang="en-US" sz="2000" b="1" dirty="0">
                <a:solidFill>
                  <a:srgbClr val="0B9520"/>
                </a:solidFill>
                <a:latin typeface="Courier New" pitchFamily="49" charset="0"/>
              </a:rPr>
              <a:t>'</a:t>
            </a:r>
            <a:r>
              <a:rPr lang="en-US" sz="2000" b="1" dirty="0">
                <a:solidFill>
                  <a:srgbClr val="1E16E4"/>
                </a:solidFill>
                <a:latin typeface="Courier New" pitchFamily="49" charset="0"/>
              </a:rPr>
              <a:t> </a:t>
            </a:r>
            <a:r>
              <a:rPr lang="en-US" sz="2000" b="1" dirty="0">
                <a:solidFill>
                  <a:srgbClr val="000000"/>
                </a:solidFill>
                <a:latin typeface="Courier New" pitchFamily="49" charset="0"/>
              </a:rPr>
              <a:t>in</a:t>
            </a:r>
            <a:r>
              <a:rPr lang="en-US" sz="2000" b="1" dirty="0">
                <a:solidFill>
                  <a:srgbClr val="1E16E4"/>
                </a:solidFill>
                <a:latin typeface="Courier New" pitchFamily="49" charset="0"/>
              </a:rPr>
              <a:t> </a:t>
            </a:r>
            <a:r>
              <a:rPr lang="en-US" sz="2000" b="1" dirty="0">
                <a:solidFill>
                  <a:srgbClr val="0B9520"/>
                </a:solidFill>
                <a:latin typeface="Courier New" pitchFamily="49" charset="0"/>
              </a:rPr>
              <a:t>'alien'</a:t>
            </a:r>
          </a:p>
          <a:p>
            <a:pPr eaLnBrk="0" fontAlgn="base" hangingPunct="0">
              <a:lnSpc>
                <a:spcPct val="70000"/>
              </a:lnSpc>
              <a:spcBef>
                <a:spcPct val="50000"/>
              </a:spcBef>
              <a:spcAft>
                <a:spcPct val="0"/>
              </a:spcAft>
            </a:pPr>
            <a:r>
              <a:rPr lang="en-US" sz="2000" b="1" dirty="0">
                <a:solidFill>
                  <a:srgbClr val="FF0000"/>
                </a:solidFill>
                <a:latin typeface="Courier New" pitchFamily="49" charset="0"/>
              </a:rPr>
              <a:t>False</a:t>
            </a:r>
            <a:endParaRPr lang="en-US" sz="2000" b="1" dirty="0">
              <a:solidFill>
                <a:srgbClr val="000000"/>
              </a:solidFill>
              <a:latin typeface="Courier New" pitchFamily="49" charset="0"/>
            </a:endParaRPr>
          </a:p>
        </p:txBody>
      </p:sp>
    </p:spTree>
    <p:extLst>
      <p:ext uri="{BB962C8B-B14F-4D97-AF65-F5344CB8AC3E}">
        <p14:creationId xmlns:p14="http://schemas.microsoft.com/office/powerpoint/2010/main" val="317738189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3147308" y="4783466"/>
            <a:ext cx="3723392" cy="709613"/>
          </a:xfrm>
          <a:prstGeom prst="roundRect">
            <a:avLst/>
          </a:prstGeom>
          <a:solidFill>
            <a:schemeClr val="bg1">
              <a:lumMod val="95000"/>
            </a:scheme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2400">
              <a:solidFill>
                <a:srgbClr val="000000"/>
              </a:solidFill>
            </a:endParaRPr>
          </a:p>
        </p:txBody>
      </p:sp>
      <p:sp>
        <p:nvSpPr>
          <p:cNvPr id="73730" name="Text Box 2"/>
          <p:cNvSpPr txBox="1">
            <a:spLocks noChangeArrowheads="1"/>
          </p:cNvSpPr>
          <p:nvPr/>
        </p:nvSpPr>
        <p:spPr bwMode="auto">
          <a:xfrm>
            <a:off x="304800" y="1024265"/>
            <a:ext cx="6565900"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800" b="1" dirty="0" err="1">
                <a:solidFill>
                  <a:srgbClr val="FEA30F"/>
                </a:solidFill>
                <a:latin typeface="Courier New" pitchFamily="49" charset="0"/>
              </a:rPr>
              <a:t>def</a:t>
            </a:r>
            <a:r>
              <a:rPr lang="en-US" sz="2800" b="1" dirty="0">
                <a:solidFill>
                  <a:srgbClr val="000000"/>
                </a:solidFill>
                <a:latin typeface="Courier New" pitchFamily="49" charset="0"/>
              </a:rPr>
              <a:t> </a:t>
            </a:r>
            <a:r>
              <a:rPr lang="en-US" sz="2800" b="1" dirty="0" err="1">
                <a:solidFill>
                  <a:srgbClr val="000000"/>
                </a:solidFill>
                <a:latin typeface="Courier New" pitchFamily="49" charset="0"/>
              </a:rPr>
              <a:t>sajak</a:t>
            </a:r>
            <a:r>
              <a:rPr lang="en-US" sz="2800" b="1" dirty="0">
                <a:solidFill>
                  <a:srgbClr val="000000"/>
                </a:solidFill>
                <a:latin typeface="Courier New" pitchFamily="49" charset="0"/>
              </a:rPr>
              <a:t>(s):</a:t>
            </a:r>
          </a:p>
          <a:p>
            <a:pPr fontAlgn="base">
              <a:spcBef>
                <a:spcPct val="50000"/>
              </a:spcBef>
              <a:spcAft>
                <a:spcPct val="0"/>
              </a:spcAft>
            </a:pPr>
            <a:r>
              <a:rPr lang="en-US" sz="2800" b="1" dirty="0">
                <a:solidFill>
                  <a:srgbClr val="000000"/>
                </a:solidFill>
                <a:latin typeface="Courier New" pitchFamily="49" charset="0"/>
              </a:rPr>
              <a:t>   </a:t>
            </a:r>
            <a:r>
              <a:rPr lang="en-US" sz="2800" b="1" dirty="0">
                <a:solidFill>
                  <a:srgbClr val="FEA30F"/>
                </a:solidFill>
                <a:latin typeface="Courier New" pitchFamily="49" charset="0"/>
              </a:rPr>
              <a:t>if</a:t>
            </a:r>
            <a:r>
              <a:rPr lang="en-US" sz="2800" b="1" dirty="0">
                <a:solidFill>
                  <a:srgbClr val="000000"/>
                </a:solidFill>
                <a:latin typeface="Courier New" pitchFamily="49" charset="0"/>
              </a:rPr>
              <a:t> </a:t>
            </a:r>
            <a:r>
              <a:rPr lang="en-US" sz="2800" b="1" dirty="0" err="1">
                <a:solidFill>
                  <a:srgbClr val="000000"/>
                </a:solidFill>
                <a:latin typeface="Courier New" pitchFamily="49" charset="0"/>
              </a:rPr>
              <a:t>len</a:t>
            </a:r>
            <a:r>
              <a:rPr lang="en-US" sz="2800" b="1" dirty="0">
                <a:solidFill>
                  <a:srgbClr val="000000"/>
                </a:solidFill>
                <a:latin typeface="Courier New" pitchFamily="49" charset="0"/>
              </a:rPr>
              <a:t>(s) == 0:</a:t>
            </a:r>
          </a:p>
          <a:p>
            <a:pPr fontAlgn="base">
              <a:spcBef>
                <a:spcPct val="50000"/>
              </a:spcBef>
              <a:spcAft>
                <a:spcPct val="0"/>
              </a:spcAft>
            </a:pPr>
            <a:r>
              <a:rPr lang="en-US" sz="2800" b="1" dirty="0">
                <a:solidFill>
                  <a:srgbClr val="000000"/>
                </a:solidFill>
                <a:latin typeface="Courier New" pitchFamily="49" charset="0"/>
              </a:rPr>
              <a:t>      </a:t>
            </a:r>
            <a:r>
              <a:rPr lang="en-US" sz="2800" b="1" dirty="0">
                <a:solidFill>
                  <a:srgbClr val="FEA30F"/>
                </a:solidFill>
                <a:latin typeface="Courier New" pitchFamily="49" charset="0"/>
              </a:rPr>
              <a:t>return</a:t>
            </a:r>
            <a:r>
              <a:rPr lang="en-US" sz="2800" b="1" dirty="0">
                <a:solidFill>
                  <a:srgbClr val="000000"/>
                </a:solidFill>
                <a:latin typeface="Courier New" pitchFamily="49" charset="0"/>
              </a:rPr>
              <a:t> 0</a:t>
            </a:r>
          </a:p>
          <a:p>
            <a:pPr fontAlgn="base">
              <a:spcBef>
                <a:spcPct val="50000"/>
              </a:spcBef>
              <a:spcAft>
                <a:spcPct val="0"/>
              </a:spcAft>
            </a:pPr>
            <a:r>
              <a:rPr lang="en-US" sz="2800" b="1" dirty="0">
                <a:solidFill>
                  <a:srgbClr val="000000"/>
                </a:solidFill>
                <a:latin typeface="Courier New" pitchFamily="49" charset="0"/>
              </a:rPr>
              <a:t>   </a:t>
            </a:r>
            <a:r>
              <a:rPr lang="en-US" sz="2800" b="1" dirty="0" err="1">
                <a:solidFill>
                  <a:srgbClr val="FEA30F"/>
                </a:solidFill>
                <a:latin typeface="Courier New" pitchFamily="49" charset="0"/>
              </a:rPr>
              <a:t>elif</a:t>
            </a:r>
            <a:r>
              <a:rPr lang="en-US" sz="2800" b="1" dirty="0">
                <a:solidFill>
                  <a:srgbClr val="000000"/>
                </a:solidFill>
                <a:latin typeface="Courier New" pitchFamily="49" charset="0"/>
              </a:rPr>
              <a:t> s[0] </a:t>
            </a:r>
            <a:r>
              <a:rPr lang="en-US" sz="2800" b="1" dirty="0">
                <a:solidFill>
                  <a:srgbClr val="F2B800"/>
                </a:solidFill>
                <a:latin typeface="Courier New" pitchFamily="49" charset="0"/>
              </a:rPr>
              <a:t> </a:t>
            </a:r>
            <a:r>
              <a:rPr lang="en-US" sz="2800" b="1" dirty="0" smtClean="0">
                <a:solidFill>
                  <a:srgbClr val="F2B800"/>
                </a:solidFill>
                <a:latin typeface="Courier New" pitchFamily="49" charset="0"/>
              </a:rPr>
              <a:t>in</a:t>
            </a:r>
            <a:r>
              <a:rPr lang="en-US" sz="2800" b="1" dirty="0" smtClean="0">
                <a:solidFill>
                  <a:srgbClr val="000000"/>
                </a:solidFill>
                <a:latin typeface="Courier New" pitchFamily="49" charset="0"/>
              </a:rPr>
              <a:t> </a:t>
            </a:r>
            <a:r>
              <a:rPr lang="en-US" sz="2800" b="1" dirty="0">
                <a:solidFill>
                  <a:srgbClr val="0B9520"/>
                </a:solidFill>
                <a:latin typeface="Courier New" pitchFamily="49" charset="0"/>
              </a:rPr>
              <a:t>'</a:t>
            </a:r>
            <a:r>
              <a:rPr lang="en-US" sz="2800" b="1" dirty="0" err="1">
                <a:solidFill>
                  <a:srgbClr val="0B9520"/>
                </a:solidFill>
                <a:latin typeface="Courier New" pitchFamily="49" charset="0"/>
              </a:rPr>
              <a:t>aeiou</a:t>
            </a:r>
            <a:r>
              <a:rPr lang="en-US" sz="2800" b="1" dirty="0">
                <a:solidFill>
                  <a:srgbClr val="0B9520"/>
                </a:solidFill>
                <a:latin typeface="Courier New" pitchFamily="49" charset="0"/>
              </a:rPr>
              <a:t>'</a:t>
            </a:r>
            <a:r>
              <a:rPr lang="en-US" sz="2800" b="1" dirty="0">
                <a:solidFill>
                  <a:srgbClr val="000000"/>
                </a:solidFill>
                <a:latin typeface="Courier New" pitchFamily="49" charset="0"/>
              </a:rPr>
              <a:t>:</a:t>
            </a:r>
          </a:p>
          <a:p>
            <a:pPr fontAlgn="base">
              <a:spcBef>
                <a:spcPct val="50000"/>
              </a:spcBef>
              <a:spcAft>
                <a:spcPct val="0"/>
              </a:spcAft>
            </a:pPr>
            <a:r>
              <a:rPr lang="en-US" sz="2800" b="1" dirty="0">
                <a:solidFill>
                  <a:srgbClr val="000000"/>
                </a:solidFill>
                <a:latin typeface="Courier New" pitchFamily="49" charset="0"/>
              </a:rPr>
              <a:t>      </a:t>
            </a:r>
            <a:r>
              <a:rPr lang="en-US" sz="2800" b="1" dirty="0">
                <a:solidFill>
                  <a:srgbClr val="FEA30F"/>
                </a:solidFill>
                <a:latin typeface="Courier New" pitchFamily="49" charset="0"/>
              </a:rPr>
              <a:t>return</a:t>
            </a:r>
            <a:r>
              <a:rPr lang="en-US" sz="2800" b="1" dirty="0">
                <a:solidFill>
                  <a:srgbClr val="000000"/>
                </a:solidFill>
                <a:latin typeface="Courier New" pitchFamily="49" charset="0"/>
              </a:rPr>
              <a:t>  </a:t>
            </a:r>
            <a:r>
              <a:rPr lang="en-US" sz="2800" b="1" dirty="0" smtClean="0">
                <a:solidFill>
                  <a:srgbClr val="000000"/>
                </a:solidFill>
                <a:latin typeface="Courier New" pitchFamily="49" charset="0"/>
              </a:rPr>
              <a:t>1 + </a:t>
            </a:r>
            <a:r>
              <a:rPr lang="en-US" sz="2800" b="1" dirty="0" err="1" smtClean="0">
                <a:solidFill>
                  <a:srgbClr val="000000"/>
                </a:solidFill>
                <a:latin typeface="Courier New" pitchFamily="49" charset="0"/>
              </a:rPr>
              <a:t>sajak</a:t>
            </a:r>
            <a:r>
              <a:rPr lang="en-US" sz="2800" b="1" dirty="0" smtClean="0">
                <a:solidFill>
                  <a:srgbClr val="000000"/>
                </a:solidFill>
                <a:latin typeface="Courier New" pitchFamily="49" charset="0"/>
              </a:rPr>
              <a:t>(s[1</a:t>
            </a:r>
            <a:r>
              <a:rPr lang="en-US" sz="2800" b="1" dirty="0">
                <a:solidFill>
                  <a:srgbClr val="000000"/>
                </a:solidFill>
                <a:latin typeface="Courier New" pitchFamily="49" charset="0"/>
              </a:rPr>
              <a:t>:])</a:t>
            </a:r>
          </a:p>
          <a:p>
            <a:pPr fontAlgn="base">
              <a:spcBef>
                <a:spcPct val="50000"/>
              </a:spcBef>
              <a:spcAft>
                <a:spcPct val="0"/>
              </a:spcAft>
            </a:pPr>
            <a:r>
              <a:rPr lang="en-US" sz="2800" b="1" dirty="0">
                <a:solidFill>
                  <a:srgbClr val="000000"/>
                </a:solidFill>
                <a:latin typeface="Courier New" pitchFamily="49" charset="0"/>
              </a:rPr>
              <a:t>   </a:t>
            </a:r>
            <a:r>
              <a:rPr lang="en-US" sz="2800" b="1" dirty="0">
                <a:solidFill>
                  <a:srgbClr val="FEA30F"/>
                </a:solidFill>
                <a:latin typeface="Courier New" pitchFamily="49" charset="0"/>
              </a:rPr>
              <a:t>else</a:t>
            </a:r>
            <a:r>
              <a:rPr lang="en-US" sz="2800" b="1" dirty="0">
                <a:solidFill>
                  <a:srgbClr val="000000"/>
                </a:solidFill>
                <a:latin typeface="Courier New" pitchFamily="49" charset="0"/>
              </a:rPr>
              <a:t>:</a:t>
            </a:r>
          </a:p>
          <a:p>
            <a:pPr fontAlgn="base">
              <a:spcBef>
                <a:spcPct val="50000"/>
              </a:spcBef>
              <a:spcAft>
                <a:spcPct val="0"/>
              </a:spcAft>
            </a:pPr>
            <a:r>
              <a:rPr lang="en-US" sz="2800" b="1" dirty="0">
                <a:solidFill>
                  <a:srgbClr val="000000"/>
                </a:solidFill>
                <a:latin typeface="Courier New" pitchFamily="49" charset="0"/>
              </a:rPr>
              <a:t>      </a:t>
            </a:r>
            <a:r>
              <a:rPr lang="en-US" sz="2800" b="1" dirty="0" smtClean="0">
                <a:solidFill>
                  <a:srgbClr val="FEA30F"/>
                </a:solidFill>
                <a:latin typeface="Courier New" pitchFamily="49" charset="0"/>
              </a:rPr>
              <a:t>return  </a:t>
            </a:r>
            <a:r>
              <a:rPr lang="en-US" sz="2800" b="1" dirty="0" smtClean="0">
                <a:solidFill>
                  <a:srgbClr val="000000"/>
                </a:solidFill>
                <a:latin typeface="Courier New" pitchFamily="49" charset="0"/>
              </a:rPr>
              <a:t>0 + </a:t>
            </a:r>
            <a:r>
              <a:rPr lang="en-US" sz="2800" b="1" dirty="0" err="1" smtClean="0">
                <a:solidFill>
                  <a:srgbClr val="000000"/>
                </a:solidFill>
                <a:latin typeface="Courier New" pitchFamily="49" charset="0"/>
              </a:rPr>
              <a:t>sajak</a:t>
            </a:r>
            <a:r>
              <a:rPr lang="en-US" sz="2800" b="1" dirty="0" smtClean="0">
                <a:solidFill>
                  <a:srgbClr val="000000"/>
                </a:solidFill>
                <a:latin typeface="Courier New" pitchFamily="49" charset="0"/>
              </a:rPr>
              <a:t>(s[1</a:t>
            </a:r>
            <a:r>
              <a:rPr lang="en-US" sz="2800" b="1" dirty="0">
                <a:solidFill>
                  <a:srgbClr val="000000"/>
                </a:solidFill>
                <a:latin typeface="Courier New" pitchFamily="49" charset="0"/>
              </a:rPr>
              <a:t>:])</a:t>
            </a:r>
            <a:endParaRPr lang="en-US" sz="2800" dirty="0">
              <a:solidFill>
                <a:srgbClr val="000000"/>
              </a:solidFill>
              <a:latin typeface="Times New Roman" pitchFamily="18" charset="0"/>
            </a:endParaRPr>
          </a:p>
        </p:txBody>
      </p:sp>
      <p:sp>
        <p:nvSpPr>
          <p:cNvPr id="73731" name="Text Box 5"/>
          <p:cNvSpPr txBox="1">
            <a:spLocks noChangeArrowheads="1"/>
          </p:cNvSpPr>
          <p:nvPr/>
        </p:nvSpPr>
        <p:spPr bwMode="auto">
          <a:xfrm>
            <a:off x="4879975" y="6152445"/>
            <a:ext cx="2968625" cy="480131"/>
          </a:xfrm>
          <a:prstGeom prst="rect">
            <a:avLst/>
          </a:prstGeom>
          <a:solidFill>
            <a:srgbClr val="CCECFF"/>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lnSpc>
                <a:spcPct val="80000"/>
              </a:lnSpc>
              <a:spcBef>
                <a:spcPct val="50000"/>
              </a:spcBef>
              <a:spcAft>
                <a:spcPct val="0"/>
              </a:spcAft>
            </a:pPr>
            <a:r>
              <a:rPr lang="en-US" sz="1200" dirty="0">
                <a:solidFill>
                  <a:srgbClr val="000000"/>
                </a:solidFill>
                <a:latin typeface="Cambria" pitchFamily="18" charset="0"/>
              </a:rPr>
              <a:t>if </a:t>
            </a:r>
            <a:r>
              <a:rPr lang="en-US" sz="1200" dirty="0" smtClean="0">
                <a:solidFill>
                  <a:srgbClr val="000000"/>
                </a:solidFill>
                <a:latin typeface="Cambria" pitchFamily="18" charset="0"/>
              </a:rPr>
              <a:t>s[0] </a:t>
            </a:r>
            <a:r>
              <a:rPr lang="en-US" sz="1200" dirty="0">
                <a:solidFill>
                  <a:srgbClr val="000000"/>
                </a:solidFill>
                <a:latin typeface="Cambria" pitchFamily="18" charset="0"/>
              </a:rPr>
              <a:t>is </a:t>
            </a:r>
            <a:r>
              <a:rPr lang="en-US" sz="1200" b="1" i="1" dirty="0">
                <a:solidFill>
                  <a:srgbClr val="000000"/>
                </a:solidFill>
                <a:latin typeface="Cambria" pitchFamily="18" charset="0"/>
              </a:rPr>
              <a:t>NOT</a:t>
            </a:r>
            <a:r>
              <a:rPr lang="en-US" sz="1200" dirty="0">
                <a:solidFill>
                  <a:srgbClr val="000000"/>
                </a:solidFill>
                <a:latin typeface="Cambria" pitchFamily="18" charset="0"/>
              </a:rPr>
              <a:t> a vowel, the answer is just </a:t>
            </a:r>
            <a:endParaRPr lang="en-US" sz="1200" dirty="0" smtClean="0">
              <a:solidFill>
                <a:srgbClr val="000000"/>
              </a:solidFill>
              <a:latin typeface="Cambria" pitchFamily="18" charset="0"/>
            </a:endParaRPr>
          </a:p>
          <a:p>
            <a:pPr algn="ctr" eaLnBrk="0" fontAlgn="base" hangingPunct="0">
              <a:lnSpc>
                <a:spcPct val="80000"/>
              </a:lnSpc>
              <a:spcBef>
                <a:spcPct val="50000"/>
              </a:spcBef>
              <a:spcAft>
                <a:spcPct val="0"/>
              </a:spcAft>
            </a:pPr>
            <a:r>
              <a:rPr lang="en-US" sz="1200" dirty="0" smtClean="0">
                <a:solidFill>
                  <a:srgbClr val="000000"/>
                </a:solidFill>
                <a:latin typeface="Cambria" pitchFamily="18" charset="0"/>
              </a:rPr>
              <a:t>the </a:t>
            </a:r>
            <a:r>
              <a:rPr lang="en-US" sz="1200" dirty="0">
                <a:solidFill>
                  <a:srgbClr val="000000"/>
                </a:solidFill>
                <a:latin typeface="Cambria" pitchFamily="18" charset="0"/>
              </a:rPr>
              <a:t>number of vowels in the </a:t>
            </a:r>
            <a:r>
              <a:rPr lang="en-US" sz="1200" b="1" i="1" dirty="0">
                <a:solidFill>
                  <a:srgbClr val="000000"/>
                </a:solidFill>
                <a:latin typeface="Cambria" pitchFamily="18" charset="0"/>
              </a:rPr>
              <a:t>rest</a:t>
            </a:r>
            <a:r>
              <a:rPr lang="en-US" sz="1200" dirty="0">
                <a:solidFill>
                  <a:srgbClr val="000000"/>
                </a:solidFill>
                <a:latin typeface="Cambria" pitchFamily="18" charset="0"/>
              </a:rPr>
              <a:t> of s</a:t>
            </a:r>
          </a:p>
        </p:txBody>
      </p:sp>
      <p:sp>
        <p:nvSpPr>
          <p:cNvPr id="73732" name="Text Box 8"/>
          <p:cNvSpPr txBox="1">
            <a:spLocks noChangeArrowheads="1"/>
          </p:cNvSpPr>
          <p:nvPr/>
        </p:nvSpPr>
        <p:spPr bwMode="auto">
          <a:xfrm>
            <a:off x="6085285" y="2446513"/>
            <a:ext cx="2634455" cy="480131"/>
          </a:xfrm>
          <a:prstGeom prst="rect">
            <a:avLst/>
          </a:prstGeom>
          <a:solidFill>
            <a:srgbClr val="CCECFF"/>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lnSpc>
                <a:spcPct val="80000"/>
              </a:lnSpc>
              <a:spcBef>
                <a:spcPct val="50000"/>
              </a:spcBef>
              <a:spcAft>
                <a:spcPct val="0"/>
              </a:spcAft>
            </a:pPr>
            <a:r>
              <a:rPr lang="en-US" sz="1200" dirty="0">
                <a:solidFill>
                  <a:srgbClr val="000000"/>
                </a:solidFill>
                <a:latin typeface="Cambria" pitchFamily="18" charset="0"/>
              </a:rPr>
              <a:t>if </a:t>
            </a:r>
            <a:r>
              <a:rPr lang="en-US" sz="1200" dirty="0" smtClean="0">
                <a:solidFill>
                  <a:srgbClr val="000000"/>
                </a:solidFill>
                <a:latin typeface="Cambria" pitchFamily="18" charset="0"/>
              </a:rPr>
              <a:t>s[0] </a:t>
            </a:r>
            <a:r>
              <a:rPr lang="en-US" sz="1200" b="1" i="1" dirty="0">
                <a:solidFill>
                  <a:srgbClr val="000000"/>
                </a:solidFill>
                <a:latin typeface="Cambria" pitchFamily="18" charset="0"/>
              </a:rPr>
              <a:t>IS</a:t>
            </a:r>
            <a:r>
              <a:rPr lang="en-US" sz="1200" dirty="0">
                <a:solidFill>
                  <a:srgbClr val="000000"/>
                </a:solidFill>
                <a:latin typeface="Cambria" pitchFamily="18" charset="0"/>
              </a:rPr>
              <a:t> a vowel, the answer is </a:t>
            </a:r>
            <a:endParaRPr lang="en-US" sz="1200" dirty="0" smtClean="0">
              <a:solidFill>
                <a:srgbClr val="000000"/>
              </a:solidFill>
              <a:latin typeface="Cambria" pitchFamily="18" charset="0"/>
            </a:endParaRPr>
          </a:p>
          <a:p>
            <a:pPr algn="ctr" eaLnBrk="0" fontAlgn="base" hangingPunct="0">
              <a:lnSpc>
                <a:spcPct val="80000"/>
              </a:lnSpc>
              <a:spcBef>
                <a:spcPct val="50000"/>
              </a:spcBef>
              <a:spcAft>
                <a:spcPct val="0"/>
              </a:spcAft>
            </a:pPr>
            <a:r>
              <a:rPr lang="en-US" sz="1200" dirty="0" smtClean="0">
                <a:solidFill>
                  <a:srgbClr val="000000"/>
                </a:solidFill>
                <a:latin typeface="Cambria" pitchFamily="18" charset="0"/>
              </a:rPr>
              <a:t>1 </a:t>
            </a:r>
            <a:r>
              <a:rPr lang="en-US" sz="1200" dirty="0">
                <a:solidFill>
                  <a:srgbClr val="000000"/>
                </a:solidFill>
                <a:latin typeface="Cambria" pitchFamily="18" charset="0"/>
              </a:rPr>
              <a:t>+ the </a:t>
            </a:r>
            <a:r>
              <a:rPr lang="en-US" sz="1200" dirty="0" smtClean="0">
                <a:solidFill>
                  <a:srgbClr val="000000"/>
                </a:solidFill>
                <a:latin typeface="Cambria" pitchFamily="18" charset="0"/>
              </a:rPr>
              <a:t># of </a:t>
            </a:r>
            <a:r>
              <a:rPr lang="en-US" sz="1200" dirty="0">
                <a:solidFill>
                  <a:srgbClr val="000000"/>
                </a:solidFill>
                <a:latin typeface="Cambria" pitchFamily="18" charset="0"/>
              </a:rPr>
              <a:t>vowels in the </a:t>
            </a:r>
            <a:r>
              <a:rPr lang="en-US" sz="1200" b="1" i="1" dirty="0">
                <a:solidFill>
                  <a:srgbClr val="000000"/>
                </a:solidFill>
                <a:latin typeface="Cambria" pitchFamily="18" charset="0"/>
              </a:rPr>
              <a:t>rest</a:t>
            </a:r>
            <a:r>
              <a:rPr lang="en-US" sz="1200" dirty="0">
                <a:solidFill>
                  <a:srgbClr val="000000"/>
                </a:solidFill>
                <a:latin typeface="Cambria" pitchFamily="18" charset="0"/>
              </a:rPr>
              <a:t> of s</a:t>
            </a:r>
          </a:p>
        </p:txBody>
      </p:sp>
      <p:sp>
        <p:nvSpPr>
          <p:cNvPr id="73733" name="AutoShape 10"/>
          <p:cNvSpPr>
            <a:spLocks/>
          </p:cNvSpPr>
          <p:nvPr/>
        </p:nvSpPr>
        <p:spPr bwMode="auto">
          <a:xfrm flipH="1">
            <a:off x="4437063" y="1710065"/>
            <a:ext cx="228600" cy="1060450"/>
          </a:xfrm>
          <a:prstGeom prst="leftBrace">
            <a:avLst>
              <a:gd name="adj1" fmla="val 3865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73734" name="Text Box 11"/>
          <p:cNvSpPr txBox="1">
            <a:spLocks noChangeArrowheads="1"/>
          </p:cNvSpPr>
          <p:nvPr/>
        </p:nvSpPr>
        <p:spPr bwMode="auto">
          <a:xfrm>
            <a:off x="4724400" y="1836003"/>
            <a:ext cx="11636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dirty="0">
                <a:solidFill>
                  <a:srgbClr val="000000"/>
                </a:solidFill>
                <a:latin typeface="Cambria" pitchFamily="18" charset="0"/>
              </a:rPr>
              <a:t>Base Case</a:t>
            </a:r>
          </a:p>
        </p:txBody>
      </p:sp>
      <p:sp>
        <p:nvSpPr>
          <p:cNvPr id="73735" name="Text Box 12"/>
          <p:cNvSpPr txBox="1">
            <a:spLocks noChangeArrowheads="1"/>
          </p:cNvSpPr>
          <p:nvPr/>
        </p:nvSpPr>
        <p:spPr bwMode="auto">
          <a:xfrm>
            <a:off x="7402513" y="3791278"/>
            <a:ext cx="15890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a:solidFill>
                  <a:srgbClr val="000000"/>
                </a:solidFill>
                <a:latin typeface="Cambria" pitchFamily="18" charset="0"/>
              </a:rPr>
              <a:t>Recursive Cases</a:t>
            </a:r>
          </a:p>
        </p:txBody>
      </p:sp>
      <p:sp>
        <p:nvSpPr>
          <p:cNvPr id="73736" name="AutoShape 13"/>
          <p:cNvSpPr>
            <a:spLocks/>
          </p:cNvSpPr>
          <p:nvPr/>
        </p:nvSpPr>
        <p:spPr bwMode="auto">
          <a:xfrm flipH="1">
            <a:off x="7146925" y="3011815"/>
            <a:ext cx="228600" cy="2482850"/>
          </a:xfrm>
          <a:prstGeom prst="leftBrace">
            <a:avLst>
              <a:gd name="adj1" fmla="val 9050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4" name="Down Arrow 3"/>
          <p:cNvSpPr/>
          <p:nvPr/>
        </p:nvSpPr>
        <p:spPr bwMode="auto">
          <a:xfrm>
            <a:off x="2525889" y="651933"/>
            <a:ext cx="228600" cy="338465"/>
          </a:xfrm>
          <a:prstGeom prst="downArrow">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14" name="Down Arrow 13"/>
          <p:cNvSpPr/>
          <p:nvPr/>
        </p:nvSpPr>
        <p:spPr bwMode="auto">
          <a:xfrm rot="10800000">
            <a:off x="5181600" y="5638798"/>
            <a:ext cx="533400" cy="513645"/>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15" name="Down Arrow 14"/>
          <p:cNvSpPr/>
          <p:nvPr/>
        </p:nvSpPr>
        <p:spPr bwMode="auto">
          <a:xfrm>
            <a:off x="6172200" y="2895599"/>
            <a:ext cx="609600" cy="629861"/>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5" name="TextBox 4"/>
          <p:cNvSpPr txBox="1"/>
          <p:nvPr/>
        </p:nvSpPr>
        <p:spPr>
          <a:xfrm>
            <a:off x="228600" y="194102"/>
            <a:ext cx="4413250" cy="415498"/>
          </a:xfrm>
          <a:prstGeom prst="rect">
            <a:avLst/>
          </a:prstGeom>
          <a:noFill/>
        </p:spPr>
        <p:txBody>
          <a:bodyPr wrap="square" rtlCol="0">
            <a:spAutoFit/>
          </a:bodyPr>
          <a:lstStyle/>
          <a:p>
            <a:pPr algn="ctr" eaLnBrk="0" fontAlgn="base" hangingPunct="0">
              <a:spcBef>
                <a:spcPct val="0"/>
              </a:spcBef>
              <a:spcAft>
                <a:spcPct val="0"/>
              </a:spcAft>
            </a:pPr>
            <a:r>
              <a:rPr lang="en-US" sz="2100" dirty="0">
                <a:solidFill>
                  <a:srgbClr val="000000"/>
                </a:solidFill>
              </a:rPr>
              <a:t>let's input </a:t>
            </a:r>
            <a:r>
              <a:rPr lang="en-US" sz="2100" b="1" dirty="0">
                <a:solidFill>
                  <a:srgbClr val="0B9520"/>
                </a:solidFill>
                <a:latin typeface="Courier New" panose="02070309020205020404" pitchFamily="49" charset="0"/>
                <a:cs typeface="Courier New" panose="02070309020205020404" pitchFamily="49" charset="0"/>
              </a:rPr>
              <a:t>'eerier'</a:t>
            </a:r>
            <a:r>
              <a:rPr lang="en-US" sz="2100" dirty="0">
                <a:solidFill>
                  <a:srgbClr val="000000"/>
                </a:solidFill>
              </a:rPr>
              <a:t> for </a:t>
            </a:r>
            <a:r>
              <a:rPr lang="en-US" sz="2100" b="1" dirty="0">
                <a:solidFill>
                  <a:srgbClr val="000000"/>
                </a:solidFill>
                <a:latin typeface="Courier New" panose="02070309020205020404" pitchFamily="49" charset="0"/>
                <a:cs typeface="Courier New" panose="02070309020205020404" pitchFamily="49" charset="0"/>
              </a:rPr>
              <a:t>s</a:t>
            </a:r>
            <a:endParaRPr lang="en-US" sz="2100" b="1" dirty="0">
              <a:solidFill>
                <a:srgbClr val="000000"/>
              </a:solidFill>
              <a:latin typeface="Courier New" panose="02070309020205020404" pitchFamily="49" charset="0"/>
              <a:cs typeface="Courier New" panose="02070309020205020404" pitchFamily="49" charset="0"/>
            </a:endParaRPr>
          </a:p>
        </p:txBody>
      </p:sp>
      <p:sp>
        <p:nvSpPr>
          <p:cNvPr id="17" name="Down Arrow 16"/>
          <p:cNvSpPr/>
          <p:nvPr/>
        </p:nvSpPr>
        <p:spPr bwMode="auto">
          <a:xfrm rot="10800000">
            <a:off x="3211690" y="5342463"/>
            <a:ext cx="533400" cy="513645"/>
          </a:xfrm>
          <a:prstGeom prst="downArrow">
            <a:avLst/>
          </a:prstGeom>
          <a:solidFill>
            <a:schemeClr val="bg1">
              <a:lumMod val="85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Tree>
    <p:extLst>
      <p:ext uri="{BB962C8B-B14F-4D97-AF65-F5344CB8AC3E}">
        <p14:creationId xmlns:p14="http://schemas.microsoft.com/office/powerpoint/2010/main" val="38622544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9"/>
          <p:cNvSpPr>
            <a:spLocks noChangeArrowheads="1"/>
          </p:cNvSpPr>
          <p:nvPr/>
        </p:nvSpPr>
        <p:spPr bwMode="auto">
          <a:xfrm>
            <a:off x="6708775" y="5746750"/>
            <a:ext cx="1190625" cy="73818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fontAlgn="base" hangingPunct="0">
              <a:spcBef>
                <a:spcPct val="0"/>
              </a:spcBef>
              <a:spcAft>
                <a:spcPct val="0"/>
              </a:spcAft>
            </a:pPr>
            <a:r>
              <a:rPr lang="en-US" sz="4200" i="1">
                <a:solidFill>
                  <a:srgbClr val="000000"/>
                </a:solidFill>
                <a:latin typeface="Calibri" pitchFamily="34" charset="0"/>
              </a:rPr>
              <a:t>data</a:t>
            </a:r>
            <a:endParaRPr lang="en-US" sz="4200">
              <a:solidFill>
                <a:srgbClr val="000000"/>
              </a:solidFill>
            </a:endParaRPr>
          </a:p>
        </p:txBody>
      </p:sp>
      <p:sp>
        <p:nvSpPr>
          <p:cNvPr id="12291" name="Rectangle 30"/>
          <p:cNvSpPr>
            <a:spLocks noChangeArrowheads="1"/>
          </p:cNvSpPr>
          <p:nvPr/>
        </p:nvSpPr>
        <p:spPr bwMode="auto">
          <a:xfrm>
            <a:off x="5921375" y="3932238"/>
            <a:ext cx="2765425" cy="73977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fontAlgn="base" hangingPunct="0">
              <a:spcBef>
                <a:spcPct val="0"/>
              </a:spcBef>
              <a:spcAft>
                <a:spcPct val="0"/>
              </a:spcAft>
            </a:pPr>
            <a:r>
              <a:rPr lang="en-US" sz="4200" i="1">
                <a:solidFill>
                  <a:srgbClr val="000000"/>
                </a:solidFill>
                <a:latin typeface="Calibri" pitchFamily="34" charset="0"/>
              </a:rPr>
              <a:t>information</a:t>
            </a:r>
            <a:endParaRPr lang="en-US" sz="4200">
              <a:solidFill>
                <a:srgbClr val="000000"/>
              </a:solidFill>
            </a:endParaRPr>
          </a:p>
        </p:txBody>
      </p:sp>
      <p:sp>
        <p:nvSpPr>
          <p:cNvPr id="12292" name="Rectangle 33"/>
          <p:cNvSpPr>
            <a:spLocks noChangeArrowheads="1"/>
          </p:cNvSpPr>
          <p:nvPr/>
        </p:nvSpPr>
        <p:spPr bwMode="auto">
          <a:xfrm>
            <a:off x="6026150" y="2119313"/>
            <a:ext cx="2557463" cy="738187"/>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fontAlgn="base" hangingPunct="0">
              <a:spcBef>
                <a:spcPct val="0"/>
              </a:spcBef>
              <a:spcAft>
                <a:spcPct val="0"/>
              </a:spcAft>
            </a:pPr>
            <a:r>
              <a:rPr lang="en-US" sz="4200" i="1">
                <a:solidFill>
                  <a:srgbClr val="000000"/>
                </a:solidFill>
                <a:latin typeface="Calibri" pitchFamily="34" charset="0"/>
              </a:rPr>
              <a:t>knowledge</a:t>
            </a:r>
            <a:endParaRPr lang="en-US" sz="4200">
              <a:solidFill>
                <a:srgbClr val="000000"/>
              </a:solidFill>
            </a:endParaRPr>
          </a:p>
        </p:txBody>
      </p:sp>
      <p:sp>
        <p:nvSpPr>
          <p:cNvPr id="12293" name="Rectangle 34"/>
          <p:cNvSpPr>
            <a:spLocks noChangeArrowheads="1"/>
          </p:cNvSpPr>
          <p:nvPr/>
        </p:nvSpPr>
        <p:spPr bwMode="auto">
          <a:xfrm>
            <a:off x="6362700" y="304800"/>
            <a:ext cx="1882775" cy="73818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fontAlgn="base" hangingPunct="0">
              <a:spcBef>
                <a:spcPct val="0"/>
              </a:spcBef>
              <a:spcAft>
                <a:spcPct val="0"/>
              </a:spcAft>
            </a:pPr>
            <a:r>
              <a:rPr lang="en-US" sz="4200" i="1">
                <a:solidFill>
                  <a:srgbClr val="000000"/>
                </a:solidFill>
                <a:latin typeface="Calibri" pitchFamily="34" charset="0"/>
              </a:rPr>
              <a:t>wisdom</a:t>
            </a:r>
            <a:endParaRPr lang="en-US" sz="4200">
              <a:solidFill>
                <a:srgbClr val="000000"/>
              </a:solidFill>
            </a:endParaRPr>
          </a:p>
        </p:txBody>
      </p:sp>
      <p:pic>
        <p:nvPicPr>
          <p:cNvPr id="12294"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6613" y="1093788"/>
            <a:ext cx="1014412"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990600"/>
            <a:ext cx="1262063" cy="176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DF"/>
                </a:solidFill>
                <a:miter lim="800000"/>
                <a:headEnd/>
                <a:tailEnd/>
              </a14:hiddenLine>
            </a:ext>
          </a:extLst>
        </p:spPr>
      </p:pic>
      <p:sp>
        <p:nvSpPr>
          <p:cNvPr id="12296" name="Down Arrow 3"/>
          <p:cNvSpPr>
            <a:spLocks noChangeArrowheads="1"/>
          </p:cNvSpPr>
          <p:nvPr/>
        </p:nvSpPr>
        <p:spPr bwMode="auto">
          <a:xfrm rot="10800000">
            <a:off x="7000875" y="1219200"/>
            <a:ext cx="609600" cy="701675"/>
          </a:xfrm>
          <a:prstGeom prst="downArrow">
            <a:avLst>
              <a:gd name="adj1" fmla="val 50000"/>
              <a:gd name="adj2" fmla="val 49990"/>
            </a:avLst>
          </a:prstGeom>
          <a:solidFill>
            <a:srgbClr val="CCECFF"/>
          </a:solidFill>
          <a:ln w="28575" algn="ctr">
            <a:solidFill>
              <a:srgbClr val="0000DF"/>
            </a:solidFill>
            <a:round/>
            <a:headEnd/>
            <a:tailEnd/>
          </a:ln>
        </p:spPr>
        <p:txBody>
          <a:bodyPr>
            <a:spAutoFit/>
          </a:bodyPr>
          <a:lstStyle/>
          <a:p>
            <a:pPr eaLnBrk="0" fontAlgn="base" hangingPunct="0">
              <a:spcBef>
                <a:spcPct val="0"/>
              </a:spcBef>
              <a:spcAft>
                <a:spcPct val="0"/>
              </a:spcAft>
            </a:pPr>
            <a:endParaRPr lang="en-US" sz="2400">
              <a:solidFill>
                <a:srgbClr val="000000"/>
              </a:solidFill>
            </a:endParaRPr>
          </a:p>
        </p:txBody>
      </p:sp>
      <p:sp>
        <p:nvSpPr>
          <p:cNvPr id="12297" name="Down Arrow 36"/>
          <p:cNvSpPr>
            <a:spLocks noChangeArrowheads="1"/>
          </p:cNvSpPr>
          <p:nvPr/>
        </p:nvSpPr>
        <p:spPr bwMode="auto">
          <a:xfrm rot="10800000">
            <a:off x="7000875" y="3032125"/>
            <a:ext cx="609600" cy="701675"/>
          </a:xfrm>
          <a:prstGeom prst="downArrow">
            <a:avLst>
              <a:gd name="adj1" fmla="val 50000"/>
              <a:gd name="adj2" fmla="val 49990"/>
            </a:avLst>
          </a:prstGeom>
          <a:solidFill>
            <a:srgbClr val="CCECFF"/>
          </a:solidFill>
          <a:ln w="28575" algn="ctr">
            <a:solidFill>
              <a:srgbClr val="0000DF"/>
            </a:solidFill>
            <a:round/>
            <a:headEnd/>
            <a:tailEnd/>
          </a:ln>
        </p:spPr>
        <p:txBody>
          <a:bodyPr>
            <a:spAutoFit/>
          </a:bodyPr>
          <a:lstStyle/>
          <a:p>
            <a:pPr eaLnBrk="0" fontAlgn="base" hangingPunct="0">
              <a:spcBef>
                <a:spcPct val="0"/>
              </a:spcBef>
              <a:spcAft>
                <a:spcPct val="0"/>
              </a:spcAft>
            </a:pPr>
            <a:endParaRPr lang="en-US" sz="2400">
              <a:solidFill>
                <a:srgbClr val="000000"/>
              </a:solidFill>
            </a:endParaRPr>
          </a:p>
        </p:txBody>
      </p:sp>
      <p:sp>
        <p:nvSpPr>
          <p:cNvPr id="12298" name="Down Arrow 37"/>
          <p:cNvSpPr>
            <a:spLocks noChangeArrowheads="1"/>
          </p:cNvSpPr>
          <p:nvPr/>
        </p:nvSpPr>
        <p:spPr bwMode="auto">
          <a:xfrm rot="10800000">
            <a:off x="7024688" y="4851400"/>
            <a:ext cx="609600" cy="701675"/>
          </a:xfrm>
          <a:prstGeom prst="downArrow">
            <a:avLst>
              <a:gd name="adj1" fmla="val 50000"/>
              <a:gd name="adj2" fmla="val 49990"/>
            </a:avLst>
          </a:prstGeom>
          <a:solidFill>
            <a:srgbClr val="FFCC99"/>
          </a:solidFill>
          <a:ln w="28575" algn="ctr">
            <a:solidFill>
              <a:srgbClr val="FF9900"/>
            </a:solidFill>
            <a:round/>
            <a:headEnd/>
            <a:tailEnd/>
          </a:ln>
        </p:spPr>
        <p:txBody>
          <a:bodyPr>
            <a:spAutoFit/>
          </a:bodyPr>
          <a:lstStyle/>
          <a:p>
            <a:pPr eaLnBrk="0" fontAlgn="base" hangingPunct="0">
              <a:spcBef>
                <a:spcPct val="0"/>
              </a:spcBef>
              <a:spcAft>
                <a:spcPct val="0"/>
              </a:spcAft>
            </a:pPr>
            <a:endParaRPr lang="en-US" sz="2400">
              <a:solidFill>
                <a:srgbClr val="000000"/>
              </a:solidFill>
            </a:endParaRPr>
          </a:p>
        </p:txBody>
      </p:sp>
      <p:sp>
        <p:nvSpPr>
          <p:cNvPr id="12299" name="TextBox 4"/>
          <p:cNvSpPr txBox="1">
            <a:spLocks noChangeArrowheads="1"/>
          </p:cNvSpPr>
          <p:nvPr/>
        </p:nvSpPr>
        <p:spPr bwMode="auto">
          <a:xfrm>
            <a:off x="4117975" y="4967288"/>
            <a:ext cx="25908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0" fontAlgn="base" hangingPunct="0">
              <a:spcBef>
                <a:spcPct val="0"/>
              </a:spcBef>
              <a:spcAft>
                <a:spcPct val="0"/>
              </a:spcAft>
            </a:pPr>
            <a:r>
              <a:rPr lang="en-US" sz="3200" b="1" dirty="0">
                <a:solidFill>
                  <a:srgbClr val="FF9900"/>
                </a:solidFill>
                <a:latin typeface="Cambria" pitchFamily="18" charset="0"/>
              </a:rPr>
              <a:t>Google</a:t>
            </a:r>
          </a:p>
        </p:txBody>
      </p:sp>
      <p:sp>
        <p:nvSpPr>
          <p:cNvPr id="12300" name="TextBox 39"/>
          <p:cNvSpPr txBox="1">
            <a:spLocks noChangeArrowheads="1"/>
          </p:cNvSpPr>
          <p:nvPr/>
        </p:nvSpPr>
        <p:spPr bwMode="auto">
          <a:xfrm>
            <a:off x="3886200" y="3090863"/>
            <a:ext cx="2851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0" fontAlgn="base" hangingPunct="0">
              <a:spcBef>
                <a:spcPct val="0"/>
              </a:spcBef>
              <a:spcAft>
                <a:spcPct val="0"/>
              </a:spcAft>
            </a:pPr>
            <a:r>
              <a:rPr lang="en-US" sz="3200">
                <a:solidFill>
                  <a:srgbClr val="0000DF"/>
                </a:solidFill>
                <a:latin typeface="Cambria" pitchFamily="18" charset="0"/>
              </a:rPr>
              <a:t>Google's users</a:t>
            </a:r>
          </a:p>
        </p:txBody>
      </p:sp>
      <p:sp>
        <p:nvSpPr>
          <p:cNvPr id="12301" name="TextBox 40"/>
          <p:cNvSpPr txBox="1">
            <a:spLocks noChangeArrowheads="1"/>
          </p:cNvSpPr>
          <p:nvPr/>
        </p:nvSpPr>
        <p:spPr bwMode="auto">
          <a:xfrm>
            <a:off x="4495800" y="1258888"/>
            <a:ext cx="22399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0" fontAlgn="base" hangingPunct="0">
              <a:spcBef>
                <a:spcPct val="0"/>
              </a:spcBef>
              <a:spcAft>
                <a:spcPct val="0"/>
              </a:spcAft>
            </a:pPr>
            <a:r>
              <a:rPr lang="en-US" sz="3200">
                <a:solidFill>
                  <a:srgbClr val="0000DF"/>
                </a:solidFill>
                <a:latin typeface="Cambria" pitchFamily="18" charset="0"/>
              </a:rPr>
              <a:t>G.G.M, et al.</a:t>
            </a:r>
          </a:p>
        </p:txBody>
      </p:sp>
      <p:sp>
        <p:nvSpPr>
          <p:cNvPr id="12302" name="Text Box 2"/>
          <p:cNvSpPr txBox="1">
            <a:spLocks noChangeArrowheads="1"/>
          </p:cNvSpPr>
          <p:nvPr/>
        </p:nvSpPr>
        <p:spPr bwMode="auto">
          <a:xfrm>
            <a:off x="273050" y="152400"/>
            <a:ext cx="6516688"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4200">
                <a:solidFill>
                  <a:srgbClr val="000000"/>
                </a:solidFill>
                <a:latin typeface="Cambria" pitchFamily="18" charset="0"/>
              </a:rPr>
              <a:t>Data's </a:t>
            </a:r>
            <a:r>
              <a:rPr lang="en-US" sz="4200" i="1">
                <a:solidFill>
                  <a:srgbClr val="000000"/>
                </a:solidFill>
                <a:latin typeface="Cambria" pitchFamily="18" charset="0"/>
              </a:rPr>
              <a:t>elevation</a:t>
            </a:r>
            <a:r>
              <a:rPr lang="en-US" sz="4200">
                <a:solidFill>
                  <a:srgbClr val="000000"/>
                </a:solidFill>
                <a:latin typeface="Cambria" pitchFamily="18" charset="0"/>
              </a:rPr>
              <a:t>?</a:t>
            </a:r>
          </a:p>
        </p:txBody>
      </p:sp>
      <p:sp>
        <p:nvSpPr>
          <p:cNvPr id="12303" name="Text Box 46"/>
          <p:cNvSpPr txBox="1">
            <a:spLocks noChangeArrowheads="1"/>
          </p:cNvSpPr>
          <p:nvPr/>
        </p:nvSpPr>
        <p:spPr bwMode="auto">
          <a:xfrm>
            <a:off x="1981200" y="2601913"/>
            <a:ext cx="259080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800">
                <a:solidFill>
                  <a:srgbClr val="000000"/>
                </a:solidFill>
                <a:latin typeface="Cambria" pitchFamily="18" charset="0"/>
              </a:rPr>
              <a:t>G. Garcia Marquez</a:t>
            </a:r>
          </a:p>
        </p:txBody>
      </p:sp>
    </p:spTree>
    <p:extLst>
      <p:ext uri="{BB962C8B-B14F-4D97-AF65-F5344CB8AC3E}">
        <p14:creationId xmlns:p14="http://schemas.microsoft.com/office/powerpoint/2010/main" val="98555784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228600" y="409703"/>
            <a:ext cx="8689975" cy="2514600"/>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75779" name="Text Box 7"/>
          <p:cNvSpPr txBox="1">
            <a:spLocks noChangeArrowheads="1"/>
          </p:cNvSpPr>
          <p:nvPr/>
        </p:nvSpPr>
        <p:spPr bwMode="auto">
          <a:xfrm>
            <a:off x="381000" y="686452"/>
            <a:ext cx="85375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4200" i="1" dirty="0">
                <a:solidFill>
                  <a:srgbClr val="000000"/>
                </a:solidFill>
                <a:latin typeface="Cambria" pitchFamily="18" charset="0"/>
              </a:rPr>
              <a:t>The key to </a:t>
            </a:r>
            <a:r>
              <a:rPr lang="en-US" sz="4200" i="1" dirty="0" smtClean="0">
                <a:solidFill>
                  <a:srgbClr val="000000"/>
                </a:solidFill>
                <a:latin typeface="Cambria" pitchFamily="18" charset="0"/>
              </a:rPr>
              <a:t>understanding recursion is, first, to understand recursion.</a:t>
            </a:r>
            <a:endParaRPr lang="en-US" sz="4200" i="1" dirty="0">
              <a:solidFill>
                <a:srgbClr val="000000"/>
              </a:solidFill>
              <a:latin typeface="Cambria" pitchFamily="18" charset="0"/>
            </a:endParaRPr>
          </a:p>
        </p:txBody>
      </p:sp>
      <p:sp>
        <p:nvSpPr>
          <p:cNvPr id="75780" name="Text Box 9"/>
          <p:cNvSpPr txBox="1">
            <a:spLocks noChangeArrowheads="1"/>
          </p:cNvSpPr>
          <p:nvPr/>
        </p:nvSpPr>
        <p:spPr bwMode="auto">
          <a:xfrm>
            <a:off x="3734594" y="2219393"/>
            <a:ext cx="50085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0" fontAlgn="base" hangingPunct="0">
              <a:spcBef>
                <a:spcPct val="50000"/>
              </a:spcBef>
              <a:spcAft>
                <a:spcPct val="0"/>
              </a:spcAft>
            </a:pPr>
            <a:r>
              <a:rPr lang="en-US" sz="2000" dirty="0">
                <a:solidFill>
                  <a:srgbClr val="000000"/>
                </a:solidFill>
                <a:latin typeface="Calibri" pitchFamily="34" charset="0"/>
              </a:rPr>
              <a:t>- </a:t>
            </a:r>
            <a:r>
              <a:rPr lang="en-US" sz="2000" dirty="0" smtClean="0">
                <a:solidFill>
                  <a:srgbClr val="000000"/>
                </a:solidFill>
                <a:latin typeface="Calibri" pitchFamily="34" charset="0"/>
              </a:rPr>
              <a:t>a former CS </a:t>
            </a:r>
            <a:r>
              <a:rPr lang="en-US" sz="2000" dirty="0">
                <a:solidFill>
                  <a:srgbClr val="000000"/>
                </a:solidFill>
                <a:latin typeface="Calibri" pitchFamily="34" charset="0"/>
              </a:rPr>
              <a:t>5 student</a:t>
            </a:r>
          </a:p>
        </p:txBody>
      </p:sp>
      <p:sp>
        <p:nvSpPr>
          <p:cNvPr id="75781" name="Text Box 10"/>
          <p:cNvSpPr txBox="1">
            <a:spLocks noChangeArrowheads="1"/>
          </p:cNvSpPr>
          <p:nvPr/>
        </p:nvSpPr>
        <p:spPr bwMode="auto">
          <a:xfrm>
            <a:off x="2787739" y="5943600"/>
            <a:ext cx="59554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3200" dirty="0">
                <a:solidFill>
                  <a:srgbClr val="0B9520"/>
                </a:solidFill>
                <a:latin typeface="Cambria" pitchFamily="18" charset="0"/>
              </a:rPr>
              <a:t>tutors @ LAC </a:t>
            </a:r>
            <a:r>
              <a:rPr lang="en-US" sz="3200" dirty="0" smtClean="0">
                <a:solidFill>
                  <a:srgbClr val="0B9520"/>
                </a:solidFill>
                <a:latin typeface="Cambria" pitchFamily="18" charset="0"/>
              </a:rPr>
              <a:t> </a:t>
            </a:r>
            <a:r>
              <a:rPr lang="en-US" sz="3200" dirty="0" smtClean="0">
                <a:solidFill>
                  <a:srgbClr val="0B9520"/>
                </a:solidFill>
                <a:latin typeface="Cambria" pitchFamily="18" charset="0"/>
              </a:rPr>
              <a:t>all week!</a:t>
            </a:r>
            <a:endParaRPr lang="en-US" sz="3200" dirty="0">
              <a:solidFill>
                <a:srgbClr val="0B9520"/>
              </a:solidFill>
              <a:latin typeface="Cambria" pitchFamily="18" charset="0"/>
            </a:endParaRPr>
          </a:p>
        </p:txBody>
      </p:sp>
      <p:sp>
        <p:nvSpPr>
          <p:cNvPr id="23" name="Text Box 6"/>
          <p:cNvSpPr txBox="1">
            <a:spLocks noChangeArrowheads="1"/>
          </p:cNvSpPr>
          <p:nvPr/>
        </p:nvSpPr>
        <p:spPr bwMode="auto">
          <a:xfrm rot="21050842">
            <a:off x="317862" y="3795409"/>
            <a:ext cx="5029200" cy="1371600"/>
          </a:xfrm>
          <a:prstGeom prst="rect">
            <a:avLst/>
          </a:prstGeom>
          <a:no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fontAlgn="base">
              <a:spcBef>
                <a:spcPct val="50000"/>
              </a:spcBef>
              <a:spcAft>
                <a:spcPct val="0"/>
              </a:spcAft>
            </a:pPr>
            <a:r>
              <a:rPr lang="en-US" sz="4200" dirty="0">
                <a:solidFill>
                  <a:srgbClr val="000000"/>
                </a:solidFill>
                <a:latin typeface="Cambria" pitchFamily="18" charset="0"/>
              </a:rPr>
              <a:t>Good luck with Homework #1</a:t>
            </a:r>
          </a:p>
        </p:txBody>
      </p:sp>
      <p:sp>
        <p:nvSpPr>
          <p:cNvPr id="24" name="Text Box 10"/>
          <p:cNvSpPr txBox="1">
            <a:spLocks noChangeArrowheads="1"/>
          </p:cNvSpPr>
          <p:nvPr/>
        </p:nvSpPr>
        <p:spPr bwMode="auto">
          <a:xfrm>
            <a:off x="6803889" y="3176700"/>
            <a:ext cx="1752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500" dirty="0" smtClean="0">
                <a:solidFill>
                  <a:srgbClr val="067B0E"/>
                </a:solidFill>
                <a:latin typeface="Cambria" pitchFamily="18" charset="0"/>
              </a:rPr>
              <a:t>It's the eeri</a:t>
            </a:r>
            <a:r>
              <a:rPr lang="en-US" sz="1500" b="1" u="sng" dirty="0" smtClean="0">
                <a:solidFill>
                  <a:srgbClr val="067B0E"/>
                </a:solidFill>
                <a:latin typeface="Cambria" pitchFamily="18" charset="0"/>
              </a:rPr>
              <a:t>est</a:t>
            </a:r>
            <a:r>
              <a:rPr lang="en-US" sz="1500" dirty="0" smtClean="0">
                <a:solidFill>
                  <a:srgbClr val="067B0E"/>
                </a:solidFill>
                <a:latin typeface="Cambria" pitchFamily="18" charset="0"/>
              </a:rPr>
              <a:t>!</a:t>
            </a:r>
            <a:endParaRPr lang="en-US" sz="1500" b="1" u="sng" dirty="0">
              <a:solidFill>
                <a:srgbClr val="067B0E"/>
              </a:solidFill>
              <a:latin typeface="Cambria" pitchFamily="18" charset="0"/>
            </a:endParaRPr>
          </a:p>
        </p:txBody>
      </p:sp>
      <p:grpSp>
        <p:nvGrpSpPr>
          <p:cNvPr id="25" name="Group 11"/>
          <p:cNvGrpSpPr>
            <a:grpSpLocks/>
          </p:cNvGrpSpPr>
          <p:nvPr/>
        </p:nvGrpSpPr>
        <p:grpSpPr bwMode="auto">
          <a:xfrm>
            <a:off x="8124825" y="3403600"/>
            <a:ext cx="638175" cy="711200"/>
            <a:chOff x="2928" y="1051"/>
            <a:chExt cx="840" cy="957"/>
          </a:xfrm>
        </p:grpSpPr>
        <p:sp>
          <p:nvSpPr>
            <p:cNvPr id="26" name="Freeform 12"/>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7" name="Oval 13"/>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8" name="Oval 14"/>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29" name="Oval 15"/>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0" name="Oval 16"/>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1" name="Oval 17"/>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2" name="Oval 18"/>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3" name="Oval 19"/>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4" name="AutoShape 20"/>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35" name="Freeform 21"/>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36" name="Freeform 22"/>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37" name="Freeform 23"/>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38" name="Freeform 24"/>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0" fontAlgn="base" hangingPunct="0">
                <a:spcBef>
                  <a:spcPct val="0"/>
                </a:spcBef>
                <a:spcAft>
                  <a:spcPct val="0"/>
                </a:spcAft>
              </a:pPr>
              <a:endParaRPr lang="en-US" sz="2400">
                <a:solidFill>
                  <a:srgbClr val="000000"/>
                </a:solidFill>
              </a:endParaRPr>
            </a:p>
          </p:txBody>
        </p:sp>
      </p:grpSp>
    </p:spTree>
    <p:extLst>
      <p:ext uri="{BB962C8B-B14F-4D97-AF65-F5344CB8AC3E}">
        <p14:creationId xmlns:p14="http://schemas.microsoft.com/office/powerpoint/2010/main" val="41514261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43927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5152742" y="323089"/>
            <a:ext cx="3229258" cy="89611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4200" dirty="0" smtClean="0">
                <a:solidFill>
                  <a:srgbClr val="000000"/>
                </a:solidFill>
                <a:latin typeface="Cambria" panose="02040503050406030204" pitchFamily="18" charset="0"/>
              </a:rPr>
              <a:t>Picture it!</a:t>
            </a:r>
            <a:endParaRPr lang="en-US" sz="4200" dirty="0">
              <a:solidFill>
                <a:srgbClr val="000000"/>
              </a:solidFill>
              <a:latin typeface="Cambria" panose="02040503050406030204" pitchFamily="18" charset="0"/>
            </a:endParaRPr>
          </a:p>
        </p:txBody>
      </p:sp>
      <p:sp>
        <p:nvSpPr>
          <p:cNvPr id="67586" name="Text Box 2"/>
          <p:cNvSpPr txBox="1">
            <a:spLocks noChangeArrowheads="1"/>
          </p:cNvSpPr>
          <p:nvPr/>
        </p:nvSpPr>
        <p:spPr bwMode="auto">
          <a:xfrm>
            <a:off x="128681" y="6004785"/>
            <a:ext cx="1749425" cy="731838"/>
          </a:xfrm>
          <a:prstGeom prst="rect">
            <a:avLst/>
          </a:prstGeom>
          <a:solidFill>
            <a:srgbClr val="FFCC99"/>
          </a:solidFill>
          <a:ln w="9525">
            <a:no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4200" dirty="0">
                <a:solidFill>
                  <a:srgbClr val="000000"/>
                </a:solidFill>
                <a:latin typeface="Cambria" pitchFamily="18" charset="0"/>
              </a:rPr>
              <a:t>Try it!</a:t>
            </a:r>
          </a:p>
        </p:txBody>
      </p:sp>
      <p:sp>
        <p:nvSpPr>
          <p:cNvPr id="67587" name="Text Box 3"/>
          <p:cNvSpPr txBox="1">
            <a:spLocks noChangeArrowheads="1"/>
          </p:cNvSpPr>
          <p:nvPr/>
        </p:nvSpPr>
        <p:spPr bwMode="auto">
          <a:xfrm>
            <a:off x="152400" y="304800"/>
            <a:ext cx="350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800" b="1" dirty="0" err="1">
                <a:solidFill>
                  <a:srgbClr val="FEA30F"/>
                </a:solidFill>
                <a:latin typeface="Courier New" pitchFamily="49" charset="0"/>
              </a:rPr>
              <a:t>def</a:t>
            </a:r>
            <a:r>
              <a:rPr lang="en-US" sz="2800" b="1" dirty="0">
                <a:solidFill>
                  <a:srgbClr val="000000"/>
                </a:solidFill>
                <a:latin typeface="Courier New" pitchFamily="49" charset="0"/>
              </a:rPr>
              <a:t> power(</a:t>
            </a:r>
            <a:r>
              <a:rPr lang="en-US" sz="2800" b="1" dirty="0" err="1">
                <a:solidFill>
                  <a:srgbClr val="000000"/>
                </a:solidFill>
                <a:latin typeface="Courier New" pitchFamily="49" charset="0"/>
              </a:rPr>
              <a:t>b,p</a:t>
            </a:r>
            <a:r>
              <a:rPr lang="en-US" sz="2800" b="1" dirty="0">
                <a:solidFill>
                  <a:srgbClr val="000000"/>
                </a:solidFill>
                <a:latin typeface="Courier New" pitchFamily="49" charset="0"/>
              </a:rPr>
              <a:t>):</a:t>
            </a:r>
            <a:r>
              <a:rPr lang="en-US" sz="2800" dirty="0">
                <a:solidFill>
                  <a:srgbClr val="000000"/>
                </a:solidFill>
                <a:latin typeface="Times New Roman" pitchFamily="18" charset="0"/>
              </a:rPr>
              <a:t> </a:t>
            </a:r>
          </a:p>
        </p:txBody>
      </p:sp>
      <p:sp>
        <p:nvSpPr>
          <p:cNvPr id="67588" name="Text Box 25"/>
          <p:cNvSpPr txBox="1">
            <a:spLocks noChangeArrowheads="1"/>
          </p:cNvSpPr>
          <p:nvPr/>
        </p:nvSpPr>
        <p:spPr bwMode="auto">
          <a:xfrm>
            <a:off x="1935480" y="6274526"/>
            <a:ext cx="26548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1200" dirty="0">
                <a:solidFill>
                  <a:srgbClr val="000000"/>
                </a:solidFill>
                <a:latin typeface="Cambria" pitchFamily="18" charset="0"/>
              </a:rPr>
              <a:t>Handle negative values of </a:t>
            </a:r>
            <a:r>
              <a:rPr lang="en-US" sz="1200" dirty="0" smtClean="0">
                <a:solidFill>
                  <a:srgbClr val="000000"/>
                </a:solidFill>
                <a:latin typeface="Cambria" pitchFamily="18" charset="0"/>
              </a:rPr>
              <a:t> </a:t>
            </a:r>
            <a:r>
              <a:rPr lang="en-US" sz="1200" b="1" dirty="0" smtClean="0">
                <a:solidFill>
                  <a:srgbClr val="000000"/>
                </a:solidFill>
                <a:latin typeface="Courier New" pitchFamily="49" charset="0"/>
                <a:cs typeface="Courier New" pitchFamily="49" charset="0"/>
              </a:rPr>
              <a:t>p</a:t>
            </a:r>
            <a:r>
              <a:rPr lang="en-US" sz="1200" dirty="0">
                <a:solidFill>
                  <a:srgbClr val="000000"/>
                </a:solidFill>
                <a:latin typeface="Cambria" pitchFamily="18" charset="0"/>
              </a:rPr>
              <a:t> </a:t>
            </a:r>
            <a:r>
              <a:rPr lang="en-US" sz="1200" dirty="0" smtClean="0">
                <a:solidFill>
                  <a:srgbClr val="000000"/>
                </a:solidFill>
                <a:latin typeface="Cambria" pitchFamily="18" charset="0"/>
              </a:rPr>
              <a:t>in an </a:t>
            </a:r>
            <a:r>
              <a:rPr lang="en-US" sz="1200" dirty="0" err="1" smtClean="0">
                <a:solidFill>
                  <a:srgbClr val="000000"/>
                </a:solidFill>
                <a:latin typeface="Cambria" pitchFamily="18" charset="0"/>
              </a:rPr>
              <a:t>elif</a:t>
            </a:r>
            <a:r>
              <a:rPr lang="en-US" sz="1200" dirty="0" smtClean="0">
                <a:solidFill>
                  <a:srgbClr val="000000"/>
                </a:solidFill>
                <a:latin typeface="Cambria" pitchFamily="18" charset="0"/>
              </a:rPr>
              <a:t>.</a:t>
            </a:r>
            <a:endParaRPr lang="en-US" sz="1200" dirty="0">
              <a:solidFill>
                <a:srgbClr val="000000"/>
              </a:solidFill>
              <a:latin typeface="Cambria" pitchFamily="18" charset="0"/>
            </a:endParaRPr>
          </a:p>
        </p:txBody>
      </p:sp>
      <p:sp>
        <p:nvSpPr>
          <p:cNvPr id="67589" name="Rectangle 27"/>
          <p:cNvSpPr>
            <a:spLocks noChangeArrowheads="1"/>
          </p:cNvSpPr>
          <p:nvPr/>
        </p:nvSpPr>
        <p:spPr bwMode="auto">
          <a:xfrm>
            <a:off x="482600" y="762000"/>
            <a:ext cx="3192463"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400" b="1" dirty="0">
                <a:solidFill>
                  <a:srgbClr val="0B9520"/>
                </a:solidFill>
                <a:latin typeface="Courier New" pitchFamily="49" charset="0"/>
              </a:rPr>
              <a:t>""" returns b to the p power</a:t>
            </a:r>
          </a:p>
          <a:p>
            <a:pPr eaLnBrk="0" fontAlgn="base" hangingPunct="0">
              <a:spcBef>
                <a:spcPct val="0"/>
              </a:spcBef>
              <a:spcAft>
                <a:spcPct val="0"/>
              </a:spcAft>
            </a:pPr>
            <a:r>
              <a:rPr lang="en-US" sz="1400" b="1" dirty="0">
                <a:solidFill>
                  <a:srgbClr val="0B9520"/>
                </a:solidFill>
                <a:latin typeface="Courier New" pitchFamily="49" charset="0"/>
              </a:rPr>
              <a:t>    Use recursion, not ** </a:t>
            </a:r>
          </a:p>
          <a:p>
            <a:pPr eaLnBrk="0" fontAlgn="base" hangingPunct="0">
              <a:spcBef>
                <a:spcPct val="0"/>
              </a:spcBef>
              <a:spcAft>
                <a:spcPct val="0"/>
              </a:spcAft>
            </a:pPr>
            <a:r>
              <a:rPr lang="en-US" sz="1400" b="1" dirty="0">
                <a:solidFill>
                  <a:srgbClr val="0B9520"/>
                </a:solidFill>
                <a:latin typeface="Courier New" pitchFamily="49" charset="0"/>
              </a:rPr>
              <a:t>    </a:t>
            </a:r>
            <a:r>
              <a:rPr lang="en-US" sz="1400" b="1" dirty="0">
                <a:solidFill>
                  <a:srgbClr val="0B9520"/>
                </a:solidFill>
                <a:latin typeface="Courier New" pitchFamily="49" charset="0"/>
              </a:rPr>
              <a:t>Inputs</a:t>
            </a:r>
            <a:r>
              <a:rPr lang="en-US" sz="1400" b="1" dirty="0">
                <a:solidFill>
                  <a:srgbClr val="0B9520"/>
                </a:solidFill>
                <a:latin typeface="Courier New" pitchFamily="49" charset="0"/>
              </a:rPr>
              <a:t>: </a:t>
            </a:r>
            <a:r>
              <a:rPr lang="en-US" sz="1400" b="1" dirty="0" err="1">
                <a:solidFill>
                  <a:srgbClr val="0B9520"/>
                </a:solidFill>
                <a:latin typeface="Courier New" pitchFamily="49" charset="0"/>
              </a:rPr>
              <a:t>int</a:t>
            </a:r>
            <a:r>
              <a:rPr lang="en-US" sz="1400" b="1" dirty="0">
                <a:solidFill>
                  <a:srgbClr val="0B9520"/>
                </a:solidFill>
                <a:latin typeface="Courier New" pitchFamily="49" charset="0"/>
              </a:rPr>
              <a:t> b, </a:t>
            </a:r>
            <a:r>
              <a:rPr lang="en-US" sz="1400" b="1" dirty="0" err="1">
                <a:solidFill>
                  <a:srgbClr val="0B9520"/>
                </a:solidFill>
                <a:latin typeface="Courier New" pitchFamily="49" charset="0"/>
              </a:rPr>
              <a:t>int</a:t>
            </a:r>
            <a:r>
              <a:rPr lang="en-US" sz="1400" b="1" dirty="0">
                <a:solidFill>
                  <a:srgbClr val="0B9520"/>
                </a:solidFill>
                <a:latin typeface="Courier New" pitchFamily="49" charset="0"/>
              </a:rPr>
              <a:t> p:</a:t>
            </a:r>
          </a:p>
          <a:p>
            <a:pPr eaLnBrk="0" fontAlgn="base" hangingPunct="0">
              <a:spcBef>
                <a:spcPct val="0"/>
              </a:spcBef>
              <a:spcAft>
                <a:spcPct val="0"/>
              </a:spcAft>
            </a:pPr>
            <a:r>
              <a:rPr lang="en-US" sz="1400" b="1" dirty="0">
                <a:solidFill>
                  <a:srgbClr val="0B9520"/>
                </a:solidFill>
                <a:latin typeface="Courier New" pitchFamily="49" charset="0"/>
              </a:rPr>
              <a:t>    </a:t>
            </a:r>
            <a:r>
              <a:rPr lang="en-US" sz="1400" b="1" dirty="0">
                <a:solidFill>
                  <a:srgbClr val="0B9520"/>
                </a:solidFill>
                <a:latin typeface="Courier New" pitchFamily="49" charset="0"/>
              </a:rPr>
              <a:t>the </a:t>
            </a:r>
            <a:r>
              <a:rPr lang="en-US" sz="1400" b="1" dirty="0">
                <a:solidFill>
                  <a:srgbClr val="0B9520"/>
                </a:solidFill>
                <a:latin typeface="Courier New" pitchFamily="49" charset="0"/>
              </a:rPr>
              <a:t>base and the power</a:t>
            </a:r>
          </a:p>
          <a:p>
            <a:pPr eaLnBrk="0" fontAlgn="base" hangingPunct="0">
              <a:spcBef>
                <a:spcPct val="0"/>
              </a:spcBef>
              <a:spcAft>
                <a:spcPct val="0"/>
              </a:spcAft>
            </a:pPr>
            <a:r>
              <a:rPr lang="en-US" sz="1400" b="1" dirty="0">
                <a:solidFill>
                  <a:srgbClr val="0B9520"/>
                </a:solidFill>
                <a:latin typeface="Courier New" pitchFamily="49" charset="0"/>
              </a:rPr>
              <a:t>"""</a:t>
            </a:r>
          </a:p>
        </p:txBody>
      </p:sp>
      <p:sp>
        <p:nvSpPr>
          <p:cNvPr id="67590" name="Rectangle 29"/>
          <p:cNvSpPr>
            <a:spLocks noChangeArrowheads="1"/>
          </p:cNvSpPr>
          <p:nvPr/>
        </p:nvSpPr>
        <p:spPr bwMode="auto">
          <a:xfrm>
            <a:off x="1935480" y="6003331"/>
            <a:ext cx="1460721" cy="276999"/>
          </a:xfrm>
          <a:prstGeom prst="rect">
            <a:avLst/>
          </a:prstGeom>
          <a:solidFill>
            <a:schemeClr val="bg1"/>
          </a:solidFill>
          <a:ln>
            <a:noFill/>
          </a:ln>
          <a:extLst/>
        </p:spPr>
        <p:txBody>
          <a:bodyPr wrap="none">
            <a:spAutoFit/>
          </a:bodyPr>
          <a:lstStyle/>
          <a:p>
            <a:pPr eaLnBrk="0" fontAlgn="base" hangingPunct="0">
              <a:spcBef>
                <a:spcPct val="0"/>
              </a:spcBef>
              <a:spcAft>
                <a:spcPct val="0"/>
              </a:spcAft>
            </a:pPr>
            <a:r>
              <a:rPr lang="en-US" sz="1200" dirty="0">
                <a:solidFill>
                  <a:srgbClr val="FF9900"/>
                </a:solidFill>
                <a:latin typeface="Cambria" pitchFamily="18" charset="0"/>
              </a:rPr>
              <a:t>Want more </a:t>
            </a:r>
            <a:r>
              <a:rPr lang="en-US" sz="1200" b="1" dirty="0">
                <a:solidFill>
                  <a:srgbClr val="FF9900"/>
                </a:solidFill>
                <a:latin typeface="Cambria" pitchFamily="18" charset="0"/>
              </a:rPr>
              <a:t>power</a:t>
            </a:r>
            <a:r>
              <a:rPr lang="en-US" sz="1200" dirty="0">
                <a:solidFill>
                  <a:srgbClr val="FF9900"/>
                </a:solidFill>
                <a:latin typeface="Cambria" pitchFamily="18" charset="0"/>
              </a:rPr>
              <a:t>?</a:t>
            </a:r>
          </a:p>
        </p:txBody>
      </p:sp>
      <p:sp>
        <p:nvSpPr>
          <p:cNvPr id="67591" name="Text Box 30"/>
          <p:cNvSpPr txBox="1">
            <a:spLocks noChangeArrowheads="1"/>
          </p:cNvSpPr>
          <p:nvPr/>
        </p:nvSpPr>
        <p:spPr bwMode="auto">
          <a:xfrm>
            <a:off x="4998771" y="3962400"/>
            <a:ext cx="388639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100" b="1" dirty="0">
                <a:solidFill>
                  <a:srgbClr val="000000"/>
                </a:solidFill>
                <a:latin typeface="Courier New" pitchFamily="49" charset="0"/>
              </a:rPr>
              <a:t>power(</a:t>
            </a:r>
            <a:r>
              <a:rPr lang="en-US" sz="2100" b="1" dirty="0">
                <a:solidFill>
                  <a:srgbClr val="0B9520"/>
                </a:solidFill>
                <a:latin typeface="Courier New" pitchFamily="49" charset="0"/>
              </a:rPr>
              <a:t>2,5</a:t>
            </a:r>
            <a:r>
              <a:rPr lang="en-US" sz="2100" b="1" dirty="0">
                <a:solidFill>
                  <a:srgbClr val="000000"/>
                </a:solidFill>
                <a:latin typeface="Courier New" pitchFamily="49" charset="0"/>
              </a:rPr>
              <a:t>) </a:t>
            </a:r>
            <a:r>
              <a:rPr lang="en-US" sz="2100" b="1" dirty="0" smtClean="0">
                <a:solidFill>
                  <a:srgbClr val="000000"/>
                </a:solidFill>
                <a:latin typeface="Courier New" pitchFamily="49" charset="0"/>
              </a:rPr>
              <a:t>-&gt; 2*2</a:t>
            </a:r>
            <a:endParaRPr lang="en-US" sz="2100" b="1" dirty="0">
              <a:solidFill>
                <a:srgbClr val="333399"/>
              </a:solidFill>
              <a:latin typeface="Courier New" pitchFamily="49" charset="0"/>
            </a:endParaRPr>
          </a:p>
        </p:txBody>
      </p:sp>
      <p:sp>
        <p:nvSpPr>
          <p:cNvPr id="67592" name="Text Box 31"/>
          <p:cNvSpPr txBox="1">
            <a:spLocks noChangeArrowheads="1"/>
          </p:cNvSpPr>
          <p:nvPr/>
        </p:nvSpPr>
        <p:spPr bwMode="auto">
          <a:xfrm>
            <a:off x="1935480" y="6471760"/>
            <a:ext cx="3343275" cy="276999"/>
          </a:xfrm>
          <a:prstGeom prst="rect">
            <a:avLst/>
          </a:prstGeom>
          <a:no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1200" dirty="0">
                <a:solidFill>
                  <a:srgbClr val="000000"/>
                </a:solidFill>
                <a:latin typeface="Cambria" pitchFamily="18" charset="0"/>
              </a:rPr>
              <a:t>For example,</a:t>
            </a:r>
            <a:r>
              <a:rPr lang="en-US" sz="1200" b="1" dirty="0">
                <a:solidFill>
                  <a:srgbClr val="000000"/>
                </a:solidFill>
                <a:latin typeface="Cambria" pitchFamily="18" charset="0"/>
              </a:rPr>
              <a:t> </a:t>
            </a:r>
            <a:r>
              <a:rPr lang="en-US" sz="1200" b="1" dirty="0" smtClean="0">
                <a:solidFill>
                  <a:srgbClr val="000000"/>
                </a:solidFill>
                <a:latin typeface="Cambria" pitchFamily="18" charset="0"/>
              </a:rPr>
              <a:t>  </a:t>
            </a:r>
            <a:r>
              <a:rPr lang="en-US" sz="1200" b="1" dirty="0" smtClean="0">
                <a:solidFill>
                  <a:srgbClr val="000000"/>
                </a:solidFill>
                <a:latin typeface="Courier New" pitchFamily="49" charset="0"/>
                <a:cs typeface="Courier New" pitchFamily="49" charset="0"/>
              </a:rPr>
              <a:t>power(5</a:t>
            </a:r>
            <a:r>
              <a:rPr lang="en-US" sz="1200" b="1" dirty="0">
                <a:solidFill>
                  <a:srgbClr val="000000"/>
                </a:solidFill>
                <a:latin typeface="Courier New" pitchFamily="49" charset="0"/>
                <a:cs typeface="Courier New" pitchFamily="49" charset="0"/>
              </a:rPr>
              <a:t>,-1) == 0.2   </a:t>
            </a:r>
          </a:p>
        </p:txBody>
      </p:sp>
      <p:sp>
        <p:nvSpPr>
          <p:cNvPr id="67600" name="Rectangle 39"/>
          <p:cNvSpPr>
            <a:spLocks noChangeArrowheads="1"/>
          </p:cNvSpPr>
          <p:nvPr/>
        </p:nvSpPr>
        <p:spPr bwMode="auto">
          <a:xfrm>
            <a:off x="482600" y="2178050"/>
            <a:ext cx="2252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b="1">
                <a:solidFill>
                  <a:srgbClr val="FEA30F"/>
                </a:solidFill>
                <a:latin typeface="Courier New" pitchFamily="49" charset="0"/>
              </a:rPr>
              <a:t>if            </a:t>
            </a:r>
            <a:r>
              <a:rPr lang="en-US" b="1">
                <a:solidFill>
                  <a:srgbClr val="000000"/>
                </a:solidFill>
                <a:latin typeface="Courier New" pitchFamily="49" charset="0"/>
              </a:rPr>
              <a:t>:</a:t>
            </a:r>
            <a:endParaRPr lang="en-US" sz="2800" b="1">
              <a:solidFill>
                <a:srgbClr val="FEA30F"/>
              </a:solidFill>
              <a:latin typeface="Courier New" pitchFamily="49" charset="0"/>
            </a:endParaRPr>
          </a:p>
        </p:txBody>
      </p:sp>
      <p:sp>
        <p:nvSpPr>
          <p:cNvPr id="67603" name="Text Box 44"/>
          <p:cNvSpPr txBox="1">
            <a:spLocks noChangeArrowheads="1"/>
          </p:cNvSpPr>
          <p:nvPr/>
        </p:nvSpPr>
        <p:spPr bwMode="auto">
          <a:xfrm>
            <a:off x="1141548" y="1994356"/>
            <a:ext cx="1295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800" dirty="0">
                <a:solidFill>
                  <a:srgbClr val="000000"/>
                </a:solidFill>
              </a:rPr>
              <a:t>Base case test</a:t>
            </a:r>
          </a:p>
        </p:txBody>
      </p:sp>
      <p:sp>
        <p:nvSpPr>
          <p:cNvPr id="67606" name="Rectangle 25"/>
          <p:cNvSpPr>
            <a:spLocks noChangeArrowheads="1"/>
          </p:cNvSpPr>
          <p:nvPr/>
        </p:nvSpPr>
        <p:spPr bwMode="auto">
          <a:xfrm>
            <a:off x="1141548" y="2116636"/>
            <a:ext cx="1290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b="1" dirty="0">
                <a:solidFill>
                  <a:srgbClr val="000000"/>
                </a:solidFill>
                <a:latin typeface="Courier New" pitchFamily="49" charset="0"/>
              </a:rPr>
              <a:t>p == 0</a:t>
            </a:r>
            <a:endParaRPr lang="en-US" sz="2400" dirty="0">
              <a:solidFill>
                <a:srgbClr val="000000"/>
              </a:solidFill>
            </a:endParaRPr>
          </a:p>
        </p:txBody>
      </p:sp>
      <p:sp>
        <p:nvSpPr>
          <p:cNvPr id="67607" name="Rectangle 46"/>
          <p:cNvSpPr>
            <a:spLocks noChangeArrowheads="1"/>
          </p:cNvSpPr>
          <p:nvPr/>
        </p:nvSpPr>
        <p:spPr bwMode="auto">
          <a:xfrm>
            <a:off x="914400" y="2830512"/>
            <a:ext cx="1011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08" name="Line 40"/>
          <p:cNvSpPr>
            <a:spLocks noChangeShapeType="1"/>
          </p:cNvSpPr>
          <p:nvPr/>
        </p:nvSpPr>
        <p:spPr bwMode="auto">
          <a:xfrm>
            <a:off x="1981200" y="31242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67609" name="Rectangle 47"/>
          <p:cNvSpPr>
            <a:spLocks noChangeArrowheads="1"/>
          </p:cNvSpPr>
          <p:nvPr/>
        </p:nvSpPr>
        <p:spPr bwMode="auto">
          <a:xfrm>
            <a:off x="482600" y="4495800"/>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b="1" dirty="0">
                <a:solidFill>
                  <a:srgbClr val="FEA30F"/>
                </a:solidFill>
                <a:latin typeface="Courier New" pitchFamily="49" charset="0"/>
              </a:rPr>
              <a:t>else</a:t>
            </a:r>
            <a:r>
              <a:rPr lang="en-US" b="1" dirty="0">
                <a:solidFill>
                  <a:srgbClr val="000000"/>
                </a:solidFill>
                <a:latin typeface="Courier New" pitchFamily="49" charset="0"/>
              </a:rPr>
              <a:t>:</a:t>
            </a:r>
            <a:endParaRPr lang="en-US" sz="2800" b="1" dirty="0">
              <a:solidFill>
                <a:srgbClr val="FEA30F"/>
              </a:solidFill>
              <a:latin typeface="Courier New" pitchFamily="49" charset="0"/>
            </a:endParaRPr>
          </a:p>
        </p:txBody>
      </p:sp>
      <p:sp>
        <p:nvSpPr>
          <p:cNvPr id="67610" name="Rectangle 46"/>
          <p:cNvSpPr>
            <a:spLocks noChangeArrowheads="1"/>
          </p:cNvSpPr>
          <p:nvPr/>
        </p:nvSpPr>
        <p:spPr bwMode="auto">
          <a:xfrm>
            <a:off x="914400" y="4949825"/>
            <a:ext cx="1011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11" name="Line 40"/>
          <p:cNvSpPr>
            <a:spLocks noChangeShapeType="1"/>
          </p:cNvSpPr>
          <p:nvPr/>
        </p:nvSpPr>
        <p:spPr bwMode="auto">
          <a:xfrm>
            <a:off x="1981200" y="5243513"/>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44" name="Text Box 44"/>
          <p:cNvSpPr txBox="1">
            <a:spLocks noChangeArrowheads="1"/>
          </p:cNvSpPr>
          <p:nvPr/>
        </p:nvSpPr>
        <p:spPr bwMode="auto">
          <a:xfrm>
            <a:off x="2078831" y="3127419"/>
            <a:ext cx="1295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800" dirty="0">
                <a:solidFill>
                  <a:srgbClr val="000000"/>
                </a:solidFill>
              </a:rPr>
              <a:t>Base </a:t>
            </a:r>
            <a:r>
              <a:rPr lang="en-US" sz="800" dirty="0" smtClean="0">
                <a:solidFill>
                  <a:srgbClr val="000000"/>
                </a:solidFill>
              </a:rPr>
              <a:t>case</a:t>
            </a:r>
            <a:endParaRPr lang="en-US" sz="800" dirty="0">
              <a:solidFill>
                <a:srgbClr val="000000"/>
              </a:solidFill>
            </a:endParaRPr>
          </a:p>
        </p:txBody>
      </p:sp>
      <p:sp>
        <p:nvSpPr>
          <p:cNvPr id="45" name="Text Box 44"/>
          <p:cNvSpPr txBox="1">
            <a:spLocks noChangeArrowheads="1"/>
          </p:cNvSpPr>
          <p:nvPr/>
        </p:nvSpPr>
        <p:spPr bwMode="auto">
          <a:xfrm>
            <a:off x="2095500" y="5262828"/>
            <a:ext cx="1295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800" dirty="0" smtClean="0">
                <a:solidFill>
                  <a:srgbClr val="000000"/>
                </a:solidFill>
              </a:rPr>
              <a:t>Recursive case</a:t>
            </a:r>
            <a:endParaRPr lang="en-US" sz="800" dirty="0">
              <a:solidFill>
                <a:srgbClr val="000000"/>
              </a:solidFill>
            </a:endParaRPr>
          </a:p>
        </p:txBody>
      </p:sp>
      <p:sp>
        <p:nvSpPr>
          <p:cNvPr id="46" name="Text Box 30"/>
          <p:cNvSpPr txBox="1">
            <a:spLocks noChangeArrowheads="1"/>
          </p:cNvSpPr>
          <p:nvPr/>
        </p:nvSpPr>
        <p:spPr bwMode="auto">
          <a:xfrm>
            <a:off x="5030195" y="2368590"/>
            <a:ext cx="388639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100" b="1" dirty="0" smtClean="0">
                <a:solidFill>
                  <a:srgbClr val="000000"/>
                </a:solidFill>
                <a:latin typeface="Courier New" pitchFamily="49" charset="0"/>
              </a:rPr>
              <a:t>power(</a:t>
            </a:r>
            <a:r>
              <a:rPr lang="en-US" sz="2100" b="1" dirty="0" smtClean="0">
                <a:solidFill>
                  <a:srgbClr val="0B9520"/>
                </a:solidFill>
                <a:latin typeface="Courier New" pitchFamily="49" charset="0"/>
              </a:rPr>
              <a:t>2,0</a:t>
            </a:r>
            <a:r>
              <a:rPr lang="en-US" sz="2100" b="1" dirty="0" smtClean="0">
                <a:solidFill>
                  <a:srgbClr val="000000"/>
                </a:solidFill>
                <a:latin typeface="Courier New" pitchFamily="49" charset="0"/>
              </a:rPr>
              <a:t>) -&gt; 1</a:t>
            </a:r>
            <a:endParaRPr lang="en-US" sz="2100" b="1" dirty="0">
              <a:solidFill>
                <a:srgbClr val="333399"/>
              </a:solidFill>
              <a:latin typeface="Courier New" pitchFamily="49" charset="0"/>
            </a:endParaRPr>
          </a:p>
        </p:txBody>
      </p:sp>
      <p:grpSp>
        <p:nvGrpSpPr>
          <p:cNvPr id="47" name="Group 46"/>
          <p:cNvGrpSpPr/>
          <p:nvPr/>
        </p:nvGrpSpPr>
        <p:grpSpPr>
          <a:xfrm>
            <a:off x="5578578" y="1752600"/>
            <a:ext cx="1363391" cy="661987"/>
            <a:chOff x="744537" y="454377"/>
            <a:chExt cx="1363391" cy="661987"/>
          </a:xfrm>
        </p:grpSpPr>
        <p:sp>
          <p:nvSpPr>
            <p:cNvPr id="48" name="Rectangle 31"/>
            <p:cNvSpPr>
              <a:spLocks noChangeArrowheads="1"/>
            </p:cNvSpPr>
            <p:nvPr/>
          </p:nvSpPr>
          <p:spPr bwMode="auto">
            <a:xfrm>
              <a:off x="744537" y="530577"/>
              <a:ext cx="4302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a:solidFill>
                    <a:srgbClr val="0B9520"/>
                  </a:solidFill>
                  <a:latin typeface="Courier New" pitchFamily="49" charset="0"/>
                </a:rPr>
                <a:t>2</a:t>
              </a:r>
              <a:endParaRPr lang="en-US" sz="3200" dirty="0"/>
            </a:p>
          </p:txBody>
        </p:sp>
        <p:sp>
          <p:nvSpPr>
            <p:cNvPr id="49" name="Rectangle 32"/>
            <p:cNvSpPr>
              <a:spLocks noChangeArrowheads="1"/>
            </p:cNvSpPr>
            <p:nvPr/>
          </p:nvSpPr>
          <p:spPr bwMode="auto">
            <a:xfrm>
              <a:off x="973137" y="454377"/>
              <a:ext cx="322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solidFill>
                    <a:srgbClr val="0B9520"/>
                  </a:solidFill>
                  <a:latin typeface="Courier New" pitchFamily="49" charset="0"/>
                </a:rPr>
                <a:t>0</a:t>
              </a:r>
              <a:endParaRPr lang="en-US" sz="1800" dirty="0"/>
            </a:p>
          </p:txBody>
        </p:sp>
        <p:sp>
          <p:nvSpPr>
            <p:cNvPr id="50" name="Rectangle 33"/>
            <p:cNvSpPr>
              <a:spLocks noChangeArrowheads="1"/>
            </p:cNvSpPr>
            <p:nvPr/>
          </p:nvSpPr>
          <p:spPr bwMode="auto">
            <a:xfrm>
              <a:off x="1200856" y="594077"/>
              <a:ext cx="4603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b="1" dirty="0" smtClean="0">
                  <a:latin typeface="Courier New" pitchFamily="49" charset="0"/>
                </a:rPr>
                <a:t>==</a:t>
              </a:r>
              <a:endParaRPr lang="en-US" dirty="0"/>
            </a:p>
          </p:txBody>
        </p:sp>
        <p:sp>
          <p:nvSpPr>
            <p:cNvPr id="51" name="Rectangle 34"/>
            <p:cNvSpPr>
              <a:spLocks noChangeArrowheads="1"/>
            </p:cNvSpPr>
            <p:nvPr/>
          </p:nvSpPr>
          <p:spPr bwMode="auto">
            <a:xfrm>
              <a:off x="1676400" y="530577"/>
              <a:ext cx="4315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smtClean="0">
                  <a:solidFill>
                    <a:srgbClr val="0B9520"/>
                  </a:solidFill>
                  <a:latin typeface="Courier New" pitchFamily="49" charset="0"/>
                </a:rPr>
                <a:t>1</a:t>
              </a:r>
              <a:endParaRPr lang="en-US" sz="3200" dirty="0"/>
            </a:p>
          </p:txBody>
        </p:sp>
      </p:grpSp>
      <p:grpSp>
        <p:nvGrpSpPr>
          <p:cNvPr id="54" name="Group 53"/>
          <p:cNvGrpSpPr/>
          <p:nvPr/>
        </p:nvGrpSpPr>
        <p:grpSpPr>
          <a:xfrm>
            <a:off x="5425581" y="3352800"/>
            <a:ext cx="1951299" cy="661987"/>
            <a:chOff x="744537" y="454377"/>
            <a:chExt cx="1951299" cy="661987"/>
          </a:xfrm>
        </p:grpSpPr>
        <p:sp>
          <p:nvSpPr>
            <p:cNvPr id="55" name="Rectangle 31"/>
            <p:cNvSpPr>
              <a:spLocks noChangeArrowheads="1"/>
            </p:cNvSpPr>
            <p:nvPr/>
          </p:nvSpPr>
          <p:spPr bwMode="auto">
            <a:xfrm>
              <a:off x="744537" y="530577"/>
              <a:ext cx="4302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a:solidFill>
                    <a:srgbClr val="0B9520"/>
                  </a:solidFill>
                  <a:latin typeface="Courier New" pitchFamily="49" charset="0"/>
                </a:rPr>
                <a:t>2</a:t>
              </a:r>
              <a:endParaRPr lang="en-US" sz="3200" dirty="0"/>
            </a:p>
          </p:txBody>
        </p:sp>
        <p:sp>
          <p:nvSpPr>
            <p:cNvPr id="56" name="Rectangle 32"/>
            <p:cNvSpPr>
              <a:spLocks noChangeArrowheads="1"/>
            </p:cNvSpPr>
            <p:nvPr/>
          </p:nvSpPr>
          <p:spPr bwMode="auto">
            <a:xfrm>
              <a:off x="973137" y="454377"/>
              <a:ext cx="322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solidFill>
                    <a:srgbClr val="0B9520"/>
                  </a:solidFill>
                  <a:latin typeface="Courier New" pitchFamily="49" charset="0"/>
                </a:rPr>
                <a:t>5</a:t>
              </a:r>
              <a:endParaRPr lang="en-US" sz="1800" dirty="0"/>
            </a:p>
          </p:txBody>
        </p:sp>
        <p:sp>
          <p:nvSpPr>
            <p:cNvPr id="57" name="Rectangle 33"/>
            <p:cNvSpPr>
              <a:spLocks noChangeArrowheads="1"/>
            </p:cNvSpPr>
            <p:nvPr/>
          </p:nvSpPr>
          <p:spPr bwMode="auto">
            <a:xfrm>
              <a:off x="1246890" y="594077"/>
              <a:ext cx="4603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b="1" dirty="0">
                  <a:latin typeface="Courier New" pitchFamily="49" charset="0"/>
                </a:rPr>
                <a:t>==</a:t>
              </a:r>
              <a:endParaRPr lang="en-US" dirty="0"/>
            </a:p>
          </p:txBody>
        </p:sp>
        <p:sp>
          <p:nvSpPr>
            <p:cNvPr id="58" name="Rectangle 34"/>
            <p:cNvSpPr>
              <a:spLocks noChangeArrowheads="1"/>
            </p:cNvSpPr>
            <p:nvPr/>
          </p:nvSpPr>
          <p:spPr bwMode="auto">
            <a:xfrm>
              <a:off x="1676400" y="530577"/>
              <a:ext cx="615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a:solidFill>
                    <a:srgbClr val="0B9520"/>
                  </a:solidFill>
                  <a:latin typeface="Courier New" pitchFamily="49" charset="0"/>
                </a:rPr>
                <a:t>2</a:t>
              </a:r>
              <a:r>
                <a:rPr lang="en-US" b="1" dirty="0">
                  <a:solidFill>
                    <a:srgbClr val="000000"/>
                  </a:solidFill>
                  <a:latin typeface="Courier New" pitchFamily="49" charset="0"/>
                </a:rPr>
                <a:t>*</a:t>
              </a:r>
              <a:endParaRPr lang="en-US" sz="3200" dirty="0"/>
            </a:p>
          </p:txBody>
        </p:sp>
        <p:sp>
          <p:nvSpPr>
            <p:cNvPr id="59" name="Rectangle 35"/>
            <p:cNvSpPr>
              <a:spLocks noChangeArrowheads="1"/>
            </p:cNvSpPr>
            <p:nvPr/>
          </p:nvSpPr>
          <p:spPr bwMode="auto">
            <a:xfrm>
              <a:off x="2144712" y="530577"/>
              <a:ext cx="43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a:solidFill>
                    <a:srgbClr val="0B9520"/>
                  </a:solidFill>
                  <a:latin typeface="Courier New" pitchFamily="49" charset="0"/>
                </a:rPr>
                <a:t>2</a:t>
              </a:r>
              <a:endParaRPr lang="en-US" sz="3200" dirty="0"/>
            </a:p>
          </p:txBody>
        </p:sp>
        <p:sp>
          <p:nvSpPr>
            <p:cNvPr id="60" name="Rectangle 36"/>
            <p:cNvSpPr>
              <a:spLocks noChangeArrowheads="1"/>
            </p:cNvSpPr>
            <p:nvPr/>
          </p:nvSpPr>
          <p:spPr bwMode="auto">
            <a:xfrm>
              <a:off x="2373312" y="454377"/>
              <a:ext cx="322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solidFill>
                    <a:srgbClr val="0B9520"/>
                  </a:solidFill>
                  <a:latin typeface="Courier New" pitchFamily="49" charset="0"/>
                </a:rPr>
                <a:t>4</a:t>
              </a:r>
              <a:endParaRPr lang="en-US" sz="1800" dirty="0"/>
            </a:p>
          </p:txBody>
        </p:sp>
      </p:grpSp>
      <p:grpSp>
        <p:nvGrpSpPr>
          <p:cNvPr id="61" name="Group 60"/>
          <p:cNvGrpSpPr/>
          <p:nvPr/>
        </p:nvGrpSpPr>
        <p:grpSpPr>
          <a:xfrm>
            <a:off x="5425581" y="5079496"/>
            <a:ext cx="1831975" cy="661987"/>
            <a:chOff x="744537" y="454377"/>
            <a:chExt cx="1831975" cy="661987"/>
          </a:xfrm>
        </p:grpSpPr>
        <p:sp>
          <p:nvSpPr>
            <p:cNvPr id="62" name="Rectangle 31"/>
            <p:cNvSpPr>
              <a:spLocks noChangeArrowheads="1"/>
            </p:cNvSpPr>
            <p:nvPr/>
          </p:nvSpPr>
          <p:spPr bwMode="auto">
            <a:xfrm>
              <a:off x="744537" y="530577"/>
              <a:ext cx="4302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a:solidFill>
                    <a:srgbClr val="0B9520"/>
                  </a:solidFill>
                  <a:latin typeface="Courier New" pitchFamily="49" charset="0"/>
                </a:rPr>
                <a:t>2</a:t>
              </a:r>
              <a:endParaRPr lang="en-US" sz="3200" dirty="0"/>
            </a:p>
          </p:txBody>
        </p:sp>
        <p:sp>
          <p:nvSpPr>
            <p:cNvPr id="63" name="Rectangle 32"/>
            <p:cNvSpPr>
              <a:spLocks noChangeArrowheads="1"/>
            </p:cNvSpPr>
            <p:nvPr/>
          </p:nvSpPr>
          <p:spPr bwMode="auto">
            <a:xfrm>
              <a:off x="973137" y="454377"/>
              <a:ext cx="322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solidFill>
                    <a:srgbClr val="0B9520"/>
                  </a:solidFill>
                  <a:latin typeface="Courier New" pitchFamily="49" charset="0"/>
                </a:rPr>
                <a:t>p</a:t>
              </a:r>
              <a:endParaRPr lang="en-US" sz="1800" dirty="0"/>
            </a:p>
          </p:txBody>
        </p:sp>
        <p:sp>
          <p:nvSpPr>
            <p:cNvPr id="64" name="Rectangle 33"/>
            <p:cNvSpPr>
              <a:spLocks noChangeArrowheads="1"/>
            </p:cNvSpPr>
            <p:nvPr/>
          </p:nvSpPr>
          <p:spPr bwMode="auto">
            <a:xfrm>
              <a:off x="1246890" y="594077"/>
              <a:ext cx="4603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b="1" dirty="0">
                  <a:latin typeface="Courier New" pitchFamily="49" charset="0"/>
                </a:rPr>
                <a:t>==</a:t>
              </a:r>
              <a:endParaRPr lang="en-US" dirty="0"/>
            </a:p>
          </p:txBody>
        </p:sp>
        <p:sp>
          <p:nvSpPr>
            <p:cNvPr id="65" name="Rectangle 34"/>
            <p:cNvSpPr>
              <a:spLocks noChangeArrowheads="1"/>
            </p:cNvSpPr>
            <p:nvPr/>
          </p:nvSpPr>
          <p:spPr bwMode="auto">
            <a:xfrm>
              <a:off x="1676400" y="530577"/>
              <a:ext cx="615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a:solidFill>
                    <a:srgbClr val="0B9520"/>
                  </a:solidFill>
                  <a:latin typeface="Courier New" pitchFamily="49" charset="0"/>
                </a:rPr>
                <a:t>2</a:t>
              </a:r>
              <a:r>
                <a:rPr lang="en-US" b="1" dirty="0">
                  <a:solidFill>
                    <a:srgbClr val="000000"/>
                  </a:solidFill>
                  <a:latin typeface="Courier New" pitchFamily="49" charset="0"/>
                </a:rPr>
                <a:t>*</a:t>
              </a:r>
              <a:endParaRPr lang="en-US" sz="3200" dirty="0"/>
            </a:p>
          </p:txBody>
        </p:sp>
        <p:sp>
          <p:nvSpPr>
            <p:cNvPr id="66" name="Rectangle 35"/>
            <p:cNvSpPr>
              <a:spLocks noChangeArrowheads="1"/>
            </p:cNvSpPr>
            <p:nvPr/>
          </p:nvSpPr>
          <p:spPr bwMode="auto">
            <a:xfrm>
              <a:off x="2144712" y="530577"/>
              <a:ext cx="43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a:solidFill>
                    <a:srgbClr val="0B9520"/>
                  </a:solidFill>
                  <a:latin typeface="Courier New" pitchFamily="49" charset="0"/>
                </a:rPr>
                <a:t>2</a:t>
              </a:r>
              <a:endParaRPr lang="en-US" sz="3200" dirty="0"/>
            </a:p>
          </p:txBody>
        </p:sp>
      </p:grpSp>
      <p:sp>
        <p:nvSpPr>
          <p:cNvPr id="5" name="Rounded Rectangle 4"/>
          <p:cNvSpPr/>
          <p:nvPr/>
        </p:nvSpPr>
        <p:spPr bwMode="auto">
          <a:xfrm>
            <a:off x="7215618" y="5079496"/>
            <a:ext cx="632982" cy="324366"/>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8" name="Rectangle 36"/>
          <p:cNvSpPr>
            <a:spLocks noChangeArrowheads="1"/>
          </p:cNvSpPr>
          <p:nvPr/>
        </p:nvSpPr>
        <p:spPr bwMode="auto">
          <a:xfrm>
            <a:off x="7709263" y="3900938"/>
            <a:ext cx="2776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dirty="0">
                <a:latin typeface="Courier New" pitchFamily="49" charset="0"/>
              </a:rPr>
              <a:t>4</a:t>
            </a:r>
            <a:endParaRPr lang="en-US" sz="1200" dirty="0"/>
          </a:p>
        </p:txBody>
      </p:sp>
      <p:sp>
        <p:nvSpPr>
          <p:cNvPr id="69" name="Text Box 30"/>
          <p:cNvSpPr txBox="1">
            <a:spLocks noChangeArrowheads="1"/>
          </p:cNvSpPr>
          <p:nvPr/>
        </p:nvSpPr>
        <p:spPr bwMode="auto">
          <a:xfrm>
            <a:off x="4998771" y="5756702"/>
            <a:ext cx="414522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100" b="1" dirty="0" smtClean="0">
                <a:solidFill>
                  <a:srgbClr val="000000"/>
                </a:solidFill>
                <a:latin typeface="Courier New" pitchFamily="49" charset="0"/>
              </a:rPr>
              <a:t>power(</a:t>
            </a:r>
            <a:r>
              <a:rPr lang="en-US" sz="2100" b="1" dirty="0" smtClean="0">
                <a:solidFill>
                  <a:srgbClr val="0B9520"/>
                </a:solidFill>
                <a:latin typeface="Courier New" pitchFamily="49" charset="0"/>
              </a:rPr>
              <a:t>2,p</a:t>
            </a:r>
            <a:r>
              <a:rPr lang="en-US" sz="2100" b="1" dirty="0" smtClean="0">
                <a:solidFill>
                  <a:srgbClr val="000000"/>
                </a:solidFill>
                <a:latin typeface="Courier New" pitchFamily="49" charset="0"/>
              </a:rPr>
              <a:t>) -&gt; </a:t>
            </a:r>
            <a:r>
              <a:rPr lang="en-US" sz="2100" b="1" dirty="0" smtClean="0">
                <a:latin typeface="Courier New" pitchFamily="49" charset="0"/>
              </a:rPr>
              <a:t>2*power(…)</a:t>
            </a:r>
            <a:endParaRPr lang="en-US" sz="2100" b="1" dirty="0">
              <a:latin typeface="Courier New" pitchFamily="49" charset="0"/>
            </a:endParaRPr>
          </a:p>
        </p:txBody>
      </p:sp>
      <p:sp>
        <p:nvSpPr>
          <p:cNvPr id="70" name="Text Box 44"/>
          <p:cNvSpPr txBox="1">
            <a:spLocks noChangeArrowheads="1"/>
          </p:cNvSpPr>
          <p:nvPr/>
        </p:nvSpPr>
        <p:spPr bwMode="auto">
          <a:xfrm>
            <a:off x="8085270" y="4300954"/>
            <a:ext cx="8763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800" dirty="0" smtClean="0">
                <a:solidFill>
                  <a:srgbClr val="000000"/>
                </a:solidFill>
              </a:rPr>
              <a:t>Do you see the call to power!?</a:t>
            </a:r>
            <a:endParaRPr lang="en-US" sz="800" dirty="0">
              <a:solidFill>
                <a:srgbClr val="000000"/>
              </a:solidFill>
            </a:endParaRPr>
          </a:p>
        </p:txBody>
      </p:sp>
      <p:cxnSp>
        <p:nvCxnSpPr>
          <p:cNvPr id="10" name="Straight Arrow Connector 9"/>
          <p:cNvCxnSpPr>
            <a:stCxn id="70" idx="1"/>
          </p:cNvCxnSpPr>
          <p:nvPr/>
        </p:nvCxnSpPr>
        <p:spPr bwMode="auto">
          <a:xfrm flipH="1" flipV="1">
            <a:off x="7848083" y="4300954"/>
            <a:ext cx="237187" cy="169277"/>
          </a:xfrm>
          <a:prstGeom prst="straightConnector1">
            <a:avLst/>
          </a:prstGeom>
          <a:solidFill>
            <a:schemeClr val="accent1"/>
          </a:solidFill>
          <a:ln w="317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92474202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184502" y="152401"/>
            <a:ext cx="3229258" cy="89611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42" name="Rounded Rectangle 41"/>
          <p:cNvSpPr/>
          <p:nvPr/>
        </p:nvSpPr>
        <p:spPr bwMode="auto">
          <a:xfrm>
            <a:off x="5373688" y="168275"/>
            <a:ext cx="3657600" cy="923925"/>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41" name="Rounded Rectangle 40"/>
          <p:cNvSpPr/>
          <p:nvPr/>
        </p:nvSpPr>
        <p:spPr bwMode="auto">
          <a:xfrm>
            <a:off x="87313" y="6299410"/>
            <a:ext cx="4114800" cy="4572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3" name="Rounded Rectangle 2"/>
          <p:cNvSpPr/>
          <p:nvPr/>
        </p:nvSpPr>
        <p:spPr bwMode="auto">
          <a:xfrm>
            <a:off x="4724400" y="6296025"/>
            <a:ext cx="4114800" cy="4572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67586" name="Text Box 2"/>
          <p:cNvSpPr txBox="1">
            <a:spLocks noChangeArrowheads="1"/>
          </p:cNvSpPr>
          <p:nvPr/>
        </p:nvSpPr>
        <p:spPr bwMode="auto">
          <a:xfrm>
            <a:off x="3485445" y="168275"/>
            <a:ext cx="1749425" cy="731838"/>
          </a:xfrm>
          <a:prstGeom prst="rect">
            <a:avLst/>
          </a:prstGeom>
          <a:solidFill>
            <a:srgbClr val="FFCC99"/>
          </a:solidFill>
          <a:ln w="9525">
            <a:no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4200" dirty="0">
                <a:solidFill>
                  <a:srgbClr val="000000"/>
                </a:solidFill>
                <a:latin typeface="Cambria" pitchFamily="18" charset="0"/>
              </a:rPr>
              <a:t>Try it!</a:t>
            </a:r>
          </a:p>
        </p:txBody>
      </p:sp>
      <p:sp>
        <p:nvSpPr>
          <p:cNvPr id="67587" name="Text Box 3"/>
          <p:cNvSpPr txBox="1">
            <a:spLocks noChangeArrowheads="1"/>
          </p:cNvSpPr>
          <p:nvPr/>
        </p:nvSpPr>
        <p:spPr bwMode="auto">
          <a:xfrm>
            <a:off x="152400" y="1557337"/>
            <a:ext cx="350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800" b="1" dirty="0" err="1">
                <a:solidFill>
                  <a:srgbClr val="FEA30F"/>
                </a:solidFill>
                <a:latin typeface="Courier New" pitchFamily="49" charset="0"/>
              </a:rPr>
              <a:t>def</a:t>
            </a:r>
            <a:r>
              <a:rPr lang="en-US" sz="2800" b="1" dirty="0">
                <a:solidFill>
                  <a:srgbClr val="000000"/>
                </a:solidFill>
                <a:latin typeface="Courier New" pitchFamily="49" charset="0"/>
              </a:rPr>
              <a:t> power(</a:t>
            </a:r>
            <a:r>
              <a:rPr lang="en-US" sz="2800" b="1" dirty="0" err="1">
                <a:solidFill>
                  <a:srgbClr val="000000"/>
                </a:solidFill>
                <a:latin typeface="Courier New" pitchFamily="49" charset="0"/>
              </a:rPr>
              <a:t>b,p</a:t>
            </a:r>
            <a:r>
              <a:rPr lang="en-US" sz="2800" b="1" dirty="0">
                <a:solidFill>
                  <a:srgbClr val="000000"/>
                </a:solidFill>
                <a:latin typeface="Courier New" pitchFamily="49" charset="0"/>
              </a:rPr>
              <a:t>):</a:t>
            </a:r>
            <a:r>
              <a:rPr lang="en-US" sz="2800" dirty="0">
                <a:solidFill>
                  <a:srgbClr val="000000"/>
                </a:solidFill>
                <a:latin typeface="Times New Roman" pitchFamily="18" charset="0"/>
              </a:rPr>
              <a:t> </a:t>
            </a:r>
          </a:p>
        </p:txBody>
      </p:sp>
      <p:sp>
        <p:nvSpPr>
          <p:cNvPr id="67588" name="Text Box 25"/>
          <p:cNvSpPr txBox="1">
            <a:spLocks noChangeArrowheads="1"/>
          </p:cNvSpPr>
          <p:nvPr/>
        </p:nvSpPr>
        <p:spPr bwMode="auto">
          <a:xfrm>
            <a:off x="1547284" y="6318603"/>
            <a:ext cx="26548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0" fontAlgn="base" hangingPunct="0">
              <a:spcBef>
                <a:spcPct val="50000"/>
              </a:spcBef>
              <a:spcAft>
                <a:spcPct val="0"/>
              </a:spcAft>
            </a:pPr>
            <a:r>
              <a:rPr lang="en-US" sz="1200" dirty="0">
                <a:solidFill>
                  <a:srgbClr val="000000"/>
                </a:solidFill>
                <a:latin typeface="Cambria" pitchFamily="18" charset="0"/>
              </a:rPr>
              <a:t>Handle negative values of </a:t>
            </a:r>
            <a:r>
              <a:rPr lang="en-US" sz="1200" dirty="0" smtClean="0">
                <a:solidFill>
                  <a:srgbClr val="000000"/>
                </a:solidFill>
                <a:latin typeface="Cambria" pitchFamily="18" charset="0"/>
              </a:rPr>
              <a:t> </a:t>
            </a:r>
            <a:r>
              <a:rPr lang="en-US" sz="1200" b="1" dirty="0" smtClean="0">
                <a:solidFill>
                  <a:srgbClr val="000000"/>
                </a:solidFill>
                <a:latin typeface="Courier New" pitchFamily="49" charset="0"/>
                <a:cs typeface="Courier New" pitchFamily="49" charset="0"/>
              </a:rPr>
              <a:t>p</a:t>
            </a:r>
            <a:r>
              <a:rPr lang="en-US" sz="1200" dirty="0">
                <a:solidFill>
                  <a:srgbClr val="000000"/>
                </a:solidFill>
                <a:latin typeface="Cambria" pitchFamily="18" charset="0"/>
              </a:rPr>
              <a:t> </a:t>
            </a:r>
            <a:r>
              <a:rPr lang="en-US" sz="1200" dirty="0" smtClean="0">
                <a:solidFill>
                  <a:srgbClr val="000000"/>
                </a:solidFill>
                <a:latin typeface="Cambria" pitchFamily="18" charset="0"/>
              </a:rPr>
              <a:t>in an </a:t>
            </a:r>
            <a:r>
              <a:rPr lang="en-US" sz="1200" dirty="0" err="1" smtClean="0">
                <a:solidFill>
                  <a:srgbClr val="000000"/>
                </a:solidFill>
                <a:latin typeface="Cambria" pitchFamily="18" charset="0"/>
              </a:rPr>
              <a:t>elif</a:t>
            </a:r>
            <a:r>
              <a:rPr lang="en-US" sz="1200" dirty="0" smtClean="0">
                <a:solidFill>
                  <a:srgbClr val="000000"/>
                </a:solidFill>
                <a:latin typeface="Cambria" pitchFamily="18" charset="0"/>
              </a:rPr>
              <a:t>.</a:t>
            </a:r>
            <a:endParaRPr lang="en-US" sz="1200" dirty="0">
              <a:solidFill>
                <a:srgbClr val="000000"/>
              </a:solidFill>
              <a:latin typeface="Cambria" pitchFamily="18" charset="0"/>
            </a:endParaRPr>
          </a:p>
        </p:txBody>
      </p:sp>
      <p:sp>
        <p:nvSpPr>
          <p:cNvPr id="67589" name="Rectangle 27"/>
          <p:cNvSpPr>
            <a:spLocks noChangeArrowheads="1"/>
          </p:cNvSpPr>
          <p:nvPr/>
        </p:nvSpPr>
        <p:spPr bwMode="auto">
          <a:xfrm>
            <a:off x="482600" y="2014537"/>
            <a:ext cx="3192463"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400" b="1" dirty="0">
                <a:solidFill>
                  <a:srgbClr val="0B9520"/>
                </a:solidFill>
                <a:latin typeface="Courier New" pitchFamily="49" charset="0"/>
              </a:rPr>
              <a:t>""" returns b to the p power</a:t>
            </a:r>
          </a:p>
          <a:p>
            <a:pPr eaLnBrk="0" fontAlgn="base" hangingPunct="0">
              <a:spcBef>
                <a:spcPct val="0"/>
              </a:spcBef>
              <a:spcAft>
                <a:spcPct val="0"/>
              </a:spcAft>
            </a:pPr>
            <a:r>
              <a:rPr lang="en-US" sz="1400" b="1" dirty="0">
                <a:solidFill>
                  <a:srgbClr val="0B9520"/>
                </a:solidFill>
                <a:latin typeface="Courier New" pitchFamily="49" charset="0"/>
              </a:rPr>
              <a:t>    Use recursion, not ** </a:t>
            </a:r>
          </a:p>
          <a:p>
            <a:pPr eaLnBrk="0" fontAlgn="base" hangingPunct="0">
              <a:spcBef>
                <a:spcPct val="0"/>
              </a:spcBef>
              <a:spcAft>
                <a:spcPct val="0"/>
              </a:spcAft>
            </a:pPr>
            <a:r>
              <a:rPr lang="en-US" sz="1400" b="1" dirty="0">
                <a:solidFill>
                  <a:srgbClr val="0B9520"/>
                </a:solidFill>
                <a:latin typeface="Courier New" pitchFamily="49" charset="0"/>
              </a:rPr>
              <a:t>    </a:t>
            </a:r>
            <a:r>
              <a:rPr lang="en-US" sz="1400" b="1" dirty="0">
                <a:solidFill>
                  <a:srgbClr val="0B9520"/>
                </a:solidFill>
                <a:latin typeface="Courier New" pitchFamily="49" charset="0"/>
              </a:rPr>
              <a:t>Inputs</a:t>
            </a:r>
            <a:r>
              <a:rPr lang="en-US" sz="1400" b="1" dirty="0">
                <a:solidFill>
                  <a:srgbClr val="0B9520"/>
                </a:solidFill>
                <a:latin typeface="Courier New" pitchFamily="49" charset="0"/>
              </a:rPr>
              <a:t>: </a:t>
            </a:r>
            <a:r>
              <a:rPr lang="en-US" sz="1400" b="1" dirty="0" err="1">
                <a:solidFill>
                  <a:srgbClr val="0B9520"/>
                </a:solidFill>
                <a:latin typeface="Courier New" pitchFamily="49" charset="0"/>
              </a:rPr>
              <a:t>int</a:t>
            </a:r>
            <a:r>
              <a:rPr lang="en-US" sz="1400" b="1" dirty="0">
                <a:solidFill>
                  <a:srgbClr val="0B9520"/>
                </a:solidFill>
                <a:latin typeface="Courier New" pitchFamily="49" charset="0"/>
              </a:rPr>
              <a:t> b, </a:t>
            </a:r>
            <a:r>
              <a:rPr lang="en-US" sz="1400" b="1" dirty="0" err="1">
                <a:solidFill>
                  <a:srgbClr val="0B9520"/>
                </a:solidFill>
                <a:latin typeface="Courier New" pitchFamily="49" charset="0"/>
              </a:rPr>
              <a:t>int</a:t>
            </a:r>
            <a:r>
              <a:rPr lang="en-US" sz="1400" b="1" dirty="0">
                <a:solidFill>
                  <a:srgbClr val="0B9520"/>
                </a:solidFill>
                <a:latin typeface="Courier New" pitchFamily="49" charset="0"/>
              </a:rPr>
              <a:t> p:</a:t>
            </a:r>
          </a:p>
          <a:p>
            <a:pPr eaLnBrk="0" fontAlgn="base" hangingPunct="0">
              <a:spcBef>
                <a:spcPct val="0"/>
              </a:spcBef>
              <a:spcAft>
                <a:spcPct val="0"/>
              </a:spcAft>
            </a:pPr>
            <a:r>
              <a:rPr lang="en-US" sz="1400" b="1" dirty="0">
                <a:solidFill>
                  <a:srgbClr val="0B9520"/>
                </a:solidFill>
                <a:latin typeface="Courier New" pitchFamily="49" charset="0"/>
              </a:rPr>
              <a:t>    </a:t>
            </a:r>
            <a:r>
              <a:rPr lang="en-US" sz="1400" b="1" dirty="0">
                <a:solidFill>
                  <a:srgbClr val="0B9520"/>
                </a:solidFill>
                <a:latin typeface="Courier New" pitchFamily="49" charset="0"/>
              </a:rPr>
              <a:t>the </a:t>
            </a:r>
            <a:r>
              <a:rPr lang="en-US" sz="1400" b="1" dirty="0">
                <a:solidFill>
                  <a:srgbClr val="0B9520"/>
                </a:solidFill>
                <a:latin typeface="Courier New" pitchFamily="49" charset="0"/>
              </a:rPr>
              <a:t>base and the power</a:t>
            </a:r>
          </a:p>
          <a:p>
            <a:pPr eaLnBrk="0" fontAlgn="base" hangingPunct="0">
              <a:spcBef>
                <a:spcPct val="0"/>
              </a:spcBef>
              <a:spcAft>
                <a:spcPct val="0"/>
              </a:spcAft>
            </a:pPr>
            <a:r>
              <a:rPr lang="en-US" sz="1400" b="1" dirty="0">
                <a:solidFill>
                  <a:srgbClr val="0B9520"/>
                </a:solidFill>
                <a:latin typeface="Courier New" pitchFamily="49" charset="0"/>
              </a:rPr>
              <a:t>"""</a:t>
            </a:r>
          </a:p>
        </p:txBody>
      </p:sp>
      <p:sp>
        <p:nvSpPr>
          <p:cNvPr id="67590" name="Rectangle 29"/>
          <p:cNvSpPr>
            <a:spLocks noChangeArrowheads="1"/>
          </p:cNvSpPr>
          <p:nvPr/>
        </p:nvSpPr>
        <p:spPr bwMode="auto">
          <a:xfrm>
            <a:off x="152400" y="6296025"/>
            <a:ext cx="1460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200">
                <a:solidFill>
                  <a:srgbClr val="0C0BC6"/>
                </a:solidFill>
                <a:latin typeface="Cambria" pitchFamily="18" charset="0"/>
              </a:rPr>
              <a:t>Want more </a:t>
            </a:r>
            <a:r>
              <a:rPr lang="en-US" sz="1200" b="1">
                <a:solidFill>
                  <a:srgbClr val="0C0BC6"/>
                </a:solidFill>
                <a:latin typeface="Cambria" pitchFamily="18" charset="0"/>
              </a:rPr>
              <a:t>power</a:t>
            </a:r>
            <a:r>
              <a:rPr lang="en-US" sz="1200">
                <a:solidFill>
                  <a:srgbClr val="0C0BC6"/>
                </a:solidFill>
                <a:latin typeface="Cambria" pitchFamily="18" charset="0"/>
              </a:rPr>
              <a:t>?</a:t>
            </a:r>
          </a:p>
        </p:txBody>
      </p:sp>
      <p:sp>
        <p:nvSpPr>
          <p:cNvPr id="67591" name="Text Box 30"/>
          <p:cNvSpPr txBox="1">
            <a:spLocks noChangeArrowheads="1"/>
          </p:cNvSpPr>
          <p:nvPr/>
        </p:nvSpPr>
        <p:spPr bwMode="auto">
          <a:xfrm>
            <a:off x="110067" y="152400"/>
            <a:ext cx="3276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fontAlgn="base">
              <a:spcBef>
                <a:spcPct val="50000"/>
              </a:spcBef>
              <a:spcAft>
                <a:spcPct val="0"/>
              </a:spcAft>
            </a:pPr>
            <a:r>
              <a:rPr lang="en-US" sz="1800" b="1" dirty="0">
                <a:solidFill>
                  <a:srgbClr val="000000"/>
                </a:solidFill>
                <a:latin typeface="Courier New" pitchFamily="49" charset="0"/>
              </a:rPr>
              <a:t>power(</a:t>
            </a:r>
            <a:r>
              <a:rPr lang="en-US" sz="1800" b="1" dirty="0">
                <a:solidFill>
                  <a:srgbClr val="0B9520"/>
                </a:solidFill>
                <a:latin typeface="Courier New" pitchFamily="49" charset="0"/>
              </a:rPr>
              <a:t>2,5</a:t>
            </a:r>
            <a:r>
              <a:rPr lang="en-US" sz="1800" b="1" dirty="0">
                <a:solidFill>
                  <a:srgbClr val="000000"/>
                </a:solidFill>
                <a:latin typeface="Courier New" pitchFamily="49" charset="0"/>
              </a:rPr>
              <a:t>) == 32.0</a:t>
            </a:r>
            <a:endParaRPr lang="en-US" sz="1800" b="1" dirty="0">
              <a:solidFill>
                <a:srgbClr val="333399"/>
              </a:solidFill>
              <a:latin typeface="Courier New" pitchFamily="49" charset="0"/>
            </a:endParaRPr>
          </a:p>
        </p:txBody>
      </p:sp>
      <p:sp>
        <p:nvSpPr>
          <p:cNvPr id="67592" name="Text Box 31"/>
          <p:cNvSpPr txBox="1">
            <a:spLocks noChangeArrowheads="1"/>
          </p:cNvSpPr>
          <p:nvPr/>
        </p:nvSpPr>
        <p:spPr bwMode="auto">
          <a:xfrm>
            <a:off x="421569" y="6519333"/>
            <a:ext cx="33432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fontAlgn="base">
              <a:spcBef>
                <a:spcPct val="50000"/>
              </a:spcBef>
              <a:spcAft>
                <a:spcPct val="0"/>
              </a:spcAft>
            </a:pPr>
            <a:r>
              <a:rPr lang="en-US" sz="1200" dirty="0">
                <a:solidFill>
                  <a:srgbClr val="000000"/>
                </a:solidFill>
                <a:latin typeface="Cambria" pitchFamily="18" charset="0"/>
              </a:rPr>
              <a:t>For example,</a:t>
            </a:r>
            <a:r>
              <a:rPr lang="en-US" sz="1200" b="1" dirty="0">
                <a:solidFill>
                  <a:srgbClr val="000000"/>
                </a:solidFill>
                <a:latin typeface="Cambria" pitchFamily="18" charset="0"/>
              </a:rPr>
              <a:t> </a:t>
            </a:r>
            <a:r>
              <a:rPr lang="en-US" sz="1200" b="1" dirty="0" smtClean="0">
                <a:solidFill>
                  <a:srgbClr val="000000"/>
                </a:solidFill>
                <a:latin typeface="Cambria" pitchFamily="18" charset="0"/>
              </a:rPr>
              <a:t>  </a:t>
            </a:r>
            <a:r>
              <a:rPr lang="en-US" sz="1200" b="1" dirty="0" smtClean="0">
                <a:solidFill>
                  <a:srgbClr val="000000"/>
                </a:solidFill>
                <a:latin typeface="Courier New" pitchFamily="49" charset="0"/>
                <a:cs typeface="Courier New" pitchFamily="49" charset="0"/>
              </a:rPr>
              <a:t>power(5</a:t>
            </a:r>
            <a:r>
              <a:rPr lang="en-US" sz="1200" b="1" dirty="0">
                <a:solidFill>
                  <a:srgbClr val="000000"/>
                </a:solidFill>
                <a:latin typeface="Courier New" pitchFamily="49" charset="0"/>
                <a:cs typeface="Courier New" pitchFamily="49" charset="0"/>
              </a:rPr>
              <a:t>,-1) == 0.2   </a:t>
            </a:r>
          </a:p>
        </p:txBody>
      </p:sp>
      <p:sp>
        <p:nvSpPr>
          <p:cNvPr id="67593" name="Text Box 32"/>
          <p:cNvSpPr txBox="1">
            <a:spLocks noChangeArrowheads="1"/>
          </p:cNvSpPr>
          <p:nvPr/>
        </p:nvSpPr>
        <p:spPr bwMode="auto">
          <a:xfrm>
            <a:off x="4584700" y="1582737"/>
            <a:ext cx="4254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800" b="1" dirty="0" err="1">
                <a:solidFill>
                  <a:srgbClr val="FEA30F"/>
                </a:solidFill>
                <a:latin typeface="Courier New" pitchFamily="49" charset="0"/>
              </a:rPr>
              <a:t>def</a:t>
            </a:r>
            <a:r>
              <a:rPr lang="en-US" sz="2800" b="1" dirty="0">
                <a:solidFill>
                  <a:srgbClr val="000000"/>
                </a:solidFill>
                <a:latin typeface="Courier New" pitchFamily="49" charset="0"/>
              </a:rPr>
              <a:t> </a:t>
            </a:r>
            <a:r>
              <a:rPr lang="en-US" sz="2800" b="1" dirty="0" err="1">
                <a:solidFill>
                  <a:srgbClr val="000000"/>
                </a:solidFill>
                <a:latin typeface="Courier New" pitchFamily="49" charset="0"/>
              </a:rPr>
              <a:t>sajak</a:t>
            </a:r>
            <a:r>
              <a:rPr lang="en-US" sz="2800" b="1" dirty="0">
                <a:solidFill>
                  <a:srgbClr val="000000"/>
                </a:solidFill>
                <a:latin typeface="Courier New" pitchFamily="49" charset="0"/>
              </a:rPr>
              <a:t>(s):</a:t>
            </a:r>
            <a:r>
              <a:rPr lang="en-US" sz="2800" dirty="0">
                <a:solidFill>
                  <a:srgbClr val="000000"/>
                </a:solidFill>
                <a:latin typeface="Times New Roman" pitchFamily="18" charset="0"/>
              </a:rPr>
              <a:t> </a:t>
            </a:r>
          </a:p>
        </p:txBody>
      </p:sp>
      <p:sp>
        <p:nvSpPr>
          <p:cNvPr id="67594" name="Text Box 33"/>
          <p:cNvSpPr txBox="1">
            <a:spLocks noChangeArrowheads="1"/>
          </p:cNvSpPr>
          <p:nvPr/>
        </p:nvSpPr>
        <p:spPr bwMode="auto">
          <a:xfrm>
            <a:off x="5373688" y="274638"/>
            <a:ext cx="3657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fontAlgn="base">
              <a:spcBef>
                <a:spcPct val="50000"/>
              </a:spcBef>
              <a:spcAft>
                <a:spcPct val="0"/>
              </a:spcAft>
            </a:pPr>
            <a:r>
              <a:rPr lang="en-US" sz="1500" b="1">
                <a:solidFill>
                  <a:srgbClr val="000000"/>
                </a:solidFill>
                <a:latin typeface="Courier New" pitchFamily="49" charset="0"/>
              </a:rPr>
              <a:t>sajak(</a:t>
            </a:r>
            <a:r>
              <a:rPr lang="en-US" sz="1500" b="1">
                <a:solidFill>
                  <a:srgbClr val="0B9520"/>
                </a:solidFill>
                <a:latin typeface="Courier New" pitchFamily="49" charset="0"/>
              </a:rPr>
              <a:t>'wheel of fortune'</a:t>
            </a:r>
            <a:r>
              <a:rPr lang="en-US" sz="1500" b="1">
                <a:solidFill>
                  <a:srgbClr val="000000"/>
                </a:solidFill>
                <a:latin typeface="Courier New" pitchFamily="49" charset="0"/>
              </a:rPr>
              <a:t>) == 6</a:t>
            </a:r>
            <a:endParaRPr lang="en-US" sz="1500" b="1">
              <a:solidFill>
                <a:srgbClr val="333399"/>
              </a:solidFill>
              <a:latin typeface="Courier New" pitchFamily="49" charset="0"/>
            </a:endParaRPr>
          </a:p>
        </p:txBody>
      </p:sp>
      <p:sp>
        <p:nvSpPr>
          <p:cNvPr id="67595" name="Text Box 34"/>
          <p:cNvSpPr txBox="1">
            <a:spLocks noChangeArrowheads="1"/>
          </p:cNvSpPr>
          <p:nvPr/>
        </p:nvSpPr>
        <p:spPr bwMode="auto">
          <a:xfrm>
            <a:off x="6184899" y="6319661"/>
            <a:ext cx="2484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1200" dirty="0">
                <a:solidFill>
                  <a:srgbClr val="000000"/>
                </a:solidFill>
                <a:latin typeface="Cambria" pitchFamily="18" charset="0"/>
              </a:rPr>
              <a:t>What 7</a:t>
            </a:r>
            <a:r>
              <a:rPr lang="en-US" sz="1200" dirty="0" smtClean="0">
                <a:solidFill>
                  <a:srgbClr val="000000"/>
                </a:solidFill>
                <a:latin typeface="Cambria" pitchFamily="18" charset="0"/>
              </a:rPr>
              <a:t>-letter </a:t>
            </a:r>
            <a:r>
              <a:rPr lang="en-US" sz="1200" dirty="0">
                <a:solidFill>
                  <a:srgbClr val="000000"/>
                </a:solidFill>
                <a:latin typeface="Cambria" pitchFamily="18" charset="0"/>
              </a:rPr>
              <a:t>English word </a:t>
            </a:r>
            <a:r>
              <a:rPr lang="en-US" sz="1200" b="1" dirty="0" smtClean="0">
                <a:solidFill>
                  <a:srgbClr val="000000"/>
                </a:solidFill>
                <a:latin typeface="Courier New" pitchFamily="49" charset="0"/>
                <a:cs typeface="Courier New" pitchFamily="49" charset="0"/>
              </a:rPr>
              <a:t>w</a:t>
            </a:r>
            <a:r>
              <a:rPr lang="en-US" sz="1200" dirty="0" smtClean="0">
                <a:solidFill>
                  <a:srgbClr val="000000"/>
                </a:solidFill>
                <a:latin typeface="Cambria" pitchFamily="18" charset="0"/>
              </a:rPr>
              <a:t> </a:t>
            </a:r>
            <a:r>
              <a:rPr lang="en-US" sz="1200" dirty="0">
                <a:solidFill>
                  <a:srgbClr val="000000"/>
                </a:solidFill>
                <a:latin typeface="Cambria" pitchFamily="18" charset="0"/>
              </a:rPr>
              <a:t>maximizes </a:t>
            </a:r>
            <a:r>
              <a:rPr lang="en-US" sz="1200" dirty="0" smtClean="0">
                <a:solidFill>
                  <a:srgbClr val="000000"/>
                </a:solidFill>
                <a:latin typeface="Cambria" pitchFamily="18" charset="0"/>
              </a:rPr>
              <a:t>  </a:t>
            </a:r>
            <a:r>
              <a:rPr lang="en-US" sz="1200" b="1" dirty="0" err="1" smtClean="0">
                <a:solidFill>
                  <a:srgbClr val="000000"/>
                </a:solidFill>
                <a:latin typeface="Courier New" pitchFamily="49" charset="0"/>
                <a:cs typeface="Courier New" pitchFamily="49" charset="0"/>
              </a:rPr>
              <a:t>sajak</a:t>
            </a:r>
            <a:r>
              <a:rPr lang="en-US" sz="1200" b="1" dirty="0" smtClean="0">
                <a:solidFill>
                  <a:srgbClr val="000000"/>
                </a:solidFill>
                <a:latin typeface="Courier New" pitchFamily="49" charset="0"/>
                <a:cs typeface="Courier New" pitchFamily="49" charset="0"/>
              </a:rPr>
              <a:t>(w</a:t>
            </a:r>
            <a:r>
              <a:rPr lang="en-US" sz="1200" b="1" dirty="0">
                <a:solidFill>
                  <a:srgbClr val="000000"/>
                </a:solidFill>
                <a:latin typeface="Courier New" pitchFamily="49" charset="0"/>
                <a:cs typeface="Courier New" pitchFamily="49" charset="0"/>
              </a:rPr>
              <a:t>)</a:t>
            </a:r>
            <a:r>
              <a:rPr lang="en-US" sz="1200" dirty="0">
                <a:solidFill>
                  <a:srgbClr val="000000"/>
                </a:solidFill>
                <a:latin typeface="Cambria" pitchFamily="18" charset="0"/>
              </a:rPr>
              <a:t> ? </a:t>
            </a:r>
          </a:p>
        </p:txBody>
      </p:sp>
      <p:pic>
        <p:nvPicPr>
          <p:cNvPr id="67596"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4727" y="673893"/>
            <a:ext cx="522288" cy="6963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7597" name="Text Box 36"/>
          <p:cNvSpPr txBox="1">
            <a:spLocks noChangeArrowheads="1"/>
          </p:cNvSpPr>
          <p:nvPr/>
        </p:nvSpPr>
        <p:spPr bwMode="auto">
          <a:xfrm>
            <a:off x="5627511" y="6858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fontAlgn="base">
              <a:spcBef>
                <a:spcPct val="50000"/>
              </a:spcBef>
              <a:spcAft>
                <a:spcPct val="0"/>
              </a:spcAft>
            </a:pPr>
            <a:r>
              <a:rPr lang="en-US" sz="1400" dirty="0">
                <a:solidFill>
                  <a:srgbClr val="000000"/>
                </a:solidFill>
                <a:latin typeface="Cambria" pitchFamily="18" charset="0"/>
              </a:rPr>
              <a:t>What about</a:t>
            </a:r>
            <a:r>
              <a:rPr lang="en-US" sz="1400" b="1" dirty="0">
                <a:solidFill>
                  <a:srgbClr val="000000"/>
                </a:solidFill>
                <a:latin typeface="Cambria" pitchFamily="18" charset="0"/>
              </a:rPr>
              <a:t> </a:t>
            </a:r>
            <a:r>
              <a:rPr lang="en-US" sz="1400" b="1" dirty="0" smtClean="0">
                <a:solidFill>
                  <a:srgbClr val="000000"/>
                </a:solidFill>
                <a:latin typeface="Cambria" pitchFamily="18" charset="0"/>
              </a:rPr>
              <a:t> y</a:t>
            </a:r>
            <a:r>
              <a:rPr lang="en-US" sz="1400" dirty="0">
                <a:solidFill>
                  <a:srgbClr val="000000"/>
                </a:solidFill>
                <a:latin typeface="Cambria" pitchFamily="18" charset="0"/>
              </a:rPr>
              <a:t>?   You decide…</a:t>
            </a:r>
          </a:p>
        </p:txBody>
      </p:sp>
      <p:sp>
        <p:nvSpPr>
          <p:cNvPr id="67598" name="Rectangle 37"/>
          <p:cNvSpPr>
            <a:spLocks noChangeArrowheads="1"/>
          </p:cNvSpPr>
          <p:nvPr/>
        </p:nvSpPr>
        <p:spPr bwMode="auto">
          <a:xfrm>
            <a:off x="4994275" y="2068512"/>
            <a:ext cx="37052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400" b="1">
                <a:solidFill>
                  <a:srgbClr val="0B9520"/>
                </a:solidFill>
                <a:latin typeface="Courier New" pitchFamily="49" charset="0"/>
              </a:rPr>
              <a:t>""" returns the number of vowels </a:t>
            </a:r>
          </a:p>
          <a:p>
            <a:pPr eaLnBrk="0" fontAlgn="base" hangingPunct="0">
              <a:spcBef>
                <a:spcPct val="0"/>
              </a:spcBef>
              <a:spcAft>
                <a:spcPct val="0"/>
              </a:spcAft>
            </a:pPr>
            <a:r>
              <a:rPr lang="en-US" sz="1400" b="1">
                <a:solidFill>
                  <a:srgbClr val="0B9520"/>
                </a:solidFill>
                <a:latin typeface="Courier New" pitchFamily="49" charset="0"/>
              </a:rPr>
              <a:t>    in the input string, s</a:t>
            </a:r>
          </a:p>
          <a:p>
            <a:pPr eaLnBrk="0" fontAlgn="base" hangingPunct="0">
              <a:spcBef>
                <a:spcPct val="0"/>
              </a:spcBef>
              <a:spcAft>
                <a:spcPct val="0"/>
              </a:spcAft>
            </a:pPr>
            <a:r>
              <a:rPr lang="en-US" sz="1400" b="1">
                <a:solidFill>
                  <a:srgbClr val="0B9520"/>
                </a:solidFill>
                <a:latin typeface="Courier New" pitchFamily="49" charset="0"/>
              </a:rPr>
              <a:t>"""</a:t>
            </a:r>
          </a:p>
        </p:txBody>
      </p:sp>
      <p:sp>
        <p:nvSpPr>
          <p:cNvPr id="67599" name="Rectangle 38"/>
          <p:cNvSpPr>
            <a:spLocks noChangeArrowheads="1"/>
          </p:cNvSpPr>
          <p:nvPr/>
        </p:nvSpPr>
        <p:spPr bwMode="auto">
          <a:xfrm>
            <a:off x="4864100" y="6389511"/>
            <a:ext cx="12242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200" dirty="0">
                <a:solidFill>
                  <a:srgbClr val="0C0BC6"/>
                </a:solidFill>
                <a:latin typeface="Cambria" pitchFamily="18" charset="0"/>
              </a:rPr>
              <a:t>Want more Pat?</a:t>
            </a:r>
          </a:p>
        </p:txBody>
      </p:sp>
      <p:sp>
        <p:nvSpPr>
          <p:cNvPr id="67600" name="Rectangle 39"/>
          <p:cNvSpPr>
            <a:spLocks noChangeArrowheads="1"/>
          </p:cNvSpPr>
          <p:nvPr/>
        </p:nvSpPr>
        <p:spPr bwMode="auto">
          <a:xfrm>
            <a:off x="482600" y="3168650"/>
            <a:ext cx="2252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b="1">
                <a:solidFill>
                  <a:srgbClr val="FEA30F"/>
                </a:solidFill>
                <a:latin typeface="Courier New" pitchFamily="49" charset="0"/>
              </a:rPr>
              <a:t>if            </a:t>
            </a:r>
            <a:r>
              <a:rPr lang="en-US" b="1">
                <a:solidFill>
                  <a:srgbClr val="000000"/>
                </a:solidFill>
                <a:latin typeface="Courier New" pitchFamily="49" charset="0"/>
              </a:rPr>
              <a:t>:</a:t>
            </a:r>
            <a:endParaRPr lang="en-US" sz="2800" b="1">
              <a:solidFill>
                <a:srgbClr val="FEA30F"/>
              </a:solidFill>
              <a:latin typeface="Courier New" pitchFamily="49" charset="0"/>
            </a:endParaRPr>
          </a:p>
        </p:txBody>
      </p:sp>
      <p:sp>
        <p:nvSpPr>
          <p:cNvPr id="67601" name="Line 41"/>
          <p:cNvSpPr>
            <a:spLocks noChangeShapeType="1"/>
          </p:cNvSpPr>
          <p:nvPr/>
        </p:nvSpPr>
        <p:spPr bwMode="auto">
          <a:xfrm>
            <a:off x="4419600" y="1066800"/>
            <a:ext cx="0" cy="5562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67602" name="Rectangle 42"/>
          <p:cNvSpPr>
            <a:spLocks noChangeArrowheads="1"/>
          </p:cNvSpPr>
          <p:nvPr/>
        </p:nvSpPr>
        <p:spPr bwMode="auto">
          <a:xfrm>
            <a:off x="4994275" y="2771775"/>
            <a:ext cx="23022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b="1" dirty="0">
                <a:solidFill>
                  <a:srgbClr val="FEA30F"/>
                </a:solidFill>
                <a:latin typeface="Courier New" pitchFamily="49" charset="0"/>
              </a:rPr>
              <a:t>if   </a:t>
            </a:r>
            <a:r>
              <a:rPr lang="en-US" sz="2400" b="1" dirty="0">
                <a:solidFill>
                  <a:srgbClr val="000000"/>
                </a:solidFill>
                <a:latin typeface="Courier New" pitchFamily="49" charset="0"/>
              </a:rPr>
              <a:t>s == </a:t>
            </a:r>
            <a:r>
              <a:rPr lang="en-US" sz="2400" b="1" dirty="0">
                <a:solidFill>
                  <a:srgbClr val="0B9520"/>
                </a:solidFill>
                <a:latin typeface="Courier New" pitchFamily="49" charset="0"/>
              </a:rPr>
              <a:t>''</a:t>
            </a:r>
            <a:r>
              <a:rPr lang="en-US" b="1" dirty="0">
                <a:solidFill>
                  <a:srgbClr val="000000"/>
                </a:solidFill>
                <a:latin typeface="Courier New" pitchFamily="49" charset="0"/>
              </a:rPr>
              <a:t>:</a:t>
            </a:r>
            <a:endParaRPr lang="en-US" sz="2800" b="1" dirty="0">
              <a:solidFill>
                <a:srgbClr val="FEA30F"/>
              </a:solidFill>
              <a:latin typeface="Courier New" pitchFamily="49" charset="0"/>
            </a:endParaRPr>
          </a:p>
        </p:txBody>
      </p:sp>
      <p:sp>
        <p:nvSpPr>
          <p:cNvPr id="67603" name="Text Box 44"/>
          <p:cNvSpPr txBox="1">
            <a:spLocks noChangeArrowheads="1"/>
          </p:cNvSpPr>
          <p:nvPr/>
        </p:nvSpPr>
        <p:spPr bwMode="auto">
          <a:xfrm>
            <a:off x="3352800" y="3200400"/>
            <a:ext cx="6191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800">
                <a:solidFill>
                  <a:srgbClr val="000000"/>
                </a:solidFill>
              </a:rPr>
              <a:t>Base case test</a:t>
            </a:r>
          </a:p>
        </p:txBody>
      </p:sp>
      <p:sp>
        <p:nvSpPr>
          <p:cNvPr id="67604" name="Rectangle 46"/>
          <p:cNvSpPr>
            <a:spLocks noChangeArrowheads="1"/>
          </p:cNvSpPr>
          <p:nvPr/>
        </p:nvSpPr>
        <p:spPr bwMode="auto">
          <a:xfrm>
            <a:off x="4994275" y="3835400"/>
            <a:ext cx="733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b="1">
                <a:solidFill>
                  <a:srgbClr val="FEA30F"/>
                </a:solidFill>
                <a:latin typeface="Courier New" pitchFamily="49" charset="0"/>
              </a:rPr>
              <a:t>elif</a:t>
            </a:r>
            <a:endParaRPr lang="en-US" sz="2800" b="1">
              <a:solidFill>
                <a:srgbClr val="FEA30F"/>
              </a:solidFill>
              <a:latin typeface="Courier New" pitchFamily="49" charset="0"/>
            </a:endParaRPr>
          </a:p>
        </p:txBody>
      </p:sp>
      <p:sp>
        <p:nvSpPr>
          <p:cNvPr id="67605" name="Rectangle 47"/>
          <p:cNvSpPr>
            <a:spLocks noChangeArrowheads="1"/>
          </p:cNvSpPr>
          <p:nvPr/>
        </p:nvSpPr>
        <p:spPr bwMode="auto">
          <a:xfrm>
            <a:off x="4994275" y="4902200"/>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b="1">
                <a:solidFill>
                  <a:srgbClr val="FEA30F"/>
                </a:solidFill>
                <a:latin typeface="Courier New" pitchFamily="49" charset="0"/>
              </a:rPr>
              <a:t>else</a:t>
            </a:r>
            <a:r>
              <a:rPr lang="en-US" b="1">
                <a:solidFill>
                  <a:srgbClr val="000000"/>
                </a:solidFill>
                <a:latin typeface="Courier New" pitchFamily="49" charset="0"/>
              </a:rPr>
              <a:t>:</a:t>
            </a:r>
            <a:endParaRPr lang="en-US" sz="2800" b="1">
              <a:solidFill>
                <a:srgbClr val="FEA30F"/>
              </a:solidFill>
              <a:latin typeface="Courier New" pitchFamily="49" charset="0"/>
            </a:endParaRPr>
          </a:p>
        </p:txBody>
      </p:sp>
      <p:sp>
        <p:nvSpPr>
          <p:cNvPr id="67606" name="Rectangle 25"/>
          <p:cNvSpPr>
            <a:spLocks noChangeArrowheads="1"/>
          </p:cNvSpPr>
          <p:nvPr/>
        </p:nvSpPr>
        <p:spPr bwMode="auto">
          <a:xfrm>
            <a:off x="1193800" y="3146425"/>
            <a:ext cx="1290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b="1" dirty="0">
                <a:solidFill>
                  <a:srgbClr val="000000"/>
                </a:solidFill>
                <a:latin typeface="Courier New" pitchFamily="49" charset="0"/>
              </a:rPr>
              <a:t>p == 0</a:t>
            </a:r>
            <a:endParaRPr lang="en-US" sz="2400" dirty="0">
              <a:solidFill>
                <a:srgbClr val="000000"/>
              </a:solidFill>
            </a:endParaRPr>
          </a:p>
        </p:txBody>
      </p:sp>
      <p:sp>
        <p:nvSpPr>
          <p:cNvPr id="67607" name="Rectangle 46"/>
          <p:cNvSpPr>
            <a:spLocks noChangeArrowheads="1"/>
          </p:cNvSpPr>
          <p:nvPr/>
        </p:nvSpPr>
        <p:spPr bwMode="auto">
          <a:xfrm>
            <a:off x="914400" y="3821112"/>
            <a:ext cx="1011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08" name="Line 40"/>
          <p:cNvSpPr>
            <a:spLocks noChangeShapeType="1"/>
          </p:cNvSpPr>
          <p:nvPr/>
        </p:nvSpPr>
        <p:spPr bwMode="auto">
          <a:xfrm>
            <a:off x="1981200" y="41148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67609" name="Rectangle 47"/>
          <p:cNvSpPr>
            <a:spLocks noChangeArrowheads="1"/>
          </p:cNvSpPr>
          <p:nvPr/>
        </p:nvSpPr>
        <p:spPr bwMode="auto">
          <a:xfrm>
            <a:off x="482600" y="5272087"/>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b="1" dirty="0">
                <a:solidFill>
                  <a:srgbClr val="FEA30F"/>
                </a:solidFill>
                <a:latin typeface="Courier New" pitchFamily="49" charset="0"/>
              </a:rPr>
              <a:t>else</a:t>
            </a:r>
            <a:r>
              <a:rPr lang="en-US" b="1" dirty="0">
                <a:solidFill>
                  <a:srgbClr val="000000"/>
                </a:solidFill>
                <a:latin typeface="Courier New" pitchFamily="49" charset="0"/>
              </a:rPr>
              <a:t>:</a:t>
            </a:r>
            <a:endParaRPr lang="en-US" sz="2800" b="1" dirty="0">
              <a:solidFill>
                <a:srgbClr val="FEA30F"/>
              </a:solidFill>
              <a:latin typeface="Courier New" pitchFamily="49" charset="0"/>
            </a:endParaRPr>
          </a:p>
        </p:txBody>
      </p:sp>
      <p:sp>
        <p:nvSpPr>
          <p:cNvPr id="67610" name="Rectangle 46"/>
          <p:cNvSpPr>
            <a:spLocks noChangeArrowheads="1"/>
          </p:cNvSpPr>
          <p:nvPr/>
        </p:nvSpPr>
        <p:spPr bwMode="auto">
          <a:xfrm>
            <a:off x="914400" y="5726112"/>
            <a:ext cx="1011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11" name="Line 40"/>
          <p:cNvSpPr>
            <a:spLocks noChangeShapeType="1"/>
          </p:cNvSpPr>
          <p:nvPr/>
        </p:nvSpPr>
        <p:spPr bwMode="auto">
          <a:xfrm>
            <a:off x="1981200" y="60198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67618" name="Rectangle 46"/>
          <p:cNvSpPr>
            <a:spLocks noChangeArrowheads="1"/>
          </p:cNvSpPr>
          <p:nvPr/>
        </p:nvSpPr>
        <p:spPr bwMode="auto">
          <a:xfrm>
            <a:off x="5465763" y="3363912"/>
            <a:ext cx="1011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19" name="Rectangle 46"/>
          <p:cNvSpPr>
            <a:spLocks noChangeArrowheads="1"/>
          </p:cNvSpPr>
          <p:nvPr/>
        </p:nvSpPr>
        <p:spPr bwMode="auto">
          <a:xfrm>
            <a:off x="5465763" y="4354512"/>
            <a:ext cx="1011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20" name="Rectangle 46"/>
          <p:cNvSpPr>
            <a:spLocks noChangeArrowheads="1"/>
          </p:cNvSpPr>
          <p:nvPr/>
        </p:nvSpPr>
        <p:spPr bwMode="auto">
          <a:xfrm>
            <a:off x="5465763" y="5345112"/>
            <a:ext cx="1011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22" name="Text Box 44"/>
          <p:cNvSpPr txBox="1">
            <a:spLocks noChangeArrowheads="1"/>
          </p:cNvSpPr>
          <p:nvPr/>
        </p:nvSpPr>
        <p:spPr bwMode="auto">
          <a:xfrm>
            <a:off x="8220075" y="2786062"/>
            <a:ext cx="619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800">
                <a:solidFill>
                  <a:srgbClr val="000000"/>
                </a:solidFill>
              </a:rPr>
              <a:t>Base case test</a:t>
            </a:r>
          </a:p>
        </p:txBody>
      </p:sp>
      <p:sp>
        <p:nvSpPr>
          <p:cNvPr id="43" name="Rectangle 47"/>
          <p:cNvSpPr>
            <a:spLocks noChangeArrowheads="1"/>
          </p:cNvSpPr>
          <p:nvPr/>
        </p:nvSpPr>
        <p:spPr bwMode="auto">
          <a:xfrm>
            <a:off x="482600" y="4354512"/>
            <a:ext cx="7360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b="1" dirty="0" err="1">
                <a:solidFill>
                  <a:srgbClr val="FFFFFF">
                    <a:lumMod val="75000"/>
                  </a:srgbClr>
                </a:solidFill>
                <a:latin typeface="Courier New" pitchFamily="49" charset="0"/>
              </a:rPr>
              <a:t>elif</a:t>
            </a:r>
            <a:endParaRPr lang="en-US" sz="2800" b="1" dirty="0">
              <a:solidFill>
                <a:srgbClr val="FFFFFF">
                  <a:lumMod val="75000"/>
                </a:srgbClr>
              </a:solidFill>
              <a:latin typeface="Courier New" pitchFamily="49"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306" y="455989"/>
            <a:ext cx="1514687" cy="485843"/>
          </a:xfrm>
          <a:prstGeom prst="rect">
            <a:avLst/>
          </a:prstGeom>
        </p:spPr>
      </p:pic>
      <p:sp>
        <p:nvSpPr>
          <p:cNvPr id="8" name="TextBox 7"/>
          <p:cNvSpPr txBox="1"/>
          <p:nvPr/>
        </p:nvSpPr>
        <p:spPr>
          <a:xfrm>
            <a:off x="279795" y="1013661"/>
            <a:ext cx="1230313" cy="338554"/>
          </a:xfrm>
          <a:prstGeom prst="rect">
            <a:avLst/>
          </a:prstGeom>
          <a:noFill/>
        </p:spPr>
        <p:txBody>
          <a:bodyPr wrap="square" rtlCol="0">
            <a:spAutoFit/>
          </a:bodyPr>
          <a:lstStyle/>
          <a:p>
            <a:pPr algn="ctr" eaLnBrk="0" fontAlgn="base" hangingPunct="0">
              <a:spcBef>
                <a:spcPct val="0"/>
              </a:spcBef>
              <a:spcAft>
                <a:spcPct val="0"/>
              </a:spcAft>
            </a:pPr>
            <a:r>
              <a:rPr lang="en-US" sz="1600" dirty="0">
                <a:solidFill>
                  <a:srgbClr val="000000"/>
                </a:solidFill>
                <a:latin typeface="Cambria" panose="02040503050406030204" pitchFamily="18" charset="0"/>
              </a:rPr>
              <a:t>in general:</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7916" y="950976"/>
            <a:ext cx="1743318" cy="438211"/>
          </a:xfrm>
          <a:prstGeom prst="rect">
            <a:avLst/>
          </a:prstGeom>
          <a:ln w="28575">
            <a:solidFill>
              <a:srgbClr val="CCECFF"/>
            </a:solidFill>
          </a:ln>
        </p:spPr>
      </p:pic>
    </p:spTree>
    <p:extLst>
      <p:ext uri="{BB962C8B-B14F-4D97-AF65-F5344CB8AC3E}">
        <p14:creationId xmlns:p14="http://schemas.microsoft.com/office/powerpoint/2010/main" val="226912509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199742" y="399289"/>
            <a:ext cx="3229258" cy="89611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4200" dirty="0">
                <a:solidFill>
                  <a:srgbClr val="000000"/>
                </a:solidFill>
                <a:latin typeface="Cambria" panose="02040503050406030204" pitchFamily="18" charset="0"/>
              </a:rPr>
              <a:t>Picture it!</a:t>
            </a:r>
          </a:p>
        </p:txBody>
      </p:sp>
      <p:sp>
        <p:nvSpPr>
          <p:cNvPr id="53" name="Text Box 3"/>
          <p:cNvSpPr txBox="1">
            <a:spLocks noChangeArrowheads="1"/>
          </p:cNvSpPr>
          <p:nvPr/>
        </p:nvSpPr>
        <p:spPr bwMode="auto">
          <a:xfrm>
            <a:off x="4724400" y="228600"/>
            <a:ext cx="350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800" b="1" dirty="0" err="1">
                <a:solidFill>
                  <a:srgbClr val="FEA30F"/>
                </a:solidFill>
                <a:latin typeface="Courier New" pitchFamily="49" charset="0"/>
              </a:rPr>
              <a:t>def</a:t>
            </a:r>
            <a:r>
              <a:rPr lang="en-US" sz="2800" b="1" dirty="0">
                <a:solidFill>
                  <a:srgbClr val="000000"/>
                </a:solidFill>
                <a:latin typeface="Courier New" pitchFamily="49" charset="0"/>
              </a:rPr>
              <a:t> </a:t>
            </a:r>
            <a:r>
              <a:rPr lang="en-US" sz="2800" b="1" dirty="0" err="1" smtClean="0">
                <a:solidFill>
                  <a:srgbClr val="000000"/>
                </a:solidFill>
                <a:latin typeface="Courier New" pitchFamily="49" charset="0"/>
              </a:rPr>
              <a:t>mylen</a:t>
            </a:r>
            <a:r>
              <a:rPr lang="en-US" sz="2800" b="1" dirty="0" smtClean="0">
                <a:solidFill>
                  <a:srgbClr val="000000"/>
                </a:solidFill>
                <a:latin typeface="Courier New" pitchFamily="49" charset="0"/>
              </a:rPr>
              <a:t>(s):</a:t>
            </a:r>
            <a:r>
              <a:rPr lang="en-US" sz="2800" dirty="0" smtClean="0">
                <a:solidFill>
                  <a:srgbClr val="000000"/>
                </a:solidFill>
                <a:latin typeface="Times New Roman" pitchFamily="18" charset="0"/>
              </a:rPr>
              <a:t> </a:t>
            </a:r>
            <a:endParaRPr lang="en-US" sz="2800" dirty="0">
              <a:solidFill>
                <a:srgbClr val="000000"/>
              </a:solidFill>
              <a:latin typeface="Times New Roman" pitchFamily="18" charset="0"/>
            </a:endParaRPr>
          </a:p>
        </p:txBody>
      </p:sp>
      <p:sp>
        <p:nvSpPr>
          <p:cNvPr id="71" name="Rectangle 27"/>
          <p:cNvSpPr>
            <a:spLocks noChangeArrowheads="1"/>
          </p:cNvSpPr>
          <p:nvPr/>
        </p:nvSpPr>
        <p:spPr bwMode="auto">
          <a:xfrm>
            <a:off x="5054600" y="685800"/>
            <a:ext cx="286969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400" b="1" dirty="0">
                <a:solidFill>
                  <a:srgbClr val="0B9520"/>
                </a:solidFill>
                <a:latin typeface="Courier New" pitchFamily="49" charset="0"/>
              </a:rPr>
              <a:t>""" returns </a:t>
            </a:r>
            <a:r>
              <a:rPr lang="en-US" sz="1400" b="1" dirty="0">
                <a:solidFill>
                  <a:srgbClr val="0B9520"/>
                </a:solidFill>
                <a:latin typeface="Courier New" pitchFamily="49" charset="0"/>
              </a:rPr>
              <a:t>the number of</a:t>
            </a:r>
          </a:p>
          <a:p>
            <a:pPr eaLnBrk="0" fontAlgn="base" hangingPunct="0">
              <a:spcBef>
                <a:spcPct val="0"/>
              </a:spcBef>
              <a:spcAft>
                <a:spcPct val="0"/>
              </a:spcAft>
            </a:pPr>
            <a:r>
              <a:rPr lang="en-US" sz="1400" b="1" dirty="0">
                <a:solidFill>
                  <a:srgbClr val="0B9520"/>
                </a:solidFill>
                <a:latin typeface="Courier New" pitchFamily="49" charset="0"/>
              </a:rPr>
              <a:t>    characters in s</a:t>
            </a:r>
          </a:p>
          <a:p>
            <a:pPr eaLnBrk="0" fontAlgn="base" hangingPunct="0">
              <a:spcBef>
                <a:spcPct val="0"/>
              </a:spcBef>
              <a:spcAft>
                <a:spcPct val="0"/>
              </a:spcAft>
            </a:pPr>
            <a:r>
              <a:rPr lang="en-US" sz="1400" b="1" dirty="0">
                <a:solidFill>
                  <a:srgbClr val="0B9520"/>
                </a:solidFill>
                <a:latin typeface="Courier New" pitchFamily="49" charset="0"/>
              </a:rPr>
              <a:t>    input: s, a string</a:t>
            </a:r>
            <a:endParaRPr lang="en-US" sz="1400" b="1" dirty="0">
              <a:solidFill>
                <a:srgbClr val="0B9520"/>
              </a:solidFill>
              <a:latin typeface="Courier New" pitchFamily="49" charset="0"/>
            </a:endParaRPr>
          </a:p>
          <a:p>
            <a:pPr eaLnBrk="0" fontAlgn="base" hangingPunct="0">
              <a:spcBef>
                <a:spcPct val="0"/>
              </a:spcBef>
              <a:spcAft>
                <a:spcPct val="0"/>
              </a:spcAft>
            </a:pPr>
            <a:r>
              <a:rPr lang="en-US" sz="1400" b="1" dirty="0">
                <a:solidFill>
                  <a:srgbClr val="0B9520"/>
                </a:solidFill>
                <a:latin typeface="Courier New" pitchFamily="49" charset="0"/>
              </a:rPr>
              <a:t>"""</a:t>
            </a:r>
          </a:p>
        </p:txBody>
      </p:sp>
      <p:sp>
        <p:nvSpPr>
          <p:cNvPr id="33" name="Text Box 30"/>
          <p:cNvSpPr txBox="1">
            <a:spLocks noChangeArrowheads="1"/>
          </p:cNvSpPr>
          <p:nvPr/>
        </p:nvSpPr>
        <p:spPr bwMode="auto">
          <a:xfrm>
            <a:off x="187192" y="2209800"/>
            <a:ext cx="388639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100" b="1" dirty="0" err="1" smtClean="0">
                <a:solidFill>
                  <a:srgbClr val="000000"/>
                </a:solidFill>
                <a:latin typeface="Courier New" pitchFamily="49" charset="0"/>
              </a:rPr>
              <a:t>mylen</a:t>
            </a:r>
            <a:r>
              <a:rPr lang="en-US" sz="2100" b="1" dirty="0" smtClean="0">
                <a:solidFill>
                  <a:srgbClr val="000000"/>
                </a:solidFill>
                <a:latin typeface="Courier New" pitchFamily="49" charset="0"/>
              </a:rPr>
              <a:t>(</a:t>
            </a:r>
            <a:r>
              <a:rPr lang="en-US" sz="2100" b="1" dirty="0" smtClean="0">
                <a:solidFill>
                  <a:srgbClr val="0B9520"/>
                </a:solidFill>
                <a:latin typeface="Courier New" pitchFamily="49" charset="0"/>
              </a:rPr>
              <a:t>''</a:t>
            </a:r>
            <a:r>
              <a:rPr lang="en-US" sz="2100" b="1" dirty="0" smtClean="0">
                <a:solidFill>
                  <a:srgbClr val="000000"/>
                </a:solidFill>
                <a:latin typeface="Courier New" pitchFamily="49" charset="0"/>
              </a:rPr>
              <a:t>)   0</a:t>
            </a:r>
            <a:endParaRPr lang="en-US" sz="2100" b="1" dirty="0">
              <a:solidFill>
                <a:srgbClr val="333399"/>
              </a:solidFill>
              <a:latin typeface="Courier New" pitchFamily="49" charset="0"/>
            </a:endParaRPr>
          </a:p>
        </p:txBody>
      </p:sp>
      <p:sp>
        <p:nvSpPr>
          <p:cNvPr id="34" name="Text Box 44"/>
          <p:cNvSpPr txBox="1">
            <a:spLocks noChangeArrowheads="1"/>
          </p:cNvSpPr>
          <p:nvPr/>
        </p:nvSpPr>
        <p:spPr bwMode="auto">
          <a:xfrm>
            <a:off x="1852747" y="1437993"/>
            <a:ext cx="23900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800" dirty="0" smtClean="0">
                <a:solidFill>
                  <a:srgbClr val="000000"/>
                </a:solidFill>
              </a:rPr>
              <a:t>NOT a space – this is </a:t>
            </a:r>
            <a:r>
              <a:rPr lang="en-US" sz="800" u="sng" dirty="0" smtClean="0">
                <a:solidFill>
                  <a:srgbClr val="000000"/>
                </a:solidFill>
              </a:rPr>
              <a:t>no characters at all</a:t>
            </a:r>
            <a:r>
              <a:rPr lang="en-US" sz="800" dirty="0" smtClean="0">
                <a:solidFill>
                  <a:srgbClr val="000000"/>
                </a:solidFill>
              </a:rPr>
              <a:t>. This is the </a:t>
            </a:r>
            <a:r>
              <a:rPr lang="en-US" sz="800" i="1" dirty="0" smtClean="0">
                <a:solidFill>
                  <a:srgbClr val="000000"/>
                </a:solidFill>
              </a:rPr>
              <a:t>empty string – and it has length of 0!</a:t>
            </a:r>
            <a:endParaRPr lang="en-US" sz="800" dirty="0">
              <a:solidFill>
                <a:srgbClr val="000000"/>
              </a:solidFill>
            </a:endParaRPr>
          </a:p>
        </p:txBody>
      </p:sp>
      <p:cxnSp>
        <p:nvCxnSpPr>
          <p:cNvPr id="35" name="Straight Arrow Connector 34"/>
          <p:cNvCxnSpPr>
            <a:stCxn id="34" idx="1"/>
          </p:cNvCxnSpPr>
          <p:nvPr/>
        </p:nvCxnSpPr>
        <p:spPr bwMode="auto">
          <a:xfrm flipH="1">
            <a:off x="1615565" y="1607270"/>
            <a:ext cx="237182" cy="169278"/>
          </a:xfrm>
          <a:prstGeom prst="straightConnector1">
            <a:avLst/>
          </a:prstGeom>
          <a:solidFill>
            <a:schemeClr val="accent1"/>
          </a:solidFill>
          <a:ln w="3175" cap="flat" cmpd="sng" algn="ctr">
            <a:solidFill>
              <a:schemeClr val="tx1"/>
            </a:solidFill>
            <a:prstDash val="solid"/>
            <a:round/>
            <a:headEnd type="none" w="med" len="med"/>
            <a:tailEnd type="arrow"/>
          </a:ln>
          <a:effectLst/>
        </p:spPr>
      </p:cxnSp>
      <p:sp>
        <p:nvSpPr>
          <p:cNvPr id="36" name="Text Box 32"/>
          <p:cNvSpPr txBox="1">
            <a:spLocks noChangeArrowheads="1"/>
          </p:cNvSpPr>
          <p:nvPr/>
        </p:nvSpPr>
        <p:spPr bwMode="auto">
          <a:xfrm>
            <a:off x="228600" y="1676400"/>
            <a:ext cx="20707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800" b="1" dirty="0" smtClean="0">
                <a:solidFill>
                  <a:srgbClr val="000000"/>
                </a:solidFill>
                <a:latin typeface="Courier New" pitchFamily="49" charset="0"/>
              </a:rPr>
              <a:t>s = </a:t>
            </a:r>
            <a:r>
              <a:rPr lang="en-US" sz="2800" b="1" dirty="0" smtClean="0">
                <a:solidFill>
                  <a:srgbClr val="009900"/>
                </a:solidFill>
                <a:latin typeface="Courier New" pitchFamily="49" charset="0"/>
              </a:rPr>
              <a:t>''</a:t>
            </a:r>
            <a:endParaRPr lang="en-US" sz="2800" dirty="0">
              <a:solidFill>
                <a:srgbClr val="009900"/>
              </a:solidFill>
              <a:latin typeface="Times New Roman" pitchFamily="18" charset="0"/>
            </a:endParaRPr>
          </a:p>
        </p:txBody>
      </p:sp>
      <p:sp>
        <p:nvSpPr>
          <p:cNvPr id="37" name="Text Box 30"/>
          <p:cNvSpPr txBox="1">
            <a:spLocks noChangeArrowheads="1"/>
          </p:cNvSpPr>
          <p:nvPr/>
        </p:nvSpPr>
        <p:spPr bwMode="auto">
          <a:xfrm>
            <a:off x="189773" y="3871913"/>
            <a:ext cx="509660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100" b="1" dirty="0" err="1" smtClean="0">
                <a:solidFill>
                  <a:srgbClr val="000000"/>
                </a:solidFill>
                <a:latin typeface="Courier New" pitchFamily="49" charset="0"/>
              </a:rPr>
              <a:t>mylen</a:t>
            </a:r>
            <a:r>
              <a:rPr lang="en-US" sz="2100" b="1" dirty="0" smtClean="0">
                <a:solidFill>
                  <a:srgbClr val="000000"/>
                </a:solidFill>
                <a:latin typeface="Courier New" pitchFamily="49" charset="0"/>
              </a:rPr>
              <a:t>(</a:t>
            </a:r>
            <a:r>
              <a:rPr lang="en-US" sz="2100" b="1" dirty="0" smtClean="0">
                <a:solidFill>
                  <a:srgbClr val="0B9520"/>
                </a:solidFill>
                <a:latin typeface="Courier New" pitchFamily="49" charset="0"/>
              </a:rPr>
              <a:t>'</a:t>
            </a:r>
            <a:r>
              <a:rPr lang="en-US" sz="2100" b="1" dirty="0">
                <a:solidFill>
                  <a:srgbClr val="CC3300"/>
                </a:solidFill>
                <a:latin typeface="Courier New" pitchFamily="49" charset="0"/>
              </a:rPr>
              <a:t>h</a:t>
            </a:r>
            <a:r>
              <a:rPr lang="en-US" sz="2100" b="1" dirty="0" smtClean="0">
                <a:solidFill>
                  <a:srgbClr val="0B9520"/>
                </a:solidFill>
                <a:latin typeface="Courier New" pitchFamily="49" charset="0"/>
              </a:rPr>
              <a:t>i'</a:t>
            </a:r>
            <a:r>
              <a:rPr lang="en-US" sz="2100" b="1" dirty="0" smtClean="0">
                <a:solidFill>
                  <a:srgbClr val="000000"/>
                </a:solidFill>
                <a:latin typeface="Courier New" pitchFamily="49" charset="0"/>
              </a:rPr>
              <a:t>)  </a:t>
            </a:r>
            <a:r>
              <a:rPr lang="en-US" sz="2100" b="1" dirty="0" smtClean="0">
                <a:solidFill>
                  <a:srgbClr val="CC3300"/>
                </a:solidFill>
                <a:latin typeface="Courier New" pitchFamily="49" charset="0"/>
              </a:rPr>
              <a:t>1</a:t>
            </a:r>
            <a:r>
              <a:rPr lang="en-US" sz="2100" b="1" dirty="0" smtClean="0">
                <a:solidFill>
                  <a:srgbClr val="000000"/>
                </a:solidFill>
                <a:latin typeface="Courier New" pitchFamily="49" charset="0"/>
              </a:rPr>
              <a:t>+mylen(    ) </a:t>
            </a:r>
            <a:endParaRPr lang="en-US" sz="2100" b="1" dirty="0">
              <a:solidFill>
                <a:srgbClr val="333399"/>
              </a:solidFill>
              <a:latin typeface="Courier New" pitchFamily="49" charset="0"/>
            </a:endParaRPr>
          </a:p>
        </p:txBody>
      </p:sp>
      <p:sp>
        <p:nvSpPr>
          <p:cNvPr id="39" name="Text Box 30"/>
          <p:cNvSpPr txBox="1">
            <a:spLocks noChangeArrowheads="1"/>
          </p:cNvSpPr>
          <p:nvPr/>
        </p:nvSpPr>
        <p:spPr bwMode="auto">
          <a:xfrm>
            <a:off x="191952" y="5604302"/>
            <a:ext cx="697084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100" b="1" dirty="0" err="1" smtClean="0">
                <a:solidFill>
                  <a:srgbClr val="000000"/>
                </a:solidFill>
                <a:latin typeface="Courier New" pitchFamily="49" charset="0"/>
              </a:rPr>
              <a:t>mylen</a:t>
            </a:r>
            <a:r>
              <a:rPr lang="en-US" sz="2100" b="1" dirty="0" smtClean="0">
                <a:solidFill>
                  <a:srgbClr val="000000"/>
                </a:solidFill>
                <a:latin typeface="Courier New" pitchFamily="49" charset="0"/>
              </a:rPr>
              <a:t>(</a:t>
            </a:r>
            <a:r>
              <a:rPr lang="en-US" sz="2100" b="1" dirty="0" smtClean="0">
                <a:solidFill>
                  <a:srgbClr val="0B9520"/>
                </a:solidFill>
                <a:latin typeface="Courier New" pitchFamily="49" charset="0"/>
              </a:rPr>
              <a:t>'</a:t>
            </a:r>
            <a:r>
              <a:rPr lang="en-US" sz="2100" b="1" dirty="0" smtClean="0">
                <a:solidFill>
                  <a:srgbClr val="C00000"/>
                </a:solidFill>
                <a:latin typeface="Courier New" pitchFamily="49" charset="0"/>
              </a:rPr>
              <a:t>r</a:t>
            </a:r>
            <a:r>
              <a:rPr lang="en-US" sz="2100" b="1" dirty="0" smtClean="0">
                <a:solidFill>
                  <a:srgbClr val="0B9520"/>
                </a:solidFill>
                <a:latin typeface="Courier New" pitchFamily="49" charset="0"/>
              </a:rPr>
              <a:t>ecursion'</a:t>
            </a:r>
            <a:r>
              <a:rPr lang="en-US" sz="2100" b="1" dirty="0" smtClean="0">
                <a:solidFill>
                  <a:srgbClr val="000000"/>
                </a:solidFill>
                <a:latin typeface="Courier New" pitchFamily="49" charset="0"/>
              </a:rPr>
              <a:t>)  </a:t>
            </a:r>
            <a:r>
              <a:rPr lang="en-US" sz="2100" b="1" dirty="0" smtClean="0">
                <a:solidFill>
                  <a:srgbClr val="C00000"/>
                </a:solidFill>
                <a:latin typeface="Courier New" pitchFamily="49" charset="0"/>
              </a:rPr>
              <a:t>1</a:t>
            </a:r>
            <a:r>
              <a:rPr lang="en-US" sz="2100" b="1" dirty="0" smtClean="0">
                <a:solidFill>
                  <a:srgbClr val="000000"/>
                </a:solidFill>
                <a:latin typeface="Courier New" pitchFamily="49" charset="0"/>
              </a:rPr>
              <a:t>+mylen(</a:t>
            </a:r>
            <a:r>
              <a:rPr lang="en-US" sz="2100" b="1" dirty="0" smtClean="0">
                <a:solidFill>
                  <a:srgbClr val="009900"/>
                </a:solidFill>
                <a:latin typeface="Courier New" pitchFamily="49" charset="0"/>
              </a:rPr>
              <a:t>            </a:t>
            </a:r>
            <a:r>
              <a:rPr lang="en-US" sz="2100" b="1" dirty="0" smtClean="0">
                <a:solidFill>
                  <a:srgbClr val="000000"/>
                </a:solidFill>
                <a:latin typeface="Courier New" pitchFamily="49" charset="0"/>
              </a:rPr>
              <a:t>)</a:t>
            </a:r>
            <a:endParaRPr lang="en-US" sz="2100" b="1" dirty="0">
              <a:solidFill>
                <a:srgbClr val="333399"/>
              </a:solidFill>
              <a:latin typeface="Courier New" pitchFamily="49" charset="0"/>
            </a:endParaRPr>
          </a:p>
        </p:txBody>
      </p:sp>
      <p:sp>
        <p:nvSpPr>
          <p:cNvPr id="40" name="Text Box 32"/>
          <p:cNvSpPr txBox="1">
            <a:spLocks noChangeArrowheads="1"/>
          </p:cNvSpPr>
          <p:nvPr/>
        </p:nvSpPr>
        <p:spPr bwMode="auto">
          <a:xfrm>
            <a:off x="228600" y="5085189"/>
            <a:ext cx="3815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800" b="1" dirty="0">
                <a:solidFill>
                  <a:srgbClr val="000000"/>
                </a:solidFill>
                <a:latin typeface="Courier New" pitchFamily="49" charset="0"/>
              </a:rPr>
              <a:t>s = </a:t>
            </a:r>
            <a:r>
              <a:rPr lang="en-US" sz="2800" b="1" dirty="0" smtClean="0">
                <a:solidFill>
                  <a:srgbClr val="009900"/>
                </a:solidFill>
                <a:latin typeface="Courier New" pitchFamily="49" charset="0"/>
              </a:rPr>
              <a:t>'recursion'</a:t>
            </a:r>
            <a:endParaRPr lang="en-US" sz="2800" dirty="0">
              <a:solidFill>
                <a:srgbClr val="009900"/>
              </a:solidFill>
              <a:latin typeface="Times New Roman" pitchFamily="18" charset="0"/>
            </a:endParaRPr>
          </a:p>
        </p:txBody>
      </p:sp>
      <p:sp>
        <p:nvSpPr>
          <p:cNvPr id="41" name="Text Box 44"/>
          <p:cNvSpPr txBox="1">
            <a:spLocks noChangeArrowheads="1"/>
          </p:cNvSpPr>
          <p:nvPr/>
        </p:nvSpPr>
        <p:spPr bwMode="auto">
          <a:xfrm>
            <a:off x="2086729" y="3108589"/>
            <a:ext cx="2209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800" dirty="0" smtClean="0">
                <a:solidFill>
                  <a:srgbClr val="000000"/>
                </a:solidFill>
              </a:rPr>
              <a:t>starts with a vowel – count that </a:t>
            </a:r>
            <a:r>
              <a:rPr lang="en-US" sz="800" dirty="0">
                <a:solidFill>
                  <a:srgbClr val="000000"/>
                </a:solidFill>
              </a:rPr>
              <a:t>v</a:t>
            </a:r>
            <a:r>
              <a:rPr lang="en-US" sz="800" dirty="0" smtClean="0">
                <a:solidFill>
                  <a:srgbClr val="000000"/>
                </a:solidFill>
              </a:rPr>
              <a:t>owel and delegate the rest to recursion</a:t>
            </a:r>
            <a:endParaRPr lang="en-US" sz="800" dirty="0">
              <a:solidFill>
                <a:srgbClr val="000000"/>
              </a:solidFill>
            </a:endParaRPr>
          </a:p>
        </p:txBody>
      </p:sp>
      <p:cxnSp>
        <p:nvCxnSpPr>
          <p:cNvPr id="42" name="Straight Arrow Connector 41"/>
          <p:cNvCxnSpPr/>
          <p:nvPr/>
        </p:nvCxnSpPr>
        <p:spPr bwMode="auto">
          <a:xfrm flipH="1">
            <a:off x="1968137" y="3260448"/>
            <a:ext cx="237184" cy="169278"/>
          </a:xfrm>
          <a:prstGeom prst="straightConnector1">
            <a:avLst/>
          </a:prstGeom>
          <a:solidFill>
            <a:schemeClr val="accent1"/>
          </a:solidFill>
          <a:ln w="3175" cap="flat" cmpd="sng" algn="ctr">
            <a:solidFill>
              <a:schemeClr val="tx1"/>
            </a:solidFill>
            <a:prstDash val="solid"/>
            <a:round/>
            <a:headEnd type="none" w="med" len="med"/>
            <a:tailEnd type="arrow"/>
          </a:ln>
          <a:effectLst/>
        </p:spPr>
      </p:cxnSp>
      <p:sp>
        <p:nvSpPr>
          <p:cNvPr id="43" name="Text Box 44"/>
          <p:cNvSpPr txBox="1">
            <a:spLocks noChangeArrowheads="1"/>
          </p:cNvSpPr>
          <p:nvPr/>
        </p:nvSpPr>
        <p:spPr bwMode="auto">
          <a:xfrm>
            <a:off x="3085011" y="4867034"/>
            <a:ext cx="22098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800" dirty="0" smtClean="0">
                <a:solidFill>
                  <a:srgbClr val="000000"/>
                </a:solidFill>
              </a:rPr>
              <a:t>wow!</a:t>
            </a:r>
            <a:endParaRPr lang="en-US" sz="800" dirty="0">
              <a:solidFill>
                <a:srgbClr val="000000"/>
              </a:solidFill>
            </a:endParaRPr>
          </a:p>
        </p:txBody>
      </p:sp>
      <p:cxnSp>
        <p:nvCxnSpPr>
          <p:cNvPr id="44" name="Straight Arrow Connector 43"/>
          <p:cNvCxnSpPr/>
          <p:nvPr/>
        </p:nvCxnSpPr>
        <p:spPr bwMode="auto">
          <a:xfrm flipH="1">
            <a:off x="2853208" y="5018893"/>
            <a:ext cx="237184" cy="169278"/>
          </a:xfrm>
          <a:prstGeom prst="straightConnector1">
            <a:avLst/>
          </a:prstGeom>
          <a:solidFill>
            <a:schemeClr val="accent1"/>
          </a:solidFill>
          <a:ln w="3175" cap="flat" cmpd="sng" algn="ctr">
            <a:solidFill>
              <a:schemeClr val="tx1"/>
            </a:solidFill>
            <a:prstDash val="solid"/>
            <a:round/>
            <a:headEnd type="none" w="med" len="med"/>
            <a:tailEnd type="arrow"/>
          </a:ln>
          <a:effectLst/>
        </p:spPr>
      </p:cxnSp>
      <p:cxnSp>
        <p:nvCxnSpPr>
          <p:cNvPr id="45" name="Straight Arrow Connector 44"/>
          <p:cNvCxnSpPr/>
          <p:nvPr/>
        </p:nvCxnSpPr>
        <p:spPr bwMode="auto">
          <a:xfrm flipV="1">
            <a:off x="1849908" y="2408022"/>
            <a:ext cx="190438" cy="9527"/>
          </a:xfrm>
          <a:prstGeom prst="straightConnector1">
            <a:avLst/>
          </a:prstGeom>
          <a:solidFill>
            <a:schemeClr val="accent1"/>
          </a:solidFill>
          <a:ln w="3175" cap="flat" cmpd="sng" algn="ctr">
            <a:solidFill>
              <a:schemeClr val="tx1"/>
            </a:solidFill>
            <a:prstDash val="solid"/>
            <a:round/>
            <a:headEnd type="none" w="med" len="med"/>
            <a:tailEnd type="arrow"/>
          </a:ln>
          <a:effectLst/>
        </p:spPr>
      </p:cxnSp>
      <p:cxnSp>
        <p:nvCxnSpPr>
          <p:cNvPr id="52" name="Straight Arrow Connector 51"/>
          <p:cNvCxnSpPr/>
          <p:nvPr/>
        </p:nvCxnSpPr>
        <p:spPr bwMode="auto">
          <a:xfrm flipV="1">
            <a:off x="2096589" y="4076766"/>
            <a:ext cx="190438" cy="9527"/>
          </a:xfrm>
          <a:prstGeom prst="straightConnector1">
            <a:avLst/>
          </a:prstGeom>
          <a:solidFill>
            <a:schemeClr val="accent1"/>
          </a:solidFill>
          <a:ln w="3175" cap="flat" cmpd="sng" algn="ctr">
            <a:solidFill>
              <a:schemeClr val="tx1"/>
            </a:solidFill>
            <a:prstDash val="solid"/>
            <a:round/>
            <a:headEnd type="none" w="med" len="med"/>
            <a:tailEnd type="arrow"/>
          </a:ln>
          <a:effectLst/>
        </p:spPr>
      </p:cxnSp>
      <p:cxnSp>
        <p:nvCxnSpPr>
          <p:cNvPr id="67" name="Straight Arrow Connector 66"/>
          <p:cNvCxnSpPr/>
          <p:nvPr/>
        </p:nvCxnSpPr>
        <p:spPr bwMode="auto">
          <a:xfrm flipV="1">
            <a:off x="3212436" y="5813206"/>
            <a:ext cx="190438" cy="9527"/>
          </a:xfrm>
          <a:prstGeom prst="straightConnector1">
            <a:avLst/>
          </a:prstGeom>
          <a:solidFill>
            <a:schemeClr val="accent1"/>
          </a:solidFill>
          <a:ln w="3175" cap="flat" cmpd="sng" algn="ctr">
            <a:solidFill>
              <a:schemeClr val="tx1"/>
            </a:solidFill>
            <a:prstDash val="solid"/>
            <a:round/>
            <a:headEnd type="none" w="med" len="med"/>
            <a:tailEnd type="arrow"/>
          </a:ln>
          <a:effectLst/>
        </p:spPr>
      </p:cxnSp>
      <p:sp>
        <p:nvSpPr>
          <p:cNvPr id="72" name="Rounded Rectangle 71"/>
          <p:cNvSpPr/>
          <p:nvPr/>
        </p:nvSpPr>
        <p:spPr bwMode="auto">
          <a:xfrm>
            <a:off x="3655422" y="3914583"/>
            <a:ext cx="632982" cy="324366"/>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73" name="Rounded Rectangle 72"/>
          <p:cNvSpPr/>
          <p:nvPr/>
        </p:nvSpPr>
        <p:spPr bwMode="auto">
          <a:xfrm>
            <a:off x="4779746" y="5656216"/>
            <a:ext cx="1912791" cy="318017"/>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74" name="Text Box 32"/>
          <p:cNvSpPr txBox="1">
            <a:spLocks noChangeArrowheads="1"/>
          </p:cNvSpPr>
          <p:nvPr/>
        </p:nvSpPr>
        <p:spPr bwMode="auto">
          <a:xfrm>
            <a:off x="228600" y="3361756"/>
            <a:ext cx="20707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800" b="1" dirty="0" smtClean="0">
                <a:solidFill>
                  <a:srgbClr val="000000"/>
                </a:solidFill>
                <a:latin typeface="Courier New" pitchFamily="49" charset="0"/>
              </a:rPr>
              <a:t>s = </a:t>
            </a:r>
            <a:r>
              <a:rPr lang="en-US" sz="2800" b="1" dirty="0" smtClean="0">
                <a:solidFill>
                  <a:srgbClr val="009900"/>
                </a:solidFill>
                <a:latin typeface="Courier New" pitchFamily="49" charset="0"/>
              </a:rPr>
              <a:t>'hi'</a:t>
            </a:r>
            <a:endParaRPr lang="en-US" sz="2800" dirty="0">
              <a:solidFill>
                <a:srgbClr val="009900"/>
              </a:solidFill>
              <a:latin typeface="Times New Roman" pitchFamily="18" charset="0"/>
            </a:endParaRPr>
          </a:p>
        </p:txBody>
      </p:sp>
      <p:sp>
        <p:nvSpPr>
          <p:cNvPr id="75" name="Rectangle 39"/>
          <p:cNvSpPr>
            <a:spLocks noChangeArrowheads="1"/>
          </p:cNvSpPr>
          <p:nvPr/>
        </p:nvSpPr>
        <p:spPr bwMode="auto">
          <a:xfrm>
            <a:off x="5115560" y="1730787"/>
            <a:ext cx="2252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b="1">
                <a:solidFill>
                  <a:srgbClr val="FEA30F"/>
                </a:solidFill>
                <a:latin typeface="Courier New" pitchFamily="49" charset="0"/>
              </a:rPr>
              <a:t>if            </a:t>
            </a:r>
            <a:r>
              <a:rPr lang="en-US" b="1">
                <a:solidFill>
                  <a:srgbClr val="000000"/>
                </a:solidFill>
                <a:latin typeface="Courier New" pitchFamily="49" charset="0"/>
              </a:rPr>
              <a:t>:</a:t>
            </a:r>
            <a:endParaRPr lang="en-US" sz="2800" b="1">
              <a:solidFill>
                <a:srgbClr val="FEA30F"/>
              </a:solidFill>
              <a:latin typeface="Courier New" pitchFamily="49" charset="0"/>
            </a:endParaRPr>
          </a:p>
        </p:txBody>
      </p:sp>
      <p:sp>
        <p:nvSpPr>
          <p:cNvPr id="76" name="Text Box 44"/>
          <p:cNvSpPr txBox="1">
            <a:spLocks noChangeArrowheads="1"/>
          </p:cNvSpPr>
          <p:nvPr/>
        </p:nvSpPr>
        <p:spPr bwMode="auto">
          <a:xfrm>
            <a:off x="5774508" y="1547093"/>
            <a:ext cx="1295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800" dirty="0">
                <a:solidFill>
                  <a:srgbClr val="000000"/>
                </a:solidFill>
              </a:rPr>
              <a:t>Base case test</a:t>
            </a:r>
          </a:p>
        </p:txBody>
      </p:sp>
      <p:sp>
        <p:nvSpPr>
          <p:cNvPr id="77" name="Rectangle 25"/>
          <p:cNvSpPr>
            <a:spLocks noChangeArrowheads="1"/>
          </p:cNvSpPr>
          <p:nvPr/>
        </p:nvSpPr>
        <p:spPr bwMode="auto">
          <a:xfrm>
            <a:off x="5774508" y="1669373"/>
            <a:ext cx="1290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b="1" dirty="0">
                <a:solidFill>
                  <a:srgbClr val="000000"/>
                </a:solidFill>
                <a:latin typeface="Courier New" pitchFamily="49" charset="0"/>
              </a:rPr>
              <a:t>p == 0</a:t>
            </a:r>
            <a:endParaRPr lang="en-US" sz="2400" dirty="0">
              <a:solidFill>
                <a:srgbClr val="000000"/>
              </a:solidFill>
            </a:endParaRPr>
          </a:p>
        </p:txBody>
      </p:sp>
      <p:sp>
        <p:nvSpPr>
          <p:cNvPr id="78" name="Rectangle 46"/>
          <p:cNvSpPr>
            <a:spLocks noChangeArrowheads="1"/>
          </p:cNvSpPr>
          <p:nvPr/>
        </p:nvSpPr>
        <p:spPr bwMode="auto">
          <a:xfrm>
            <a:off x="5547360" y="2383249"/>
            <a:ext cx="1011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b="1" dirty="0">
                <a:solidFill>
                  <a:srgbClr val="7030A0"/>
                </a:solidFill>
                <a:latin typeface="Courier New" pitchFamily="49" charset="0"/>
              </a:rPr>
              <a:t>return</a:t>
            </a:r>
            <a:endParaRPr lang="en-US" sz="2800" b="1" dirty="0">
              <a:solidFill>
                <a:srgbClr val="7030A0"/>
              </a:solidFill>
              <a:latin typeface="Courier New" pitchFamily="49" charset="0"/>
            </a:endParaRPr>
          </a:p>
        </p:txBody>
      </p:sp>
      <p:sp>
        <p:nvSpPr>
          <p:cNvPr id="79" name="Line 40"/>
          <p:cNvSpPr>
            <a:spLocks noChangeShapeType="1"/>
          </p:cNvSpPr>
          <p:nvPr/>
        </p:nvSpPr>
        <p:spPr bwMode="auto">
          <a:xfrm>
            <a:off x="6614160" y="2676937"/>
            <a:ext cx="24536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80" name="Rectangle 47"/>
          <p:cNvSpPr>
            <a:spLocks noChangeArrowheads="1"/>
          </p:cNvSpPr>
          <p:nvPr/>
        </p:nvSpPr>
        <p:spPr bwMode="auto">
          <a:xfrm>
            <a:off x="5115560" y="4114800"/>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b="1" dirty="0">
                <a:solidFill>
                  <a:srgbClr val="FEA30F"/>
                </a:solidFill>
                <a:latin typeface="Courier New" pitchFamily="49" charset="0"/>
              </a:rPr>
              <a:t>else</a:t>
            </a:r>
            <a:r>
              <a:rPr lang="en-US" b="1" dirty="0">
                <a:solidFill>
                  <a:srgbClr val="000000"/>
                </a:solidFill>
                <a:latin typeface="Courier New" pitchFamily="49" charset="0"/>
              </a:rPr>
              <a:t>:</a:t>
            </a:r>
            <a:endParaRPr lang="en-US" sz="2800" b="1" dirty="0">
              <a:solidFill>
                <a:srgbClr val="FEA30F"/>
              </a:solidFill>
              <a:latin typeface="Courier New" pitchFamily="49" charset="0"/>
            </a:endParaRPr>
          </a:p>
        </p:txBody>
      </p:sp>
      <p:sp>
        <p:nvSpPr>
          <p:cNvPr id="81" name="Rectangle 46"/>
          <p:cNvSpPr>
            <a:spLocks noChangeArrowheads="1"/>
          </p:cNvSpPr>
          <p:nvPr/>
        </p:nvSpPr>
        <p:spPr bwMode="auto">
          <a:xfrm>
            <a:off x="5547360" y="4568825"/>
            <a:ext cx="1011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b="1">
                <a:solidFill>
                  <a:srgbClr val="7030A0"/>
                </a:solidFill>
                <a:latin typeface="Courier New" pitchFamily="49" charset="0"/>
              </a:rPr>
              <a:t>return</a:t>
            </a:r>
            <a:endParaRPr lang="en-US" sz="2800" b="1">
              <a:solidFill>
                <a:srgbClr val="7030A0"/>
              </a:solidFill>
              <a:latin typeface="Courier New" pitchFamily="49" charset="0"/>
            </a:endParaRPr>
          </a:p>
        </p:txBody>
      </p:sp>
      <p:sp>
        <p:nvSpPr>
          <p:cNvPr id="82" name="Line 40"/>
          <p:cNvSpPr>
            <a:spLocks noChangeShapeType="1"/>
          </p:cNvSpPr>
          <p:nvPr/>
        </p:nvSpPr>
        <p:spPr bwMode="auto">
          <a:xfrm>
            <a:off x="6614160" y="4862513"/>
            <a:ext cx="24536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83" name="Text Box 44"/>
          <p:cNvSpPr txBox="1">
            <a:spLocks noChangeArrowheads="1"/>
          </p:cNvSpPr>
          <p:nvPr/>
        </p:nvSpPr>
        <p:spPr bwMode="auto">
          <a:xfrm>
            <a:off x="7210697" y="2680156"/>
            <a:ext cx="1295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800" dirty="0">
                <a:solidFill>
                  <a:srgbClr val="000000"/>
                </a:solidFill>
              </a:rPr>
              <a:t>Base </a:t>
            </a:r>
            <a:r>
              <a:rPr lang="en-US" sz="800" dirty="0" smtClean="0">
                <a:solidFill>
                  <a:srgbClr val="000000"/>
                </a:solidFill>
              </a:rPr>
              <a:t>case</a:t>
            </a:r>
            <a:endParaRPr lang="en-US" sz="800" dirty="0">
              <a:solidFill>
                <a:srgbClr val="000000"/>
              </a:solidFill>
            </a:endParaRPr>
          </a:p>
        </p:txBody>
      </p:sp>
      <p:sp>
        <p:nvSpPr>
          <p:cNvPr id="87" name="Text Box 44"/>
          <p:cNvSpPr txBox="1">
            <a:spLocks noChangeArrowheads="1"/>
          </p:cNvSpPr>
          <p:nvPr/>
        </p:nvSpPr>
        <p:spPr bwMode="auto">
          <a:xfrm>
            <a:off x="7227366" y="4881828"/>
            <a:ext cx="1295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800" dirty="0" smtClean="0">
                <a:solidFill>
                  <a:srgbClr val="000000"/>
                </a:solidFill>
              </a:rPr>
              <a:t>Recursive case</a:t>
            </a:r>
            <a:endParaRPr lang="en-US" sz="800" dirty="0">
              <a:solidFill>
                <a:srgbClr val="000000"/>
              </a:solidFill>
            </a:endParaRPr>
          </a:p>
        </p:txBody>
      </p:sp>
    </p:spTree>
    <p:extLst>
      <p:ext uri="{BB962C8B-B14F-4D97-AF65-F5344CB8AC3E}">
        <p14:creationId xmlns:p14="http://schemas.microsoft.com/office/powerpoint/2010/main" val="405838275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5"/>
          <p:cNvSpPr txBox="1">
            <a:spLocks noChangeArrowheads="1"/>
          </p:cNvSpPr>
          <p:nvPr/>
        </p:nvSpPr>
        <p:spPr bwMode="auto">
          <a:xfrm>
            <a:off x="381000" y="228600"/>
            <a:ext cx="2667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4000" dirty="0" smtClean="0">
                <a:solidFill>
                  <a:srgbClr val="000000"/>
                </a:solidFill>
                <a:latin typeface="Cambria" pitchFamily="18" charset="0"/>
              </a:rPr>
              <a:t>Design #2</a:t>
            </a:r>
            <a:endParaRPr lang="en-US" sz="4000" dirty="0">
              <a:solidFill>
                <a:srgbClr val="000000"/>
              </a:solidFill>
              <a:latin typeface="Cambria" pitchFamily="18" charset="0"/>
            </a:endParaRPr>
          </a:p>
        </p:txBody>
      </p:sp>
      <p:sp>
        <p:nvSpPr>
          <p:cNvPr id="64515" name="Rectangle 6"/>
          <p:cNvSpPr>
            <a:spLocks noChangeArrowheads="1"/>
          </p:cNvSpPr>
          <p:nvPr/>
        </p:nvSpPr>
        <p:spPr bwMode="auto">
          <a:xfrm>
            <a:off x="304800" y="1398588"/>
            <a:ext cx="6636753"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lnSpc>
                <a:spcPct val="80000"/>
              </a:lnSpc>
              <a:spcBef>
                <a:spcPct val="50000"/>
              </a:spcBef>
              <a:spcAft>
                <a:spcPct val="0"/>
              </a:spcAft>
            </a:pPr>
            <a:r>
              <a:rPr lang="en-US" sz="2400" b="1" dirty="0" err="1">
                <a:solidFill>
                  <a:srgbClr val="FEA30F"/>
                </a:solidFill>
                <a:latin typeface="Courier New" pitchFamily="49" charset="0"/>
              </a:rPr>
              <a:t>def</a:t>
            </a:r>
            <a:r>
              <a:rPr lang="en-US" sz="2400" b="1" dirty="0">
                <a:solidFill>
                  <a:srgbClr val="000000"/>
                </a:solidFill>
                <a:latin typeface="Courier New" pitchFamily="49" charset="0"/>
              </a:rPr>
              <a:t> </a:t>
            </a:r>
            <a:r>
              <a:rPr lang="en-US" sz="2400" b="1" dirty="0" err="1">
                <a:solidFill>
                  <a:srgbClr val="000000"/>
                </a:solidFill>
                <a:latin typeface="Courier New" pitchFamily="49" charset="0"/>
              </a:rPr>
              <a:t>mymax</a:t>
            </a:r>
            <a:r>
              <a:rPr lang="en-US" sz="2400" b="1" dirty="0">
                <a:solidFill>
                  <a:srgbClr val="000000"/>
                </a:solidFill>
                <a:latin typeface="Courier New" pitchFamily="49" charset="0"/>
              </a:rPr>
              <a:t>(L):</a:t>
            </a:r>
          </a:p>
          <a:p>
            <a:pPr fontAlgn="base">
              <a:lnSpc>
                <a:spcPct val="80000"/>
              </a:lnSpc>
              <a:spcBef>
                <a:spcPct val="50000"/>
              </a:spcBef>
              <a:spcAft>
                <a:spcPct val="0"/>
              </a:spcAft>
            </a:pPr>
            <a:r>
              <a:rPr lang="en-US" sz="2400" b="1" dirty="0">
                <a:solidFill>
                  <a:srgbClr val="9103B9"/>
                </a:solidFill>
                <a:latin typeface="Courier New" pitchFamily="49" charset="0"/>
              </a:rPr>
              <a:t>    </a:t>
            </a:r>
            <a:r>
              <a:rPr lang="en-US" sz="2400" b="1" dirty="0">
                <a:solidFill>
                  <a:srgbClr val="0B9520"/>
                </a:solidFill>
                <a:latin typeface="Courier New" pitchFamily="49" charset="0"/>
              </a:rPr>
              <a:t>""" input: a NONEMPTY list, L</a:t>
            </a:r>
          </a:p>
          <a:p>
            <a:pPr fontAlgn="base">
              <a:lnSpc>
                <a:spcPct val="80000"/>
              </a:lnSpc>
              <a:spcBef>
                <a:spcPct val="50000"/>
              </a:spcBef>
              <a:spcAft>
                <a:spcPct val="0"/>
              </a:spcAft>
            </a:pPr>
            <a:r>
              <a:rPr lang="en-US" sz="2400" b="1" dirty="0">
                <a:solidFill>
                  <a:srgbClr val="0B9520"/>
                </a:solidFill>
                <a:latin typeface="Courier New" pitchFamily="49" charset="0"/>
              </a:rPr>
              <a:t>        output: L's maximum element</a:t>
            </a:r>
          </a:p>
          <a:p>
            <a:pPr fontAlgn="base">
              <a:lnSpc>
                <a:spcPct val="80000"/>
              </a:lnSpc>
              <a:spcBef>
                <a:spcPct val="50000"/>
              </a:spcBef>
              <a:spcAft>
                <a:spcPct val="0"/>
              </a:spcAft>
            </a:pPr>
            <a:r>
              <a:rPr lang="en-US" sz="2400" b="1" dirty="0">
                <a:solidFill>
                  <a:srgbClr val="0B9520"/>
                </a:solidFill>
                <a:latin typeface="Courier New" pitchFamily="49" charset="0"/>
              </a:rPr>
              <a:t>    """</a:t>
            </a:r>
          </a:p>
          <a:p>
            <a:pPr fontAlgn="base">
              <a:lnSpc>
                <a:spcPct val="80000"/>
              </a:lnSpc>
              <a:spcBef>
                <a:spcPct val="50000"/>
              </a:spcBef>
              <a:spcAft>
                <a:spcPct val="0"/>
              </a:spcAft>
            </a:pPr>
            <a:r>
              <a:rPr lang="en-US" sz="2400" b="1" dirty="0">
                <a:solidFill>
                  <a:srgbClr val="FEA30F"/>
                </a:solidFill>
                <a:latin typeface="Courier New" pitchFamily="49" charset="0"/>
              </a:rPr>
              <a:t>    if</a:t>
            </a:r>
            <a:r>
              <a:rPr lang="en-US" sz="2400" b="1" dirty="0">
                <a:solidFill>
                  <a:srgbClr val="9103B9"/>
                </a:solidFill>
                <a:latin typeface="Courier New" pitchFamily="49" charset="0"/>
              </a:rPr>
              <a:t>            </a:t>
            </a:r>
            <a:r>
              <a:rPr lang="en-US" sz="2400" b="1" dirty="0">
                <a:solidFill>
                  <a:srgbClr val="000000"/>
                </a:solidFill>
                <a:latin typeface="Courier New" pitchFamily="49" charset="0"/>
              </a:rPr>
              <a:t>:</a:t>
            </a:r>
          </a:p>
          <a:p>
            <a:pPr fontAlgn="base">
              <a:lnSpc>
                <a:spcPct val="80000"/>
              </a:lnSpc>
              <a:spcBef>
                <a:spcPct val="50000"/>
              </a:spcBef>
              <a:spcAft>
                <a:spcPct val="0"/>
              </a:spcAft>
            </a:pPr>
            <a:endParaRPr lang="en-US" sz="2400" b="1" dirty="0">
              <a:solidFill>
                <a:srgbClr val="000000"/>
              </a:solidFill>
              <a:latin typeface="Courier New" pitchFamily="49" charset="0"/>
            </a:endParaRPr>
          </a:p>
          <a:p>
            <a:pPr fontAlgn="base">
              <a:lnSpc>
                <a:spcPct val="80000"/>
              </a:lnSpc>
              <a:spcBef>
                <a:spcPct val="50000"/>
              </a:spcBef>
              <a:spcAft>
                <a:spcPct val="0"/>
              </a:spcAft>
            </a:pPr>
            <a:endParaRPr lang="en-US" sz="2400" b="1" dirty="0">
              <a:solidFill>
                <a:srgbClr val="000000"/>
              </a:solidFill>
              <a:latin typeface="Courier New" pitchFamily="49" charset="0"/>
            </a:endParaRPr>
          </a:p>
          <a:p>
            <a:pPr fontAlgn="base">
              <a:lnSpc>
                <a:spcPct val="80000"/>
              </a:lnSpc>
              <a:spcBef>
                <a:spcPct val="50000"/>
              </a:spcBef>
              <a:spcAft>
                <a:spcPct val="0"/>
              </a:spcAft>
            </a:pPr>
            <a:r>
              <a:rPr lang="en-US" sz="2400" b="1" dirty="0">
                <a:solidFill>
                  <a:srgbClr val="9103B9"/>
                </a:solidFill>
                <a:latin typeface="Courier New" pitchFamily="49" charset="0"/>
              </a:rPr>
              <a:t>    </a:t>
            </a:r>
            <a:r>
              <a:rPr lang="en-US" sz="2400" b="1" dirty="0" err="1">
                <a:solidFill>
                  <a:srgbClr val="FEA30F"/>
                </a:solidFill>
                <a:latin typeface="Courier New" pitchFamily="49" charset="0"/>
              </a:rPr>
              <a:t>elif</a:t>
            </a:r>
            <a:r>
              <a:rPr lang="en-US" sz="2400" b="1" dirty="0">
                <a:solidFill>
                  <a:srgbClr val="FEA30F"/>
                </a:solidFill>
                <a:latin typeface="Courier New" pitchFamily="49" charset="0"/>
              </a:rPr>
              <a:t>               </a:t>
            </a:r>
            <a:r>
              <a:rPr lang="en-US" sz="2400" b="1" dirty="0">
                <a:solidFill>
                  <a:srgbClr val="000000"/>
                </a:solidFill>
                <a:latin typeface="Courier New" pitchFamily="49" charset="0"/>
              </a:rPr>
              <a:t>:</a:t>
            </a:r>
          </a:p>
          <a:p>
            <a:pPr fontAlgn="base">
              <a:lnSpc>
                <a:spcPct val="80000"/>
              </a:lnSpc>
              <a:spcBef>
                <a:spcPct val="50000"/>
              </a:spcBef>
              <a:spcAft>
                <a:spcPct val="0"/>
              </a:spcAft>
            </a:pPr>
            <a:endParaRPr lang="en-US" sz="2400" b="1" dirty="0">
              <a:solidFill>
                <a:srgbClr val="000000"/>
              </a:solidFill>
              <a:latin typeface="Courier New" pitchFamily="49" charset="0"/>
            </a:endParaRPr>
          </a:p>
          <a:p>
            <a:pPr fontAlgn="base">
              <a:lnSpc>
                <a:spcPct val="80000"/>
              </a:lnSpc>
              <a:spcBef>
                <a:spcPct val="50000"/>
              </a:spcBef>
              <a:spcAft>
                <a:spcPct val="0"/>
              </a:spcAft>
            </a:pPr>
            <a:endParaRPr lang="en-US" sz="2400" b="1" dirty="0">
              <a:solidFill>
                <a:srgbClr val="000000"/>
              </a:solidFill>
              <a:latin typeface="Courier New" pitchFamily="49" charset="0"/>
            </a:endParaRPr>
          </a:p>
        </p:txBody>
      </p:sp>
      <p:sp>
        <p:nvSpPr>
          <p:cNvPr id="64516" name="Line 13"/>
          <p:cNvSpPr>
            <a:spLocks noChangeShapeType="1"/>
          </p:cNvSpPr>
          <p:nvPr/>
        </p:nvSpPr>
        <p:spPr bwMode="auto">
          <a:xfrm>
            <a:off x="1625600" y="3709988"/>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64517" name="Text Box 14"/>
          <p:cNvSpPr txBox="1">
            <a:spLocks noChangeArrowheads="1"/>
          </p:cNvSpPr>
          <p:nvPr/>
        </p:nvSpPr>
        <p:spPr bwMode="auto">
          <a:xfrm>
            <a:off x="1520825" y="368935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900">
                <a:solidFill>
                  <a:srgbClr val="000000"/>
                </a:solidFill>
              </a:rPr>
              <a:t>base case test!</a:t>
            </a:r>
          </a:p>
        </p:txBody>
      </p:sp>
      <p:sp>
        <p:nvSpPr>
          <p:cNvPr id="64518" name="Line 15"/>
          <p:cNvSpPr>
            <a:spLocks noChangeShapeType="1"/>
          </p:cNvSpPr>
          <p:nvPr/>
        </p:nvSpPr>
        <p:spPr bwMode="auto">
          <a:xfrm>
            <a:off x="2214563" y="5153025"/>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64519" name="Text Box 16"/>
          <p:cNvSpPr txBox="1">
            <a:spLocks noChangeArrowheads="1"/>
          </p:cNvSpPr>
          <p:nvPr/>
        </p:nvSpPr>
        <p:spPr bwMode="auto">
          <a:xfrm>
            <a:off x="2109788" y="5132388"/>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900">
                <a:solidFill>
                  <a:srgbClr val="000000"/>
                </a:solidFill>
              </a:rPr>
              <a:t>another case…</a:t>
            </a:r>
          </a:p>
        </p:txBody>
      </p:sp>
      <p:sp>
        <p:nvSpPr>
          <p:cNvPr id="64520" name="Rectangle 10"/>
          <p:cNvSpPr>
            <a:spLocks noChangeArrowheads="1"/>
          </p:cNvSpPr>
          <p:nvPr/>
        </p:nvSpPr>
        <p:spPr bwMode="auto">
          <a:xfrm>
            <a:off x="1711325" y="3208338"/>
            <a:ext cx="1844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b="1">
                <a:solidFill>
                  <a:srgbClr val="000000"/>
                </a:solidFill>
                <a:latin typeface="Courier New" pitchFamily="49" charset="0"/>
              </a:rPr>
              <a:t>len(L)==1</a:t>
            </a:r>
            <a:endParaRPr lang="en-US" sz="2400">
              <a:solidFill>
                <a:srgbClr val="000000"/>
              </a:solidFill>
            </a:endParaRPr>
          </a:p>
        </p:txBody>
      </p:sp>
      <p:sp>
        <p:nvSpPr>
          <p:cNvPr id="12" name="Rectangle 11"/>
          <p:cNvSpPr/>
          <p:nvPr/>
        </p:nvSpPr>
        <p:spPr>
          <a:xfrm>
            <a:off x="3352800" y="152400"/>
            <a:ext cx="5410200" cy="584775"/>
          </a:xfrm>
          <a:prstGeom prst="rect">
            <a:avLst/>
          </a:prstGeom>
        </p:spPr>
        <p:txBody>
          <a:bodyPr wrap="square">
            <a:spAutoFit/>
          </a:bodyPr>
          <a:lstStyle/>
          <a:p>
            <a:pPr algn="ctr" eaLnBrk="0" fontAlgn="base" hangingPunct="0">
              <a:spcBef>
                <a:spcPct val="0"/>
              </a:spcBef>
              <a:spcAft>
                <a:spcPct val="0"/>
              </a:spcAft>
            </a:pPr>
            <a:r>
              <a:rPr lang="en-US" sz="3200" b="1" dirty="0">
                <a:solidFill>
                  <a:srgbClr val="333399"/>
                </a:solidFill>
                <a:latin typeface="Courier New" pitchFamily="49" charset="0"/>
              </a:rPr>
              <a:t>[1,4,3,42</a:t>
            </a:r>
            <a:r>
              <a:rPr lang="en-US" sz="3200" b="1" dirty="0">
                <a:solidFill>
                  <a:srgbClr val="333399"/>
                </a:solidFill>
                <a:latin typeface="Courier New" pitchFamily="49" charset="0"/>
              </a:rPr>
              <a:t>,-100,7]</a:t>
            </a:r>
            <a:r>
              <a:rPr lang="en-US" sz="3200" b="1" dirty="0">
                <a:solidFill>
                  <a:srgbClr val="000000"/>
                </a:solidFill>
                <a:latin typeface="Courier New" pitchFamily="49" charset="0"/>
              </a:rPr>
              <a:t> </a:t>
            </a:r>
            <a:endParaRPr lang="en-US" sz="2400" dirty="0">
              <a:solidFill>
                <a:srgbClr val="000000"/>
              </a:solidFill>
            </a:endParaRPr>
          </a:p>
        </p:txBody>
      </p:sp>
      <p:sp>
        <p:nvSpPr>
          <p:cNvPr id="11" name="Rectangle 10"/>
          <p:cNvSpPr/>
          <p:nvPr/>
        </p:nvSpPr>
        <p:spPr>
          <a:xfrm>
            <a:off x="1553350" y="3886200"/>
            <a:ext cx="1290738" cy="461665"/>
          </a:xfrm>
          <a:prstGeom prst="rect">
            <a:avLst/>
          </a:prstGeom>
        </p:spPr>
        <p:txBody>
          <a:bodyPr wrap="none">
            <a:spAutoFit/>
          </a:bodyPr>
          <a:lstStyle/>
          <a:p>
            <a:pPr eaLnBrk="0" fontAlgn="base" hangingPunct="0">
              <a:spcBef>
                <a:spcPct val="0"/>
              </a:spcBef>
              <a:spcAft>
                <a:spcPct val="0"/>
              </a:spcAft>
            </a:pPr>
            <a:r>
              <a:rPr lang="en-US" sz="2400" b="1" dirty="0">
                <a:solidFill>
                  <a:srgbClr val="7030A0"/>
                </a:solidFill>
                <a:latin typeface="Courier New" pitchFamily="49" charset="0"/>
              </a:rPr>
              <a:t>return</a:t>
            </a:r>
            <a:endParaRPr lang="en-US" sz="2400" dirty="0">
              <a:solidFill>
                <a:srgbClr val="7030A0"/>
              </a:solidFill>
            </a:endParaRPr>
          </a:p>
        </p:txBody>
      </p:sp>
      <p:sp>
        <p:nvSpPr>
          <p:cNvPr id="13" name="Rectangle 12"/>
          <p:cNvSpPr/>
          <p:nvPr/>
        </p:nvSpPr>
        <p:spPr>
          <a:xfrm>
            <a:off x="1568286" y="5334000"/>
            <a:ext cx="1290738" cy="461665"/>
          </a:xfrm>
          <a:prstGeom prst="rect">
            <a:avLst/>
          </a:prstGeom>
        </p:spPr>
        <p:txBody>
          <a:bodyPr wrap="none">
            <a:spAutoFit/>
          </a:bodyPr>
          <a:lstStyle/>
          <a:p>
            <a:pPr eaLnBrk="0" fontAlgn="base" hangingPunct="0">
              <a:spcBef>
                <a:spcPct val="0"/>
              </a:spcBef>
              <a:spcAft>
                <a:spcPct val="0"/>
              </a:spcAft>
            </a:pPr>
            <a:r>
              <a:rPr lang="en-US" sz="2400" b="1" dirty="0">
                <a:solidFill>
                  <a:srgbClr val="7030A0"/>
                </a:solidFill>
                <a:latin typeface="Courier New" pitchFamily="49" charset="0"/>
              </a:rPr>
              <a:t>return</a:t>
            </a:r>
            <a:endParaRPr lang="en-US" sz="2400" dirty="0">
              <a:solidFill>
                <a:srgbClr val="7030A0"/>
              </a:solidFill>
            </a:endParaRPr>
          </a:p>
        </p:txBody>
      </p:sp>
      <p:sp>
        <p:nvSpPr>
          <p:cNvPr id="14" name="Rectangle 13"/>
          <p:cNvSpPr/>
          <p:nvPr/>
        </p:nvSpPr>
        <p:spPr>
          <a:xfrm>
            <a:off x="1568286" y="6396335"/>
            <a:ext cx="1290738" cy="461665"/>
          </a:xfrm>
          <a:prstGeom prst="rect">
            <a:avLst/>
          </a:prstGeom>
        </p:spPr>
        <p:txBody>
          <a:bodyPr wrap="none">
            <a:spAutoFit/>
          </a:bodyPr>
          <a:lstStyle/>
          <a:p>
            <a:pPr eaLnBrk="0" fontAlgn="base" hangingPunct="0">
              <a:spcBef>
                <a:spcPct val="0"/>
              </a:spcBef>
              <a:spcAft>
                <a:spcPct val="0"/>
              </a:spcAft>
            </a:pPr>
            <a:r>
              <a:rPr lang="en-US" sz="2400" b="1" dirty="0">
                <a:solidFill>
                  <a:srgbClr val="7030A0"/>
                </a:solidFill>
                <a:latin typeface="Courier New" pitchFamily="49" charset="0"/>
              </a:rPr>
              <a:t>return</a:t>
            </a:r>
            <a:endParaRPr lang="en-US" sz="2400" dirty="0">
              <a:solidFill>
                <a:srgbClr val="7030A0"/>
              </a:solidFill>
            </a:endParaRPr>
          </a:p>
        </p:txBody>
      </p:sp>
      <p:sp>
        <p:nvSpPr>
          <p:cNvPr id="3" name="Rectangle 2"/>
          <p:cNvSpPr/>
          <p:nvPr/>
        </p:nvSpPr>
        <p:spPr>
          <a:xfrm>
            <a:off x="1051560" y="5937696"/>
            <a:ext cx="1106393" cy="461665"/>
          </a:xfrm>
          <a:prstGeom prst="rect">
            <a:avLst/>
          </a:prstGeom>
        </p:spPr>
        <p:txBody>
          <a:bodyPr wrap="none">
            <a:spAutoFit/>
          </a:bodyPr>
          <a:lstStyle/>
          <a:p>
            <a:pPr eaLnBrk="0" fontAlgn="base" hangingPunct="0">
              <a:spcBef>
                <a:spcPct val="0"/>
              </a:spcBef>
              <a:spcAft>
                <a:spcPct val="0"/>
              </a:spcAft>
            </a:pPr>
            <a:r>
              <a:rPr lang="en-US" sz="2400" b="1" dirty="0">
                <a:solidFill>
                  <a:srgbClr val="FEA30F"/>
                </a:solidFill>
                <a:latin typeface="Courier New" pitchFamily="49" charset="0"/>
              </a:rPr>
              <a:t>else</a:t>
            </a:r>
            <a:r>
              <a:rPr lang="en-US" sz="2400" b="1" dirty="0">
                <a:solidFill>
                  <a:srgbClr val="000000"/>
                </a:solidFill>
                <a:latin typeface="Courier New" pitchFamily="49" charset="0"/>
              </a:rPr>
              <a:t>:</a:t>
            </a:r>
            <a:endParaRPr lang="en-US" sz="2400" dirty="0">
              <a:solidFill>
                <a:srgbClr val="000000"/>
              </a:solidFill>
            </a:endParaRPr>
          </a:p>
        </p:txBody>
      </p:sp>
    </p:spTree>
    <p:extLst>
      <p:ext uri="{BB962C8B-B14F-4D97-AF65-F5344CB8AC3E}">
        <p14:creationId xmlns:p14="http://schemas.microsoft.com/office/powerpoint/2010/main" val="424821991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6"/>
          <p:cNvSpPr>
            <a:spLocks noChangeArrowheads="1"/>
          </p:cNvSpPr>
          <p:nvPr/>
        </p:nvSpPr>
        <p:spPr bwMode="auto">
          <a:xfrm>
            <a:off x="304800" y="1398588"/>
            <a:ext cx="82296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80000"/>
              </a:lnSpc>
              <a:spcBef>
                <a:spcPct val="50000"/>
              </a:spcBef>
              <a:spcAft>
                <a:spcPct val="0"/>
              </a:spcAft>
            </a:pPr>
            <a:r>
              <a:rPr lang="en-US" sz="2400" b="1" dirty="0" err="1">
                <a:solidFill>
                  <a:srgbClr val="FEA30F"/>
                </a:solidFill>
                <a:latin typeface="Courier New" pitchFamily="49" charset="0"/>
              </a:rPr>
              <a:t>def</a:t>
            </a:r>
            <a:r>
              <a:rPr lang="en-US" sz="2400" b="1" dirty="0">
                <a:solidFill>
                  <a:srgbClr val="000000"/>
                </a:solidFill>
                <a:latin typeface="Courier New" pitchFamily="49" charset="0"/>
              </a:rPr>
              <a:t> </a:t>
            </a:r>
            <a:r>
              <a:rPr lang="en-US" sz="2400" b="1" dirty="0" err="1">
                <a:solidFill>
                  <a:srgbClr val="000000"/>
                </a:solidFill>
                <a:latin typeface="Courier New" pitchFamily="49" charset="0"/>
              </a:rPr>
              <a:t>mymax</a:t>
            </a:r>
            <a:r>
              <a:rPr lang="en-US" sz="2400" b="1" dirty="0">
                <a:solidFill>
                  <a:srgbClr val="000000"/>
                </a:solidFill>
                <a:latin typeface="Courier New" pitchFamily="49" charset="0"/>
              </a:rPr>
              <a:t>(L):</a:t>
            </a:r>
          </a:p>
          <a:p>
            <a:pPr fontAlgn="base">
              <a:lnSpc>
                <a:spcPct val="80000"/>
              </a:lnSpc>
              <a:spcBef>
                <a:spcPct val="50000"/>
              </a:spcBef>
              <a:spcAft>
                <a:spcPct val="0"/>
              </a:spcAft>
            </a:pPr>
            <a:r>
              <a:rPr lang="en-US" sz="2400" b="1" dirty="0">
                <a:solidFill>
                  <a:srgbClr val="9103B9"/>
                </a:solidFill>
                <a:latin typeface="Courier New" pitchFamily="49" charset="0"/>
              </a:rPr>
              <a:t>    </a:t>
            </a:r>
            <a:r>
              <a:rPr lang="en-US" sz="2400" b="1" dirty="0">
                <a:solidFill>
                  <a:srgbClr val="0B9520"/>
                </a:solidFill>
                <a:latin typeface="Courier New" pitchFamily="49" charset="0"/>
              </a:rPr>
              <a:t>""" input: a NONEMPTY list, L</a:t>
            </a:r>
          </a:p>
          <a:p>
            <a:pPr fontAlgn="base">
              <a:lnSpc>
                <a:spcPct val="80000"/>
              </a:lnSpc>
              <a:spcBef>
                <a:spcPct val="50000"/>
              </a:spcBef>
              <a:spcAft>
                <a:spcPct val="0"/>
              </a:spcAft>
            </a:pPr>
            <a:r>
              <a:rPr lang="en-US" sz="2400" b="1" dirty="0">
                <a:solidFill>
                  <a:srgbClr val="0B9520"/>
                </a:solidFill>
                <a:latin typeface="Courier New" pitchFamily="49" charset="0"/>
              </a:rPr>
              <a:t>        output: L's maximum element</a:t>
            </a:r>
          </a:p>
          <a:p>
            <a:pPr fontAlgn="base">
              <a:lnSpc>
                <a:spcPct val="80000"/>
              </a:lnSpc>
              <a:spcBef>
                <a:spcPct val="50000"/>
              </a:spcBef>
              <a:spcAft>
                <a:spcPct val="0"/>
              </a:spcAft>
            </a:pPr>
            <a:r>
              <a:rPr lang="en-US" sz="2400" b="1" dirty="0">
                <a:solidFill>
                  <a:srgbClr val="0B9520"/>
                </a:solidFill>
                <a:latin typeface="Courier New" pitchFamily="49" charset="0"/>
              </a:rPr>
              <a:t>    """</a:t>
            </a:r>
          </a:p>
          <a:p>
            <a:pPr fontAlgn="base">
              <a:lnSpc>
                <a:spcPct val="80000"/>
              </a:lnSpc>
              <a:spcBef>
                <a:spcPct val="50000"/>
              </a:spcBef>
              <a:spcAft>
                <a:spcPct val="0"/>
              </a:spcAft>
            </a:pPr>
            <a:r>
              <a:rPr lang="en-US" sz="2400" b="1" dirty="0">
                <a:solidFill>
                  <a:srgbClr val="FEA30F"/>
                </a:solidFill>
                <a:latin typeface="Courier New" pitchFamily="49" charset="0"/>
              </a:rPr>
              <a:t>    if</a:t>
            </a:r>
            <a:r>
              <a:rPr lang="en-US" sz="2400" b="1" dirty="0">
                <a:solidFill>
                  <a:srgbClr val="9103B9"/>
                </a:solidFill>
                <a:latin typeface="Courier New" pitchFamily="49" charset="0"/>
              </a:rPr>
              <a:t> </a:t>
            </a:r>
            <a:r>
              <a:rPr lang="en-US" sz="2400" b="1" dirty="0" err="1">
                <a:solidFill>
                  <a:srgbClr val="000000"/>
                </a:solidFill>
                <a:latin typeface="Courier New" pitchFamily="49" charset="0"/>
              </a:rPr>
              <a:t>len</a:t>
            </a:r>
            <a:r>
              <a:rPr lang="en-US" sz="2400" b="1" dirty="0">
                <a:solidFill>
                  <a:srgbClr val="000000"/>
                </a:solidFill>
                <a:latin typeface="Courier New" pitchFamily="49" charset="0"/>
              </a:rPr>
              <a:t>(L) == 1:</a:t>
            </a:r>
          </a:p>
          <a:p>
            <a:pPr fontAlgn="base">
              <a:lnSpc>
                <a:spcPct val="80000"/>
              </a:lnSpc>
              <a:spcBef>
                <a:spcPct val="50000"/>
              </a:spcBef>
              <a:spcAft>
                <a:spcPct val="0"/>
              </a:spcAft>
            </a:pPr>
            <a:r>
              <a:rPr lang="en-US" sz="2400" b="1" dirty="0">
                <a:solidFill>
                  <a:srgbClr val="9103B9"/>
                </a:solidFill>
                <a:latin typeface="Courier New" pitchFamily="49" charset="0"/>
              </a:rPr>
              <a:t>        </a:t>
            </a:r>
            <a:r>
              <a:rPr lang="en-US" sz="2400" b="1" dirty="0">
                <a:solidFill>
                  <a:srgbClr val="7030A0"/>
                </a:solidFill>
                <a:latin typeface="Courier New" pitchFamily="49" charset="0"/>
              </a:rPr>
              <a:t>return </a:t>
            </a:r>
            <a:r>
              <a:rPr lang="en-US" sz="2400" b="1" dirty="0">
                <a:solidFill>
                  <a:srgbClr val="000000"/>
                </a:solidFill>
                <a:latin typeface="Courier New" pitchFamily="49" charset="0"/>
              </a:rPr>
              <a:t>L[0]</a:t>
            </a:r>
          </a:p>
          <a:p>
            <a:pPr fontAlgn="base">
              <a:lnSpc>
                <a:spcPct val="80000"/>
              </a:lnSpc>
              <a:spcBef>
                <a:spcPct val="50000"/>
              </a:spcBef>
              <a:spcAft>
                <a:spcPct val="0"/>
              </a:spcAft>
            </a:pPr>
            <a:r>
              <a:rPr lang="en-US" sz="2400" b="1" dirty="0">
                <a:solidFill>
                  <a:srgbClr val="9103B9"/>
                </a:solidFill>
                <a:latin typeface="Courier New" pitchFamily="49" charset="0"/>
              </a:rPr>
              <a:t>    </a:t>
            </a:r>
            <a:r>
              <a:rPr lang="en-US" sz="2400" b="1" dirty="0" err="1">
                <a:solidFill>
                  <a:srgbClr val="FEA30F"/>
                </a:solidFill>
                <a:latin typeface="Courier New" pitchFamily="49" charset="0"/>
              </a:rPr>
              <a:t>elif</a:t>
            </a:r>
            <a:r>
              <a:rPr lang="en-US" sz="2400" b="1" dirty="0">
                <a:solidFill>
                  <a:srgbClr val="000000"/>
                </a:solidFill>
                <a:latin typeface="Courier New" pitchFamily="49" charset="0"/>
              </a:rPr>
              <a:t> L[0] &lt; L[1]:</a:t>
            </a:r>
          </a:p>
          <a:p>
            <a:pPr fontAlgn="base">
              <a:lnSpc>
                <a:spcPct val="80000"/>
              </a:lnSpc>
              <a:spcBef>
                <a:spcPct val="50000"/>
              </a:spcBef>
              <a:spcAft>
                <a:spcPct val="0"/>
              </a:spcAft>
            </a:pPr>
            <a:r>
              <a:rPr lang="en-US" sz="2400" b="1" dirty="0">
                <a:solidFill>
                  <a:srgbClr val="000000"/>
                </a:solidFill>
                <a:latin typeface="Courier New" pitchFamily="49" charset="0"/>
              </a:rPr>
              <a:t>	   </a:t>
            </a:r>
            <a:r>
              <a:rPr lang="en-US" sz="2400" b="1" dirty="0">
                <a:solidFill>
                  <a:srgbClr val="7030A0"/>
                </a:solidFill>
                <a:latin typeface="Courier New" pitchFamily="49" charset="0"/>
              </a:rPr>
              <a:t>return </a:t>
            </a:r>
            <a:r>
              <a:rPr lang="en-US" sz="2400" b="1" dirty="0" err="1">
                <a:solidFill>
                  <a:srgbClr val="000000"/>
                </a:solidFill>
                <a:latin typeface="Courier New" pitchFamily="49" charset="0"/>
              </a:rPr>
              <a:t>mymax</a:t>
            </a:r>
            <a:r>
              <a:rPr lang="en-US" sz="2400" b="1" dirty="0">
                <a:solidFill>
                  <a:srgbClr val="000000"/>
                </a:solidFill>
                <a:latin typeface="Courier New" pitchFamily="49" charset="0"/>
              </a:rPr>
              <a:t>( L[1:] )</a:t>
            </a:r>
          </a:p>
          <a:p>
            <a:pPr fontAlgn="base">
              <a:lnSpc>
                <a:spcPct val="80000"/>
              </a:lnSpc>
              <a:spcBef>
                <a:spcPct val="50000"/>
              </a:spcBef>
              <a:spcAft>
                <a:spcPct val="0"/>
              </a:spcAft>
            </a:pPr>
            <a:r>
              <a:rPr lang="en-US" sz="2400" b="1" dirty="0">
                <a:solidFill>
                  <a:srgbClr val="000000"/>
                </a:solidFill>
                <a:latin typeface="Courier New" pitchFamily="49" charset="0"/>
              </a:rPr>
              <a:t>    </a:t>
            </a:r>
            <a:r>
              <a:rPr lang="en-US" sz="2400" b="1" dirty="0">
                <a:solidFill>
                  <a:srgbClr val="FEA30F"/>
                </a:solidFill>
                <a:latin typeface="Courier New" pitchFamily="49" charset="0"/>
              </a:rPr>
              <a:t>else</a:t>
            </a:r>
            <a:r>
              <a:rPr lang="en-US" sz="2400" b="1" dirty="0">
                <a:solidFill>
                  <a:srgbClr val="000000"/>
                </a:solidFill>
                <a:latin typeface="Courier New" pitchFamily="49" charset="0"/>
              </a:rPr>
              <a:t>:</a:t>
            </a:r>
          </a:p>
          <a:p>
            <a:pPr fontAlgn="base">
              <a:lnSpc>
                <a:spcPct val="80000"/>
              </a:lnSpc>
              <a:spcBef>
                <a:spcPct val="50000"/>
              </a:spcBef>
              <a:spcAft>
                <a:spcPct val="0"/>
              </a:spcAft>
            </a:pPr>
            <a:r>
              <a:rPr lang="en-US" sz="2400" b="1" dirty="0">
                <a:solidFill>
                  <a:srgbClr val="000000"/>
                </a:solidFill>
                <a:latin typeface="Courier New" pitchFamily="49" charset="0"/>
              </a:rPr>
              <a:t>	   </a:t>
            </a:r>
            <a:r>
              <a:rPr lang="en-US" sz="2400" b="1" dirty="0">
                <a:solidFill>
                  <a:srgbClr val="7030A0"/>
                </a:solidFill>
                <a:latin typeface="Courier New" pitchFamily="49" charset="0"/>
              </a:rPr>
              <a:t>return </a:t>
            </a:r>
            <a:r>
              <a:rPr lang="en-US" sz="2400" b="1" dirty="0" err="1">
                <a:solidFill>
                  <a:srgbClr val="000000"/>
                </a:solidFill>
                <a:latin typeface="Courier New" pitchFamily="49" charset="0"/>
              </a:rPr>
              <a:t>mymax</a:t>
            </a:r>
            <a:r>
              <a:rPr lang="en-US" sz="2400" b="1" dirty="0">
                <a:solidFill>
                  <a:srgbClr val="000000"/>
                </a:solidFill>
                <a:latin typeface="Courier New" pitchFamily="49" charset="0"/>
              </a:rPr>
              <a:t>( L[0:1] + L[2:] )</a:t>
            </a:r>
            <a:r>
              <a:rPr lang="en-US" sz="2400" b="1" dirty="0">
                <a:solidFill>
                  <a:srgbClr val="9103B9"/>
                </a:solidFill>
                <a:latin typeface="Courier New" pitchFamily="49" charset="0"/>
              </a:rPr>
              <a:t> </a:t>
            </a:r>
          </a:p>
        </p:txBody>
      </p:sp>
      <p:grpSp>
        <p:nvGrpSpPr>
          <p:cNvPr id="65540" name="Group 8"/>
          <p:cNvGrpSpPr>
            <a:grpSpLocks/>
          </p:cNvGrpSpPr>
          <p:nvPr/>
        </p:nvGrpSpPr>
        <p:grpSpPr bwMode="auto">
          <a:xfrm>
            <a:off x="8534400" y="6172200"/>
            <a:ext cx="371475" cy="468313"/>
            <a:chOff x="2928" y="1051"/>
            <a:chExt cx="840" cy="957"/>
          </a:xfrm>
        </p:grpSpPr>
        <p:sp>
          <p:nvSpPr>
            <p:cNvPr id="65542" name="Freeform 9"/>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65543" name="Oval 10"/>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65544" name="Oval 11"/>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65545" name="Oval 12"/>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65546" name="Oval 13"/>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65547" name="Oval 14"/>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65548" name="Oval 15"/>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65549" name="Oval 16"/>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65550" name="AutoShape 17"/>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65551" name="Freeform 18"/>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65552" name="Freeform 19"/>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65553" name="Freeform 20"/>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65554" name="Freeform 21"/>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0" fontAlgn="base" hangingPunct="0">
                <a:spcBef>
                  <a:spcPct val="0"/>
                </a:spcBef>
                <a:spcAft>
                  <a:spcPct val="0"/>
                </a:spcAft>
              </a:pPr>
              <a:endParaRPr lang="en-US" sz="2400">
                <a:solidFill>
                  <a:srgbClr val="000000"/>
                </a:solidFill>
              </a:endParaRPr>
            </a:p>
          </p:txBody>
        </p:sp>
      </p:grpSp>
      <p:sp>
        <p:nvSpPr>
          <p:cNvPr id="65541" name="Rectangle 22"/>
          <p:cNvSpPr>
            <a:spLocks noChangeArrowheads="1"/>
          </p:cNvSpPr>
          <p:nvPr/>
        </p:nvSpPr>
        <p:spPr bwMode="auto">
          <a:xfrm>
            <a:off x="7696200" y="6019800"/>
            <a:ext cx="1068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0"/>
              </a:spcBef>
              <a:spcAft>
                <a:spcPct val="0"/>
              </a:spcAft>
            </a:pPr>
            <a:r>
              <a:rPr lang="en-US" sz="1000">
                <a:solidFill>
                  <a:srgbClr val="0B9520"/>
                </a:solidFill>
                <a:latin typeface="Times New Roman" pitchFamily="18" charset="0"/>
              </a:rPr>
              <a:t>Hey - do I get a slice?!</a:t>
            </a:r>
          </a:p>
        </p:txBody>
      </p:sp>
      <p:sp>
        <p:nvSpPr>
          <p:cNvPr id="19" name="Text Box 5"/>
          <p:cNvSpPr txBox="1">
            <a:spLocks noChangeArrowheads="1"/>
          </p:cNvSpPr>
          <p:nvPr/>
        </p:nvSpPr>
        <p:spPr bwMode="auto">
          <a:xfrm>
            <a:off x="381000" y="228600"/>
            <a:ext cx="2667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4000" dirty="0" smtClean="0">
                <a:solidFill>
                  <a:srgbClr val="000000"/>
                </a:solidFill>
                <a:latin typeface="Cambria" pitchFamily="18" charset="0"/>
              </a:rPr>
              <a:t>Design #2</a:t>
            </a:r>
            <a:endParaRPr lang="en-US" sz="4000" dirty="0">
              <a:solidFill>
                <a:srgbClr val="000000"/>
              </a:solidFill>
              <a:latin typeface="Cambria" pitchFamily="18" charset="0"/>
            </a:endParaRPr>
          </a:p>
        </p:txBody>
      </p:sp>
    </p:spTree>
    <p:extLst>
      <p:ext uri="{BB962C8B-B14F-4D97-AF65-F5344CB8AC3E}">
        <p14:creationId xmlns:p14="http://schemas.microsoft.com/office/powerpoint/2010/main" val="157987158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7"/>
          <p:cNvSpPr>
            <a:spLocks noChangeArrowheads="1"/>
          </p:cNvSpPr>
          <p:nvPr/>
        </p:nvSpPr>
        <p:spPr bwMode="auto">
          <a:xfrm>
            <a:off x="3810000" y="1828800"/>
            <a:ext cx="5029200" cy="403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123" name="Text Box 5"/>
          <p:cNvSpPr txBox="1">
            <a:spLocks noChangeArrowheads="1"/>
          </p:cNvSpPr>
          <p:nvPr/>
        </p:nvSpPr>
        <p:spPr bwMode="auto">
          <a:xfrm>
            <a:off x="838200" y="228600"/>
            <a:ext cx="7467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Computation's Dual Identity</a:t>
            </a:r>
          </a:p>
        </p:txBody>
      </p:sp>
      <p:sp>
        <p:nvSpPr>
          <p:cNvPr id="5124" name="AutoShape 7"/>
          <p:cNvSpPr>
            <a:spLocks noChangeArrowheads="1"/>
          </p:cNvSpPr>
          <p:nvPr/>
        </p:nvSpPr>
        <p:spPr bwMode="auto">
          <a:xfrm>
            <a:off x="4160838" y="3082925"/>
            <a:ext cx="1981200" cy="1143000"/>
          </a:xfrm>
          <a:prstGeom prst="cube">
            <a:avLst>
              <a:gd name="adj" fmla="val 29167"/>
            </a:avLst>
          </a:prstGeom>
          <a:solidFill>
            <a:schemeClr val="bg1"/>
          </a:solidFill>
          <a:ln w="19050">
            <a:solidFill>
              <a:srgbClr val="990000"/>
            </a:solidFill>
            <a:miter lim="800000"/>
            <a:headEnd/>
            <a:tailEnd/>
          </a:ln>
        </p:spPr>
        <p:txBody>
          <a:bodyPr wrap="none" anchor="ctr"/>
          <a:lstStyle/>
          <a:p>
            <a:endParaRPr lang="en-US"/>
          </a:p>
        </p:txBody>
      </p:sp>
      <p:sp>
        <p:nvSpPr>
          <p:cNvPr id="5125" name="Rectangle 8"/>
          <p:cNvSpPr>
            <a:spLocks noChangeArrowheads="1"/>
          </p:cNvSpPr>
          <p:nvPr/>
        </p:nvSpPr>
        <p:spPr bwMode="auto">
          <a:xfrm>
            <a:off x="4160838" y="3413125"/>
            <a:ext cx="1905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a:solidFill>
                  <a:srgbClr val="990000"/>
                </a:solidFill>
                <a:latin typeface="Courier New" pitchFamily="49" charset="0"/>
              </a:rPr>
              <a:t>name:</a:t>
            </a:r>
            <a:r>
              <a:rPr lang="en-US" sz="1600" b="1">
                <a:latin typeface="Courier New" pitchFamily="49" charset="0"/>
              </a:rPr>
              <a:t> x</a:t>
            </a:r>
          </a:p>
          <a:p>
            <a:r>
              <a:rPr lang="en-US" sz="1600" b="1">
                <a:solidFill>
                  <a:srgbClr val="990000"/>
                </a:solidFill>
                <a:latin typeface="Courier New" pitchFamily="49" charset="0"/>
              </a:rPr>
              <a:t>type:</a:t>
            </a:r>
            <a:r>
              <a:rPr lang="en-US" sz="1600" b="1">
                <a:latin typeface="Courier New" pitchFamily="49" charset="0"/>
              </a:rPr>
              <a:t> </a:t>
            </a:r>
            <a:r>
              <a:rPr lang="en-US" sz="1600" b="1">
                <a:solidFill>
                  <a:schemeClr val="accent2"/>
                </a:solidFill>
                <a:latin typeface="Courier New" pitchFamily="49" charset="0"/>
              </a:rPr>
              <a:t>int</a:t>
            </a:r>
          </a:p>
          <a:p>
            <a:r>
              <a:rPr lang="en-US" sz="1600" b="1">
                <a:solidFill>
                  <a:srgbClr val="990000"/>
                </a:solidFill>
                <a:latin typeface="Courier New" pitchFamily="49" charset="0"/>
              </a:rPr>
              <a:t>LOC:</a:t>
            </a:r>
            <a:r>
              <a:rPr lang="en-US" sz="1600" b="1">
                <a:latin typeface="Courier New" pitchFamily="49" charset="0"/>
              </a:rPr>
              <a:t>  </a:t>
            </a:r>
            <a:r>
              <a:rPr lang="en-US" sz="1600" b="1">
                <a:solidFill>
                  <a:srgbClr val="800080"/>
                </a:solidFill>
                <a:latin typeface="Courier New" pitchFamily="49" charset="0"/>
              </a:rPr>
              <a:t>300</a:t>
            </a:r>
          </a:p>
        </p:txBody>
      </p:sp>
      <p:sp>
        <p:nvSpPr>
          <p:cNvPr id="5126" name="Text Box 9"/>
          <p:cNvSpPr txBox="1">
            <a:spLocks noChangeArrowheads="1"/>
          </p:cNvSpPr>
          <p:nvPr/>
        </p:nvSpPr>
        <p:spPr bwMode="auto">
          <a:xfrm>
            <a:off x="3922713" y="3025422"/>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dirty="0">
                <a:latin typeface="Courier New" pitchFamily="49" charset="0"/>
              </a:rPr>
              <a:t>41</a:t>
            </a:r>
          </a:p>
        </p:txBody>
      </p:sp>
      <p:sp>
        <p:nvSpPr>
          <p:cNvPr id="5127" name="Text Box 13"/>
          <p:cNvSpPr txBox="1">
            <a:spLocks noChangeArrowheads="1"/>
          </p:cNvSpPr>
          <p:nvPr/>
        </p:nvSpPr>
        <p:spPr bwMode="auto">
          <a:xfrm>
            <a:off x="3810000" y="4297363"/>
            <a:ext cx="2286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200">
                <a:solidFill>
                  <a:srgbClr val="990000"/>
                </a:solidFill>
                <a:latin typeface="Cambria" pitchFamily="18" charset="0"/>
              </a:rPr>
              <a:t>memory location 300</a:t>
            </a:r>
          </a:p>
        </p:txBody>
      </p:sp>
      <p:sp>
        <p:nvSpPr>
          <p:cNvPr id="5128" name="Text Box 15"/>
          <p:cNvSpPr txBox="1">
            <a:spLocks noChangeArrowheads="1"/>
          </p:cNvSpPr>
          <p:nvPr/>
        </p:nvSpPr>
        <p:spPr bwMode="auto">
          <a:xfrm>
            <a:off x="600075" y="19812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dirty="0">
                <a:solidFill>
                  <a:srgbClr val="990000"/>
                </a:solidFill>
                <a:latin typeface="Cambria" pitchFamily="18" charset="0"/>
              </a:rPr>
              <a:t>Computation</a:t>
            </a:r>
            <a:endParaRPr lang="en-US" sz="1600" b="1" dirty="0">
              <a:solidFill>
                <a:srgbClr val="990000"/>
              </a:solidFill>
              <a:latin typeface="Cambria" pitchFamily="18" charset="0"/>
            </a:endParaRPr>
          </a:p>
        </p:txBody>
      </p:sp>
      <p:pic>
        <p:nvPicPr>
          <p:cNvPr id="5129" name="Picture 16" descr="flaming_shower_curtain_b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590800"/>
            <a:ext cx="2039938"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Text Box 17"/>
          <p:cNvSpPr txBox="1">
            <a:spLocks noChangeArrowheads="1"/>
          </p:cNvSpPr>
          <p:nvPr/>
        </p:nvSpPr>
        <p:spPr bwMode="auto">
          <a:xfrm>
            <a:off x="5095875" y="19812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dirty="0">
                <a:solidFill>
                  <a:srgbClr val="990000"/>
                </a:solidFill>
                <a:latin typeface="Cambria" pitchFamily="18" charset="0"/>
              </a:rPr>
              <a:t>Data Storage</a:t>
            </a:r>
            <a:endParaRPr lang="en-US" sz="1600" b="1" dirty="0">
              <a:solidFill>
                <a:srgbClr val="990000"/>
              </a:solidFill>
              <a:latin typeface="Cambria" pitchFamily="18" charset="0"/>
            </a:endParaRPr>
          </a:p>
        </p:txBody>
      </p:sp>
      <p:sp>
        <p:nvSpPr>
          <p:cNvPr id="5131" name="AutoShape 18"/>
          <p:cNvSpPr>
            <a:spLocks noChangeArrowheads="1"/>
          </p:cNvSpPr>
          <p:nvPr/>
        </p:nvSpPr>
        <p:spPr bwMode="auto">
          <a:xfrm>
            <a:off x="6477000" y="3065463"/>
            <a:ext cx="1981200" cy="1143000"/>
          </a:xfrm>
          <a:prstGeom prst="cube">
            <a:avLst>
              <a:gd name="adj" fmla="val 29167"/>
            </a:avLst>
          </a:prstGeom>
          <a:solidFill>
            <a:schemeClr val="bg1"/>
          </a:solidFill>
          <a:ln w="19050">
            <a:solidFill>
              <a:srgbClr val="990000"/>
            </a:solidFill>
            <a:miter lim="800000"/>
            <a:headEnd/>
            <a:tailEnd/>
          </a:ln>
        </p:spPr>
        <p:txBody>
          <a:bodyPr wrap="none" anchor="ctr"/>
          <a:lstStyle/>
          <a:p>
            <a:endParaRPr lang="en-US"/>
          </a:p>
        </p:txBody>
      </p:sp>
      <p:sp>
        <p:nvSpPr>
          <p:cNvPr id="5132" name="Rectangle 19"/>
          <p:cNvSpPr>
            <a:spLocks noChangeArrowheads="1"/>
          </p:cNvSpPr>
          <p:nvPr/>
        </p:nvSpPr>
        <p:spPr bwMode="auto">
          <a:xfrm>
            <a:off x="6477000" y="3395663"/>
            <a:ext cx="1905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a:solidFill>
                  <a:srgbClr val="990000"/>
                </a:solidFill>
                <a:latin typeface="Courier New" pitchFamily="49" charset="0"/>
              </a:rPr>
              <a:t>name:</a:t>
            </a:r>
            <a:r>
              <a:rPr lang="en-US" sz="1600" b="1">
                <a:latin typeface="Courier New" pitchFamily="49" charset="0"/>
              </a:rPr>
              <a:t> y</a:t>
            </a:r>
          </a:p>
          <a:p>
            <a:r>
              <a:rPr lang="en-US" sz="1600" b="1">
                <a:solidFill>
                  <a:srgbClr val="990000"/>
                </a:solidFill>
                <a:latin typeface="Courier New" pitchFamily="49" charset="0"/>
              </a:rPr>
              <a:t>type:</a:t>
            </a:r>
            <a:r>
              <a:rPr lang="en-US" sz="1600" b="1">
                <a:latin typeface="Courier New" pitchFamily="49" charset="0"/>
              </a:rPr>
              <a:t> </a:t>
            </a:r>
            <a:r>
              <a:rPr lang="en-US" sz="1600" b="1">
                <a:solidFill>
                  <a:schemeClr val="accent2"/>
                </a:solidFill>
                <a:latin typeface="Courier New" pitchFamily="49" charset="0"/>
              </a:rPr>
              <a:t>int</a:t>
            </a:r>
          </a:p>
          <a:p>
            <a:r>
              <a:rPr lang="en-US" sz="1600" b="1">
                <a:solidFill>
                  <a:srgbClr val="990000"/>
                </a:solidFill>
                <a:latin typeface="Courier New" pitchFamily="49" charset="0"/>
              </a:rPr>
              <a:t>LOC:</a:t>
            </a:r>
            <a:r>
              <a:rPr lang="en-US" sz="1600" b="1">
                <a:latin typeface="Courier New" pitchFamily="49" charset="0"/>
              </a:rPr>
              <a:t>  </a:t>
            </a:r>
            <a:r>
              <a:rPr lang="en-US" sz="1600" b="1">
                <a:solidFill>
                  <a:srgbClr val="800080"/>
                </a:solidFill>
                <a:latin typeface="Courier New" pitchFamily="49" charset="0"/>
              </a:rPr>
              <a:t>304</a:t>
            </a:r>
          </a:p>
        </p:txBody>
      </p:sp>
      <p:sp>
        <p:nvSpPr>
          <p:cNvPr id="5133" name="Text Box 20"/>
          <p:cNvSpPr txBox="1">
            <a:spLocks noChangeArrowheads="1"/>
          </p:cNvSpPr>
          <p:nvPr/>
        </p:nvSpPr>
        <p:spPr bwMode="auto">
          <a:xfrm>
            <a:off x="6238875" y="3025422"/>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a:latin typeface="Courier New" pitchFamily="49" charset="0"/>
              </a:rPr>
              <a:t>42</a:t>
            </a:r>
          </a:p>
        </p:txBody>
      </p:sp>
      <p:sp>
        <p:nvSpPr>
          <p:cNvPr id="5134" name="Text Box 21"/>
          <p:cNvSpPr txBox="1">
            <a:spLocks noChangeArrowheads="1"/>
          </p:cNvSpPr>
          <p:nvPr/>
        </p:nvSpPr>
        <p:spPr bwMode="auto">
          <a:xfrm>
            <a:off x="6096000" y="4297363"/>
            <a:ext cx="2286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200">
                <a:solidFill>
                  <a:srgbClr val="990000"/>
                </a:solidFill>
                <a:latin typeface="Cambria" pitchFamily="18" charset="0"/>
              </a:rPr>
              <a:t>memory location 304</a:t>
            </a:r>
          </a:p>
        </p:txBody>
      </p:sp>
      <p:sp>
        <p:nvSpPr>
          <p:cNvPr id="5135" name="Freeform 22"/>
          <p:cNvSpPr>
            <a:spLocks/>
          </p:cNvSpPr>
          <p:nvPr/>
        </p:nvSpPr>
        <p:spPr bwMode="auto">
          <a:xfrm>
            <a:off x="3170238" y="3817938"/>
            <a:ext cx="222250" cy="1549400"/>
          </a:xfrm>
          <a:custGeom>
            <a:avLst/>
            <a:gdLst>
              <a:gd name="T0" fmla="*/ 2147483647 w 140"/>
              <a:gd name="T1" fmla="*/ 2147483647 h 1604"/>
              <a:gd name="T2" fmla="*/ 2147483647 w 140"/>
              <a:gd name="T3" fmla="*/ 2147483647 h 1604"/>
              <a:gd name="T4" fmla="*/ 2147483647 w 140"/>
              <a:gd name="T5" fmla="*/ 2147483647 h 1604"/>
              <a:gd name="T6" fmla="*/ 2147483647 w 140"/>
              <a:gd name="T7" fmla="*/ 2147483647 h 1604"/>
              <a:gd name="T8" fmla="*/ 2147483647 w 140"/>
              <a:gd name="T9" fmla="*/ 2147483647 h 1604"/>
              <a:gd name="T10" fmla="*/ 2147483647 w 140"/>
              <a:gd name="T11" fmla="*/ 2147483647 h 1604"/>
              <a:gd name="T12" fmla="*/ 2147483647 w 140"/>
              <a:gd name="T13" fmla="*/ 2147483647 h 1604"/>
              <a:gd name="T14" fmla="*/ 2147483647 w 140"/>
              <a:gd name="T15" fmla="*/ 2147483647 h 1604"/>
              <a:gd name="T16" fmla="*/ 2147483647 w 140"/>
              <a:gd name="T17" fmla="*/ 2147483647 h 1604"/>
              <a:gd name="T18" fmla="*/ 2147483647 w 140"/>
              <a:gd name="T19" fmla="*/ 2147483647 h 1604"/>
              <a:gd name="T20" fmla="*/ 2147483647 w 140"/>
              <a:gd name="T21" fmla="*/ 2147483647 h 1604"/>
              <a:gd name="T22" fmla="*/ 2147483647 w 140"/>
              <a:gd name="T23" fmla="*/ 2147483647 h 1604"/>
              <a:gd name="T24" fmla="*/ 2147483647 w 140"/>
              <a:gd name="T25" fmla="*/ 2147483647 h 1604"/>
              <a:gd name="T26" fmla="*/ 2147483647 w 140"/>
              <a:gd name="T27" fmla="*/ 2147483647 h 1604"/>
              <a:gd name="T28" fmla="*/ 2147483647 w 140"/>
              <a:gd name="T29" fmla="*/ 2147483647 h 1604"/>
              <a:gd name="T30" fmla="*/ 2147483647 w 140"/>
              <a:gd name="T31" fmla="*/ 2147483647 h 1604"/>
              <a:gd name="T32" fmla="*/ 2147483647 w 140"/>
              <a:gd name="T33" fmla="*/ 2147483647 h 1604"/>
              <a:gd name="T34" fmla="*/ 2147483647 w 140"/>
              <a:gd name="T35" fmla="*/ 2147483647 h 1604"/>
              <a:gd name="T36" fmla="*/ 2147483647 w 140"/>
              <a:gd name="T37" fmla="*/ 2147483647 h 1604"/>
              <a:gd name="T38" fmla="*/ 2147483647 w 140"/>
              <a:gd name="T39" fmla="*/ 2147483647 h 1604"/>
              <a:gd name="T40" fmla="*/ 2147483647 w 140"/>
              <a:gd name="T41" fmla="*/ 2147483647 h 16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1604"/>
              <a:gd name="T65" fmla="*/ 140 w 140"/>
              <a:gd name="T66" fmla="*/ 1604 h 16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1604">
                <a:moveTo>
                  <a:pt x="51" y="10"/>
                </a:moveTo>
                <a:cubicBezTo>
                  <a:pt x="69" y="12"/>
                  <a:pt x="95" y="0"/>
                  <a:pt x="105" y="16"/>
                </a:cubicBezTo>
                <a:cubicBezTo>
                  <a:pt x="112" y="28"/>
                  <a:pt x="69" y="40"/>
                  <a:pt x="69" y="40"/>
                </a:cubicBezTo>
                <a:cubicBezTo>
                  <a:pt x="61" y="70"/>
                  <a:pt x="47" y="88"/>
                  <a:pt x="21" y="106"/>
                </a:cubicBezTo>
                <a:cubicBezTo>
                  <a:pt x="16" y="162"/>
                  <a:pt x="0" y="222"/>
                  <a:pt x="51" y="261"/>
                </a:cubicBezTo>
                <a:cubicBezTo>
                  <a:pt x="65" y="303"/>
                  <a:pt x="35" y="311"/>
                  <a:pt x="81" y="357"/>
                </a:cubicBezTo>
                <a:cubicBezTo>
                  <a:pt x="88" y="423"/>
                  <a:pt x="89" y="418"/>
                  <a:pt x="140" y="458"/>
                </a:cubicBezTo>
                <a:cubicBezTo>
                  <a:pt x="92" y="495"/>
                  <a:pt x="133" y="451"/>
                  <a:pt x="123" y="512"/>
                </a:cubicBezTo>
                <a:cubicBezTo>
                  <a:pt x="120" y="523"/>
                  <a:pt x="111" y="532"/>
                  <a:pt x="105" y="542"/>
                </a:cubicBezTo>
                <a:cubicBezTo>
                  <a:pt x="111" y="592"/>
                  <a:pt x="103" y="610"/>
                  <a:pt x="81" y="655"/>
                </a:cubicBezTo>
                <a:cubicBezTo>
                  <a:pt x="88" y="697"/>
                  <a:pt x="87" y="699"/>
                  <a:pt x="63" y="733"/>
                </a:cubicBezTo>
                <a:cubicBezTo>
                  <a:pt x="73" y="793"/>
                  <a:pt x="101" y="810"/>
                  <a:pt x="39" y="852"/>
                </a:cubicBezTo>
                <a:cubicBezTo>
                  <a:pt x="42" y="897"/>
                  <a:pt x="43" y="926"/>
                  <a:pt x="57" y="966"/>
                </a:cubicBezTo>
                <a:cubicBezTo>
                  <a:pt x="71" y="1072"/>
                  <a:pt x="69" y="1104"/>
                  <a:pt x="117" y="1186"/>
                </a:cubicBezTo>
                <a:cubicBezTo>
                  <a:pt x="111" y="1246"/>
                  <a:pt x="109" y="1271"/>
                  <a:pt x="134" y="1324"/>
                </a:cubicBezTo>
                <a:cubicBezTo>
                  <a:pt x="105" y="1343"/>
                  <a:pt x="108" y="1361"/>
                  <a:pt x="75" y="1377"/>
                </a:cubicBezTo>
                <a:cubicBezTo>
                  <a:pt x="60" y="1419"/>
                  <a:pt x="70" y="1402"/>
                  <a:pt x="51" y="1431"/>
                </a:cubicBezTo>
                <a:cubicBezTo>
                  <a:pt x="81" y="1506"/>
                  <a:pt x="42" y="1418"/>
                  <a:pt x="81" y="1485"/>
                </a:cubicBezTo>
                <a:cubicBezTo>
                  <a:pt x="97" y="1513"/>
                  <a:pt x="104" y="1544"/>
                  <a:pt x="128" y="1569"/>
                </a:cubicBezTo>
                <a:cubicBezTo>
                  <a:pt x="130" y="1574"/>
                  <a:pt x="134" y="1580"/>
                  <a:pt x="134" y="1586"/>
                </a:cubicBezTo>
                <a:cubicBezTo>
                  <a:pt x="133" y="1592"/>
                  <a:pt x="123" y="1604"/>
                  <a:pt x="123" y="1604"/>
                </a:cubicBezTo>
              </a:path>
            </a:pathLst>
          </a:custGeom>
          <a:noFill/>
          <a:ln w="28575">
            <a:solidFill>
              <a:srgbClr val="B63734"/>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36" name="Freeform 23"/>
          <p:cNvSpPr>
            <a:spLocks/>
          </p:cNvSpPr>
          <p:nvPr/>
        </p:nvSpPr>
        <p:spPr bwMode="auto">
          <a:xfrm flipH="1" flipV="1">
            <a:off x="3200400" y="2209800"/>
            <a:ext cx="222250" cy="1038225"/>
          </a:xfrm>
          <a:custGeom>
            <a:avLst/>
            <a:gdLst>
              <a:gd name="T0" fmla="*/ 2147483647 w 140"/>
              <a:gd name="T1" fmla="*/ 2147483647 h 1604"/>
              <a:gd name="T2" fmla="*/ 2147483647 w 140"/>
              <a:gd name="T3" fmla="*/ 2147483647 h 1604"/>
              <a:gd name="T4" fmla="*/ 2147483647 w 140"/>
              <a:gd name="T5" fmla="*/ 2147483647 h 1604"/>
              <a:gd name="T6" fmla="*/ 2147483647 w 140"/>
              <a:gd name="T7" fmla="*/ 2147483647 h 1604"/>
              <a:gd name="T8" fmla="*/ 2147483647 w 140"/>
              <a:gd name="T9" fmla="*/ 2147483647 h 1604"/>
              <a:gd name="T10" fmla="*/ 2147483647 w 140"/>
              <a:gd name="T11" fmla="*/ 2147483647 h 1604"/>
              <a:gd name="T12" fmla="*/ 2147483647 w 140"/>
              <a:gd name="T13" fmla="*/ 2147483647 h 1604"/>
              <a:gd name="T14" fmla="*/ 2147483647 w 140"/>
              <a:gd name="T15" fmla="*/ 2147483647 h 1604"/>
              <a:gd name="T16" fmla="*/ 2147483647 w 140"/>
              <a:gd name="T17" fmla="*/ 2147483647 h 1604"/>
              <a:gd name="T18" fmla="*/ 2147483647 w 140"/>
              <a:gd name="T19" fmla="*/ 2147483647 h 1604"/>
              <a:gd name="T20" fmla="*/ 2147483647 w 140"/>
              <a:gd name="T21" fmla="*/ 2147483647 h 1604"/>
              <a:gd name="T22" fmla="*/ 2147483647 w 140"/>
              <a:gd name="T23" fmla="*/ 2147483647 h 1604"/>
              <a:gd name="T24" fmla="*/ 2147483647 w 140"/>
              <a:gd name="T25" fmla="*/ 2147483647 h 1604"/>
              <a:gd name="T26" fmla="*/ 2147483647 w 140"/>
              <a:gd name="T27" fmla="*/ 2147483647 h 1604"/>
              <a:gd name="T28" fmla="*/ 2147483647 w 140"/>
              <a:gd name="T29" fmla="*/ 2147483647 h 1604"/>
              <a:gd name="T30" fmla="*/ 2147483647 w 140"/>
              <a:gd name="T31" fmla="*/ 2147483647 h 1604"/>
              <a:gd name="T32" fmla="*/ 2147483647 w 140"/>
              <a:gd name="T33" fmla="*/ 2147483647 h 1604"/>
              <a:gd name="T34" fmla="*/ 2147483647 w 140"/>
              <a:gd name="T35" fmla="*/ 2147483647 h 1604"/>
              <a:gd name="T36" fmla="*/ 2147483647 w 140"/>
              <a:gd name="T37" fmla="*/ 2147483647 h 1604"/>
              <a:gd name="T38" fmla="*/ 2147483647 w 140"/>
              <a:gd name="T39" fmla="*/ 2147483647 h 1604"/>
              <a:gd name="T40" fmla="*/ 2147483647 w 140"/>
              <a:gd name="T41" fmla="*/ 2147483647 h 16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1604"/>
              <a:gd name="T65" fmla="*/ 140 w 140"/>
              <a:gd name="T66" fmla="*/ 1604 h 16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1604">
                <a:moveTo>
                  <a:pt x="51" y="10"/>
                </a:moveTo>
                <a:cubicBezTo>
                  <a:pt x="69" y="12"/>
                  <a:pt x="95" y="0"/>
                  <a:pt x="105" y="16"/>
                </a:cubicBezTo>
                <a:cubicBezTo>
                  <a:pt x="112" y="28"/>
                  <a:pt x="69" y="40"/>
                  <a:pt x="69" y="40"/>
                </a:cubicBezTo>
                <a:cubicBezTo>
                  <a:pt x="61" y="70"/>
                  <a:pt x="47" y="88"/>
                  <a:pt x="21" y="106"/>
                </a:cubicBezTo>
                <a:cubicBezTo>
                  <a:pt x="16" y="162"/>
                  <a:pt x="0" y="222"/>
                  <a:pt x="51" y="261"/>
                </a:cubicBezTo>
                <a:cubicBezTo>
                  <a:pt x="65" y="303"/>
                  <a:pt x="35" y="311"/>
                  <a:pt x="81" y="357"/>
                </a:cubicBezTo>
                <a:cubicBezTo>
                  <a:pt x="88" y="423"/>
                  <a:pt x="89" y="418"/>
                  <a:pt x="140" y="458"/>
                </a:cubicBezTo>
                <a:cubicBezTo>
                  <a:pt x="92" y="495"/>
                  <a:pt x="133" y="451"/>
                  <a:pt x="123" y="512"/>
                </a:cubicBezTo>
                <a:cubicBezTo>
                  <a:pt x="120" y="523"/>
                  <a:pt x="111" y="532"/>
                  <a:pt x="105" y="542"/>
                </a:cubicBezTo>
                <a:cubicBezTo>
                  <a:pt x="111" y="592"/>
                  <a:pt x="103" y="610"/>
                  <a:pt x="81" y="655"/>
                </a:cubicBezTo>
                <a:cubicBezTo>
                  <a:pt x="88" y="697"/>
                  <a:pt x="87" y="699"/>
                  <a:pt x="63" y="733"/>
                </a:cubicBezTo>
                <a:cubicBezTo>
                  <a:pt x="73" y="793"/>
                  <a:pt x="101" y="810"/>
                  <a:pt x="39" y="852"/>
                </a:cubicBezTo>
                <a:cubicBezTo>
                  <a:pt x="42" y="897"/>
                  <a:pt x="43" y="926"/>
                  <a:pt x="57" y="966"/>
                </a:cubicBezTo>
                <a:cubicBezTo>
                  <a:pt x="71" y="1072"/>
                  <a:pt x="69" y="1104"/>
                  <a:pt x="117" y="1186"/>
                </a:cubicBezTo>
                <a:cubicBezTo>
                  <a:pt x="111" y="1246"/>
                  <a:pt x="109" y="1271"/>
                  <a:pt x="134" y="1324"/>
                </a:cubicBezTo>
                <a:cubicBezTo>
                  <a:pt x="105" y="1343"/>
                  <a:pt x="108" y="1361"/>
                  <a:pt x="75" y="1377"/>
                </a:cubicBezTo>
                <a:cubicBezTo>
                  <a:pt x="60" y="1419"/>
                  <a:pt x="70" y="1402"/>
                  <a:pt x="51" y="1431"/>
                </a:cubicBezTo>
                <a:cubicBezTo>
                  <a:pt x="81" y="1506"/>
                  <a:pt x="42" y="1418"/>
                  <a:pt x="81" y="1485"/>
                </a:cubicBezTo>
                <a:cubicBezTo>
                  <a:pt x="97" y="1513"/>
                  <a:pt x="104" y="1544"/>
                  <a:pt x="128" y="1569"/>
                </a:cubicBezTo>
                <a:cubicBezTo>
                  <a:pt x="130" y="1574"/>
                  <a:pt x="134" y="1580"/>
                  <a:pt x="134" y="1586"/>
                </a:cubicBezTo>
                <a:cubicBezTo>
                  <a:pt x="133" y="1592"/>
                  <a:pt x="123" y="1604"/>
                  <a:pt x="123" y="1604"/>
                </a:cubicBezTo>
              </a:path>
            </a:pathLst>
          </a:custGeom>
          <a:noFill/>
          <a:ln w="28575">
            <a:solidFill>
              <a:srgbClr val="B63734"/>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37" name="AutoShape 24"/>
          <p:cNvSpPr>
            <a:spLocks noChangeArrowheads="1"/>
          </p:cNvSpPr>
          <p:nvPr/>
        </p:nvSpPr>
        <p:spPr bwMode="auto">
          <a:xfrm>
            <a:off x="2943225" y="3333750"/>
            <a:ext cx="685800" cy="381000"/>
          </a:xfrm>
          <a:prstGeom prst="leftRightArrow">
            <a:avLst>
              <a:gd name="adj1" fmla="val 50000"/>
              <a:gd name="adj2" fmla="val 36000"/>
            </a:avLst>
          </a:prstGeom>
          <a:solidFill>
            <a:schemeClr val="accent1"/>
          </a:solidFill>
          <a:ln w="9525">
            <a:solidFill>
              <a:schemeClr val="tx1"/>
            </a:solidFill>
            <a:miter lim="800000"/>
            <a:headEnd/>
            <a:tailEnd/>
          </a:ln>
        </p:spPr>
        <p:txBody>
          <a:bodyPr wrap="none" anchor="ctr"/>
          <a:lstStyle/>
          <a:p>
            <a:endParaRPr lang="en-US"/>
          </a:p>
        </p:txBody>
      </p:sp>
      <p:sp>
        <p:nvSpPr>
          <p:cNvPr id="5138" name="Rectangle 21"/>
          <p:cNvSpPr>
            <a:spLocks noChangeArrowheads="1"/>
          </p:cNvSpPr>
          <p:nvPr/>
        </p:nvSpPr>
        <p:spPr bwMode="auto">
          <a:xfrm rot="20091146">
            <a:off x="7454699" y="5315099"/>
            <a:ext cx="1486304" cy="461665"/>
          </a:xfrm>
          <a:prstGeom prst="rect">
            <a:avLst/>
          </a:prstGeom>
          <a:solidFill>
            <a:schemeClr val="bg1"/>
          </a:solidFill>
          <a:ln w="9525">
            <a:solidFill>
              <a:srgbClr val="C00000"/>
            </a:solidFill>
            <a:miter lim="800000"/>
            <a:headEnd/>
            <a:tailEnd/>
          </a:ln>
        </p:spPr>
        <p:txBody>
          <a:bodyPr wrap="none">
            <a:spAutoFit/>
          </a:bodyPr>
          <a:lstStyle/>
          <a:p>
            <a:r>
              <a:rPr lang="en-US" b="1" dirty="0" smtClean="0">
                <a:latin typeface="Cambria" pitchFamily="18" charset="0"/>
              </a:rPr>
              <a:t>Last time</a:t>
            </a:r>
            <a:endParaRPr lang="en-US" b="1" dirty="0">
              <a:latin typeface="Cambria" pitchFamily="18" charset="0"/>
            </a:endParaRPr>
          </a:p>
        </p:txBody>
      </p:sp>
      <p:sp>
        <p:nvSpPr>
          <p:cNvPr id="5139" name="Text Box 9"/>
          <p:cNvSpPr txBox="1">
            <a:spLocks noChangeArrowheads="1"/>
          </p:cNvSpPr>
          <p:nvPr/>
        </p:nvSpPr>
        <p:spPr bwMode="auto">
          <a:xfrm>
            <a:off x="4143375" y="4690357"/>
            <a:ext cx="4191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700" dirty="0" smtClean="0">
                <a:solidFill>
                  <a:srgbClr val="990000"/>
                </a:solidFill>
                <a:latin typeface="Cambria" pitchFamily="18" charset="0"/>
              </a:rPr>
              <a:t>variables </a:t>
            </a:r>
            <a:r>
              <a:rPr lang="en-US" sz="2700" dirty="0">
                <a:solidFill>
                  <a:srgbClr val="990000"/>
                </a:solidFill>
                <a:latin typeface="Cambria" pitchFamily="18" charset="0"/>
              </a:rPr>
              <a:t>~</a:t>
            </a:r>
            <a:r>
              <a:rPr lang="en-US" sz="2700" dirty="0" smtClean="0">
                <a:solidFill>
                  <a:srgbClr val="990000"/>
                </a:solidFill>
                <a:latin typeface="Cambria" pitchFamily="18" charset="0"/>
              </a:rPr>
              <a:t> boxes</a:t>
            </a:r>
            <a:endParaRPr lang="en-US" sz="2700" dirty="0">
              <a:solidFill>
                <a:srgbClr val="990000"/>
              </a:solidFill>
              <a:latin typeface="Cambria" pitchFamily="18" charset="0"/>
            </a:endParaRPr>
          </a:p>
        </p:txBody>
      </p:sp>
      <p:sp>
        <p:nvSpPr>
          <p:cNvPr id="20" name="Text Box 10"/>
          <p:cNvSpPr txBox="1">
            <a:spLocks noChangeArrowheads="1"/>
          </p:cNvSpPr>
          <p:nvPr/>
        </p:nvSpPr>
        <p:spPr bwMode="auto">
          <a:xfrm>
            <a:off x="1143000" y="5678216"/>
            <a:ext cx="192922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500" dirty="0" smtClean="0">
                <a:solidFill>
                  <a:srgbClr val="067B0E"/>
                </a:solidFill>
                <a:latin typeface="Cambria" pitchFamily="18" charset="0"/>
              </a:rPr>
              <a:t>But what does all this stuff </a:t>
            </a:r>
            <a:r>
              <a:rPr lang="en-US" sz="1500" b="1" i="1" dirty="0" smtClean="0">
                <a:solidFill>
                  <a:srgbClr val="067B0E"/>
                </a:solidFill>
                <a:latin typeface="Cambria" pitchFamily="18" charset="0"/>
              </a:rPr>
              <a:t>look like</a:t>
            </a:r>
            <a:r>
              <a:rPr lang="en-US" sz="1500" i="1" dirty="0" smtClean="0">
                <a:solidFill>
                  <a:srgbClr val="067B0E"/>
                </a:solidFill>
                <a:latin typeface="Cambria" pitchFamily="18" charset="0"/>
              </a:rPr>
              <a:t> ?</a:t>
            </a:r>
            <a:endParaRPr lang="en-US" sz="1500" dirty="0">
              <a:solidFill>
                <a:srgbClr val="067B0E"/>
              </a:solidFill>
              <a:latin typeface="Cambria" pitchFamily="18" charset="0"/>
            </a:endParaRPr>
          </a:p>
        </p:txBody>
      </p:sp>
      <p:grpSp>
        <p:nvGrpSpPr>
          <p:cNvPr id="21" name="Group 11"/>
          <p:cNvGrpSpPr>
            <a:grpSpLocks/>
          </p:cNvGrpSpPr>
          <p:nvPr/>
        </p:nvGrpSpPr>
        <p:grpSpPr bwMode="auto">
          <a:xfrm>
            <a:off x="2992437" y="5867400"/>
            <a:ext cx="638175" cy="711200"/>
            <a:chOff x="2928" y="1051"/>
            <a:chExt cx="840" cy="957"/>
          </a:xfrm>
        </p:grpSpPr>
        <p:sp>
          <p:nvSpPr>
            <p:cNvPr id="22" name="Freeform 12"/>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3" name="Oval 13"/>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4" name="Oval 14"/>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 name="Oval 15"/>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 name="Oval 16"/>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 name="Oval 17"/>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 name="Oval 18"/>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9" name="Oval 19"/>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 name="AutoShape 20"/>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1" name="Freeform 21"/>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2" name="Freeform 22"/>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3" name="Freeform 23"/>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4" name="Freeform 24"/>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Tree>
    <p:extLst>
      <p:ext uri="{BB962C8B-B14F-4D97-AF65-F5344CB8AC3E}">
        <p14:creationId xmlns:p14="http://schemas.microsoft.com/office/powerpoint/2010/main" val="237064799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ounded Rectangle 28"/>
          <p:cNvSpPr>
            <a:spLocks noChangeArrowheads="1"/>
          </p:cNvSpPr>
          <p:nvPr/>
        </p:nvSpPr>
        <p:spPr bwMode="auto">
          <a:xfrm>
            <a:off x="1143000" y="3400425"/>
            <a:ext cx="2893122" cy="228600"/>
          </a:xfrm>
          <a:prstGeom prst="roundRect">
            <a:avLst>
              <a:gd name="adj" fmla="val 16667"/>
            </a:avLst>
          </a:prstGeom>
          <a:solidFill>
            <a:srgbClr val="FEDFD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6147" name="Text Box 7"/>
          <p:cNvSpPr txBox="1">
            <a:spLocks noChangeArrowheads="1"/>
          </p:cNvSpPr>
          <p:nvPr/>
        </p:nvSpPr>
        <p:spPr bwMode="auto">
          <a:xfrm>
            <a:off x="457200" y="2889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dirty="0" smtClean="0">
                <a:latin typeface="Cambria" pitchFamily="18" charset="0"/>
              </a:rPr>
              <a:t>Giving names to data</a:t>
            </a:r>
            <a:endParaRPr lang="en-US" sz="4000" dirty="0">
              <a:latin typeface="Cambria" pitchFamily="18" charset="0"/>
            </a:endParaRPr>
          </a:p>
        </p:txBody>
      </p:sp>
      <p:sp>
        <p:nvSpPr>
          <p:cNvPr id="6148" name="Rectangle 8"/>
          <p:cNvSpPr>
            <a:spLocks noChangeArrowheads="1"/>
          </p:cNvSpPr>
          <p:nvPr/>
        </p:nvSpPr>
        <p:spPr bwMode="auto">
          <a:xfrm>
            <a:off x="533400" y="1958975"/>
            <a:ext cx="700544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err="1">
                <a:solidFill>
                  <a:srgbClr val="FEA30F"/>
                </a:solidFill>
                <a:latin typeface="Courier New" pitchFamily="49" charset="0"/>
              </a:rPr>
              <a:t>def</a:t>
            </a:r>
            <a:r>
              <a:rPr lang="en-US" b="1" dirty="0">
                <a:latin typeface="Courier New" pitchFamily="49" charset="0"/>
              </a:rPr>
              <a:t> flipside(s):</a:t>
            </a:r>
          </a:p>
          <a:p>
            <a:r>
              <a:rPr lang="en-US" b="1" dirty="0">
                <a:latin typeface="Courier New" pitchFamily="49" charset="0"/>
              </a:rPr>
              <a:t>    </a:t>
            </a:r>
            <a:r>
              <a:rPr lang="en-US" b="1" dirty="0">
                <a:solidFill>
                  <a:srgbClr val="0FB126"/>
                </a:solidFill>
                <a:latin typeface="Courier New" pitchFamily="49" charset="0"/>
              </a:rPr>
              <a:t>""" flipside(s): swaps s's sides!</a:t>
            </a:r>
          </a:p>
          <a:p>
            <a:r>
              <a:rPr lang="en-US" b="1" dirty="0">
                <a:solidFill>
                  <a:srgbClr val="0FB126"/>
                </a:solidFill>
                <a:latin typeface="Courier New" pitchFamily="49" charset="0"/>
              </a:rPr>
              <a:t>        input s: a string</a:t>
            </a:r>
          </a:p>
          <a:p>
            <a:r>
              <a:rPr lang="en-US" b="1" dirty="0">
                <a:solidFill>
                  <a:srgbClr val="0FB126"/>
                </a:solidFill>
                <a:latin typeface="Courier New" pitchFamily="49" charset="0"/>
              </a:rPr>
              <a:t>    """</a:t>
            </a:r>
          </a:p>
          <a:p>
            <a:r>
              <a:rPr lang="en-US" b="1" dirty="0">
                <a:latin typeface="Courier New" pitchFamily="49" charset="0"/>
              </a:rPr>
              <a:t>    x = </a:t>
            </a:r>
            <a:r>
              <a:rPr lang="en-US" b="1" dirty="0" err="1">
                <a:latin typeface="Courier New" pitchFamily="49" charset="0"/>
              </a:rPr>
              <a:t>len</a:t>
            </a:r>
            <a:r>
              <a:rPr lang="en-US" b="1" dirty="0">
                <a:latin typeface="Courier New" pitchFamily="49" charset="0"/>
              </a:rPr>
              <a:t>(s)/</a:t>
            </a:r>
            <a:r>
              <a:rPr lang="en-US" b="1" dirty="0" smtClean="0">
                <a:latin typeface="Courier New" pitchFamily="49" charset="0"/>
              </a:rPr>
              <a:t>2</a:t>
            </a:r>
          </a:p>
          <a:p>
            <a:r>
              <a:rPr lang="en-US" b="1" dirty="0">
                <a:solidFill>
                  <a:srgbClr val="FEA30F"/>
                </a:solidFill>
                <a:latin typeface="Courier New" pitchFamily="49" charset="0"/>
              </a:rPr>
              <a:t> </a:t>
            </a:r>
            <a:r>
              <a:rPr lang="en-US" b="1" dirty="0" smtClean="0">
                <a:solidFill>
                  <a:srgbClr val="FEA30F"/>
                </a:solidFill>
                <a:latin typeface="Courier New" pitchFamily="49" charset="0"/>
              </a:rPr>
              <a:t>   return</a:t>
            </a:r>
            <a:r>
              <a:rPr lang="en-US" b="1" dirty="0" smtClean="0">
                <a:latin typeface="Courier New" pitchFamily="49" charset="0"/>
              </a:rPr>
              <a:t> </a:t>
            </a:r>
            <a:r>
              <a:rPr lang="en-US" b="1" dirty="0">
                <a:latin typeface="Courier New" pitchFamily="49" charset="0"/>
              </a:rPr>
              <a:t>s[x:] + s[:x]</a:t>
            </a:r>
          </a:p>
        </p:txBody>
      </p:sp>
      <p:cxnSp>
        <p:nvCxnSpPr>
          <p:cNvPr id="6149" name="Straight Arrow Connector 29"/>
          <p:cNvCxnSpPr>
            <a:cxnSpLocks noChangeShapeType="1"/>
            <a:stCxn id="6150" idx="1"/>
          </p:cNvCxnSpPr>
          <p:nvPr/>
        </p:nvCxnSpPr>
        <p:spPr bwMode="auto">
          <a:xfrm rot="10800000" flipV="1">
            <a:off x="3787775" y="3540125"/>
            <a:ext cx="1927225" cy="77788"/>
          </a:xfrm>
          <a:prstGeom prst="straightConnector1">
            <a:avLst/>
          </a:prstGeom>
          <a:noFill/>
          <a:ln w="3810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6150" name="TextBox 30"/>
          <p:cNvSpPr txBox="1">
            <a:spLocks noChangeArrowheads="1"/>
          </p:cNvSpPr>
          <p:nvPr/>
        </p:nvSpPr>
        <p:spPr bwMode="auto">
          <a:xfrm>
            <a:off x="5715000" y="3124200"/>
            <a:ext cx="3124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dirty="0">
                <a:solidFill>
                  <a:srgbClr val="C00000"/>
                </a:solidFill>
                <a:latin typeface="Cambria" pitchFamily="18" charset="0"/>
              </a:rPr>
              <a:t>This idea is the key to </a:t>
            </a:r>
            <a:r>
              <a:rPr lang="en-US" b="1" dirty="0">
                <a:solidFill>
                  <a:srgbClr val="C00000"/>
                </a:solidFill>
                <a:latin typeface="Cambria" pitchFamily="18" charset="0"/>
              </a:rPr>
              <a:t>your</a:t>
            </a:r>
            <a:r>
              <a:rPr lang="en-US" dirty="0">
                <a:solidFill>
                  <a:srgbClr val="C00000"/>
                </a:solidFill>
                <a:latin typeface="Cambria" pitchFamily="18" charset="0"/>
              </a:rPr>
              <a:t> happiness!</a:t>
            </a:r>
          </a:p>
        </p:txBody>
      </p:sp>
    </p:spTree>
    <p:extLst>
      <p:ext uri="{BB962C8B-B14F-4D97-AF65-F5344CB8AC3E}">
        <p14:creationId xmlns:p14="http://schemas.microsoft.com/office/powerpoint/2010/main" val="271696845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bwMode="auto">
          <a:xfrm>
            <a:off x="6445603" y="419100"/>
            <a:ext cx="2419350" cy="1143000"/>
          </a:xfrm>
          <a:prstGeom prst="cloudCallout">
            <a:avLst/>
          </a:prstGeom>
          <a:solidFill>
            <a:srgbClr val="CCEC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7171" name="Picture 2" descr="http://decaturjewelry.com/wp/wp-content/uploads/2011/03/compute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6078" y="1731433"/>
            <a:ext cx="11430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61"/>
          <p:cNvSpPr>
            <a:spLocks noChangeArrowheads="1"/>
          </p:cNvSpPr>
          <p:nvPr/>
        </p:nvSpPr>
        <p:spPr bwMode="auto">
          <a:xfrm>
            <a:off x="6644922" y="647700"/>
            <a:ext cx="1828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dirty="0">
                <a:latin typeface="Cambria" pitchFamily="18" charset="0"/>
              </a:rPr>
              <a:t>Hey </a:t>
            </a:r>
            <a:r>
              <a:rPr lang="en-US" sz="1800" dirty="0" smtClean="0">
                <a:latin typeface="Cambria" pitchFamily="18" charset="0"/>
              </a:rPr>
              <a:t>- </a:t>
            </a:r>
            <a:r>
              <a:rPr lang="en-US" sz="1800" dirty="0">
                <a:latin typeface="Cambria" pitchFamily="18" charset="0"/>
              </a:rPr>
              <a:t>I'm happy about this, too!</a:t>
            </a:r>
          </a:p>
        </p:txBody>
      </p:sp>
      <p:sp>
        <p:nvSpPr>
          <p:cNvPr id="7174" name="TextBox 27"/>
          <p:cNvSpPr txBox="1">
            <a:spLocks noChangeArrowheads="1"/>
          </p:cNvSpPr>
          <p:nvPr/>
        </p:nvSpPr>
        <p:spPr bwMode="auto">
          <a:xfrm>
            <a:off x="845256" y="6019800"/>
            <a:ext cx="7619999" cy="461665"/>
          </a:xfrm>
          <a:prstGeom prst="rect">
            <a:avLst/>
          </a:prstGeom>
          <a:solidFill>
            <a:srgbClr val="CCECFF"/>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i="1" dirty="0" smtClean="0">
                <a:latin typeface="Cambria" pitchFamily="18" charset="0"/>
              </a:rPr>
              <a:t>Why would computers "prefer" the top version, too?</a:t>
            </a:r>
            <a:endParaRPr lang="en-US" i="1" dirty="0">
              <a:latin typeface="Cambria" pitchFamily="18" charset="0"/>
            </a:endParaRPr>
          </a:p>
        </p:txBody>
      </p:sp>
      <p:sp>
        <p:nvSpPr>
          <p:cNvPr id="7175" name="Rectangle 8"/>
          <p:cNvSpPr>
            <a:spLocks noChangeArrowheads="1"/>
          </p:cNvSpPr>
          <p:nvPr/>
        </p:nvSpPr>
        <p:spPr bwMode="auto">
          <a:xfrm>
            <a:off x="533400" y="1466850"/>
            <a:ext cx="46085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err="1">
                <a:solidFill>
                  <a:srgbClr val="FEA30F"/>
                </a:solidFill>
                <a:latin typeface="Courier New" pitchFamily="49" charset="0"/>
              </a:rPr>
              <a:t>def</a:t>
            </a:r>
            <a:r>
              <a:rPr lang="en-US" b="1" dirty="0">
                <a:latin typeface="Courier New" pitchFamily="49" charset="0"/>
              </a:rPr>
              <a:t> flipside(s):</a:t>
            </a:r>
          </a:p>
          <a:p>
            <a:r>
              <a:rPr lang="en-US" b="1" dirty="0">
                <a:latin typeface="Courier New" pitchFamily="49" charset="0"/>
              </a:rPr>
              <a:t>    x = </a:t>
            </a:r>
            <a:r>
              <a:rPr lang="en-US" b="1" dirty="0" err="1">
                <a:latin typeface="Courier New" pitchFamily="49" charset="0"/>
              </a:rPr>
              <a:t>len</a:t>
            </a:r>
            <a:r>
              <a:rPr lang="en-US" b="1" dirty="0">
                <a:latin typeface="Courier New" pitchFamily="49" charset="0"/>
              </a:rPr>
              <a:t>(s)/2</a:t>
            </a:r>
            <a:endParaRPr lang="en-US" b="1" dirty="0">
              <a:solidFill>
                <a:srgbClr val="FF0000"/>
              </a:solidFill>
              <a:latin typeface="Courier New" pitchFamily="49" charset="0"/>
            </a:endParaRPr>
          </a:p>
          <a:p>
            <a:r>
              <a:rPr lang="en-US" b="1" dirty="0">
                <a:latin typeface="Courier New" pitchFamily="49" charset="0"/>
              </a:rPr>
              <a:t>    </a:t>
            </a:r>
            <a:r>
              <a:rPr lang="en-US" b="1" dirty="0">
                <a:solidFill>
                  <a:srgbClr val="FEA30F"/>
                </a:solidFill>
                <a:latin typeface="Courier New" pitchFamily="49" charset="0"/>
              </a:rPr>
              <a:t>return</a:t>
            </a:r>
            <a:r>
              <a:rPr lang="en-US" b="1" dirty="0">
                <a:latin typeface="Courier New" pitchFamily="49" charset="0"/>
              </a:rPr>
              <a:t> s[x:] + s[:x]</a:t>
            </a:r>
          </a:p>
        </p:txBody>
      </p:sp>
      <p:sp>
        <p:nvSpPr>
          <p:cNvPr id="7176" name="Rectangle 8"/>
          <p:cNvSpPr>
            <a:spLocks noChangeArrowheads="1"/>
          </p:cNvSpPr>
          <p:nvPr/>
        </p:nvSpPr>
        <p:spPr bwMode="auto">
          <a:xfrm>
            <a:off x="533400" y="3894138"/>
            <a:ext cx="71897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err="1">
                <a:solidFill>
                  <a:srgbClr val="FEA30F"/>
                </a:solidFill>
                <a:latin typeface="Courier New" pitchFamily="49" charset="0"/>
              </a:rPr>
              <a:t>def</a:t>
            </a:r>
            <a:r>
              <a:rPr lang="en-US" b="1" dirty="0">
                <a:latin typeface="Courier New" pitchFamily="49" charset="0"/>
              </a:rPr>
              <a:t> flipside(s):</a:t>
            </a:r>
          </a:p>
          <a:p>
            <a:r>
              <a:rPr lang="en-US" b="1" dirty="0">
                <a:solidFill>
                  <a:srgbClr val="FEA30F"/>
                </a:solidFill>
                <a:latin typeface="Courier New" pitchFamily="49" charset="0"/>
              </a:rPr>
              <a:t>    return</a:t>
            </a:r>
            <a:r>
              <a:rPr lang="en-US" b="1" dirty="0">
                <a:latin typeface="Courier New" pitchFamily="49" charset="0"/>
              </a:rPr>
              <a:t> s[</a:t>
            </a:r>
            <a:r>
              <a:rPr lang="en-US" b="1" dirty="0" err="1">
                <a:latin typeface="Courier New" pitchFamily="49" charset="0"/>
              </a:rPr>
              <a:t>len</a:t>
            </a:r>
            <a:r>
              <a:rPr lang="en-US" b="1" dirty="0">
                <a:latin typeface="Courier New" pitchFamily="49" charset="0"/>
              </a:rPr>
              <a:t>(s)/2:] + s[:</a:t>
            </a:r>
            <a:r>
              <a:rPr lang="en-US" b="1" dirty="0" err="1">
                <a:latin typeface="Courier New" pitchFamily="49" charset="0"/>
              </a:rPr>
              <a:t>len</a:t>
            </a:r>
            <a:r>
              <a:rPr lang="en-US" b="1" dirty="0">
                <a:latin typeface="Courier New" pitchFamily="49" charset="0"/>
              </a:rPr>
              <a:t>(s)/2]</a:t>
            </a:r>
          </a:p>
        </p:txBody>
      </p:sp>
      <p:sp>
        <p:nvSpPr>
          <p:cNvPr id="10" name="Text Box 7"/>
          <p:cNvSpPr txBox="1">
            <a:spLocks noChangeArrowheads="1"/>
          </p:cNvSpPr>
          <p:nvPr/>
        </p:nvSpPr>
        <p:spPr bwMode="auto">
          <a:xfrm>
            <a:off x="457200" y="288925"/>
            <a:ext cx="3505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i="1" dirty="0" smtClean="0">
                <a:latin typeface="Cambria" pitchFamily="18" charset="0"/>
              </a:rPr>
              <a:t>Use variables!</a:t>
            </a:r>
            <a:endParaRPr lang="en-US" sz="4000" i="1" dirty="0">
              <a:latin typeface="Cambria" pitchFamily="18" charset="0"/>
            </a:endParaRPr>
          </a:p>
        </p:txBody>
      </p:sp>
      <p:sp>
        <p:nvSpPr>
          <p:cNvPr id="3" name="TextBox 2"/>
          <p:cNvSpPr txBox="1"/>
          <p:nvPr/>
        </p:nvSpPr>
        <p:spPr>
          <a:xfrm>
            <a:off x="3200400" y="4925568"/>
            <a:ext cx="3596922" cy="461665"/>
          </a:xfrm>
          <a:prstGeom prst="rect">
            <a:avLst/>
          </a:prstGeom>
          <a:noFill/>
        </p:spPr>
        <p:txBody>
          <a:bodyPr wrap="square" rtlCol="0">
            <a:spAutoFit/>
          </a:bodyPr>
          <a:lstStyle/>
          <a:p>
            <a:pPr algn="ctr"/>
            <a:r>
              <a:rPr lang="en-US" dirty="0" smtClean="0">
                <a:latin typeface="Cambria" panose="02040503050406030204" pitchFamily="18" charset="0"/>
              </a:rPr>
              <a:t>Avoid this approach…</a:t>
            </a:r>
          </a:p>
        </p:txBody>
      </p:sp>
      <p:cxnSp>
        <p:nvCxnSpPr>
          <p:cNvPr id="5" name="Straight Arrow Connector 4"/>
          <p:cNvCxnSpPr/>
          <p:nvPr/>
        </p:nvCxnSpPr>
        <p:spPr bwMode="auto">
          <a:xfrm flipV="1">
            <a:off x="5334000" y="4724400"/>
            <a:ext cx="7620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a:endCxn id="7176" idx="2"/>
          </p:cNvCxnSpPr>
          <p:nvPr/>
        </p:nvCxnSpPr>
        <p:spPr bwMode="auto">
          <a:xfrm flipH="1" flipV="1">
            <a:off x="4128294" y="4724400"/>
            <a:ext cx="1205706"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flipH="1">
            <a:off x="3782569" y="1731433"/>
            <a:ext cx="872686" cy="311109"/>
          </a:xfrm>
          <a:prstGeom prst="straightConnector1">
            <a:avLst/>
          </a:prstGeom>
          <a:solidFill>
            <a:schemeClr val="accent1"/>
          </a:solidFill>
          <a:ln w="9525" cap="flat" cmpd="sng" algn="ctr">
            <a:solidFill>
              <a:schemeClr val="tx1"/>
            </a:solidFill>
            <a:prstDash val="solid"/>
            <a:round/>
            <a:headEnd type="none" w="med" len="med"/>
            <a:tailEnd type="arrow"/>
          </a:ln>
          <a:effectLst/>
        </p:spPr>
      </p:cxnSp>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1105200" y="1952640"/>
              <a:ext cx="447840" cy="181440"/>
            </p14:xfrm>
          </p:contentPart>
        </mc:Choice>
        <mc:Fallback xmlns="">
          <p:pic>
            <p:nvPicPr>
              <p:cNvPr id="4" name="Ink 3"/>
              <p:cNvPicPr/>
              <p:nvPr/>
            </p:nvPicPr>
            <p:blipFill>
              <a:blip r:embed="rId5"/>
              <a:stretch>
                <a:fillRect/>
              </a:stretch>
            </p:blipFill>
            <p:spPr>
              <a:xfrm>
                <a:off x="1095840" y="1943280"/>
                <a:ext cx="466560" cy="200160"/>
              </a:xfrm>
              <a:prstGeom prst="rect">
                <a:avLst/>
              </a:prstGeom>
            </p:spPr>
          </p:pic>
        </mc:Fallback>
      </mc:AlternateContent>
    </p:spTree>
    <p:extLst>
      <p:ext uri="{BB962C8B-B14F-4D97-AF65-F5344CB8AC3E}">
        <p14:creationId xmlns:p14="http://schemas.microsoft.com/office/powerpoint/2010/main" val="31654674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4"/>
          <p:cNvSpPr txBox="1">
            <a:spLocks noChangeArrowheads="1"/>
          </p:cNvSpPr>
          <p:nvPr/>
        </p:nvSpPr>
        <p:spPr bwMode="auto">
          <a:xfrm>
            <a:off x="1065212" y="5638800"/>
            <a:ext cx="1449388"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Aft>
                <a:spcPct val="0"/>
              </a:spcAft>
            </a:pPr>
            <a:r>
              <a:rPr lang="en-US" sz="1200" dirty="0">
                <a:solidFill>
                  <a:srgbClr val="000000"/>
                </a:solidFill>
                <a:latin typeface="Cambria" pitchFamily="18" charset="0"/>
              </a:rPr>
              <a:t>Hey - someone can't </a:t>
            </a:r>
            <a:r>
              <a:rPr lang="en-US" sz="1200" dirty="0" err="1">
                <a:solidFill>
                  <a:srgbClr val="000000"/>
                </a:solidFill>
                <a:latin typeface="Cambria" pitchFamily="18" charset="0"/>
              </a:rPr>
              <a:t>spelle</a:t>
            </a:r>
            <a:r>
              <a:rPr lang="en-US" sz="1200" dirty="0">
                <a:solidFill>
                  <a:srgbClr val="000000"/>
                </a:solidFill>
                <a:latin typeface="Cambria" pitchFamily="18" charset="0"/>
              </a:rPr>
              <a:t> !</a:t>
            </a:r>
          </a:p>
        </p:txBody>
      </p:sp>
      <p:pic>
        <p:nvPicPr>
          <p:cNvPr id="13315" name="Picture 27" descr="g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188" y="5940425"/>
            <a:ext cx="60642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2"/>
          <p:cNvSpPr txBox="1">
            <a:spLocks noChangeArrowheads="1"/>
          </p:cNvSpPr>
          <p:nvPr/>
        </p:nvSpPr>
        <p:spPr bwMode="auto">
          <a:xfrm>
            <a:off x="1849438" y="152400"/>
            <a:ext cx="5257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4200">
                <a:solidFill>
                  <a:srgbClr val="000000"/>
                </a:solidFill>
                <a:latin typeface="Cambria" pitchFamily="18" charset="0"/>
              </a:rPr>
              <a:t>Python's data types</a:t>
            </a:r>
          </a:p>
        </p:txBody>
      </p:sp>
      <p:sp>
        <p:nvSpPr>
          <p:cNvPr id="13317" name="Text Box 3"/>
          <p:cNvSpPr txBox="1">
            <a:spLocks noChangeArrowheads="1"/>
          </p:cNvSpPr>
          <p:nvPr/>
        </p:nvSpPr>
        <p:spPr bwMode="auto">
          <a:xfrm>
            <a:off x="914400" y="47117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b="1">
                <a:solidFill>
                  <a:srgbClr val="0000DF"/>
                </a:solidFill>
                <a:latin typeface="Courier New" pitchFamily="49" charset="0"/>
              </a:rPr>
              <a:t>bool</a:t>
            </a:r>
          </a:p>
        </p:txBody>
      </p:sp>
      <p:sp>
        <p:nvSpPr>
          <p:cNvPr id="13318" name="Text Box 4"/>
          <p:cNvSpPr txBox="1">
            <a:spLocks noChangeArrowheads="1"/>
          </p:cNvSpPr>
          <p:nvPr/>
        </p:nvSpPr>
        <p:spPr bwMode="auto">
          <a:xfrm>
            <a:off x="914400" y="3738563"/>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b="1">
                <a:solidFill>
                  <a:srgbClr val="0000DF"/>
                </a:solidFill>
                <a:latin typeface="Courier New" pitchFamily="49" charset="0"/>
              </a:rPr>
              <a:t>int</a:t>
            </a:r>
          </a:p>
        </p:txBody>
      </p:sp>
      <p:sp>
        <p:nvSpPr>
          <p:cNvPr id="13319" name="Text Box 5"/>
          <p:cNvSpPr txBox="1">
            <a:spLocks noChangeArrowheads="1"/>
          </p:cNvSpPr>
          <p:nvPr/>
        </p:nvSpPr>
        <p:spPr bwMode="auto">
          <a:xfrm>
            <a:off x="914400" y="28956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b="1">
                <a:solidFill>
                  <a:srgbClr val="0000DF"/>
                </a:solidFill>
                <a:latin typeface="Courier New" pitchFamily="49" charset="0"/>
              </a:rPr>
              <a:t>long</a:t>
            </a:r>
          </a:p>
        </p:txBody>
      </p:sp>
      <p:sp>
        <p:nvSpPr>
          <p:cNvPr id="13320" name="Text Box 6"/>
          <p:cNvSpPr txBox="1">
            <a:spLocks noChangeArrowheads="1"/>
          </p:cNvSpPr>
          <p:nvPr/>
        </p:nvSpPr>
        <p:spPr bwMode="auto">
          <a:xfrm>
            <a:off x="914400" y="2073275"/>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b="1">
                <a:solidFill>
                  <a:srgbClr val="0000DF"/>
                </a:solidFill>
                <a:latin typeface="Courier New" pitchFamily="49" charset="0"/>
              </a:rPr>
              <a:t>float</a:t>
            </a:r>
          </a:p>
        </p:txBody>
      </p:sp>
      <p:sp>
        <p:nvSpPr>
          <p:cNvPr id="13321" name="Rectangle 7"/>
          <p:cNvSpPr>
            <a:spLocks noChangeArrowheads="1"/>
          </p:cNvSpPr>
          <p:nvPr/>
        </p:nvSpPr>
        <p:spPr bwMode="auto">
          <a:xfrm>
            <a:off x="3576638" y="2073275"/>
            <a:ext cx="9159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b="1">
                <a:solidFill>
                  <a:srgbClr val="000000"/>
                </a:solidFill>
                <a:latin typeface="Courier New" pitchFamily="49" charset="0"/>
              </a:rPr>
              <a:t>3.14</a:t>
            </a:r>
          </a:p>
        </p:txBody>
      </p:sp>
      <p:sp>
        <p:nvSpPr>
          <p:cNvPr id="13322" name="Rectangle 8"/>
          <p:cNvSpPr>
            <a:spLocks noChangeArrowheads="1"/>
          </p:cNvSpPr>
          <p:nvPr/>
        </p:nvSpPr>
        <p:spPr bwMode="auto">
          <a:xfrm>
            <a:off x="3303588" y="2895600"/>
            <a:ext cx="1465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b="1">
                <a:solidFill>
                  <a:srgbClr val="000000"/>
                </a:solidFill>
                <a:latin typeface="Courier New" pitchFamily="49" charset="0"/>
              </a:rPr>
              <a:t>10**100</a:t>
            </a:r>
          </a:p>
        </p:txBody>
      </p:sp>
      <p:sp>
        <p:nvSpPr>
          <p:cNvPr id="13323" name="Rectangle 9"/>
          <p:cNvSpPr>
            <a:spLocks noChangeArrowheads="1"/>
          </p:cNvSpPr>
          <p:nvPr/>
        </p:nvSpPr>
        <p:spPr bwMode="auto">
          <a:xfrm>
            <a:off x="3760788" y="3738563"/>
            <a:ext cx="54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b="1">
                <a:solidFill>
                  <a:srgbClr val="000000"/>
                </a:solidFill>
                <a:latin typeface="Courier New" pitchFamily="49" charset="0"/>
              </a:rPr>
              <a:t>42</a:t>
            </a:r>
          </a:p>
        </p:txBody>
      </p:sp>
      <p:grpSp>
        <p:nvGrpSpPr>
          <p:cNvPr id="13324" name="Group 30"/>
          <p:cNvGrpSpPr>
            <a:grpSpLocks/>
          </p:cNvGrpSpPr>
          <p:nvPr/>
        </p:nvGrpSpPr>
        <p:grpSpPr bwMode="auto">
          <a:xfrm>
            <a:off x="3486150" y="4572000"/>
            <a:ext cx="1098550" cy="738188"/>
            <a:chOff x="2092" y="3408"/>
            <a:chExt cx="692" cy="465"/>
          </a:xfrm>
        </p:grpSpPr>
        <p:sp>
          <p:nvSpPr>
            <p:cNvPr id="13337" name="Rectangle 10"/>
            <p:cNvSpPr>
              <a:spLocks noChangeArrowheads="1"/>
            </p:cNvSpPr>
            <p:nvPr/>
          </p:nvSpPr>
          <p:spPr bwMode="auto">
            <a:xfrm>
              <a:off x="2150" y="3408"/>
              <a:ext cx="57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b="1">
                  <a:solidFill>
                    <a:srgbClr val="000000"/>
                  </a:solidFill>
                  <a:latin typeface="Courier New" pitchFamily="49" charset="0"/>
                </a:rPr>
                <a:t>True</a:t>
              </a:r>
            </a:p>
          </p:txBody>
        </p:sp>
        <p:sp>
          <p:nvSpPr>
            <p:cNvPr id="13338" name="Rectangle 11"/>
            <p:cNvSpPr>
              <a:spLocks noChangeArrowheads="1"/>
            </p:cNvSpPr>
            <p:nvPr/>
          </p:nvSpPr>
          <p:spPr bwMode="auto">
            <a:xfrm>
              <a:off x="2092" y="3585"/>
              <a:ext cx="69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b="1">
                  <a:solidFill>
                    <a:srgbClr val="000000"/>
                  </a:solidFill>
                  <a:latin typeface="Courier New" pitchFamily="49" charset="0"/>
                </a:rPr>
                <a:t>False</a:t>
              </a:r>
            </a:p>
          </p:txBody>
        </p:sp>
      </p:grpSp>
      <p:sp>
        <p:nvSpPr>
          <p:cNvPr id="13325" name="Text Box 19"/>
          <p:cNvSpPr txBox="1">
            <a:spLocks noChangeArrowheads="1"/>
          </p:cNvSpPr>
          <p:nvPr/>
        </p:nvSpPr>
        <p:spPr bwMode="auto">
          <a:xfrm>
            <a:off x="914400" y="1295400"/>
            <a:ext cx="1143000" cy="46672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b="1">
                <a:solidFill>
                  <a:srgbClr val="0000DF"/>
                </a:solidFill>
                <a:latin typeface="Cambria" pitchFamily="18" charset="0"/>
              </a:rPr>
              <a:t>Name</a:t>
            </a:r>
          </a:p>
        </p:txBody>
      </p:sp>
      <p:sp>
        <p:nvSpPr>
          <p:cNvPr id="18449" name="Text Box 23"/>
          <p:cNvSpPr txBox="1">
            <a:spLocks noChangeArrowheads="1"/>
          </p:cNvSpPr>
          <p:nvPr/>
        </p:nvSpPr>
        <p:spPr bwMode="auto">
          <a:xfrm>
            <a:off x="3235325" y="1295400"/>
            <a:ext cx="1600200" cy="466725"/>
          </a:xfrm>
          <a:prstGeom prst="rect">
            <a:avLst/>
          </a:prstGeom>
          <a:solidFill>
            <a:schemeClr val="bg1">
              <a:lumMod val="85000"/>
            </a:schemeClr>
          </a:solidFill>
          <a:ln w="9525">
            <a:no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defRPr/>
            </a:pPr>
            <a:r>
              <a:rPr lang="en-US" b="1" dirty="0" smtClean="0">
                <a:solidFill>
                  <a:srgbClr val="000000"/>
                </a:solidFill>
                <a:latin typeface="Cambria" pitchFamily="18" charset="0"/>
              </a:rPr>
              <a:t>Example</a:t>
            </a:r>
            <a:endParaRPr lang="en-US" b="1" dirty="0" smtClean="0">
              <a:solidFill>
                <a:srgbClr val="333399"/>
              </a:solidFill>
              <a:latin typeface="Cambria" pitchFamily="18" charset="0"/>
            </a:endParaRPr>
          </a:p>
        </p:txBody>
      </p:sp>
      <p:sp>
        <p:nvSpPr>
          <p:cNvPr id="13327" name="Text Box 24"/>
          <p:cNvSpPr txBox="1">
            <a:spLocks noChangeArrowheads="1"/>
          </p:cNvSpPr>
          <p:nvPr/>
        </p:nvSpPr>
        <p:spPr bwMode="auto">
          <a:xfrm>
            <a:off x="6172200" y="1295400"/>
            <a:ext cx="1868488" cy="4667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b="1">
                <a:solidFill>
                  <a:srgbClr val="009600"/>
                </a:solidFill>
                <a:latin typeface="Cambria" pitchFamily="18" charset="0"/>
              </a:rPr>
              <a:t>What is it?</a:t>
            </a:r>
          </a:p>
        </p:txBody>
      </p:sp>
      <p:sp>
        <p:nvSpPr>
          <p:cNvPr id="13328" name="Text Box 25"/>
          <p:cNvSpPr txBox="1">
            <a:spLocks noChangeArrowheads="1"/>
          </p:cNvSpPr>
          <p:nvPr/>
        </p:nvSpPr>
        <p:spPr bwMode="auto">
          <a:xfrm>
            <a:off x="5980113" y="1981200"/>
            <a:ext cx="2362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800">
                <a:solidFill>
                  <a:srgbClr val="009600"/>
                </a:solidFill>
                <a:latin typeface="Cambria" pitchFamily="18" charset="0"/>
              </a:rPr>
              <a:t>values with a fractional part</a:t>
            </a:r>
          </a:p>
        </p:txBody>
      </p:sp>
      <p:sp>
        <p:nvSpPr>
          <p:cNvPr id="13329" name="Text Box 26"/>
          <p:cNvSpPr txBox="1">
            <a:spLocks noChangeArrowheads="1"/>
          </p:cNvSpPr>
          <p:nvPr/>
        </p:nvSpPr>
        <p:spPr bwMode="auto">
          <a:xfrm>
            <a:off x="5619750" y="2940050"/>
            <a:ext cx="3079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800">
                <a:solidFill>
                  <a:srgbClr val="009600"/>
                </a:solidFill>
                <a:latin typeface="Cambria" pitchFamily="18" charset="0"/>
              </a:rPr>
              <a:t>integers &gt; 2147483647</a:t>
            </a:r>
          </a:p>
        </p:txBody>
      </p:sp>
      <p:sp>
        <p:nvSpPr>
          <p:cNvPr id="13330" name="Text Box 27"/>
          <p:cNvSpPr txBox="1">
            <a:spLocks noChangeArrowheads="1"/>
          </p:cNvSpPr>
          <p:nvPr/>
        </p:nvSpPr>
        <p:spPr bwMode="auto">
          <a:xfrm>
            <a:off x="5619750" y="3784600"/>
            <a:ext cx="3079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800">
                <a:solidFill>
                  <a:srgbClr val="009600"/>
                </a:solidFill>
                <a:latin typeface="Cambria" pitchFamily="18" charset="0"/>
              </a:rPr>
              <a:t>integers &lt;= 2147483647</a:t>
            </a:r>
          </a:p>
        </p:txBody>
      </p:sp>
      <p:sp>
        <p:nvSpPr>
          <p:cNvPr id="13331" name="Text Box 28"/>
          <p:cNvSpPr txBox="1">
            <a:spLocks noChangeArrowheads="1"/>
          </p:cNvSpPr>
          <p:nvPr/>
        </p:nvSpPr>
        <p:spPr bwMode="auto">
          <a:xfrm>
            <a:off x="5410200" y="4575175"/>
            <a:ext cx="350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800">
                <a:solidFill>
                  <a:srgbClr val="009600"/>
                </a:solidFill>
                <a:latin typeface="Cambria" pitchFamily="18" charset="0"/>
              </a:rPr>
              <a:t>the results from a comparison:</a:t>
            </a:r>
          </a:p>
        </p:txBody>
      </p:sp>
      <p:sp>
        <p:nvSpPr>
          <p:cNvPr id="13332" name="Text Box 29"/>
          <p:cNvSpPr txBox="1">
            <a:spLocks noChangeArrowheads="1"/>
          </p:cNvSpPr>
          <p:nvPr/>
        </p:nvSpPr>
        <p:spPr bwMode="auto">
          <a:xfrm>
            <a:off x="457200" y="5162550"/>
            <a:ext cx="19812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500">
                <a:solidFill>
                  <a:srgbClr val="0000DF"/>
                </a:solidFill>
                <a:latin typeface="Cambria" pitchFamily="18" charset="0"/>
              </a:rPr>
              <a:t>"Boolean value"</a:t>
            </a:r>
          </a:p>
        </p:txBody>
      </p:sp>
      <p:sp>
        <p:nvSpPr>
          <p:cNvPr id="13333" name="Text Box 14"/>
          <p:cNvSpPr txBox="1">
            <a:spLocks noChangeArrowheads="1"/>
          </p:cNvSpPr>
          <p:nvPr/>
        </p:nvSpPr>
        <p:spPr bwMode="auto">
          <a:xfrm>
            <a:off x="750888" y="6575425"/>
            <a:ext cx="1524000" cy="2460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1000">
                <a:solidFill>
                  <a:srgbClr val="000000"/>
                </a:solidFill>
                <a:latin typeface="Cambria" pitchFamily="18" charset="0"/>
              </a:rPr>
              <a:t>George Boole</a:t>
            </a:r>
          </a:p>
        </p:txBody>
      </p:sp>
      <p:cxnSp>
        <p:nvCxnSpPr>
          <p:cNvPr id="13334" name="Straight Connector 30"/>
          <p:cNvCxnSpPr>
            <a:cxnSpLocks noChangeShapeType="1"/>
          </p:cNvCxnSpPr>
          <p:nvPr/>
        </p:nvCxnSpPr>
        <p:spPr bwMode="auto">
          <a:xfrm rot="10800000">
            <a:off x="1312024" y="6096000"/>
            <a:ext cx="8382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335" name="Straight Connector 31"/>
          <p:cNvCxnSpPr>
            <a:cxnSpLocks noChangeShapeType="1"/>
          </p:cNvCxnSpPr>
          <p:nvPr/>
        </p:nvCxnSpPr>
        <p:spPr bwMode="auto">
          <a:xfrm flipH="1">
            <a:off x="709613" y="6105700"/>
            <a:ext cx="898525" cy="12779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3336" name="Rectangle 1"/>
          <p:cNvSpPr>
            <a:spLocks noChangeArrowheads="1"/>
          </p:cNvSpPr>
          <p:nvPr/>
        </p:nvSpPr>
        <p:spPr bwMode="auto">
          <a:xfrm>
            <a:off x="5813425" y="4938713"/>
            <a:ext cx="26955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fontAlgn="base" hangingPunct="0">
              <a:spcBef>
                <a:spcPct val="50000"/>
              </a:spcBef>
              <a:spcAft>
                <a:spcPct val="0"/>
              </a:spcAft>
            </a:pPr>
            <a:r>
              <a:rPr lang="en-US" sz="2400" b="1">
                <a:solidFill>
                  <a:srgbClr val="009600"/>
                </a:solidFill>
                <a:latin typeface="Cambria" pitchFamily="18" charset="0"/>
              </a:rPr>
              <a:t>==, !=, &lt;, &gt;, &lt;=, &gt;= </a:t>
            </a:r>
          </a:p>
        </p:txBody>
      </p:sp>
    </p:spTree>
    <p:extLst>
      <p:ext uri="{BB962C8B-B14F-4D97-AF65-F5344CB8AC3E}">
        <p14:creationId xmlns:p14="http://schemas.microsoft.com/office/powerpoint/2010/main" val="321795390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762000" y="1219200"/>
            <a:ext cx="5638800" cy="1905000"/>
          </a:xfrm>
          <a:prstGeom prst="round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174" name="TextBox 27"/>
          <p:cNvSpPr txBox="1">
            <a:spLocks noChangeArrowheads="1"/>
          </p:cNvSpPr>
          <p:nvPr/>
        </p:nvSpPr>
        <p:spPr bwMode="auto">
          <a:xfrm>
            <a:off x="6248400" y="6287808"/>
            <a:ext cx="2750255" cy="461665"/>
          </a:xfrm>
          <a:prstGeom prst="rect">
            <a:avLst/>
          </a:prstGeom>
          <a:solidFill>
            <a:srgbClr val="CCFFCC"/>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i="1" dirty="0" smtClean="0">
                <a:latin typeface="Cambria" pitchFamily="18" charset="0"/>
              </a:rPr>
              <a:t>control-b in Sublime</a:t>
            </a:r>
            <a:endParaRPr lang="en-US" i="1" dirty="0">
              <a:latin typeface="Cambria" pitchFamily="18" charset="0"/>
            </a:endParaRPr>
          </a:p>
        </p:txBody>
      </p:sp>
      <p:sp>
        <p:nvSpPr>
          <p:cNvPr id="10" name="Text Box 7"/>
          <p:cNvSpPr txBox="1">
            <a:spLocks noChangeArrowheads="1"/>
          </p:cNvSpPr>
          <p:nvPr/>
        </p:nvSpPr>
        <p:spPr bwMode="auto">
          <a:xfrm>
            <a:off x="457200" y="288925"/>
            <a:ext cx="3505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i="1" dirty="0" smtClean="0">
                <a:latin typeface="Cambria" pitchFamily="18" charset="0"/>
              </a:rPr>
              <a:t>Test!</a:t>
            </a:r>
            <a:endParaRPr lang="en-US" sz="4000" i="1" dirty="0">
              <a:latin typeface="Cambria" pitchFamily="18" charset="0"/>
            </a:endParaRPr>
          </a:p>
        </p:txBody>
      </p:sp>
      <p:sp>
        <p:nvSpPr>
          <p:cNvPr id="9" name="Rectangle 8"/>
          <p:cNvSpPr>
            <a:spLocks noChangeArrowheads="1"/>
          </p:cNvSpPr>
          <p:nvPr/>
        </p:nvSpPr>
        <p:spPr bwMode="auto">
          <a:xfrm>
            <a:off x="838200" y="1295400"/>
            <a:ext cx="72390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800" b="1" dirty="0" err="1">
                <a:solidFill>
                  <a:srgbClr val="FF9900"/>
                </a:solidFill>
                <a:latin typeface="Courier New" pitchFamily="49" charset="0"/>
              </a:rPr>
              <a:t>def</a:t>
            </a:r>
            <a:r>
              <a:rPr lang="en-US" sz="1800" b="1" dirty="0">
                <a:solidFill>
                  <a:srgbClr val="FF9900"/>
                </a:solidFill>
                <a:latin typeface="Courier New" pitchFamily="49" charset="0"/>
              </a:rPr>
              <a:t> </a:t>
            </a:r>
            <a:r>
              <a:rPr lang="en-US" sz="1800" b="1" dirty="0">
                <a:latin typeface="Courier New" pitchFamily="49" charset="0"/>
              </a:rPr>
              <a:t>flipside(s):</a:t>
            </a:r>
          </a:p>
          <a:p>
            <a:r>
              <a:rPr lang="en-US" sz="1800" b="1" dirty="0">
                <a:solidFill>
                  <a:srgbClr val="0B9520"/>
                </a:solidFill>
                <a:latin typeface="Courier New" pitchFamily="49" charset="0"/>
              </a:rPr>
              <a:t>    """ flipside(s): swaps s's sides!</a:t>
            </a:r>
          </a:p>
          <a:p>
            <a:r>
              <a:rPr lang="en-US" sz="1800" b="1" dirty="0">
                <a:solidFill>
                  <a:srgbClr val="0B9520"/>
                </a:solidFill>
                <a:latin typeface="Courier New" pitchFamily="49" charset="0"/>
              </a:rPr>
              <a:t>        input s: a string</a:t>
            </a:r>
          </a:p>
          <a:p>
            <a:r>
              <a:rPr lang="en-US" sz="1800" b="1" dirty="0">
                <a:solidFill>
                  <a:srgbClr val="0B9520"/>
                </a:solidFill>
                <a:latin typeface="Courier New" pitchFamily="49" charset="0"/>
              </a:rPr>
              <a:t>    """</a:t>
            </a:r>
          </a:p>
          <a:p>
            <a:r>
              <a:rPr lang="en-US" sz="1800" b="1" dirty="0">
                <a:latin typeface="Courier New" pitchFamily="49" charset="0"/>
              </a:rPr>
              <a:t>    x = </a:t>
            </a:r>
            <a:r>
              <a:rPr lang="en-US" sz="1800" b="1" dirty="0" err="1">
                <a:latin typeface="Courier New" pitchFamily="49" charset="0"/>
              </a:rPr>
              <a:t>len</a:t>
            </a:r>
            <a:r>
              <a:rPr lang="en-US" sz="1800" b="1" dirty="0">
                <a:latin typeface="Courier New" pitchFamily="49" charset="0"/>
              </a:rPr>
              <a:t>(s)/</a:t>
            </a:r>
            <a:r>
              <a:rPr lang="en-US" sz="1800" b="1" dirty="0" smtClean="0">
                <a:latin typeface="Courier New" pitchFamily="49" charset="0"/>
              </a:rPr>
              <a:t>2</a:t>
            </a:r>
          </a:p>
          <a:p>
            <a:r>
              <a:rPr lang="en-US" sz="1800" b="1" dirty="0">
                <a:solidFill>
                  <a:srgbClr val="FEA30F"/>
                </a:solidFill>
                <a:latin typeface="Courier New" pitchFamily="49" charset="0"/>
              </a:rPr>
              <a:t> </a:t>
            </a:r>
            <a:r>
              <a:rPr lang="en-US" sz="1800" b="1" dirty="0" smtClean="0">
                <a:solidFill>
                  <a:srgbClr val="FEA30F"/>
                </a:solidFill>
                <a:latin typeface="Courier New" pitchFamily="49" charset="0"/>
              </a:rPr>
              <a:t>   </a:t>
            </a:r>
            <a:r>
              <a:rPr lang="en-US" sz="1800" b="1" dirty="0" smtClean="0">
                <a:solidFill>
                  <a:srgbClr val="FF9900"/>
                </a:solidFill>
                <a:latin typeface="Courier New" pitchFamily="49" charset="0"/>
              </a:rPr>
              <a:t>return</a:t>
            </a:r>
            <a:r>
              <a:rPr lang="en-US" sz="1800" b="1" dirty="0" smtClean="0">
                <a:solidFill>
                  <a:srgbClr val="F2B800"/>
                </a:solidFill>
                <a:latin typeface="Courier New" pitchFamily="49" charset="0"/>
              </a:rPr>
              <a:t> </a:t>
            </a:r>
            <a:r>
              <a:rPr lang="en-US" sz="1800" b="1" dirty="0">
                <a:latin typeface="Courier New" pitchFamily="49" charset="0"/>
              </a:rPr>
              <a:t>s[x:] + s[:x</a:t>
            </a:r>
            <a:r>
              <a:rPr lang="en-US" sz="1800" b="1" dirty="0" smtClean="0">
                <a:latin typeface="Courier New" pitchFamily="49" charset="0"/>
              </a:rPr>
              <a:t>]</a:t>
            </a:r>
          </a:p>
          <a:p>
            <a:endParaRPr lang="en-US" sz="1800" b="1" dirty="0" smtClean="0">
              <a:latin typeface="Courier New" pitchFamily="49" charset="0"/>
            </a:endParaRPr>
          </a:p>
          <a:p>
            <a:r>
              <a:rPr lang="en-US" sz="1800" b="1" dirty="0" smtClean="0">
                <a:solidFill>
                  <a:srgbClr val="CC3300"/>
                </a:solidFill>
                <a:latin typeface="Courier New" pitchFamily="49" charset="0"/>
              </a:rPr>
              <a:t>#</a:t>
            </a:r>
          </a:p>
          <a:p>
            <a:r>
              <a:rPr lang="en-US" sz="1800" b="1" dirty="0" smtClean="0">
                <a:solidFill>
                  <a:srgbClr val="CC3300"/>
                </a:solidFill>
                <a:latin typeface="Courier New" pitchFamily="49" charset="0"/>
              </a:rPr>
              <a:t># Tests!</a:t>
            </a:r>
          </a:p>
          <a:p>
            <a:r>
              <a:rPr lang="en-US" sz="1800" b="1" dirty="0">
                <a:solidFill>
                  <a:srgbClr val="CC3300"/>
                </a:solidFill>
                <a:latin typeface="Courier New" pitchFamily="49" charset="0"/>
              </a:rPr>
              <a:t>#</a:t>
            </a:r>
          </a:p>
          <a:p>
            <a:r>
              <a:rPr lang="en-US" sz="1800" b="1" dirty="0" smtClean="0">
                <a:solidFill>
                  <a:srgbClr val="FF9900"/>
                </a:solidFill>
                <a:latin typeface="Courier New" pitchFamily="49" charset="0"/>
              </a:rPr>
              <a:t>print</a:t>
            </a:r>
            <a:r>
              <a:rPr lang="en-US" sz="1800" b="1" dirty="0" smtClean="0">
                <a:solidFill>
                  <a:srgbClr val="F2B800"/>
                </a:solidFill>
                <a:latin typeface="Courier New" pitchFamily="49" charset="0"/>
              </a:rPr>
              <a:t> </a:t>
            </a:r>
            <a:r>
              <a:rPr lang="en-US" sz="1800" b="1" dirty="0" smtClean="0">
                <a:solidFill>
                  <a:srgbClr val="0B9520"/>
                </a:solidFill>
                <a:latin typeface="Courier New" pitchFamily="49" charset="0"/>
              </a:rPr>
              <a:t>"flipside('carpets') ~"</a:t>
            </a:r>
            <a:r>
              <a:rPr lang="en-US" sz="1800" b="1" dirty="0" smtClean="0">
                <a:latin typeface="Courier New" pitchFamily="49" charset="0"/>
              </a:rPr>
              <a:t>, flipside(</a:t>
            </a:r>
            <a:r>
              <a:rPr lang="en-US" sz="1800" b="1" dirty="0" smtClean="0">
                <a:solidFill>
                  <a:srgbClr val="0B9520"/>
                </a:solidFill>
                <a:latin typeface="Courier New" pitchFamily="49" charset="0"/>
              </a:rPr>
              <a:t>'carpets'</a:t>
            </a:r>
            <a:r>
              <a:rPr lang="en-US" sz="1800" b="1" dirty="0" smtClean="0">
                <a:latin typeface="Courier New" pitchFamily="49" charset="0"/>
              </a:rPr>
              <a:t>)</a:t>
            </a:r>
          </a:p>
          <a:p>
            <a:r>
              <a:rPr lang="en-US" sz="1800" b="1" dirty="0">
                <a:solidFill>
                  <a:srgbClr val="FF9900"/>
                </a:solidFill>
                <a:latin typeface="Courier New" pitchFamily="49" charset="0"/>
              </a:rPr>
              <a:t>print</a:t>
            </a:r>
            <a:r>
              <a:rPr lang="en-US" sz="1800" b="1" dirty="0">
                <a:latin typeface="Courier New" pitchFamily="49" charset="0"/>
              </a:rPr>
              <a:t> </a:t>
            </a:r>
            <a:r>
              <a:rPr lang="en-US" sz="1800" b="1" dirty="0">
                <a:solidFill>
                  <a:srgbClr val="0B9520"/>
                </a:solidFill>
                <a:latin typeface="Courier New" pitchFamily="49" charset="0"/>
              </a:rPr>
              <a:t>"flipside('carpets') ~"</a:t>
            </a:r>
            <a:r>
              <a:rPr lang="en-US" sz="1800" b="1" dirty="0">
                <a:latin typeface="Courier New" pitchFamily="49" charset="0"/>
              </a:rPr>
              <a:t>, flipside(</a:t>
            </a:r>
            <a:r>
              <a:rPr lang="en-US" sz="1800" b="1" dirty="0">
                <a:solidFill>
                  <a:srgbClr val="0B9520"/>
                </a:solidFill>
                <a:latin typeface="Courier New" pitchFamily="49" charset="0"/>
              </a:rPr>
              <a:t>'carpets'</a:t>
            </a:r>
            <a:r>
              <a:rPr lang="en-US" sz="1800" b="1" dirty="0">
                <a:latin typeface="Courier New" pitchFamily="49" charset="0"/>
              </a:rPr>
              <a:t>)  </a:t>
            </a:r>
          </a:p>
          <a:p>
            <a:r>
              <a:rPr lang="en-US" sz="1800" b="1" dirty="0">
                <a:solidFill>
                  <a:srgbClr val="FF9900"/>
                </a:solidFill>
                <a:latin typeface="Courier New" pitchFamily="49" charset="0"/>
              </a:rPr>
              <a:t>print</a:t>
            </a:r>
            <a:r>
              <a:rPr lang="en-US" sz="1800" b="1" dirty="0">
                <a:latin typeface="Courier New" pitchFamily="49" charset="0"/>
              </a:rPr>
              <a:t> </a:t>
            </a:r>
            <a:r>
              <a:rPr lang="en-US" sz="1800" b="1" dirty="0">
                <a:solidFill>
                  <a:srgbClr val="0B9520"/>
                </a:solidFill>
                <a:latin typeface="Courier New" pitchFamily="49" charset="0"/>
              </a:rPr>
              <a:t>"flipside('carpets') ~"</a:t>
            </a:r>
            <a:r>
              <a:rPr lang="en-US" sz="1800" b="1" dirty="0">
                <a:latin typeface="Courier New" pitchFamily="49" charset="0"/>
              </a:rPr>
              <a:t>, flipside(</a:t>
            </a:r>
            <a:r>
              <a:rPr lang="en-US" sz="1800" b="1" dirty="0">
                <a:solidFill>
                  <a:srgbClr val="0B9520"/>
                </a:solidFill>
                <a:latin typeface="Courier New" pitchFamily="49" charset="0"/>
              </a:rPr>
              <a:t>'carpets'</a:t>
            </a:r>
            <a:r>
              <a:rPr lang="en-US" sz="1800" b="1" dirty="0">
                <a:latin typeface="Courier New" pitchFamily="49" charset="0"/>
              </a:rPr>
              <a:t>)  </a:t>
            </a:r>
            <a:endParaRPr lang="en-US" sz="1800" b="1" dirty="0" smtClean="0">
              <a:latin typeface="Courier New" pitchFamily="49" charset="0"/>
            </a:endParaRPr>
          </a:p>
          <a:p>
            <a:r>
              <a:rPr lang="en-US" sz="1800" b="1" dirty="0">
                <a:solidFill>
                  <a:srgbClr val="FF9900"/>
                </a:solidFill>
                <a:latin typeface="Courier New" pitchFamily="49" charset="0"/>
              </a:rPr>
              <a:t>print</a:t>
            </a:r>
            <a:r>
              <a:rPr lang="en-US" sz="1800" b="1" dirty="0">
                <a:latin typeface="Courier New" pitchFamily="49" charset="0"/>
              </a:rPr>
              <a:t> </a:t>
            </a:r>
            <a:r>
              <a:rPr lang="en-US" sz="1800" b="1" dirty="0">
                <a:solidFill>
                  <a:srgbClr val="0B9520"/>
                </a:solidFill>
                <a:latin typeface="Courier New" pitchFamily="49" charset="0"/>
              </a:rPr>
              <a:t>"flipside('carpets') ~"</a:t>
            </a:r>
            <a:r>
              <a:rPr lang="en-US" sz="1800" b="1" dirty="0">
                <a:latin typeface="Courier New" pitchFamily="49" charset="0"/>
              </a:rPr>
              <a:t>, flipside(</a:t>
            </a:r>
            <a:r>
              <a:rPr lang="en-US" sz="1800" b="1" dirty="0">
                <a:solidFill>
                  <a:srgbClr val="0B9520"/>
                </a:solidFill>
                <a:latin typeface="Courier New" pitchFamily="49" charset="0"/>
              </a:rPr>
              <a:t>'carpets'</a:t>
            </a:r>
            <a:r>
              <a:rPr lang="en-US" sz="1800" b="1" dirty="0">
                <a:latin typeface="Courier New" pitchFamily="49" charset="0"/>
              </a:rPr>
              <a:t>)  </a:t>
            </a:r>
          </a:p>
          <a:p>
            <a:r>
              <a:rPr lang="en-US" sz="1800" b="1" dirty="0">
                <a:solidFill>
                  <a:srgbClr val="FF9900"/>
                </a:solidFill>
                <a:latin typeface="Courier New" pitchFamily="49" charset="0"/>
              </a:rPr>
              <a:t>print</a:t>
            </a:r>
            <a:r>
              <a:rPr lang="en-US" sz="1800" b="1" dirty="0">
                <a:latin typeface="Courier New" pitchFamily="49" charset="0"/>
              </a:rPr>
              <a:t> </a:t>
            </a:r>
            <a:r>
              <a:rPr lang="en-US" sz="1800" b="1" dirty="0">
                <a:solidFill>
                  <a:srgbClr val="0B9520"/>
                </a:solidFill>
                <a:latin typeface="Courier New" pitchFamily="49" charset="0"/>
              </a:rPr>
              <a:t>"flipside('carpets') ~"</a:t>
            </a:r>
            <a:r>
              <a:rPr lang="en-US" sz="1800" b="1" dirty="0">
                <a:latin typeface="Courier New" pitchFamily="49" charset="0"/>
              </a:rPr>
              <a:t>, flipside(</a:t>
            </a:r>
            <a:r>
              <a:rPr lang="en-US" sz="1800" b="1" dirty="0">
                <a:solidFill>
                  <a:srgbClr val="0B9520"/>
                </a:solidFill>
                <a:latin typeface="Courier New" pitchFamily="49" charset="0"/>
              </a:rPr>
              <a:t>'carpets'</a:t>
            </a:r>
            <a:r>
              <a:rPr lang="en-US" sz="1800" b="1" dirty="0">
                <a:latin typeface="Courier New" pitchFamily="49" charset="0"/>
              </a:rPr>
              <a:t>)  </a:t>
            </a:r>
          </a:p>
        </p:txBody>
      </p:sp>
      <p:sp>
        <p:nvSpPr>
          <p:cNvPr id="4" name="TextBox 3"/>
          <p:cNvSpPr txBox="1"/>
          <p:nvPr/>
        </p:nvSpPr>
        <p:spPr>
          <a:xfrm>
            <a:off x="5638800" y="227369"/>
            <a:ext cx="1981200" cy="830997"/>
          </a:xfrm>
          <a:prstGeom prst="rect">
            <a:avLst/>
          </a:prstGeom>
          <a:solidFill>
            <a:schemeClr val="bg1">
              <a:lumMod val="95000"/>
            </a:schemeClr>
          </a:solidFill>
        </p:spPr>
        <p:txBody>
          <a:bodyPr wrap="square" rtlCol="0">
            <a:spAutoFit/>
          </a:bodyPr>
          <a:lstStyle/>
          <a:p>
            <a:pPr algn="ctr"/>
            <a:r>
              <a:rPr lang="en-US" dirty="0" smtClean="0">
                <a:latin typeface="Cambria" panose="02040503050406030204" pitchFamily="18" charset="0"/>
              </a:rPr>
              <a:t>(1) function </a:t>
            </a:r>
            <a:r>
              <a:rPr lang="en-US" i="1" dirty="0" smtClean="0">
                <a:latin typeface="Cambria" panose="02040503050406030204" pitchFamily="18" charset="0"/>
              </a:rPr>
              <a:t>definition</a:t>
            </a:r>
            <a:endParaRPr lang="en-US" dirty="0" smtClean="0">
              <a:latin typeface="Cambria" panose="02040503050406030204" pitchFamily="18" charset="0"/>
            </a:endParaRPr>
          </a:p>
        </p:txBody>
      </p:sp>
      <p:sp>
        <p:nvSpPr>
          <p:cNvPr id="12" name="TextBox 11"/>
          <p:cNvSpPr txBox="1"/>
          <p:nvPr/>
        </p:nvSpPr>
        <p:spPr>
          <a:xfrm>
            <a:off x="6842760" y="3161883"/>
            <a:ext cx="1981200" cy="830997"/>
          </a:xfrm>
          <a:prstGeom prst="rect">
            <a:avLst/>
          </a:prstGeom>
          <a:solidFill>
            <a:srgbClr val="CCFFCC"/>
          </a:solidFill>
        </p:spPr>
        <p:txBody>
          <a:bodyPr wrap="square" rtlCol="0">
            <a:spAutoFit/>
          </a:bodyPr>
          <a:lstStyle/>
          <a:p>
            <a:pPr algn="ctr"/>
            <a:r>
              <a:rPr lang="en-US" dirty="0" smtClean="0">
                <a:latin typeface="Cambria" panose="02040503050406030204" pitchFamily="18" charset="0"/>
              </a:rPr>
              <a:t>(2) function </a:t>
            </a:r>
            <a:r>
              <a:rPr lang="en-US" b="1" i="1" dirty="0" smtClean="0">
                <a:latin typeface="Cambria" panose="02040503050406030204" pitchFamily="18" charset="0"/>
              </a:rPr>
              <a:t>tests</a:t>
            </a:r>
            <a:endParaRPr lang="en-US" b="1" dirty="0" smtClean="0">
              <a:latin typeface="Cambria" panose="02040503050406030204" pitchFamily="18" charset="0"/>
            </a:endParaRPr>
          </a:p>
        </p:txBody>
      </p:sp>
      <p:sp>
        <p:nvSpPr>
          <p:cNvPr id="13" name="TextBox 12"/>
          <p:cNvSpPr txBox="1"/>
          <p:nvPr/>
        </p:nvSpPr>
        <p:spPr>
          <a:xfrm>
            <a:off x="152400" y="6287808"/>
            <a:ext cx="4724400" cy="461665"/>
          </a:xfrm>
          <a:prstGeom prst="rect">
            <a:avLst/>
          </a:prstGeom>
          <a:noFill/>
        </p:spPr>
        <p:txBody>
          <a:bodyPr wrap="square" rtlCol="0">
            <a:spAutoFit/>
          </a:bodyPr>
          <a:lstStyle/>
          <a:p>
            <a:r>
              <a:rPr lang="en-US" dirty="0" smtClean="0">
                <a:latin typeface="Cambria" panose="02040503050406030204" pitchFamily="18" charset="0"/>
              </a:rPr>
              <a:t>We provide these tests </a:t>
            </a:r>
            <a:r>
              <a:rPr lang="en-US" i="1" dirty="0" smtClean="0">
                <a:latin typeface="Cambria" panose="02040503050406030204" pitchFamily="18" charset="0"/>
              </a:rPr>
              <a:t>(for now…)</a:t>
            </a:r>
          </a:p>
        </p:txBody>
      </p:sp>
      <p:sp>
        <p:nvSpPr>
          <p:cNvPr id="2" name="TextBox 1"/>
          <p:cNvSpPr txBox="1"/>
          <p:nvPr/>
        </p:nvSpPr>
        <p:spPr>
          <a:xfrm rot="21024485">
            <a:off x="2534602" y="5032920"/>
            <a:ext cx="6309360" cy="769441"/>
          </a:xfrm>
          <a:prstGeom prst="rect">
            <a:avLst/>
          </a:prstGeom>
          <a:solidFill>
            <a:srgbClr val="CCFFCC"/>
          </a:solidFill>
        </p:spPr>
        <p:txBody>
          <a:bodyPr wrap="square" rtlCol="0">
            <a:spAutoFit/>
          </a:bodyPr>
          <a:lstStyle/>
          <a:p>
            <a:pPr algn="ctr"/>
            <a:r>
              <a:rPr lang="en-US" sz="4400" b="1" i="1" dirty="0" smtClean="0">
                <a:latin typeface="Cambria" panose="02040503050406030204" pitchFamily="18" charset="0"/>
              </a:rPr>
              <a:t>but don't test like this!</a:t>
            </a:r>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00120" y="3753000"/>
              <a:ext cx="7982280" cy="1981440"/>
            </p14:xfrm>
          </p:contentPart>
        </mc:Choice>
        <mc:Fallback xmlns="">
          <p:pic>
            <p:nvPicPr>
              <p:cNvPr id="5" name="Ink 4"/>
              <p:cNvPicPr/>
              <p:nvPr/>
            </p:nvPicPr>
            <p:blipFill>
              <a:blip r:embed="rId4"/>
              <a:stretch>
                <a:fillRect/>
              </a:stretch>
            </p:blipFill>
            <p:spPr>
              <a:xfrm>
                <a:off x="590760" y="3743640"/>
                <a:ext cx="8001000" cy="2000160"/>
              </a:xfrm>
              <a:prstGeom prst="rect">
                <a:avLst/>
              </a:prstGeom>
            </p:spPr>
          </p:pic>
        </mc:Fallback>
      </mc:AlternateContent>
    </p:spTree>
    <p:extLst>
      <p:ext uri="{BB962C8B-B14F-4D97-AF65-F5344CB8AC3E}">
        <p14:creationId xmlns:p14="http://schemas.microsoft.com/office/powerpoint/2010/main" val="220015518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8"/>
          <p:cNvSpPr>
            <a:spLocks noChangeArrowheads="1"/>
          </p:cNvSpPr>
          <p:nvPr/>
        </p:nvSpPr>
        <p:spPr bwMode="auto">
          <a:xfrm>
            <a:off x="304800" y="1524000"/>
            <a:ext cx="84963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err="1">
                <a:solidFill>
                  <a:srgbClr val="FEA30F"/>
                </a:solidFill>
                <a:latin typeface="Courier New" pitchFamily="49" charset="0"/>
              </a:rPr>
              <a:t>def</a:t>
            </a:r>
            <a:r>
              <a:rPr lang="en-US" b="1" dirty="0">
                <a:latin typeface="Courier New" pitchFamily="49" charset="0"/>
              </a:rPr>
              <a:t> </a:t>
            </a:r>
            <a:r>
              <a:rPr lang="en-US" b="1" dirty="0" err="1">
                <a:solidFill>
                  <a:srgbClr val="0C0BC6"/>
                </a:solidFill>
                <a:latin typeface="Courier New" pitchFamily="49" charset="0"/>
              </a:rPr>
              <a:t>convertFromSeconds</a:t>
            </a:r>
            <a:r>
              <a:rPr lang="en-US" b="1" dirty="0">
                <a:latin typeface="Courier New" pitchFamily="49" charset="0"/>
              </a:rPr>
              <a:t>(s):  </a:t>
            </a:r>
            <a:r>
              <a:rPr lang="en-US" b="1" dirty="0">
                <a:solidFill>
                  <a:srgbClr val="FF0000"/>
                </a:solidFill>
                <a:latin typeface="Courier New" pitchFamily="49" charset="0"/>
              </a:rPr>
              <a:t># total seconds</a:t>
            </a:r>
            <a:endParaRPr lang="en-US" b="1" dirty="0">
              <a:latin typeface="Courier New" pitchFamily="49" charset="0"/>
            </a:endParaRPr>
          </a:p>
          <a:p>
            <a:r>
              <a:rPr lang="en-US" b="1" dirty="0">
                <a:solidFill>
                  <a:schemeClr val="bg1">
                    <a:lumMod val="75000"/>
                  </a:schemeClr>
                </a:solidFill>
                <a:latin typeface="Courier New" pitchFamily="49" charset="0"/>
              </a:rPr>
              <a:t>    """ </a:t>
            </a:r>
            <a:r>
              <a:rPr lang="en-US" b="1" dirty="0" err="1" smtClean="0">
                <a:solidFill>
                  <a:schemeClr val="bg1">
                    <a:lumMod val="75000"/>
                  </a:schemeClr>
                </a:solidFill>
                <a:latin typeface="Courier New" pitchFamily="49" charset="0"/>
              </a:rPr>
              <a:t>convertFromSeconds</a:t>
            </a:r>
            <a:r>
              <a:rPr lang="en-US" b="1" dirty="0" smtClean="0">
                <a:solidFill>
                  <a:schemeClr val="bg1">
                    <a:lumMod val="75000"/>
                  </a:schemeClr>
                </a:solidFill>
                <a:latin typeface="Courier New" pitchFamily="49" charset="0"/>
              </a:rPr>
              <a:t>(s</a:t>
            </a:r>
            <a:r>
              <a:rPr lang="en-US" b="1" dirty="0">
                <a:solidFill>
                  <a:schemeClr val="bg1">
                    <a:lumMod val="75000"/>
                  </a:schemeClr>
                </a:solidFill>
                <a:latin typeface="Courier New" pitchFamily="49" charset="0"/>
              </a:rPr>
              <a:t>): Converts an</a:t>
            </a:r>
          </a:p>
          <a:p>
            <a:r>
              <a:rPr lang="en-US" b="1" dirty="0">
                <a:solidFill>
                  <a:schemeClr val="bg1">
                    <a:lumMod val="75000"/>
                  </a:schemeClr>
                </a:solidFill>
                <a:latin typeface="Courier New" pitchFamily="49" charset="0"/>
              </a:rPr>
              <a:t>          integer # of seconds into a list of</a:t>
            </a:r>
          </a:p>
          <a:p>
            <a:r>
              <a:rPr lang="en-US" b="1" dirty="0">
                <a:solidFill>
                  <a:schemeClr val="bg1">
                    <a:lumMod val="75000"/>
                  </a:schemeClr>
                </a:solidFill>
                <a:latin typeface="Courier New" pitchFamily="49" charset="0"/>
              </a:rPr>
              <a:t>          [days, hours, minutes, seconds]</a:t>
            </a:r>
          </a:p>
          <a:p>
            <a:r>
              <a:rPr lang="en-US" b="1" dirty="0">
                <a:solidFill>
                  <a:schemeClr val="bg1">
                    <a:lumMod val="75000"/>
                  </a:schemeClr>
                </a:solidFill>
                <a:latin typeface="Courier New" pitchFamily="49" charset="0"/>
              </a:rPr>
              <a:t>        input s: an </a:t>
            </a:r>
            <a:r>
              <a:rPr lang="en-US" b="1" dirty="0" err="1">
                <a:solidFill>
                  <a:schemeClr val="bg1">
                    <a:lumMod val="75000"/>
                  </a:schemeClr>
                </a:solidFill>
                <a:latin typeface="Courier New" pitchFamily="49" charset="0"/>
              </a:rPr>
              <a:t>int</a:t>
            </a:r>
            <a:endParaRPr lang="en-US" b="1" dirty="0">
              <a:solidFill>
                <a:schemeClr val="bg1">
                  <a:lumMod val="75000"/>
                </a:schemeClr>
              </a:solidFill>
              <a:latin typeface="Courier New" pitchFamily="49" charset="0"/>
            </a:endParaRPr>
          </a:p>
          <a:p>
            <a:r>
              <a:rPr lang="en-US" b="1" dirty="0">
                <a:solidFill>
                  <a:schemeClr val="bg1">
                    <a:lumMod val="75000"/>
                  </a:schemeClr>
                </a:solidFill>
                <a:latin typeface="Courier New" pitchFamily="49" charset="0"/>
              </a:rPr>
              <a:t>    """</a:t>
            </a:r>
          </a:p>
          <a:p>
            <a:r>
              <a:rPr lang="en-US" b="1" dirty="0">
                <a:latin typeface="Courier New" pitchFamily="49" charset="0"/>
              </a:rPr>
              <a:t>    seconds = s % 60      </a:t>
            </a:r>
            <a:r>
              <a:rPr lang="en-US" b="1" dirty="0">
                <a:solidFill>
                  <a:srgbClr val="FF0000"/>
                </a:solidFill>
                <a:latin typeface="Courier New" pitchFamily="49" charset="0"/>
              </a:rPr>
              <a:t># leftover seconds</a:t>
            </a:r>
            <a:endParaRPr lang="en-US" b="1" dirty="0">
              <a:latin typeface="Courier New" pitchFamily="49" charset="0"/>
            </a:endParaRPr>
          </a:p>
          <a:p>
            <a:r>
              <a:rPr lang="en-US" b="1" dirty="0">
                <a:latin typeface="Courier New" pitchFamily="49" charset="0"/>
              </a:rPr>
              <a:t>    m</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s </a:t>
            </a:r>
            <a:r>
              <a:rPr lang="en-US" b="1" dirty="0">
                <a:latin typeface="Courier New" pitchFamily="49" charset="0"/>
              </a:rPr>
              <a:t>/ </a:t>
            </a:r>
            <a:r>
              <a:rPr lang="en-US" b="1" dirty="0" smtClean="0">
                <a:latin typeface="Courier New" pitchFamily="49" charset="0"/>
              </a:rPr>
              <a:t>60            </a:t>
            </a:r>
            <a:r>
              <a:rPr lang="en-US" b="1" dirty="0" smtClean="0">
                <a:solidFill>
                  <a:srgbClr val="FF0000"/>
                </a:solidFill>
                <a:latin typeface="Courier New" pitchFamily="49" charset="0"/>
              </a:rPr>
              <a:t># </a:t>
            </a:r>
            <a:r>
              <a:rPr lang="en-US" b="1" dirty="0">
                <a:solidFill>
                  <a:srgbClr val="FF0000"/>
                </a:solidFill>
                <a:latin typeface="Courier New" pitchFamily="49" charset="0"/>
              </a:rPr>
              <a:t>total minutes</a:t>
            </a:r>
            <a:endParaRPr lang="en-US" b="1" dirty="0">
              <a:latin typeface="Courier New" pitchFamily="49" charset="0"/>
            </a:endParaRPr>
          </a:p>
          <a:p>
            <a:r>
              <a:rPr lang="en-US" b="1" dirty="0">
                <a:latin typeface="Courier New" pitchFamily="49" charset="0"/>
              </a:rPr>
              <a:t>    minutes = m % 60      </a:t>
            </a:r>
            <a:r>
              <a:rPr lang="en-US" b="1" dirty="0">
                <a:solidFill>
                  <a:srgbClr val="FF0000"/>
                </a:solidFill>
                <a:latin typeface="Courier New" pitchFamily="49" charset="0"/>
              </a:rPr>
              <a:t># leftover minutes</a:t>
            </a:r>
            <a:endParaRPr lang="en-US" b="1" dirty="0">
              <a:latin typeface="Courier New" pitchFamily="49" charset="0"/>
            </a:endParaRPr>
          </a:p>
          <a:p>
            <a:r>
              <a:rPr lang="en-US" b="1" dirty="0">
                <a:latin typeface="Courier New" pitchFamily="49" charset="0"/>
              </a:rPr>
              <a:t>    h = m / 60            </a:t>
            </a:r>
            <a:r>
              <a:rPr lang="en-US" b="1" dirty="0">
                <a:solidFill>
                  <a:srgbClr val="FF0000"/>
                </a:solidFill>
                <a:latin typeface="Courier New" pitchFamily="49" charset="0"/>
              </a:rPr>
              <a:t># total hours</a:t>
            </a:r>
          </a:p>
          <a:p>
            <a:r>
              <a:rPr lang="en-US" b="1" dirty="0">
                <a:latin typeface="Courier New" pitchFamily="49" charset="0"/>
              </a:rPr>
              <a:t>    hours = h % 24        </a:t>
            </a:r>
            <a:r>
              <a:rPr lang="en-US" b="1" dirty="0">
                <a:solidFill>
                  <a:srgbClr val="FF0000"/>
                </a:solidFill>
                <a:latin typeface="Courier New" pitchFamily="49" charset="0"/>
              </a:rPr>
              <a:t># leftover hours</a:t>
            </a:r>
            <a:endParaRPr lang="en-US" b="1" dirty="0">
              <a:latin typeface="Courier New" pitchFamily="49" charset="0"/>
            </a:endParaRPr>
          </a:p>
          <a:p>
            <a:r>
              <a:rPr lang="en-US" b="1" dirty="0">
                <a:latin typeface="Courier New" pitchFamily="49" charset="0"/>
              </a:rPr>
              <a:t>    days = h / 24         </a:t>
            </a:r>
            <a:r>
              <a:rPr lang="en-US" b="1" dirty="0">
                <a:solidFill>
                  <a:srgbClr val="FF0000"/>
                </a:solidFill>
                <a:latin typeface="Courier New" pitchFamily="49" charset="0"/>
              </a:rPr>
              <a:t># total days</a:t>
            </a:r>
          </a:p>
          <a:p>
            <a:r>
              <a:rPr lang="en-US" b="1" dirty="0">
                <a:latin typeface="Courier New" pitchFamily="49" charset="0"/>
              </a:rPr>
              <a:t>    </a:t>
            </a:r>
            <a:r>
              <a:rPr lang="en-US" b="1" dirty="0">
                <a:solidFill>
                  <a:srgbClr val="FEA30F"/>
                </a:solidFill>
                <a:latin typeface="Courier New" pitchFamily="49" charset="0"/>
              </a:rPr>
              <a:t>return</a:t>
            </a:r>
            <a:r>
              <a:rPr lang="en-US" b="1" dirty="0">
                <a:latin typeface="Courier New" pitchFamily="49" charset="0"/>
              </a:rPr>
              <a:t> [days, hours, minutes, seconds]</a:t>
            </a:r>
          </a:p>
        </p:txBody>
      </p:sp>
      <p:grpSp>
        <p:nvGrpSpPr>
          <p:cNvPr id="9220" name="Group 47"/>
          <p:cNvGrpSpPr>
            <a:grpSpLocks/>
          </p:cNvGrpSpPr>
          <p:nvPr/>
        </p:nvGrpSpPr>
        <p:grpSpPr bwMode="auto">
          <a:xfrm>
            <a:off x="8149045" y="365400"/>
            <a:ext cx="609600" cy="762000"/>
            <a:chOff x="2928" y="1051"/>
            <a:chExt cx="840" cy="957"/>
          </a:xfrm>
        </p:grpSpPr>
        <p:sp>
          <p:nvSpPr>
            <p:cNvPr id="9223" name="Freeform 48"/>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9224" name="Oval 49"/>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9225" name="Oval 50"/>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6" name="Oval 51"/>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7" name="Oval 52"/>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8" name="Oval 53"/>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9" name="Oval 54"/>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30" name="Oval 55"/>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31" name="AutoShape 56"/>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9232" name="Freeform 57"/>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9233" name="Freeform 58"/>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9234" name="Freeform 59"/>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9235" name="Freeform 60"/>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9221" name="Rectangle 61"/>
          <p:cNvSpPr>
            <a:spLocks noChangeArrowheads="1"/>
          </p:cNvSpPr>
          <p:nvPr/>
        </p:nvSpPr>
        <p:spPr bwMode="auto">
          <a:xfrm>
            <a:off x="6553200" y="152400"/>
            <a:ext cx="186372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dirty="0">
                <a:solidFill>
                  <a:srgbClr val="0B9520"/>
                </a:solidFill>
                <a:latin typeface="Cambria" pitchFamily="18" charset="0"/>
              </a:rPr>
              <a:t>This program uses variables </a:t>
            </a:r>
            <a:r>
              <a:rPr lang="en-US" sz="1500" b="1" dirty="0">
                <a:solidFill>
                  <a:srgbClr val="0B9520"/>
                </a:solidFill>
                <a:latin typeface="Cambria" pitchFamily="18" charset="0"/>
              </a:rPr>
              <a:t>constantly</a:t>
            </a:r>
            <a:r>
              <a:rPr lang="en-US" sz="1500" dirty="0">
                <a:solidFill>
                  <a:srgbClr val="0B9520"/>
                </a:solidFill>
                <a:latin typeface="Cambria" pitchFamily="18" charset="0"/>
              </a:rPr>
              <a:t>!</a:t>
            </a:r>
          </a:p>
        </p:txBody>
      </p:sp>
      <p:sp>
        <p:nvSpPr>
          <p:cNvPr id="3" name="Left Brace 2"/>
          <p:cNvSpPr/>
          <p:nvPr/>
        </p:nvSpPr>
        <p:spPr bwMode="auto">
          <a:xfrm>
            <a:off x="609600" y="3843867"/>
            <a:ext cx="304800" cy="2057400"/>
          </a:xfrm>
          <a:prstGeom prst="leftBrace">
            <a:avLst>
              <a:gd name="adj1" fmla="val 63889"/>
              <a:gd name="adj2" fmla="val 50000"/>
            </a:avLst>
          </a:prstGeom>
          <a:noFill/>
          <a:ln w="254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1" name="Text Box 7"/>
          <p:cNvSpPr txBox="1">
            <a:spLocks noChangeArrowheads="1"/>
          </p:cNvSpPr>
          <p:nvPr/>
        </p:nvSpPr>
        <p:spPr bwMode="auto">
          <a:xfrm>
            <a:off x="457200" y="2889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i="1" dirty="0" smtClean="0">
                <a:latin typeface="Cambria" pitchFamily="18" charset="0"/>
              </a:rPr>
              <a:t>Using variables…</a:t>
            </a:r>
            <a:endParaRPr lang="en-US" sz="4000" i="1" dirty="0">
              <a:latin typeface="Cambria" pitchFamily="18" charset="0"/>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905200" y="704880"/>
              <a:ext cx="4229640" cy="5905800"/>
            </p14:xfrm>
          </p:contentPart>
        </mc:Choice>
        <mc:Fallback xmlns="">
          <p:pic>
            <p:nvPicPr>
              <p:cNvPr id="2" name="Ink 1"/>
              <p:cNvPicPr/>
              <p:nvPr/>
            </p:nvPicPr>
            <p:blipFill>
              <a:blip r:embed="rId4"/>
              <a:stretch>
                <a:fillRect/>
              </a:stretch>
            </p:blipFill>
            <p:spPr>
              <a:xfrm>
                <a:off x="2895840" y="695520"/>
                <a:ext cx="4248360" cy="5924520"/>
              </a:xfrm>
              <a:prstGeom prst="rect">
                <a:avLst/>
              </a:prstGeom>
            </p:spPr>
          </p:pic>
        </mc:Fallback>
      </mc:AlternateContent>
    </p:spTree>
    <p:extLst>
      <p:ext uri="{BB962C8B-B14F-4D97-AF65-F5344CB8AC3E}">
        <p14:creationId xmlns:p14="http://schemas.microsoft.com/office/powerpoint/2010/main" val="82864089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8"/>
          <p:cNvSpPr>
            <a:spLocks noChangeArrowheads="1"/>
          </p:cNvSpPr>
          <p:nvPr/>
        </p:nvSpPr>
        <p:spPr bwMode="auto">
          <a:xfrm>
            <a:off x="304800" y="1570037"/>
            <a:ext cx="84963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err="1">
                <a:solidFill>
                  <a:srgbClr val="FEA30F"/>
                </a:solidFill>
                <a:latin typeface="Courier New" pitchFamily="49" charset="0"/>
              </a:rPr>
              <a:t>def</a:t>
            </a:r>
            <a:r>
              <a:rPr lang="en-US" b="1" dirty="0">
                <a:latin typeface="Courier New" pitchFamily="49" charset="0"/>
              </a:rPr>
              <a:t> </a:t>
            </a:r>
            <a:r>
              <a:rPr lang="en-US" b="1" dirty="0" err="1">
                <a:solidFill>
                  <a:srgbClr val="0C0BC6"/>
                </a:solidFill>
                <a:latin typeface="Courier New" pitchFamily="49" charset="0"/>
              </a:rPr>
              <a:t>convertFromSeconds</a:t>
            </a:r>
            <a:r>
              <a:rPr lang="en-US" b="1" dirty="0">
                <a:latin typeface="Courier New" pitchFamily="49" charset="0"/>
              </a:rPr>
              <a:t>(s):  </a:t>
            </a:r>
            <a:r>
              <a:rPr lang="en-US" b="1" dirty="0">
                <a:solidFill>
                  <a:srgbClr val="FF0000"/>
                </a:solidFill>
                <a:latin typeface="Courier New" pitchFamily="49" charset="0"/>
              </a:rPr>
              <a:t># total seconds</a:t>
            </a:r>
            <a:endParaRPr lang="en-US" b="1" dirty="0">
              <a:latin typeface="Courier New" pitchFamily="49" charset="0"/>
            </a:endParaRPr>
          </a:p>
          <a:p>
            <a:r>
              <a:rPr lang="en-US" b="1" dirty="0">
                <a:latin typeface="Courier New" pitchFamily="49" charset="0"/>
              </a:rPr>
              <a:t>    </a:t>
            </a:r>
            <a:r>
              <a:rPr lang="en-US" b="1" dirty="0">
                <a:solidFill>
                  <a:srgbClr val="0FB126"/>
                </a:solidFill>
                <a:latin typeface="Courier New" pitchFamily="49" charset="0"/>
              </a:rPr>
              <a:t>""" </a:t>
            </a:r>
            <a:r>
              <a:rPr lang="en-US" b="1" dirty="0" err="1">
                <a:solidFill>
                  <a:srgbClr val="0FB126"/>
                </a:solidFill>
                <a:latin typeface="Courier New" pitchFamily="49" charset="0"/>
              </a:rPr>
              <a:t>convertFromSectons</a:t>
            </a:r>
            <a:r>
              <a:rPr lang="en-US" b="1" dirty="0">
                <a:solidFill>
                  <a:srgbClr val="0FB126"/>
                </a:solidFill>
                <a:latin typeface="Courier New" pitchFamily="49" charset="0"/>
              </a:rPr>
              <a:t>(s): Converts an</a:t>
            </a:r>
          </a:p>
          <a:p>
            <a:r>
              <a:rPr lang="en-US" b="1" dirty="0">
                <a:solidFill>
                  <a:srgbClr val="0FB126"/>
                </a:solidFill>
                <a:latin typeface="Courier New" pitchFamily="49" charset="0"/>
              </a:rPr>
              <a:t>          integer # of seconds into a list of</a:t>
            </a:r>
          </a:p>
          <a:p>
            <a:r>
              <a:rPr lang="en-US" b="1" dirty="0">
                <a:solidFill>
                  <a:srgbClr val="0FB126"/>
                </a:solidFill>
                <a:latin typeface="Courier New" pitchFamily="49" charset="0"/>
              </a:rPr>
              <a:t>          [days, hours, minutes, seconds]</a:t>
            </a:r>
          </a:p>
          <a:p>
            <a:r>
              <a:rPr lang="en-US" b="1" dirty="0">
                <a:solidFill>
                  <a:srgbClr val="0FB126"/>
                </a:solidFill>
                <a:latin typeface="Courier New" pitchFamily="49" charset="0"/>
              </a:rPr>
              <a:t>        input s: an </a:t>
            </a:r>
            <a:r>
              <a:rPr lang="en-US" b="1" dirty="0" err="1">
                <a:solidFill>
                  <a:srgbClr val="0FB126"/>
                </a:solidFill>
                <a:latin typeface="Courier New" pitchFamily="49" charset="0"/>
              </a:rPr>
              <a:t>int</a:t>
            </a:r>
            <a:endParaRPr lang="en-US" b="1" dirty="0">
              <a:solidFill>
                <a:srgbClr val="0FB126"/>
              </a:solidFill>
              <a:latin typeface="Courier New" pitchFamily="49" charset="0"/>
            </a:endParaRPr>
          </a:p>
          <a:p>
            <a:r>
              <a:rPr lang="en-US" b="1" dirty="0">
                <a:solidFill>
                  <a:srgbClr val="0FB126"/>
                </a:solidFill>
                <a:latin typeface="Courier New" pitchFamily="49" charset="0"/>
              </a:rPr>
              <a:t>    """</a:t>
            </a:r>
          </a:p>
          <a:p>
            <a:r>
              <a:rPr lang="en-US" b="1" dirty="0">
                <a:latin typeface="Courier New" pitchFamily="49" charset="0"/>
              </a:rPr>
              <a:t>    seconds = s % 60      </a:t>
            </a:r>
            <a:r>
              <a:rPr lang="en-US" b="1" dirty="0">
                <a:solidFill>
                  <a:srgbClr val="FF0000"/>
                </a:solidFill>
                <a:latin typeface="Courier New" pitchFamily="49" charset="0"/>
              </a:rPr>
              <a:t># leftover seconds</a:t>
            </a:r>
            <a:endParaRPr lang="en-US" b="1" dirty="0">
              <a:latin typeface="Courier New" pitchFamily="49" charset="0"/>
            </a:endParaRPr>
          </a:p>
          <a:p>
            <a:r>
              <a:rPr lang="en-US" b="1" dirty="0">
                <a:latin typeface="Courier New" pitchFamily="49" charset="0"/>
              </a:rPr>
              <a:t>    m = (s / 60)          </a:t>
            </a:r>
            <a:r>
              <a:rPr lang="en-US" b="1" dirty="0">
                <a:solidFill>
                  <a:srgbClr val="FF0000"/>
                </a:solidFill>
                <a:latin typeface="Courier New" pitchFamily="49" charset="0"/>
              </a:rPr>
              <a:t># total minutes</a:t>
            </a:r>
            <a:endParaRPr lang="en-US" b="1" dirty="0">
              <a:latin typeface="Courier New" pitchFamily="49" charset="0"/>
            </a:endParaRPr>
          </a:p>
          <a:p>
            <a:r>
              <a:rPr lang="en-US" b="1" dirty="0">
                <a:latin typeface="Courier New" pitchFamily="49" charset="0"/>
              </a:rPr>
              <a:t>    minutes = m % 60      </a:t>
            </a:r>
            <a:r>
              <a:rPr lang="en-US" b="1" dirty="0">
                <a:solidFill>
                  <a:srgbClr val="FF0000"/>
                </a:solidFill>
                <a:latin typeface="Courier New" pitchFamily="49" charset="0"/>
              </a:rPr>
              <a:t># leftover minutes</a:t>
            </a:r>
            <a:endParaRPr lang="en-US" b="1" dirty="0">
              <a:latin typeface="Courier New" pitchFamily="49" charset="0"/>
            </a:endParaRPr>
          </a:p>
          <a:p>
            <a:r>
              <a:rPr lang="en-US" b="1" dirty="0">
                <a:latin typeface="Courier New" pitchFamily="49" charset="0"/>
              </a:rPr>
              <a:t>    h = m / 60            </a:t>
            </a:r>
            <a:r>
              <a:rPr lang="en-US" b="1" dirty="0">
                <a:solidFill>
                  <a:srgbClr val="FF0000"/>
                </a:solidFill>
                <a:latin typeface="Courier New" pitchFamily="49" charset="0"/>
              </a:rPr>
              <a:t># total hours</a:t>
            </a:r>
          </a:p>
          <a:p>
            <a:r>
              <a:rPr lang="en-US" b="1" dirty="0">
                <a:latin typeface="Courier New" pitchFamily="49" charset="0"/>
              </a:rPr>
              <a:t>    hours = h % 24        </a:t>
            </a:r>
            <a:r>
              <a:rPr lang="en-US" b="1" dirty="0">
                <a:solidFill>
                  <a:srgbClr val="FF0000"/>
                </a:solidFill>
                <a:latin typeface="Courier New" pitchFamily="49" charset="0"/>
              </a:rPr>
              <a:t># leftover hours</a:t>
            </a:r>
            <a:endParaRPr lang="en-US" b="1" dirty="0">
              <a:latin typeface="Courier New" pitchFamily="49" charset="0"/>
            </a:endParaRPr>
          </a:p>
          <a:p>
            <a:r>
              <a:rPr lang="en-US" b="1" dirty="0">
                <a:latin typeface="Courier New" pitchFamily="49" charset="0"/>
              </a:rPr>
              <a:t>    days = h / 24         </a:t>
            </a:r>
            <a:r>
              <a:rPr lang="en-US" b="1" dirty="0">
                <a:solidFill>
                  <a:srgbClr val="FF0000"/>
                </a:solidFill>
                <a:latin typeface="Courier New" pitchFamily="49" charset="0"/>
              </a:rPr>
              <a:t># total days</a:t>
            </a:r>
          </a:p>
          <a:p>
            <a:r>
              <a:rPr lang="en-US" b="1" dirty="0">
                <a:latin typeface="Courier New" pitchFamily="49" charset="0"/>
              </a:rPr>
              <a:t>    </a:t>
            </a:r>
            <a:r>
              <a:rPr lang="en-US" b="1" dirty="0">
                <a:solidFill>
                  <a:srgbClr val="FEA30F"/>
                </a:solidFill>
                <a:latin typeface="Courier New" pitchFamily="49" charset="0"/>
              </a:rPr>
              <a:t>return</a:t>
            </a:r>
            <a:r>
              <a:rPr lang="en-US" b="1" dirty="0">
                <a:latin typeface="Courier New" pitchFamily="49" charset="0"/>
              </a:rPr>
              <a:t> [days, hours, minutes, seconds]</a:t>
            </a:r>
          </a:p>
        </p:txBody>
      </p:sp>
      <p:sp>
        <p:nvSpPr>
          <p:cNvPr id="10243" name="Text Box 7"/>
          <p:cNvSpPr txBox="1">
            <a:spLocks noChangeArrowheads="1"/>
          </p:cNvSpPr>
          <p:nvPr/>
        </p:nvSpPr>
        <p:spPr bwMode="auto">
          <a:xfrm>
            <a:off x="257345" y="136525"/>
            <a:ext cx="6246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dirty="0">
                <a:latin typeface="Cambria" pitchFamily="18" charset="0"/>
              </a:rPr>
              <a:t>How functions </a:t>
            </a:r>
            <a:r>
              <a:rPr lang="en-US" sz="4000" b="1" i="1" dirty="0">
                <a:latin typeface="Cambria" pitchFamily="18" charset="0"/>
              </a:rPr>
              <a:t>look</a:t>
            </a:r>
            <a:r>
              <a:rPr lang="en-US" sz="4000" dirty="0">
                <a:latin typeface="Cambria" pitchFamily="18" charset="0"/>
              </a:rPr>
              <a:t>…</a:t>
            </a:r>
          </a:p>
        </p:txBody>
      </p:sp>
      <p:sp>
        <p:nvSpPr>
          <p:cNvPr id="10244" name="Text Box 8"/>
          <p:cNvSpPr txBox="1">
            <a:spLocks noChangeArrowheads="1"/>
          </p:cNvSpPr>
          <p:nvPr/>
        </p:nvSpPr>
        <p:spPr bwMode="auto">
          <a:xfrm>
            <a:off x="3043238" y="2211387"/>
            <a:ext cx="3200400" cy="731838"/>
          </a:xfrm>
          <a:prstGeom prst="rect">
            <a:avLst/>
          </a:prstGeom>
          <a:solidFill>
            <a:srgbClr val="CCFFCC"/>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dirty="0" err="1">
                <a:latin typeface="Cambria" pitchFamily="18" charset="0"/>
              </a:rPr>
              <a:t>docstring</a:t>
            </a:r>
            <a:endParaRPr lang="en-US" sz="4200" dirty="0">
              <a:latin typeface="Cambria" pitchFamily="18" charset="0"/>
            </a:endParaRPr>
          </a:p>
        </p:txBody>
      </p:sp>
      <p:sp>
        <p:nvSpPr>
          <p:cNvPr id="10245" name="Text Box 9"/>
          <p:cNvSpPr txBox="1">
            <a:spLocks noChangeArrowheads="1"/>
          </p:cNvSpPr>
          <p:nvPr/>
        </p:nvSpPr>
        <p:spPr bwMode="auto">
          <a:xfrm>
            <a:off x="6383338" y="4246472"/>
            <a:ext cx="2400300" cy="1200329"/>
          </a:xfrm>
          <a:prstGeom prst="rect">
            <a:avLst/>
          </a:prstGeom>
          <a:solidFill>
            <a:srgbClr val="FFCCCC"/>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dirty="0">
                <a:latin typeface="Cambria" pitchFamily="18" charset="0"/>
              </a:rPr>
              <a:t>comments </a:t>
            </a:r>
            <a:r>
              <a:rPr lang="en-US" dirty="0" smtClean="0">
                <a:latin typeface="Cambria" pitchFamily="18" charset="0"/>
              </a:rPr>
              <a:t>–these are mostly optional </a:t>
            </a:r>
            <a:r>
              <a:rPr lang="en-US" dirty="0">
                <a:latin typeface="Cambria" pitchFamily="18" charset="0"/>
              </a:rPr>
              <a:t>in CS 5</a:t>
            </a:r>
          </a:p>
        </p:txBody>
      </p:sp>
      <p:sp>
        <p:nvSpPr>
          <p:cNvPr id="10246" name="Text Box 10"/>
          <p:cNvSpPr txBox="1">
            <a:spLocks noChangeArrowheads="1"/>
          </p:cNvSpPr>
          <p:nvPr/>
        </p:nvSpPr>
        <p:spPr bwMode="auto">
          <a:xfrm>
            <a:off x="2259183" y="4389437"/>
            <a:ext cx="2243138" cy="1371600"/>
          </a:xfrm>
          <a:prstGeom prst="rect">
            <a:avLst/>
          </a:prstGeom>
          <a:solidFill>
            <a:schemeClr val="bg1">
              <a:lumMod val="85000"/>
            </a:schemeClr>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dirty="0">
                <a:latin typeface="Cambria" pitchFamily="18" charset="0"/>
              </a:rPr>
              <a:t>code block</a:t>
            </a:r>
          </a:p>
        </p:txBody>
      </p:sp>
      <p:sp>
        <p:nvSpPr>
          <p:cNvPr id="10247" name="Text Box 11"/>
          <p:cNvSpPr txBox="1">
            <a:spLocks noChangeArrowheads="1"/>
          </p:cNvSpPr>
          <p:nvPr/>
        </p:nvSpPr>
        <p:spPr bwMode="auto">
          <a:xfrm>
            <a:off x="1847856" y="6172199"/>
            <a:ext cx="3662363" cy="579438"/>
          </a:xfrm>
          <a:prstGeom prst="rect">
            <a:avLst/>
          </a:prstGeom>
          <a:solidFill>
            <a:srgbClr val="FFCC99"/>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dirty="0">
                <a:latin typeface="Cambria" pitchFamily="18" charset="0"/>
              </a:rPr>
              <a:t>return statement</a:t>
            </a:r>
          </a:p>
        </p:txBody>
      </p:sp>
      <p:sp>
        <p:nvSpPr>
          <p:cNvPr id="10248" name="Text Box 12"/>
          <p:cNvSpPr txBox="1">
            <a:spLocks noChangeArrowheads="1"/>
          </p:cNvSpPr>
          <p:nvPr/>
        </p:nvSpPr>
        <p:spPr bwMode="auto">
          <a:xfrm rot="20693013">
            <a:off x="2323470" y="1075599"/>
            <a:ext cx="1619250" cy="707886"/>
          </a:xfrm>
          <a:prstGeom prst="rect">
            <a:avLst/>
          </a:prstGeom>
          <a:solidFill>
            <a:srgbClr val="CCECFF"/>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name</a:t>
            </a:r>
          </a:p>
        </p:txBody>
      </p:sp>
      <p:sp>
        <p:nvSpPr>
          <p:cNvPr id="10249" name="Text Box 13"/>
          <p:cNvSpPr txBox="1">
            <a:spLocks noChangeArrowheads="1"/>
          </p:cNvSpPr>
          <p:nvPr/>
        </p:nvSpPr>
        <p:spPr bwMode="auto">
          <a:xfrm>
            <a:off x="4929188" y="685800"/>
            <a:ext cx="2654300" cy="7318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a:latin typeface="Cambria" pitchFamily="18" charset="0"/>
              </a:rPr>
              <a:t>input(s)</a:t>
            </a:r>
          </a:p>
        </p:txBody>
      </p:sp>
      <p:sp>
        <p:nvSpPr>
          <p:cNvPr id="10250" name="Line 14"/>
          <p:cNvSpPr>
            <a:spLocks noChangeShapeType="1"/>
          </p:cNvSpPr>
          <p:nvPr/>
        </p:nvSpPr>
        <p:spPr bwMode="auto">
          <a:xfrm flipH="1">
            <a:off x="4737100" y="1181100"/>
            <a:ext cx="479425" cy="49688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44498197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3"/>
          <p:cNvSpPr>
            <a:spLocks noChangeArrowheads="1"/>
          </p:cNvSpPr>
          <p:nvPr/>
        </p:nvSpPr>
        <p:spPr bwMode="auto">
          <a:xfrm>
            <a:off x="381000" y="1981200"/>
            <a:ext cx="2667000" cy="403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123" name="Text Box 5"/>
          <p:cNvSpPr txBox="1">
            <a:spLocks noChangeArrowheads="1"/>
          </p:cNvSpPr>
          <p:nvPr/>
        </p:nvSpPr>
        <p:spPr bwMode="auto">
          <a:xfrm>
            <a:off x="838200" y="228600"/>
            <a:ext cx="7467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Computation's Dual Identity</a:t>
            </a:r>
          </a:p>
        </p:txBody>
      </p:sp>
      <p:sp>
        <p:nvSpPr>
          <p:cNvPr id="5124" name="AutoShape 7"/>
          <p:cNvSpPr>
            <a:spLocks noChangeArrowheads="1"/>
          </p:cNvSpPr>
          <p:nvPr/>
        </p:nvSpPr>
        <p:spPr bwMode="auto">
          <a:xfrm>
            <a:off x="4160838" y="3082925"/>
            <a:ext cx="1981200" cy="1143000"/>
          </a:xfrm>
          <a:prstGeom prst="cube">
            <a:avLst>
              <a:gd name="adj" fmla="val 29167"/>
            </a:avLst>
          </a:prstGeom>
          <a:solidFill>
            <a:schemeClr val="bg1"/>
          </a:solidFill>
          <a:ln w="19050">
            <a:solidFill>
              <a:srgbClr val="990000"/>
            </a:solidFill>
            <a:miter lim="800000"/>
            <a:headEnd/>
            <a:tailEnd/>
          </a:ln>
        </p:spPr>
        <p:txBody>
          <a:bodyPr wrap="none" anchor="ctr"/>
          <a:lstStyle/>
          <a:p>
            <a:endParaRPr lang="en-US"/>
          </a:p>
        </p:txBody>
      </p:sp>
      <p:sp>
        <p:nvSpPr>
          <p:cNvPr id="5125" name="Rectangle 8"/>
          <p:cNvSpPr>
            <a:spLocks noChangeArrowheads="1"/>
          </p:cNvSpPr>
          <p:nvPr/>
        </p:nvSpPr>
        <p:spPr bwMode="auto">
          <a:xfrm>
            <a:off x="4160838" y="3413125"/>
            <a:ext cx="1905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a:solidFill>
                  <a:srgbClr val="990000"/>
                </a:solidFill>
                <a:latin typeface="Courier New" pitchFamily="49" charset="0"/>
              </a:rPr>
              <a:t>name:</a:t>
            </a:r>
            <a:r>
              <a:rPr lang="en-US" sz="1600" b="1">
                <a:latin typeface="Courier New" pitchFamily="49" charset="0"/>
              </a:rPr>
              <a:t> x</a:t>
            </a:r>
          </a:p>
          <a:p>
            <a:r>
              <a:rPr lang="en-US" sz="1600" b="1">
                <a:solidFill>
                  <a:srgbClr val="990000"/>
                </a:solidFill>
                <a:latin typeface="Courier New" pitchFamily="49" charset="0"/>
              </a:rPr>
              <a:t>type:</a:t>
            </a:r>
            <a:r>
              <a:rPr lang="en-US" sz="1600" b="1">
                <a:latin typeface="Courier New" pitchFamily="49" charset="0"/>
              </a:rPr>
              <a:t> </a:t>
            </a:r>
            <a:r>
              <a:rPr lang="en-US" sz="1600" b="1">
                <a:solidFill>
                  <a:schemeClr val="accent2"/>
                </a:solidFill>
                <a:latin typeface="Courier New" pitchFamily="49" charset="0"/>
              </a:rPr>
              <a:t>int</a:t>
            </a:r>
          </a:p>
          <a:p>
            <a:r>
              <a:rPr lang="en-US" sz="1600" b="1">
                <a:solidFill>
                  <a:srgbClr val="990000"/>
                </a:solidFill>
                <a:latin typeface="Courier New" pitchFamily="49" charset="0"/>
              </a:rPr>
              <a:t>LOC:</a:t>
            </a:r>
            <a:r>
              <a:rPr lang="en-US" sz="1600" b="1">
                <a:latin typeface="Courier New" pitchFamily="49" charset="0"/>
              </a:rPr>
              <a:t>  </a:t>
            </a:r>
            <a:r>
              <a:rPr lang="en-US" sz="1600" b="1">
                <a:solidFill>
                  <a:srgbClr val="800080"/>
                </a:solidFill>
                <a:latin typeface="Courier New" pitchFamily="49" charset="0"/>
              </a:rPr>
              <a:t>300</a:t>
            </a:r>
          </a:p>
        </p:txBody>
      </p:sp>
      <p:sp>
        <p:nvSpPr>
          <p:cNvPr id="5126" name="Text Box 9"/>
          <p:cNvSpPr txBox="1">
            <a:spLocks noChangeArrowheads="1"/>
          </p:cNvSpPr>
          <p:nvPr/>
        </p:nvSpPr>
        <p:spPr bwMode="auto">
          <a:xfrm>
            <a:off x="3922713" y="3011841"/>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dirty="0">
                <a:latin typeface="Courier New" pitchFamily="49" charset="0"/>
              </a:rPr>
              <a:t>41</a:t>
            </a:r>
          </a:p>
        </p:txBody>
      </p:sp>
      <p:sp>
        <p:nvSpPr>
          <p:cNvPr id="5127" name="Text Box 13"/>
          <p:cNvSpPr txBox="1">
            <a:spLocks noChangeArrowheads="1"/>
          </p:cNvSpPr>
          <p:nvPr/>
        </p:nvSpPr>
        <p:spPr bwMode="auto">
          <a:xfrm>
            <a:off x="3810000" y="4297363"/>
            <a:ext cx="2286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200">
                <a:solidFill>
                  <a:srgbClr val="990000"/>
                </a:solidFill>
                <a:latin typeface="Cambria" pitchFamily="18" charset="0"/>
              </a:rPr>
              <a:t>memory location 300</a:t>
            </a:r>
          </a:p>
        </p:txBody>
      </p:sp>
      <p:sp>
        <p:nvSpPr>
          <p:cNvPr id="5128" name="Text Box 15"/>
          <p:cNvSpPr txBox="1">
            <a:spLocks noChangeArrowheads="1"/>
          </p:cNvSpPr>
          <p:nvPr/>
        </p:nvSpPr>
        <p:spPr bwMode="auto">
          <a:xfrm>
            <a:off x="600075" y="19812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dirty="0">
                <a:solidFill>
                  <a:srgbClr val="990000"/>
                </a:solidFill>
                <a:latin typeface="Cambria" pitchFamily="18" charset="0"/>
              </a:rPr>
              <a:t>Computation</a:t>
            </a:r>
            <a:endParaRPr lang="en-US" sz="1600" b="1" dirty="0">
              <a:solidFill>
                <a:srgbClr val="990000"/>
              </a:solidFill>
              <a:latin typeface="Cambria" pitchFamily="18" charset="0"/>
            </a:endParaRPr>
          </a:p>
        </p:txBody>
      </p:sp>
      <p:pic>
        <p:nvPicPr>
          <p:cNvPr id="5129" name="Picture 16" descr="flaming_shower_curtain_b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590800"/>
            <a:ext cx="2039938"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Text Box 17"/>
          <p:cNvSpPr txBox="1">
            <a:spLocks noChangeArrowheads="1"/>
          </p:cNvSpPr>
          <p:nvPr/>
        </p:nvSpPr>
        <p:spPr bwMode="auto">
          <a:xfrm>
            <a:off x="5095875" y="19812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dirty="0">
                <a:solidFill>
                  <a:srgbClr val="990000"/>
                </a:solidFill>
                <a:latin typeface="Cambria" pitchFamily="18" charset="0"/>
              </a:rPr>
              <a:t>Data Storage</a:t>
            </a:r>
            <a:endParaRPr lang="en-US" sz="1600" b="1" dirty="0">
              <a:solidFill>
                <a:srgbClr val="990000"/>
              </a:solidFill>
              <a:latin typeface="Cambria" pitchFamily="18" charset="0"/>
            </a:endParaRPr>
          </a:p>
        </p:txBody>
      </p:sp>
      <p:sp>
        <p:nvSpPr>
          <p:cNvPr id="5131" name="AutoShape 18"/>
          <p:cNvSpPr>
            <a:spLocks noChangeArrowheads="1"/>
          </p:cNvSpPr>
          <p:nvPr/>
        </p:nvSpPr>
        <p:spPr bwMode="auto">
          <a:xfrm>
            <a:off x="6477000" y="3065463"/>
            <a:ext cx="1981200" cy="1143000"/>
          </a:xfrm>
          <a:prstGeom prst="cube">
            <a:avLst>
              <a:gd name="adj" fmla="val 29167"/>
            </a:avLst>
          </a:prstGeom>
          <a:solidFill>
            <a:schemeClr val="bg1"/>
          </a:solidFill>
          <a:ln w="19050">
            <a:solidFill>
              <a:srgbClr val="990000"/>
            </a:solidFill>
            <a:miter lim="800000"/>
            <a:headEnd/>
            <a:tailEnd/>
          </a:ln>
        </p:spPr>
        <p:txBody>
          <a:bodyPr wrap="none" anchor="ctr"/>
          <a:lstStyle/>
          <a:p>
            <a:endParaRPr lang="en-US"/>
          </a:p>
        </p:txBody>
      </p:sp>
      <p:sp>
        <p:nvSpPr>
          <p:cNvPr id="5132" name="Rectangle 19"/>
          <p:cNvSpPr>
            <a:spLocks noChangeArrowheads="1"/>
          </p:cNvSpPr>
          <p:nvPr/>
        </p:nvSpPr>
        <p:spPr bwMode="auto">
          <a:xfrm>
            <a:off x="6477000" y="3395663"/>
            <a:ext cx="1905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a:solidFill>
                  <a:srgbClr val="990000"/>
                </a:solidFill>
                <a:latin typeface="Courier New" pitchFamily="49" charset="0"/>
              </a:rPr>
              <a:t>name:</a:t>
            </a:r>
            <a:r>
              <a:rPr lang="en-US" sz="1600" b="1">
                <a:latin typeface="Courier New" pitchFamily="49" charset="0"/>
              </a:rPr>
              <a:t> y</a:t>
            </a:r>
          </a:p>
          <a:p>
            <a:r>
              <a:rPr lang="en-US" sz="1600" b="1">
                <a:solidFill>
                  <a:srgbClr val="990000"/>
                </a:solidFill>
                <a:latin typeface="Courier New" pitchFamily="49" charset="0"/>
              </a:rPr>
              <a:t>type:</a:t>
            </a:r>
            <a:r>
              <a:rPr lang="en-US" sz="1600" b="1">
                <a:latin typeface="Courier New" pitchFamily="49" charset="0"/>
              </a:rPr>
              <a:t> </a:t>
            </a:r>
            <a:r>
              <a:rPr lang="en-US" sz="1600" b="1">
                <a:solidFill>
                  <a:schemeClr val="accent2"/>
                </a:solidFill>
                <a:latin typeface="Courier New" pitchFamily="49" charset="0"/>
              </a:rPr>
              <a:t>int</a:t>
            </a:r>
          </a:p>
          <a:p>
            <a:r>
              <a:rPr lang="en-US" sz="1600" b="1">
                <a:solidFill>
                  <a:srgbClr val="990000"/>
                </a:solidFill>
                <a:latin typeface="Courier New" pitchFamily="49" charset="0"/>
              </a:rPr>
              <a:t>LOC:</a:t>
            </a:r>
            <a:r>
              <a:rPr lang="en-US" sz="1600" b="1">
                <a:latin typeface="Courier New" pitchFamily="49" charset="0"/>
              </a:rPr>
              <a:t>  </a:t>
            </a:r>
            <a:r>
              <a:rPr lang="en-US" sz="1600" b="1">
                <a:solidFill>
                  <a:srgbClr val="800080"/>
                </a:solidFill>
                <a:latin typeface="Courier New" pitchFamily="49" charset="0"/>
              </a:rPr>
              <a:t>304</a:t>
            </a:r>
          </a:p>
        </p:txBody>
      </p:sp>
      <p:sp>
        <p:nvSpPr>
          <p:cNvPr id="5133" name="Text Box 20"/>
          <p:cNvSpPr txBox="1">
            <a:spLocks noChangeArrowheads="1"/>
          </p:cNvSpPr>
          <p:nvPr/>
        </p:nvSpPr>
        <p:spPr bwMode="auto">
          <a:xfrm>
            <a:off x="6238875" y="2994378"/>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a:latin typeface="Courier New" pitchFamily="49" charset="0"/>
              </a:rPr>
              <a:t>42</a:t>
            </a:r>
          </a:p>
        </p:txBody>
      </p:sp>
      <p:sp>
        <p:nvSpPr>
          <p:cNvPr id="5134" name="Text Box 21"/>
          <p:cNvSpPr txBox="1">
            <a:spLocks noChangeArrowheads="1"/>
          </p:cNvSpPr>
          <p:nvPr/>
        </p:nvSpPr>
        <p:spPr bwMode="auto">
          <a:xfrm>
            <a:off x="6096000" y="4297363"/>
            <a:ext cx="2286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200">
                <a:solidFill>
                  <a:srgbClr val="990000"/>
                </a:solidFill>
                <a:latin typeface="Cambria" pitchFamily="18" charset="0"/>
              </a:rPr>
              <a:t>memory location 304</a:t>
            </a:r>
          </a:p>
        </p:txBody>
      </p:sp>
      <p:sp>
        <p:nvSpPr>
          <p:cNvPr id="5135" name="Freeform 22"/>
          <p:cNvSpPr>
            <a:spLocks/>
          </p:cNvSpPr>
          <p:nvPr/>
        </p:nvSpPr>
        <p:spPr bwMode="auto">
          <a:xfrm>
            <a:off x="3503613" y="3817938"/>
            <a:ext cx="222250" cy="1549400"/>
          </a:xfrm>
          <a:custGeom>
            <a:avLst/>
            <a:gdLst>
              <a:gd name="T0" fmla="*/ 2147483647 w 140"/>
              <a:gd name="T1" fmla="*/ 2147483647 h 1604"/>
              <a:gd name="T2" fmla="*/ 2147483647 w 140"/>
              <a:gd name="T3" fmla="*/ 2147483647 h 1604"/>
              <a:gd name="T4" fmla="*/ 2147483647 w 140"/>
              <a:gd name="T5" fmla="*/ 2147483647 h 1604"/>
              <a:gd name="T6" fmla="*/ 2147483647 w 140"/>
              <a:gd name="T7" fmla="*/ 2147483647 h 1604"/>
              <a:gd name="T8" fmla="*/ 2147483647 w 140"/>
              <a:gd name="T9" fmla="*/ 2147483647 h 1604"/>
              <a:gd name="T10" fmla="*/ 2147483647 w 140"/>
              <a:gd name="T11" fmla="*/ 2147483647 h 1604"/>
              <a:gd name="T12" fmla="*/ 2147483647 w 140"/>
              <a:gd name="T13" fmla="*/ 2147483647 h 1604"/>
              <a:gd name="T14" fmla="*/ 2147483647 w 140"/>
              <a:gd name="T15" fmla="*/ 2147483647 h 1604"/>
              <a:gd name="T16" fmla="*/ 2147483647 w 140"/>
              <a:gd name="T17" fmla="*/ 2147483647 h 1604"/>
              <a:gd name="T18" fmla="*/ 2147483647 w 140"/>
              <a:gd name="T19" fmla="*/ 2147483647 h 1604"/>
              <a:gd name="T20" fmla="*/ 2147483647 w 140"/>
              <a:gd name="T21" fmla="*/ 2147483647 h 1604"/>
              <a:gd name="T22" fmla="*/ 2147483647 w 140"/>
              <a:gd name="T23" fmla="*/ 2147483647 h 1604"/>
              <a:gd name="T24" fmla="*/ 2147483647 w 140"/>
              <a:gd name="T25" fmla="*/ 2147483647 h 1604"/>
              <a:gd name="T26" fmla="*/ 2147483647 w 140"/>
              <a:gd name="T27" fmla="*/ 2147483647 h 1604"/>
              <a:gd name="T28" fmla="*/ 2147483647 w 140"/>
              <a:gd name="T29" fmla="*/ 2147483647 h 1604"/>
              <a:gd name="T30" fmla="*/ 2147483647 w 140"/>
              <a:gd name="T31" fmla="*/ 2147483647 h 1604"/>
              <a:gd name="T32" fmla="*/ 2147483647 w 140"/>
              <a:gd name="T33" fmla="*/ 2147483647 h 1604"/>
              <a:gd name="T34" fmla="*/ 2147483647 w 140"/>
              <a:gd name="T35" fmla="*/ 2147483647 h 1604"/>
              <a:gd name="T36" fmla="*/ 2147483647 w 140"/>
              <a:gd name="T37" fmla="*/ 2147483647 h 1604"/>
              <a:gd name="T38" fmla="*/ 2147483647 w 140"/>
              <a:gd name="T39" fmla="*/ 2147483647 h 1604"/>
              <a:gd name="T40" fmla="*/ 2147483647 w 140"/>
              <a:gd name="T41" fmla="*/ 2147483647 h 16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1604"/>
              <a:gd name="T65" fmla="*/ 140 w 140"/>
              <a:gd name="T66" fmla="*/ 1604 h 16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1604">
                <a:moveTo>
                  <a:pt x="51" y="10"/>
                </a:moveTo>
                <a:cubicBezTo>
                  <a:pt x="69" y="12"/>
                  <a:pt x="95" y="0"/>
                  <a:pt x="105" y="16"/>
                </a:cubicBezTo>
                <a:cubicBezTo>
                  <a:pt x="112" y="28"/>
                  <a:pt x="69" y="40"/>
                  <a:pt x="69" y="40"/>
                </a:cubicBezTo>
                <a:cubicBezTo>
                  <a:pt x="61" y="70"/>
                  <a:pt x="47" y="88"/>
                  <a:pt x="21" y="106"/>
                </a:cubicBezTo>
                <a:cubicBezTo>
                  <a:pt x="16" y="162"/>
                  <a:pt x="0" y="222"/>
                  <a:pt x="51" y="261"/>
                </a:cubicBezTo>
                <a:cubicBezTo>
                  <a:pt x="65" y="303"/>
                  <a:pt x="35" y="311"/>
                  <a:pt x="81" y="357"/>
                </a:cubicBezTo>
                <a:cubicBezTo>
                  <a:pt x="88" y="423"/>
                  <a:pt x="89" y="418"/>
                  <a:pt x="140" y="458"/>
                </a:cubicBezTo>
                <a:cubicBezTo>
                  <a:pt x="92" y="495"/>
                  <a:pt x="133" y="451"/>
                  <a:pt x="123" y="512"/>
                </a:cubicBezTo>
                <a:cubicBezTo>
                  <a:pt x="120" y="523"/>
                  <a:pt x="111" y="532"/>
                  <a:pt x="105" y="542"/>
                </a:cubicBezTo>
                <a:cubicBezTo>
                  <a:pt x="111" y="592"/>
                  <a:pt x="103" y="610"/>
                  <a:pt x="81" y="655"/>
                </a:cubicBezTo>
                <a:cubicBezTo>
                  <a:pt x="88" y="697"/>
                  <a:pt x="87" y="699"/>
                  <a:pt x="63" y="733"/>
                </a:cubicBezTo>
                <a:cubicBezTo>
                  <a:pt x="73" y="793"/>
                  <a:pt x="101" y="810"/>
                  <a:pt x="39" y="852"/>
                </a:cubicBezTo>
                <a:cubicBezTo>
                  <a:pt x="42" y="897"/>
                  <a:pt x="43" y="926"/>
                  <a:pt x="57" y="966"/>
                </a:cubicBezTo>
                <a:cubicBezTo>
                  <a:pt x="71" y="1072"/>
                  <a:pt x="69" y="1104"/>
                  <a:pt x="117" y="1186"/>
                </a:cubicBezTo>
                <a:cubicBezTo>
                  <a:pt x="111" y="1246"/>
                  <a:pt x="109" y="1271"/>
                  <a:pt x="134" y="1324"/>
                </a:cubicBezTo>
                <a:cubicBezTo>
                  <a:pt x="105" y="1343"/>
                  <a:pt x="108" y="1361"/>
                  <a:pt x="75" y="1377"/>
                </a:cubicBezTo>
                <a:cubicBezTo>
                  <a:pt x="60" y="1419"/>
                  <a:pt x="70" y="1402"/>
                  <a:pt x="51" y="1431"/>
                </a:cubicBezTo>
                <a:cubicBezTo>
                  <a:pt x="81" y="1506"/>
                  <a:pt x="42" y="1418"/>
                  <a:pt x="81" y="1485"/>
                </a:cubicBezTo>
                <a:cubicBezTo>
                  <a:pt x="97" y="1513"/>
                  <a:pt x="104" y="1544"/>
                  <a:pt x="128" y="1569"/>
                </a:cubicBezTo>
                <a:cubicBezTo>
                  <a:pt x="130" y="1574"/>
                  <a:pt x="134" y="1580"/>
                  <a:pt x="134" y="1586"/>
                </a:cubicBezTo>
                <a:cubicBezTo>
                  <a:pt x="133" y="1592"/>
                  <a:pt x="123" y="1604"/>
                  <a:pt x="123" y="1604"/>
                </a:cubicBezTo>
              </a:path>
            </a:pathLst>
          </a:custGeom>
          <a:noFill/>
          <a:ln w="28575">
            <a:solidFill>
              <a:srgbClr val="B63734"/>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36" name="Freeform 23"/>
          <p:cNvSpPr>
            <a:spLocks/>
          </p:cNvSpPr>
          <p:nvPr/>
        </p:nvSpPr>
        <p:spPr bwMode="auto">
          <a:xfrm flipH="1" flipV="1">
            <a:off x="3533775" y="2209800"/>
            <a:ext cx="222250" cy="1038225"/>
          </a:xfrm>
          <a:custGeom>
            <a:avLst/>
            <a:gdLst>
              <a:gd name="T0" fmla="*/ 2147483647 w 140"/>
              <a:gd name="T1" fmla="*/ 2147483647 h 1604"/>
              <a:gd name="T2" fmla="*/ 2147483647 w 140"/>
              <a:gd name="T3" fmla="*/ 2147483647 h 1604"/>
              <a:gd name="T4" fmla="*/ 2147483647 w 140"/>
              <a:gd name="T5" fmla="*/ 2147483647 h 1604"/>
              <a:gd name="T6" fmla="*/ 2147483647 w 140"/>
              <a:gd name="T7" fmla="*/ 2147483647 h 1604"/>
              <a:gd name="T8" fmla="*/ 2147483647 w 140"/>
              <a:gd name="T9" fmla="*/ 2147483647 h 1604"/>
              <a:gd name="T10" fmla="*/ 2147483647 w 140"/>
              <a:gd name="T11" fmla="*/ 2147483647 h 1604"/>
              <a:gd name="T12" fmla="*/ 2147483647 w 140"/>
              <a:gd name="T13" fmla="*/ 2147483647 h 1604"/>
              <a:gd name="T14" fmla="*/ 2147483647 w 140"/>
              <a:gd name="T15" fmla="*/ 2147483647 h 1604"/>
              <a:gd name="T16" fmla="*/ 2147483647 w 140"/>
              <a:gd name="T17" fmla="*/ 2147483647 h 1604"/>
              <a:gd name="T18" fmla="*/ 2147483647 w 140"/>
              <a:gd name="T19" fmla="*/ 2147483647 h 1604"/>
              <a:gd name="T20" fmla="*/ 2147483647 w 140"/>
              <a:gd name="T21" fmla="*/ 2147483647 h 1604"/>
              <a:gd name="T22" fmla="*/ 2147483647 w 140"/>
              <a:gd name="T23" fmla="*/ 2147483647 h 1604"/>
              <a:gd name="T24" fmla="*/ 2147483647 w 140"/>
              <a:gd name="T25" fmla="*/ 2147483647 h 1604"/>
              <a:gd name="T26" fmla="*/ 2147483647 w 140"/>
              <a:gd name="T27" fmla="*/ 2147483647 h 1604"/>
              <a:gd name="T28" fmla="*/ 2147483647 w 140"/>
              <a:gd name="T29" fmla="*/ 2147483647 h 1604"/>
              <a:gd name="T30" fmla="*/ 2147483647 w 140"/>
              <a:gd name="T31" fmla="*/ 2147483647 h 1604"/>
              <a:gd name="T32" fmla="*/ 2147483647 w 140"/>
              <a:gd name="T33" fmla="*/ 2147483647 h 1604"/>
              <a:gd name="T34" fmla="*/ 2147483647 w 140"/>
              <a:gd name="T35" fmla="*/ 2147483647 h 1604"/>
              <a:gd name="T36" fmla="*/ 2147483647 w 140"/>
              <a:gd name="T37" fmla="*/ 2147483647 h 1604"/>
              <a:gd name="T38" fmla="*/ 2147483647 w 140"/>
              <a:gd name="T39" fmla="*/ 2147483647 h 1604"/>
              <a:gd name="T40" fmla="*/ 2147483647 w 140"/>
              <a:gd name="T41" fmla="*/ 2147483647 h 16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1604"/>
              <a:gd name="T65" fmla="*/ 140 w 140"/>
              <a:gd name="T66" fmla="*/ 1604 h 16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1604">
                <a:moveTo>
                  <a:pt x="51" y="10"/>
                </a:moveTo>
                <a:cubicBezTo>
                  <a:pt x="69" y="12"/>
                  <a:pt x="95" y="0"/>
                  <a:pt x="105" y="16"/>
                </a:cubicBezTo>
                <a:cubicBezTo>
                  <a:pt x="112" y="28"/>
                  <a:pt x="69" y="40"/>
                  <a:pt x="69" y="40"/>
                </a:cubicBezTo>
                <a:cubicBezTo>
                  <a:pt x="61" y="70"/>
                  <a:pt x="47" y="88"/>
                  <a:pt x="21" y="106"/>
                </a:cubicBezTo>
                <a:cubicBezTo>
                  <a:pt x="16" y="162"/>
                  <a:pt x="0" y="222"/>
                  <a:pt x="51" y="261"/>
                </a:cubicBezTo>
                <a:cubicBezTo>
                  <a:pt x="65" y="303"/>
                  <a:pt x="35" y="311"/>
                  <a:pt x="81" y="357"/>
                </a:cubicBezTo>
                <a:cubicBezTo>
                  <a:pt x="88" y="423"/>
                  <a:pt x="89" y="418"/>
                  <a:pt x="140" y="458"/>
                </a:cubicBezTo>
                <a:cubicBezTo>
                  <a:pt x="92" y="495"/>
                  <a:pt x="133" y="451"/>
                  <a:pt x="123" y="512"/>
                </a:cubicBezTo>
                <a:cubicBezTo>
                  <a:pt x="120" y="523"/>
                  <a:pt x="111" y="532"/>
                  <a:pt x="105" y="542"/>
                </a:cubicBezTo>
                <a:cubicBezTo>
                  <a:pt x="111" y="592"/>
                  <a:pt x="103" y="610"/>
                  <a:pt x="81" y="655"/>
                </a:cubicBezTo>
                <a:cubicBezTo>
                  <a:pt x="88" y="697"/>
                  <a:pt x="87" y="699"/>
                  <a:pt x="63" y="733"/>
                </a:cubicBezTo>
                <a:cubicBezTo>
                  <a:pt x="73" y="793"/>
                  <a:pt x="101" y="810"/>
                  <a:pt x="39" y="852"/>
                </a:cubicBezTo>
                <a:cubicBezTo>
                  <a:pt x="42" y="897"/>
                  <a:pt x="43" y="926"/>
                  <a:pt x="57" y="966"/>
                </a:cubicBezTo>
                <a:cubicBezTo>
                  <a:pt x="71" y="1072"/>
                  <a:pt x="69" y="1104"/>
                  <a:pt x="117" y="1186"/>
                </a:cubicBezTo>
                <a:cubicBezTo>
                  <a:pt x="111" y="1246"/>
                  <a:pt x="109" y="1271"/>
                  <a:pt x="134" y="1324"/>
                </a:cubicBezTo>
                <a:cubicBezTo>
                  <a:pt x="105" y="1343"/>
                  <a:pt x="108" y="1361"/>
                  <a:pt x="75" y="1377"/>
                </a:cubicBezTo>
                <a:cubicBezTo>
                  <a:pt x="60" y="1419"/>
                  <a:pt x="70" y="1402"/>
                  <a:pt x="51" y="1431"/>
                </a:cubicBezTo>
                <a:cubicBezTo>
                  <a:pt x="81" y="1506"/>
                  <a:pt x="42" y="1418"/>
                  <a:pt x="81" y="1485"/>
                </a:cubicBezTo>
                <a:cubicBezTo>
                  <a:pt x="97" y="1513"/>
                  <a:pt x="104" y="1544"/>
                  <a:pt x="128" y="1569"/>
                </a:cubicBezTo>
                <a:cubicBezTo>
                  <a:pt x="130" y="1574"/>
                  <a:pt x="134" y="1580"/>
                  <a:pt x="134" y="1586"/>
                </a:cubicBezTo>
                <a:cubicBezTo>
                  <a:pt x="133" y="1592"/>
                  <a:pt x="123" y="1604"/>
                  <a:pt x="123" y="1604"/>
                </a:cubicBezTo>
              </a:path>
            </a:pathLst>
          </a:custGeom>
          <a:noFill/>
          <a:ln w="28575">
            <a:solidFill>
              <a:srgbClr val="B63734"/>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37" name="AutoShape 24"/>
          <p:cNvSpPr>
            <a:spLocks noChangeArrowheads="1"/>
          </p:cNvSpPr>
          <p:nvPr/>
        </p:nvSpPr>
        <p:spPr bwMode="auto">
          <a:xfrm>
            <a:off x="3276600" y="3333750"/>
            <a:ext cx="685800" cy="381000"/>
          </a:xfrm>
          <a:prstGeom prst="leftRightArrow">
            <a:avLst>
              <a:gd name="adj1" fmla="val 50000"/>
              <a:gd name="adj2" fmla="val 36000"/>
            </a:avLst>
          </a:prstGeom>
          <a:solidFill>
            <a:schemeClr val="accent1"/>
          </a:solidFill>
          <a:ln w="9525">
            <a:solidFill>
              <a:schemeClr val="tx1"/>
            </a:solidFill>
            <a:miter lim="800000"/>
            <a:headEnd/>
            <a:tailEnd/>
          </a:ln>
        </p:spPr>
        <p:txBody>
          <a:bodyPr wrap="none" anchor="ctr"/>
          <a:lstStyle/>
          <a:p>
            <a:endParaRPr lang="en-US"/>
          </a:p>
        </p:txBody>
      </p:sp>
      <p:sp>
        <p:nvSpPr>
          <p:cNvPr id="5139" name="Text Box 9"/>
          <p:cNvSpPr txBox="1">
            <a:spLocks noChangeArrowheads="1"/>
          </p:cNvSpPr>
          <p:nvPr/>
        </p:nvSpPr>
        <p:spPr bwMode="auto">
          <a:xfrm>
            <a:off x="4143375" y="4690357"/>
            <a:ext cx="4191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700" dirty="0" smtClean="0">
                <a:solidFill>
                  <a:srgbClr val="990000"/>
                </a:solidFill>
                <a:latin typeface="Cambria" pitchFamily="18" charset="0"/>
              </a:rPr>
              <a:t>variables </a:t>
            </a:r>
            <a:r>
              <a:rPr lang="en-US" sz="2700" dirty="0">
                <a:solidFill>
                  <a:srgbClr val="990000"/>
                </a:solidFill>
                <a:latin typeface="Cambria" pitchFamily="18" charset="0"/>
              </a:rPr>
              <a:t>~</a:t>
            </a:r>
            <a:r>
              <a:rPr lang="en-US" sz="2700" dirty="0" smtClean="0">
                <a:solidFill>
                  <a:srgbClr val="990000"/>
                </a:solidFill>
                <a:latin typeface="Cambria" pitchFamily="18" charset="0"/>
              </a:rPr>
              <a:t> boxes</a:t>
            </a:r>
            <a:endParaRPr lang="en-US" sz="2700" dirty="0">
              <a:solidFill>
                <a:srgbClr val="990000"/>
              </a:solidFill>
              <a:latin typeface="Cambria" pitchFamily="18" charset="0"/>
            </a:endParaRPr>
          </a:p>
        </p:txBody>
      </p:sp>
      <p:sp>
        <p:nvSpPr>
          <p:cNvPr id="20" name="Line 21"/>
          <p:cNvSpPr>
            <a:spLocks noChangeShapeType="1"/>
          </p:cNvSpPr>
          <p:nvPr/>
        </p:nvSpPr>
        <p:spPr bwMode="auto">
          <a:xfrm flipH="1">
            <a:off x="1741311" y="1600200"/>
            <a:ext cx="228600" cy="457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 name="Text Box 22"/>
          <p:cNvSpPr txBox="1">
            <a:spLocks noChangeArrowheads="1"/>
          </p:cNvSpPr>
          <p:nvPr/>
        </p:nvSpPr>
        <p:spPr bwMode="auto">
          <a:xfrm>
            <a:off x="381000" y="1196622"/>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dirty="0">
                <a:latin typeface="Times New Roman" pitchFamily="18" charset="0"/>
              </a:rPr>
              <a:t>accessed through </a:t>
            </a:r>
            <a:r>
              <a:rPr lang="en-US" b="1" i="1" dirty="0">
                <a:latin typeface="Times New Roman" pitchFamily="18" charset="0"/>
              </a:rPr>
              <a:t>functions</a:t>
            </a:r>
            <a:r>
              <a:rPr lang="en-US" dirty="0">
                <a:latin typeface="Times New Roman" pitchFamily="18" charset="0"/>
              </a:rPr>
              <a:t>…</a:t>
            </a:r>
          </a:p>
        </p:txBody>
      </p:sp>
      <p:sp>
        <p:nvSpPr>
          <p:cNvPr id="22" name="Rectangle 21"/>
          <p:cNvSpPr>
            <a:spLocks noChangeArrowheads="1"/>
          </p:cNvSpPr>
          <p:nvPr/>
        </p:nvSpPr>
        <p:spPr bwMode="auto">
          <a:xfrm rot="20392970">
            <a:off x="258564" y="3834516"/>
            <a:ext cx="5255020" cy="1200329"/>
          </a:xfrm>
          <a:prstGeom prst="rect">
            <a:avLst/>
          </a:prstGeom>
          <a:solidFill>
            <a:srgbClr val="CC3300"/>
          </a:solidFill>
          <a:ln w="9525">
            <a:noFill/>
            <a:miter lim="800000"/>
            <a:headEnd/>
            <a:tailEnd/>
          </a:ln>
        </p:spPr>
        <p:txBody>
          <a:bodyPr wrap="square">
            <a:spAutoFit/>
          </a:bodyPr>
          <a:lstStyle/>
          <a:p>
            <a:pPr algn="ctr"/>
            <a:r>
              <a:rPr lang="en-US" sz="7200" b="1" i="1" dirty="0">
                <a:solidFill>
                  <a:schemeClr val="bg1"/>
                </a:solidFill>
                <a:latin typeface="Times" pitchFamily="-106" charset="0"/>
              </a:rPr>
              <a:t>F</a:t>
            </a:r>
            <a:r>
              <a:rPr lang="en-US" sz="7200" b="1" i="1" dirty="0" smtClean="0">
                <a:solidFill>
                  <a:schemeClr val="bg1"/>
                </a:solidFill>
                <a:latin typeface="Times" pitchFamily="-106" charset="0"/>
              </a:rPr>
              <a:t>unctions!</a:t>
            </a:r>
            <a:endParaRPr lang="en-US" sz="7200" b="1" i="1" dirty="0">
              <a:solidFill>
                <a:schemeClr val="bg1"/>
              </a:solidFill>
            </a:endParaRPr>
          </a:p>
        </p:txBody>
      </p:sp>
      <p:grpSp>
        <p:nvGrpSpPr>
          <p:cNvPr id="24" name="Group 47"/>
          <p:cNvGrpSpPr>
            <a:grpSpLocks/>
          </p:cNvGrpSpPr>
          <p:nvPr/>
        </p:nvGrpSpPr>
        <p:grpSpPr bwMode="auto">
          <a:xfrm>
            <a:off x="5029530" y="5777664"/>
            <a:ext cx="609600" cy="762000"/>
            <a:chOff x="2928" y="1051"/>
            <a:chExt cx="840" cy="957"/>
          </a:xfrm>
        </p:grpSpPr>
        <p:sp>
          <p:nvSpPr>
            <p:cNvPr id="25" name="Freeform 48"/>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6" name="Oval 49"/>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7" name="Oval 50"/>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 name="Oval 51"/>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9" name="Oval 52"/>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 name="Oval 53"/>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 name="Oval 54"/>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2" name="Oval 55"/>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3" name="AutoShape 56"/>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4" name="Freeform 57"/>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5" name="Freeform 58"/>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6" name="Freeform 59"/>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7" name="Freeform 60"/>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8" name="Rectangle 61"/>
          <p:cNvSpPr>
            <a:spLocks noChangeArrowheads="1"/>
          </p:cNvSpPr>
          <p:nvPr/>
        </p:nvSpPr>
        <p:spPr bwMode="auto">
          <a:xfrm>
            <a:off x="3341519" y="5578200"/>
            <a:ext cx="18637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dirty="0" smtClean="0">
                <a:solidFill>
                  <a:srgbClr val="0B9520"/>
                </a:solidFill>
                <a:latin typeface="Cambria" pitchFamily="18" charset="0"/>
              </a:rPr>
              <a:t>It's no coincidence this starts with </a:t>
            </a:r>
            <a:r>
              <a:rPr lang="en-US" sz="1500" b="1" i="1" dirty="0" smtClean="0">
                <a:solidFill>
                  <a:srgbClr val="0B9520"/>
                </a:solidFill>
                <a:latin typeface="Cambria" pitchFamily="18" charset="0"/>
              </a:rPr>
              <a:t>fun</a:t>
            </a:r>
            <a:r>
              <a:rPr lang="en-US" sz="1500" dirty="0" smtClean="0">
                <a:solidFill>
                  <a:srgbClr val="0B9520"/>
                </a:solidFill>
                <a:latin typeface="Cambria" pitchFamily="18" charset="0"/>
              </a:rPr>
              <a:t>!</a:t>
            </a:r>
            <a:endParaRPr lang="en-US" sz="1500" dirty="0">
              <a:solidFill>
                <a:srgbClr val="0B9520"/>
              </a:solidFill>
              <a:latin typeface="Cambria" pitchFamily="18" charset="0"/>
            </a:endParaRPr>
          </a:p>
        </p:txBody>
      </p:sp>
    </p:spTree>
    <p:extLst>
      <p:ext uri="{BB962C8B-B14F-4D97-AF65-F5344CB8AC3E}">
        <p14:creationId xmlns:p14="http://schemas.microsoft.com/office/powerpoint/2010/main" val="270882080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4724400" y="1447800"/>
            <a:ext cx="4152900" cy="23622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 name="Rounded Rectangle 1"/>
          <p:cNvSpPr/>
          <p:nvPr/>
        </p:nvSpPr>
        <p:spPr bwMode="auto">
          <a:xfrm>
            <a:off x="381000" y="1447800"/>
            <a:ext cx="4152900" cy="23622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290" name="Text Box 5"/>
          <p:cNvSpPr txBox="1">
            <a:spLocks noChangeArrowheads="1"/>
          </p:cNvSpPr>
          <p:nvPr/>
        </p:nvSpPr>
        <p:spPr bwMode="auto">
          <a:xfrm>
            <a:off x="533400" y="2889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Functioning across disciplines</a:t>
            </a:r>
          </a:p>
        </p:txBody>
      </p:sp>
      <p:sp>
        <p:nvSpPr>
          <p:cNvPr id="12291" name="Text Box 27"/>
          <p:cNvSpPr txBox="1">
            <a:spLocks noChangeArrowheads="1"/>
          </p:cNvSpPr>
          <p:nvPr/>
        </p:nvSpPr>
        <p:spPr bwMode="auto">
          <a:xfrm>
            <a:off x="838200" y="2886075"/>
            <a:ext cx="360045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50000"/>
              </a:lnSpc>
              <a:spcBef>
                <a:spcPct val="50000"/>
              </a:spcBef>
            </a:pPr>
            <a:r>
              <a:rPr lang="en-US" b="1">
                <a:solidFill>
                  <a:srgbClr val="FEA30F"/>
                </a:solidFill>
                <a:latin typeface="Courier New" pitchFamily="49" charset="0"/>
              </a:rPr>
              <a:t>def</a:t>
            </a:r>
            <a:r>
              <a:rPr lang="en-US" b="1">
                <a:latin typeface="Courier New" pitchFamily="49" charset="0"/>
              </a:rPr>
              <a:t> g(x):</a:t>
            </a:r>
          </a:p>
          <a:p>
            <a:pPr>
              <a:lnSpc>
                <a:spcPct val="50000"/>
              </a:lnSpc>
              <a:spcBef>
                <a:spcPct val="50000"/>
              </a:spcBef>
            </a:pPr>
            <a:r>
              <a:rPr lang="en-US" b="1">
                <a:latin typeface="Courier New" pitchFamily="49" charset="0"/>
              </a:rPr>
              <a:t>    </a:t>
            </a:r>
            <a:r>
              <a:rPr lang="en-US" b="1">
                <a:solidFill>
                  <a:srgbClr val="FEA30F"/>
                </a:solidFill>
                <a:latin typeface="Courier New" pitchFamily="49" charset="0"/>
              </a:rPr>
              <a:t>return</a:t>
            </a:r>
            <a:r>
              <a:rPr lang="en-US" b="1">
                <a:latin typeface="Courier New" pitchFamily="49" charset="0"/>
              </a:rPr>
              <a:t> x**100</a:t>
            </a:r>
          </a:p>
        </p:txBody>
      </p:sp>
      <p:sp>
        <p:nvSpPr>
          <p:cNvPr id="12292" name="Text Box 28"/>
          <p:cNvSpPr txBox="1">
            <a:spLocks noChangeArrowheads="1"/>
          </p:cNvSpPr>
          <p:nvPr/>
        </p:nvSpPr>
        <p:spPr bwMode="auto">
          <a:xfrm>
            <a:off x="5562600" y="2886075"/>
            <a:ext cx="24384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ct val="80000"/>
              </a:lnSpc>
              <a:spcBef>
                <a:spcPct val="50000"/>
              </a:spcBef>
            </a:pPr>
            <a:r>
              <a:rPr lang="en-US" sz="3200" b="1" i="1" dirty="0">
                <a:solidFill>
                  <a:schemeClr val="accent2"/>
                </a:solidFill>
                <a:latin typeface="Times" pitchFamily="-106" charset="0"/>
              </a:rPr>
              <a:t>g(x)  =  x</a:t>
            </a:r>
            <a:r>
              <a:rPr lang="en-US" sz="3200" b="1" i="1" baseline="64000" dirty="0">
                <a:solidFill>
                  <a:schemeClr val="accent2"/>
                </a:solidFill>
                <a:latin typeface="Times" pitchFamily="-106" charset="0"/>
              </a:rPr>
              <a:t>100</a:t>
            </a:r>
            <a:endParaRPr lang="en-US" sz="3200" b="1" i="1" dirty="0">
              <a:solidFill>
                <a:schemeClr val="accent2"/>
              </a:solidFill>
              <a:latin typeface="Times" pitchFamily="-106" charset="0"/>
            </a:endParaRPr>
          </a:p>
        </p:txBody>
      </p:sp>
      <p:sp>
        <p:nvSpPr>
          <p:cNvPr id="12293" name="Text Box 29"/>
          <p:cNvSpPr txBox="1">
            <a:spLocks noChangeArrowheads="1"/>
          </p:cNvSpPr>
          <p:nvPr/>
        </p:nvSpPr>
        <p:spPr bwMode="auto">
          <a:xfrm>
            <a:off x="838200" y="4046538"/>
            <a:ext cx="2895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800" b="1" dirty="0" smtClean="0">
                <a:latin typeface="Cambria" pitchFamily="18" charset="0"/>
              </a:rPr>
              <a:t>CS</a:t>
            </a:r>
            <a:r>
              <a:rPr lang="en-US" sz="2800" dirty="0" smtClean="0">
                <a:latin typeface="Cambria" pitchFamily="18" charset="0"/>
              </a:rPr>
              <a:t>'s</a:t>
            </a:r>
            <a:r>
              <a:rPr lang="en-US" sz="2800" i="1" dirty="0" smtClean="0">
                <a:latin typeface="Cambria" pitchFamily="18" charset="0"/>
              </a:rPr>
              <a:t> </a:t>
            </a:r>
            <a:r>
              <a:rPr lang="en-US" sz="2800" dirty="0" err="1" smtClean="0">
                <a:latin typeface="Cambria" pitchFamily="18" charset="0"/>
              </a:rPr>
              <a:t>googolizer</a:t>
            </a:r>
            <a:endParaRPr lang="en-US" sz="2800" dirty="0">
              <a:latin typeface="Cambria" pitchFamily="18" charset="0"/>
            </a:endParaRPr>
          </a:p>
        </p:txBody>
      </p:sp>
      <p:sp>
        <p:nvSpPr>
          <p:cNvPr id="12294" name="Text Box 30"/>
          <p:cNvSpPr txBox="1">
            <a:spLocks noChangeArrowheads="1"/>
          </p:cNvSpPr>
          <p:nvPr/>
        </p:nvSpPr>
        <p:spPr bwMode="auto">
          <a:xfrm>
            <a:off x="4953000" y="4046538"/>
            <a:ext cx="373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800" b="1" dirty="0" smtClean="0">
                <a:latin typeface="Cambria" pitchFamily="18" charset="0"/>
              </a:rPr>
              <a:t>Math</a:t>
            </a:r>
            <a:r>
              <a:rPr lang="en-US" sz="2800" dirty="0" smtClean="0">
                <a:latin typeface="Cambria" pitchFamily="18" charset="0"/>
              </a:rPr>
              <a:t>'s </a:t>
            </a:r>
            <a:r>
              <a:rPr lang="en-US" sz="2800" dirty="0" err="1">
                <a:latin typeface="Cambria" pitchFamily="18" charset="0"/>
              </a:rPr>
              <a:t>googolizer</a:t>
            </a:r>
            <a:endParaRPr lang="en-US" sz="2800" dirty="0">
              <a:latin typeface="Cambria" pitchFamily="18" charset="0"/>
            </a:endParaRPr>
          </a:p>
        </p:txBody>
      </p:sp>
      <p:sp>
        <p:nvSpPr>
          <p:cNvPr id="12295" name="Text Box 31"/>
          <p:cNvSpPr txBox="1">
            <a:spLocks noChangeArrowheads="1"/>
          </p:cNvSpPr>
          <p:nvPr/>
        </p:nvSpPr>
        <p:spPr bwMode="auto">
          <a:xfrm>
            <a:off x="1143000" y="4732338"/>
            <a:ext cx="22860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ct val="80000"/>
              </a:lnSpc>
              <a:spcBef>
                <a:spcPct val="50000"/>
              </a:spcBef>
            </a:pPr>
            <a:r>
              <a:rPr lang="en-US" sz="1600" dirty="0">
                <a:latin typeface="Cambria" pitchFamily="18" charset="0"/>
              </a:rPr>
              <a:t>defined by </a:t>
            </a:r>
            <a:r>
              <a:rPr lang="en-US" sz="1600" b="1" i="1" dirty="0">
                <a:latin typeface="Cambria" pitchFamily="18" charset="0"/>
              </a:rPr>
              <a:t>what it does</a:t>
            </a:r>
          </a:p>
        </p:txBody>
      </p:sp>
      <p:sp>
        <p:nvSpPr>
          <p:cNvPr id="12296" name="Rectangle 32"/>
          <p:cNvSpPr>
            <a:spLocks noChangeArrowheads="1"/>
          </p:cNvSpPr>
          <p:nvPr/>
        </p:nvSpPr>
        <p:spPr bwMode="auto">
          <a:xfrm>
            <a:off x="5821037" y="4732338"/>
            <a:ext cx="19977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dirty="0">
                <a:latin typeface="Cambria" pitchFamily="18" charset="0"/>
              </a:rPr>
              <a:t>defined by </a:t>
            </a:r>
            <a:r>
              <a:rPr lang="en-US" sz="1600" b="1" i="1" dirty="0">
                <a:latin typeface="Cambria" pitchFamily="18" charset="0"/>
              </a:rPr>
              <a:t>what it is</a:t>
            </a:r>
          </a:p>
        </p:txBody>
      </p:sp>
      <p:sp>
        <p:nvSpPr>
          <p:cNvPr id="12297" name="Text Box 33"/>
          <p:cNvSpPr txBox="1">
            <a:spLocks noChangeArrowheads="1"/>
          </p:cNvSpPr>
          <p:nvPr/>
        </p:nvSpPr>
        <p:spPr bwMode="auto">
          <a:xfrm>
            <a:off x="990600" y="5012796"/>
            <a:ext cx="25908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ct val="80000"/>
              </a:lnSpc>
              <a:spcBef>
                <a:spcPct val="50000"/>
              </a:spcBef>
            </a:pPr>
            <a:r>
              <a:rPr lang="en-US" sz="1600" dirty="0" smtClean="0">
                <a:latin typeface="Cambria" pitchFamily="18" charset="0"/>
              </a:rPr>
              <a:t>+ how efficiently it works</a:t>
            </a:r>
            <a:endParaRPr lang="en-US" sz="1600" dirty="0">
              <a:latin typeface="Cambria" pitchFamily="18" charset="0"/>
            </a:endParaRPr>
          </a:p>
        </p:txBody>
      </p:sp>
      <p:sp>
        <p:nvSpPr>
          <p:cNvPr id="12298" name="Text Box 34"/>
          <p:cNvSpPr txBox="1">
            <a:spLocks noChangeArrowheads="1"/>
          </p:cNvSpPr>
          <p:nvPr/>
        </p:nvSpPr>
        <p:spPr bwMode="auto">
          <a:xfrm>
            <a:off x="1295400" y="1600200"/>
            <a:ext cx="2133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b="1" i="1" dirty="0">
                <a:solidFill>
                  <a:srgbClr val="0C0BC6"/>
                </a:solidFill>
                <a:latin typeface="Cambria" pitchFamily="18" charset="0"/>
              </a:rPr>
              <a:t>procedure</a:t>
            </a:r>
          </a:p>
        </p:txBody>
      </p:sp>
      <p:sp>
        <p:nvSpPr>
          <p:cNvPr id="12299" name="Text Box 35"/>
          <p:cNvSpPr txBox="1">
            <a:spLocks noChangeArrowheads="1"/>
          </p:cNvSpPr>
          <p:nvPr/>
        </p:nvSpPr>
        <p:spPr bwMode="auto">
          <a:xfrm>
            <a:off x="5753100" y="1600200"/>
            <a:ext cx="2133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b="1" i="1" dirty="0">
                <a:solidFill>
                  <a:srgbClr val="0C0BC6"/>
                </a:solidFill>
                <a:latin typeface="Cambria" pitchFamily="18" charset="0"/>
              </a:rPr>
              <a:t>structure</a:t>
            </a: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2057400" y="2352600"/>
              <a:ext cx="2219760" cy="1286280"/>
            </p14:xfrm>
          </p:contentPart>
        </mc:Choice>
        <mc:Fallback xmlns="">
          <p:pic>
            <p:nvPicPr>
              <p:cNvPr id="3" name="Ink 2"/>
              <p:cNvPicPr/>
              <p:nvPr/>
            </p:nvPicPr>
            <p:blipFill>
              <a:blip r:embed="rId4"/>
              <a:stretch>
                <a:fillRect/>
              </a:stretch>
            </p:blipFill>
            <p:spPr>
              <a:xfrm>
                <a:off x="2048040" y="2343240"/>
                <a:ext cx="2238480" cy="1305000"/>
              </a:xfrm>
              <a:prstGeom prst="rect">
                <a:avLst/>
              </a:prstGeom>
            </p:spPr>
          </p:pic>
        </mc:Fallback>
      </mc:AlternateContent>
    </p:spTree>
    <p:extLst>
      <p:ext uri="{BB962C8B-B14F-4D97-AF65-F5344CB8AC3E}">
        <p14:creationId xmlns:p14="http://schemas.microsoft.com/office/powerpoint/2010/main" val="274868628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1943100" y="226437"/>
            <a:ext cx="6477000" cy="669925"/>
          </a:xfrm>
          <a:prstGeom prst="roundRect">
            <a:avLst/>
          </a:prstGeom>
          <a:solidFill>
            <a:schemeClr val="bg1"/>
          </a:solidFill>
          <a:ln w="9525" cap="flat" cmpd="sng" algn="ctr">
            <a:noFill/>
            <a:prstDash val="solid"/>
            <a:round/>
            <a:headEnd type="none" w="med" len="med"/>
            <a:tailEnd type="none" w="med" len="med"/>
          </a:ln>
          <a:effectLst/>
        </p:spPr>
        <p:txBody>
          <a:bodyPr/>
          <a:lstStyle/>
          <a:p>
            <a:pPr>
              <a:defRPr/>
            </a:pPr>
            <a:endParaRPr lang="en-US">
              <a:ea typeface="ＭＳ Ｐゴシック" pitchFamily="1" charset="-128"/>
            </a:endParaRPr>
          </a:p>
        </p:txBody>
      </p:sp>
      <p:sp>
        <p:nvSpPr>
          <p:cNvPr id="13315" name="Text Box 5"/>
          <p:cNvSpPr txBox="1">
            <a:spLocks noChangeArrowheads="1"/>
          </p:cNvSpPr>
          <p:nvPr/>
        </p:nvSpPr>
        <p:spPr bwMode="auto">
          <a:xfrm>
            <a:off x="550069" y="5913437"/>
            <a:ext cx="6246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How functions </a:t>
            </a:r>
            <a:r>
              <a:rPr lang="en-US" sz="4000" b="1" i="1" dirty="0">
                <a:latin typeface="Cambria" pitchFamily="18" charset="0"/>
              </a:rPr>
              <a:t>work</a:t>
            </a:r>
            <a:r>
              <a:rPr lang="en-US" sz="4000" dirty="0">
                <a:latin typeface="Cambria" pitchFamily="18" charset="0"/>
              </a:rPr>
              <a:t>…</a:t>
            </a:r>
          </a:p>
        </p:txBody>
      </p:sp>
      <p:sp>
        <p:nvSpPr>
          <p:cNvPr id="13316" name="Text Box 6"/>
          <p:cNvSpPr txBox="1">
            <a:spLocks noChangeArrowheads="1"/>
          </p:cNvSpPr>
          <p:nvPr/>
        </p:nvSpPr>
        <p:spPr bwMode="auto">
          <a:xfrm>
            <a:off x="228601" y="3303588"/>
            <a:ext cx="47244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a:solidFill>
                  <a:srgbClr val="1E16E4"/>
                </a:solidFill>
                <a:latin typeface="Courier New" pitchFamily="49" charset="0"/>
              </a:rPr>
              <a:t>def f(x):</a:t>
            </a:r>
          </a:p>
          <a:p>
            <a:pPr>
              <a:lnSpc>
                <a:spcPct val="60000"/>
              </a:lnSpc>
              <a:spcBef>
                <a:spcPct val="50000"/>
              </a:spcBef>
            </a:pPr>
            <a:r>
              <a:rPr lang="en-US" sz="2000" b="1">
                <a:solidFill>
                  <a:srgbClr val="1E16E4"/>
                </a:solidFill>
                <a:latin typeface="Courier New" pitchFamily="49" charset="0"/>
              </a:rPr>
              <a:t>    return 11*g(x) + g(x/2) </a:t>
            </a:r>
          </a:p>
        </p:txBody>
      </p:sp>
      <p:sp>
        <p:nvSpPr>
          <p:cNvPr id="13317" name="Text Box 7"/>
          <p:cNvSpPr txBox="1">
            <a:spLocks noChangeArrowheads="1"/>
          </p:cNvSpPr>
          <p:nvPr/>
        </p:nvSpPr>
        <p:spPr bwMode="auto">
          <a:xfrm>
            <a:off x="4800600" y="1219200"/>
            <a:ext cx="3208338" cy="457200"/>
          </a:xfrm>
          <a:prstGeom prst="rect">
            <a:avLst/>
          </a:prstGeom>
          <a:solidFill>
            <a:schemeClr val="bg1">
              <a:lumMod val="85000"/>
            </a:schemeClr>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dirty="0">
                <a:latin typeface="Cambria" pitchFamily="18" charset="0"/>
              </a:rPr>
              <a:t>What is  </a:t>
            </a:r>
            <a:r>
              <a:rPr lang="en-US" b="1" dirty="0">
                <a:latin typeface="Cambria" pitchFamily="18" charset="0"/>
              </a:rPr>
              <a:t>  demo(-4)   </a:t>
            </a:r>
            <a:r>
              <a:rPr lang="en-US" dirty="0">
                <a:latin typeface="Cambria" pitchFamily="18" charset="0"/>
              </a:rPr>
              <a:t>?</a:t>
            </a:r>
            <a:endParaRPr lang="en-US" b="1" dirty="0">
              <a:latin typeface="Cambria" pitchFamily="18" charset="0"/>
            </a:endParaRPr>
          </a:p>
        </p:txBody>
      </p:sp>
      <p:sp>
        <p:nvSpPr>
          <p:cNvPr id="13318" name="Text Box 8"/>
          <p:cNvSpPr txBox="1">
            <a:spLocks noChangeArrowheads="1"/>
          </p:cNvSpPr>
          <p:nvPr/>
        </p:nvSpPr>
        <p:spPr bwMode="auto">
          <a:xfrm>
            <a:off x="228600" y="2286000"/>
            <a:ext cx="423227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a:latin typeface="Courier New" pitchFamily="49" charset="0"/>
              </a:rPr>
              <a:t>def demo(x):</a:t>
            </a:r>
          </a:p>
          <a:p>
            <a:pPr>
              <a:lnSpc>
                <a:spcPct val="60000"/>
              </a:lnSpc>
              <a:spcBef>
                <a:spcPct val="50000"/>
              </a:spcBef>
            </a:pPr>
            <a:r>
              <a:rPr lang="en-US" sz="2000" b="1">
                <a:latin typeface="Courier New" pitchFamily="49" charset="0"/>
              </a:rPr>
              <a:t>    return x + f(x)  </a:t>
            </a:r>
          </a:p>
        </p:txBody>
      </p:sp>
      <p:sp>
        <p:nvSpPr>
          <p:cNvPr id="13319" name="Text Box 9"/>
          <p:cNvSpPr txBox="1">
            <a:spLocks noChangeArrowheads="1"/>
          </p:cNvSpPr>
          <p:nvPr/>
        </p:nvSpPr>
        <p:spPr bwMode="auto">
          <a:xfrm>
            <a:off x="762000" y="5791200"/>
            <a:ext cx="1600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endParaRPr lang="en-US" sz="1000"/>
          </a:p>
        </p:txBody>
      </p:sp>
      <p:sp>
        <p:nvSpPr>
          <p:cNvPr id="13320" name="Text Box 10"/>
          <p:cNvSpPr txBox="1">
            <a:spLocks noChangeArrowheads="1"/>
          </p:cNvSpPr>
          <p:nvPr/>
        </p:nvSpPr>
        <p:spPr bwMode="auto">
          <a:xfrm>
            <a:off x="228601" y="4370388"/>
            <a:ext cx="344487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a:solidFill>
                  <a:srgbClr val="067B0E"/>
                </a:solidFill>
                <a:latin typeface="Courier New" pitchFamily="49" charset="0"/>
              </a:rPr>
              <a:t>def</a:t>
            </a:r>
            <a:r>
              <a:rPr lang="en-US" sz="2000" b="1" dirty="0">
                <a:solidFill>
                  <a:srgbClr val="067B0E"/>
                </a:solidFill>
                <a:latin typeface="Courier New" pitchFamily="49" charset="0"/>
              </a:rPr>
              <a:t> g(x):</a:t>
            </a:r>
          </a:p>
          <a:p>
            <a:pPr>
              <a:lnSpc>
                <a:spcPct val="60000"/>
              </a:lnSpc>
              <a:spcBef>
                <a:spcPct val="50000"/>
              </a:spcBef>
            </a:pPr>
            <a:r>
              <a:rPr lang="en-US" sz="2000" b="1" dirty="0">
                <a:solidFill>
                  <a:srgbClr val="067B0E"/>
                </a:solidFill>
                <a:latin typeface="Courier New" pitchFamily="49" charset="0"/>
              </a:rPr>
              <a:t>    return -1 * x </a:t>
            </a:r>
          </a:p>
        </p:txBody>
      </p:sp>
      <p:grpSp>
        <p:nvGrpSpPr>
          <p:cNvPr id="13321" name="Group 11"/>
          <p:cNvGrpSpPr>
            <a:grpSpLocks/>
          </p:cNvGrpSpPr>
          <p:nvPr>
            <p:custDataLst>
              <p:tags r:id="rId1"/>
            </p:custDataLst>
          </p:nvPr>
        </p:nvGrpSpPr>
        <p:grpSpPr bwMode="auto">
          <a:xfrm>
            <a:off x="8309898" y="5767228"/>
            <a:ext cx="427038" cy="492125"/>
            <a:chOff x="2928" y="1051"/>
            <a:chExt cx="840" cy="957"/>
          </a:xfrm>
        </p:grpSpPr>
        <p:sp>
          <p:nvSpPr>
            <p:cNvPr id="13328" name="Freeform 12"/>
            <p:cNvSpPr>
              <a:spLocks/>
            </p:cNvSpPr>
            <p:nvPr>
              <p:custDataLst>
                <p:tags r:id="rId2"/>
              </p:custDataLst>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3329" name="Oval 13"/>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3330" name="Oval 14"/>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1" name="Oval 15"/>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2" name="Oval 16"/>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3" name="Oval 17"/>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4" name="Oval 18"/>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5" name="Oval 19"/>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6" name="AutoShape 20"/>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3337" name="Freeform 21"/>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3338" name="Freeform 22"/>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3339" name="Freeform 23"/>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3340" name="Freeform 24"/>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3322" name="Text Box 25"/>
          <p:cNvSpPr txBox="1">
            <a:spLocks noChangeArrowheads="1"/>
          </p:cNvSpPr>
          <p:nvPr/>
        </p:nvSpPr>
        <p:spPr bwMode="auto">
          <a:xfrm>
            <a:off x="7014498" y="5533866"/>
            <a:ext cx="1355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1200" dirty="0">
                <a:solidFill>
                  <a:srgbClr val="0B9520"/>
                </a:solidFill>
                <a:latin typeface="Cambria" pitchFamily="18" charset="0"/>
              </a:rPr>
              <a:t>I might have a guess…</a:t>
            </a:r>
          </a:p>
        </p:txBody>
      </p:sp>
      <p:sp>
        <p:nvSpPr>
          <p:cNvPr id="13324" name="Rectangle 28"/>
          <p:cNvSpPr>
            <a:spLocks noChangeArrowheads="1"/>
          </p:cNvSpPr>
          <p:nvPr/>
        </p:nvSpPr>
        <p:spPr bwMode="auto">
          <a:xfrm>
            <a:off x="189706" y="223506"/>
            <a:ext cx="11445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i="1" dirty="0">
                <a:latin typeface="Cambria" pitchFamily="18" charset="0"/>
              </a:rPr>
              <a:t>Quiz</a:t>
            </a:r>
            <a:endParaRPr lang="en-US" sz="4000" dirty="0">
              <a:latin typeface="Cambria" pitchFamily="18" charset="0"/>
            </a:endParaRPr>
          </a:p>
        </p:txBody>
      </p:sp>
      <p:sp>
        <p:nvSpPr>
          <p:cNvPr id="13325" name="Rectangle 29"/>
          <p:cNvSpPr>
            <a:spLocks noChangeArrowheads="1"/>
          </p:cNvSpPr>
          <p:nvPr/>
        </p:nvSpPr>
        <p:spPr bwMode="auto">
          <a:xfrm>
            <a:off x="2171700" y="402650"/>
            <a:ext cx="24032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latin typeface="Cambria" pitchFamily="18" charset="0"/>
              </a:rPr>
              <a:t>First and last name(s):</a:t>
            </a:r>
          </a:p>
        </p:txBody>
      </p:sp>
      <p:sp>
        <p:nvSpPr>
          <p:cNvPr id="13326" name="Line 30"/>
          <p:cNvSpPr>
            <a:spLocks noChangeShapeType="1"/>
          </p:cNvSpPr>
          <p:nvPr/>
        </p:nvSpPr>
        <p:spPr bwMode="auto">
          <a:xfrm>
            <a:off x="4548188" y="720150"/>
            <a:ext cx="335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5" name="Straight Arrow Connector 4"/>
          <p:cNvCxnSpPr/>
          <p:nvPr/>
        </p:nvCxnSpPr>
        <p:spPr bwMode="auto">
          <a:xfrm>
            <a:off x="1752600" y="1752600"/>
            <a:ext cx="0" cy="4572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6" name="Rectangle 5"/>
          <p:cNvSpPr/>
          <p:nvPr/>
        </p:nvSpPr>
        <p:spPr>
          <a:xfrm>
            <a:off x="1575614" y="1354723"/>
            <a:ext cx="375424" cy="338554"/>
          </a:xfrm>
          <a:prstGeom prst="rect">
            <a:avLst/>
          </a:prstGeom>
          <a:solidFill>
            <a:schemeClr val="bg1">
              <a:lumMod val="85000"/>
            </a:schemeClr>
          </a:solidFill>
        </p:spPr>
        <p:txBody>
          <a:bodyPr wrap="none">
            <a:spAutoFit/>
          </a:bodyPr>
          <a:lstStyle/>
          <a:p>
            <a:r>
              <a:rPr lang="en-US" sz="1600" b="1" dirty="0" smtClean="0">
                <a:latin typeface="Cambria" pitchFamily="18" charset="0"/>
              </a:rPr>
              <a:t>-4</a:t>
            </a:r>
            <a:endParaRPr lang="en-US" sz="1600" dirty="0"/>
          </a:p>
        </p:txBody>
      </p:sp>
      <mc:AlternateContent xmlns:mc="http://schemas.openxmlformats.org/markup-compatibility/2006" xmlns:p14="http://schemas.microsoft.com/office/powerpoint/2010/main">
        <mc:Choice Requires="p14">
          <p:contentPart p14:bwMode="auto" r:id="rId17">
            <p14:nvContentPartPr>
              <p14:cNvPr id="3" name="Ink 2"/>
              <p14:cNvContentPartPr/>
              <p14:nvPr/>
            </p14:nvContentPartPr>
            <p14:xfrm>
              <a:off x="1276560" y="1038240"/>
              <a:ext cx="7134480" cy="4057920"/>
            </p14:xfrm>
          </p:contentPart>
        </mc:Choice>
        <mc:Fallback xmlns="">
          <p:pic>
            <p:nvPicPr>
              <p:cNvPr id="3" name="Ink 2"/>
              <p:cNvPicPr/>
              <p:nvPr/>
            </p:nvPicPr>
            <p:blipFill>
              <a:blip r:embed="rId18"/>
              <a:stretch>
                <a:fillRect/>
              </a:stretch>
            </p:blipFill>
            <p:spPr>
              <a:xfrm>
                <a:off x="1267200" y="1028880"/>
                <a:ext cx="7153200" cy="4076640"/>
              </a:xfrm>
              <a:prstGeom prst="rect">
                <a:avLst/>
              </a:prstGeom>
            </p:spPr>
          </p:pic>
        </mc:Fallback>
      </mc:AlternateContent>
    </p:spTree>
    <p:extLst>
      <p:ext uri="{BB962C8B-B14F-4D97-AF65-F5344CB8AC3E}">
        <p14:creationId xmlns:p14="http://schemas.microsoft.com/office/powerpoint/2010/main" val="140857958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495800" y="1524000"/>
            <a:ext cx="3886200" cy="1066800"/>
          </a:xfrm>
          <a:prstGeom prst="rect">
            <a:avLst/>
          </a:prstGeom>
          <a:solidFill>
            <a:srgbClr val="CAF5FB"/>
          </a:solidFill>
          <a:ln w="19050">
            <a:solidFill>
              <a:schemeClr val="tx1"/>
            </a:solidFill>
            <a:miter lim="800000"/>
            <a:headEnd/>
            <a:tailEnd/>
          </a:ln>
        </p:spPr>
        <p:txBody>
          <a:bodyPr wrap="none" anchor="ctr"/>
          <a:lstStyle/>
          <a:p>
            <a:endParaRPr lang="en-US"/>
          </a:p>
        </p:txBody>
      </p:sp>
      <p:sp>
        <p:nvSpPr>
          <p:cNvPr id="14339" name="Text Box 8"/>
          <p:cNvSpPr txBox="1">
            <a:spLocks noChangeArrowheads="1"/>
          </p:cNvSpPr>
          <p:nvPr/>
        </p:nvSpPr>
        <p:spPr bwMode="auto">
          <a:xfrm>
            <a:off x="1295400" y="228600"/>
            <a:ext cx="6246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How functions work…</a:t>
            </a:r>
          </a:p>
        </p:txBody>
      </p:sp>
      <p:sp>
        <p:nvSpPr>
          <p:cNvPr id="14340" name="Text Box 9"/>
          <p:cNvSpPr txBox="1">
            <a:spLocks noChangeArrowheads="1"/>
          </p:cNvSpPr>
          <p:nvPr/>
        </p:nvSpPr>
        <p:spPr bwMode="auto">
          <a:xfrm>
            <a:off x="609600" y="2314575"/>
            <a:ext cx="3657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solidFill>
                  <a:srgbClr val="1E16E4"/>
                </a:solidFill>
                <a:latin typeface="Courier New" pitchFamily="49" charset="0"/>
              </a:rPr>
              <a:t>def f(x):</a:t>
            </a:r>
          </a:p>
          <a:p>
            <a:pPr>
              <a:lnSpc>
                <a:spcPct val="60000"/>
              </a:lnSpc>
              <a:spcBef>
                <a:spcPct val="50000"/>
              </a:spcBef>
            </a:pPr>
            <a:r>
              <a:rPr lang="en-US" sz="1600" b="1">
                <a:solidFill>
                  <a:srgbClr val="1E16E4"/>
                </a:solidFill>
                <a:latin typeface="Courier New" pitchFamily="49" charset="0"/>
              </a:rPr>
              <a:t>    return 11*g(x) + g(x/2) </a:t>
            </a:r>
          </a:p>
        </p:txBody>
      </p:sp>
      <p:sp>
        <p:nvSpPr>
          <p:cNvPr id="14341" name="Text Box 11"/>
          <p:cNvSpPr txBox="1">
            <a:spLocks noChangeArrowheads="1"/>
          </p:cNvSpPr>
          <p:nvPr/>
        </p:nvSpPr>
        <p:spPr bwMode="auto">
          <a:xfrm>
            <a:off x="533400" y="45720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&gt;&gt;&gt; demo(-4) </a:t>
            </a:r>
            <a:r>
              <a:rPr lang="en-US">
                <a:latin typeface="Times" pitchFamily="-106" charset="0"/>
              </a:rPr>
              <a:t>?</a:t>
            </a:r>
            <a:endParaRPr lang="en-US" b="1">
              <a:latin typeface="Courier New" pitchFamily="49" charset="0"/>
            </a:endParaRPr>
          </a:p>
        </p:txBody>
      </p:sp>
      <p:sp>
        <p:nvSpPr>
          <p:cNvPr id="14342" name="Text Box 12"/>
          <p:cNvSpPr txBox="1">
            <a:spLocks noChangeArrowheads="1"/>
          </p:cNvSpPr>
          <p:nvPr/>
        </p:nvSpPr>
        <p:spPr bwMode="auto">
          <a:xfrm>
            <a:off x="609600" y="1524000"/>
            <a:ext cx="3276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latin typeface="Courier New" pitchFamily="49" charset="0"/>
              </a:rPr>
              <a:t>def demo(x):</a:t>
            </a:r>
          </a:p>
          <a:p>
            <a:pPr>
              <a:lnSpc>
                <a:spcPct val="60000"/>
              </a:lnSpc>
              <a:spcBef>
                <a:spcPct val="50000"/>
              </a:spcBef>
            </a:pPr>
            <a:r>
              <a:rPr lang="en-US" sz="1600" b="1">
                <a:latin typeface="Courier New" pitchFamily="49" charset="0"/>
              </a:rPr>
              <a:t>    return x + f(x)  </a:t>
            </a:r>
          </a:p>
        </p:txBody>
      </p:sp>
      <p:sp>
        <p:nvSpPr>
          <p:cNvPr id="14343" name="Rectangle 13"/>
          <p:cNvSpPr>
            <a:spLocks noChangeArrowheads="1"/>
          </p:cNvSpPr>
          <p:nvPr/>
        </p:nvSpPr>
        <p:spPr bwMode="auto">
          <a:xfrm>
            <a:off x="4514850" y="1533525"/>
            <a:ext cx="671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demo</a:t>
            </a:r>
          </a:p>
        </p:txBody>
      </p:sp>
      <p:sp>
        <p:nvSpPr>
          <p:cNvPr id="14344" name="Rectangle 14"/>
          <p:cNvSpPr>
            <a:spLocks noChangeArrowheads="1"/>
          </p:cNvSpPr>
          <p:nvPr/>
        </p:nvSpPr>
        <p:spPr bwMode="auto">
          <a:xfrm>
            <a:off x="4814888" y="1812925"/>
            <a:ext cx="915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14345" name="Rectangle 15"/>
          <p:cNvSpPr>
            <a:spLocks noChangeArrowheads="1"/>
          </p:cNvSpPr>
          <p:nvPr/>
        </p:nvSpPr>
        <p:spPr bwMode="auto">
          <a:xfrm>
            <a:off x="4821238" y="2101850"/>
            <a:ext cx="2257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-4 + f(-4)</a:t>
            </a:r>
          </a:p>
        </p:txBody>
      </p:sp>
      <p:sp>
        <p:nvSpPr>
          <p:cNvPr id="14346" name="Text Box 30"/>
          <p:cNvSpPr txBox="1">
            <a:spLocks noChangeArrowheads="1"/>
          </p:cNvSpPr>
          <p:nvPr/>
        </p:nvSpPr>
        <p:spPr bwMode="auto">
          <a:xfrm>
            <a:off x="762000" y="5791200"/>
            <a:ext cx="1600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endParaRPr lang="en-US" sz="1000"/>
          </a:p>
        </p:txBody>
      </p:sp>
      <p:sp>
        <p:nvSpPr>
          <p:cNvPr id="14347" name="Text Box 31"/>
          <p:cNvSpPr txBox="1">
            <a:spLocks noChangeArrowheads="1"/>
          </p:cNvSpPr>
          <p:nvPr/>
        </p:nvSpPr>
        <p:spPr bwMode="auto">
          <a:xfrm>
            <a:off x="609600" y="3106738"/>
            <a:ext cx="26670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solidFill>
                  <a:srgbClr val="067B0E"/>
                </a:solidFill>
                <a:latin typeface="Courier New" pitchFamily="49" charset="0"/>
              </a:rPr>
              <a:t>def g(x):</a:t>
            </a:r>
          </a:p>
          <a:p>
            <a:pPr>
              <a:lnSpc>
                <a:spcPct val="60000"/>
              </a:lnSpc>
              <a:spcBef>
                <a:spcPct val="50000"/>
              </a:spcBef>
            </a:pPr>
            <a:r>
              <a:rPr lang="en-US" sz="1600" b="1">
                <a:solidFill>
                  <a:srgbClr val="067B0E"/>
                </a:solidFill>
                <a:latin typeface="Courier New" pitchFamily="49" charset="0"/>
              </a:rPr>
              <a:t>    return -1 * x </a:t>
            </a:r>
          </a:p>
        </p:txBody>
      </p:sp>
      <p:grpSp>
        <p:nvGrpSpPr>
          <p:cNvPr id="13" name="Group 11"/>
          <p:cNvGrpSpPr>
            <a:grpSpLocks/>
          </p:cNvGrpSpPr>
          <p:nvPr>
            <p:custDataLst>
              <p:tags r:id="rId1"/>
            </p:custDataLst>
          </p:nvPr>
        </p:nvGrpSpPr>
        <p:grpSpPr bwMode="auto">
          <a:xfrm>
            <a:off x="8412162" y="3733800"/>
            <a:ext cx="427038" cy="492125"/>
            <a:chOff x="2928" y="1051"/>
            <a:chExt cx="840" cy="957"/>
          </a:xfrm>
        </p:grpSpPr>
        <p:sp>
          <p:nvSpPr>
            <p:cNvPr id="14" name="Freeform 12"/>
            <p:cNvSpPr>
              <a:spLocks/>
            </p:cNvSpPr>
            <p:nvPr>
              <p:custDataLst>
                <p:tags r:id="rId2"/>
              </p:custDataLst>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5" name="Oval 13"/>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6" name="Oval 14"/>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Oval 15"/>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Oval 16"/>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Oval 17"/>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Oval 18"/>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Oval 19"/>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 name="AutoShape 20"/>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3" name="Freeform 21"/>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4" name="Freeform 22"/>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5" name="Freeform 23"/>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6" name="Freeform 24"/>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7" name="Text Box 25"/>
          <p:cNvSpPr txBox="1">
            <a:spLocks noChangeArrowheads="1"/>
          </p:cNvSpPr>
          <p:nvPr/>
        </p:nvSpPr>
        <p:spPr bwMode="auto">
          <a:xfrm>
            <a:off x="7250522" y="3622675"/>
            <a:ext cx="12271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900" dirty="0" smtClean="0">
                <a:solidFill>
                  <a:srgbClr val="0B9520"/>
                </a:solidFill>
                <a:latin typeface="Calibri" panose="020F0502020204030204" pitchFamily="34" charset="0"/>
              </a:rPr>
              <a:t>Hey! This must be  a stack-frame </a:t>
            </a:r>
            <a:r>
              <a:rPr lang="en-US" sz="900" b="1" i="1" dirty="0" smtClean="0">
                <a:solidFill>
                  <a:srgbClr val="0B9520"/>
                </a:solidFill>
                <a:latin typeface="Calibri" panose="020F0502020204030204" pitchFamily="34" charset="0"/>
              </a:rPr>
              <a:t>frame!</a:t>
            </a:r>
            <a:endParaRPr lang="en-US" sz="900" dirty="0">
              <a:solidFill>
                <a:srgbClr val="0B9520"/>
              </a:solidFill>
              <a:latin typeface="Calibri" panose="020F0502020204030204" pitchFamily="34" charset="0"/>
            </a:endParaRPr>
          </a:p>
        </p:txBody>
      </p:sp>
      <p:cxnSp>
        <p:nvCxnSpPr>
          <p:cNvPr id="6" name="Straight Arrow Connector 5"/>
          <p:cNvCxnSpPr>
            <a:stCxn id="27" idx="0"/>
          </p:cNvCxnSpPr>
          <p:nvPr/>
        </p:nvCxnSpPr>
        <p:spPr bwMode="auto">
          <a:xfrm flipV="1">
            <a:off x="7864091" y="2667001"/>
            <a:ext cx="0" cy="955674"/>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30" name="TextBox 29"/>
          <p:cNvSpPr txBox="1"/>
          <p:nvPr/>
        </p:nvSpPr>
        <p:spPr>
          <a:xfrm>
            <a:off x="6835775" y="1584446"/>
            <a:ext cx="1489779" cy="400110"/>
          </a:xfrm>
          <a:prstGeom prst="rect">
            <a:avLst/>
          </a:prstGeom>
          <a:solidFill>
            <a:schemeClr val="bg1">
              <a:lumMod val="95000"/>
            </a:schemeClr>
          </a:solidFill>
        </p:spPr>
        <p:txBody>
          <a:bodyPr wrap="square" rtlCol="0">
            <a:spAutoFit/>
          </a:bodyPr>
          <a:lstStyle/>
          <a:p>
            <a:pPr algn="ctr"/>
            <a:r>
              <a:rPr lang="en-US" sz="2000" dirty="0" smtClean="0">
                <a:latin typeface="Calibri" panose="020F0502020204030204" pitchFamily="34" charset="0"/>
              </a:rPr>
              <a:t>stack frame</a:t>
            </a:r>
            <a:endParaRPr lang="en-US" sz="2000" dirty="0">
              <a:latin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17">
            <p14:nvContentPartPr>
              <p14:cNvPr id="2" name="Ink 1"/>
              <p14:cNvContentPartPr/>
              <p14:nvPr/>
            </p14:nvContentPartPr>
            <p14:xfrm>
              <a:off x="1990800" y="1181160"/>
              <a:ext cx="5105880" cy="1324440"/>
            </p14:xfrm>
          </p:contentPart>
        </mc:Choice>
        <mc:Fallback xmlns="">
          <p:pic>
            <p:nvPicPr>
              <p:cNvPr id="2" name="Ink 1"/>
              <p:cNvPicPr/>
              <p:nvPr/>
            </p:nvPicPr>
            <p:blipFill>
              <a:blip r:embed="rId18"/>
              <a:stretch>
                <a:fillRect/>
              </a:stretch>
            </p:blipFill>
            <p:spPr>
              <a:xfrm>
                <a:off x="1981440" y="1171800"/>
                <a:ext cx="5124600" cy="1343160"/>
              </a:xfrm>
              <a:prstGeom prst="rect">
                <a:avLst/>
              </a:prstGeom>
            </p:spPr>
          </p:pic>
        </mc:Fallback>
      </mc:AlternateContent>
    </p:spTree>
    <p:extLst>
      <p:ext uri="{BB962C8B-B14F-4D97-AF65-F5344CB8AC3E}">
        <p14:creationId xmlns:p14="http://schemas.microsoft.com/office/powerpoint/2010/main" val="161329628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495800" y="1524000"/>
            <a:ext cx="3886200" cy="1066800"/>
          </a:xfrm>
          <a:prstGeom prst="rect">
            <a:avLst/>
          </a:prstGeom>
          <a:solidFill>
            <a:srgbClr val="CAF5FB"/>
          </a:solidFill>
          <a:ln w="19050">
            <a:solidFill>
              <a:schemeClr val="tx1"/>
            </a:solidFill>
            <a:miter lim="800000"/>
            <a:headEnd/>
            <a:tailEnd/>
          </a:ln>
        </p:spPr>
        <p:txBody>
          <a:bodyPr wrap="none" anchor="ctr"/>
          <a:lstStyle/>
          <a:p>
            <a:endParaRPr lang="en-US"/>
          </a:p>
        </p:txBody>
      </p:sp>
      <p:sp>
        <p:nvSpPr>
          <p:cNvPr id="15363" name="Rectangle 3"/>
          <p:cNvSpPr>
            <a:spLocks noChangeArrowheads="1"/>
          </p:cNvSpPr>
          <p:nvPr/>
        </p:nvSpPr>
        <p:spPr bwMode="auto">
          <a:xfrm>
            <a:off x="4495800" y="2743200"/>
            <a:ext cx="3886200" cy="1066800"/>
          </a:xfrm>
          <a:prstGeom prst="rect">
            <a:avLst/>
          </a:prstGeom>
          <a:solidFill>
            <a:srgbClr val="CAF5FB"/>
          </a:solidFill>
          <a:ln w="19050">
            <a:solidFill>
              <a:srgbClr val="1E16E4"/>
            </a:solidFill>
            <a:miter lim="800000"/>
            <a:headEnd/>
            <a:tailEnd/>
          </a:ln>
        </p:spPr>
        <p:txBody>
          <a:bodyPr wrap="none" anchor="ctr"/>
          <a:lstStyle/>
          <a:p>
            <a:endParaRPr lang="en-US"/>
          </a:p>
        </p:txBody>
      </p:sp>
      <p:sp>
        <p:nvSpPr>
          <p:cNvPr id="15365" name="Text Box 9"/>
          <p:cNvSpPr txBox="1">
            <a:spLocks noChangeArrowheads="1"/>
          </p:cNvSpPr>
          <p:nvPr/>
        </p:nvSpPr>
        <p:spPr bwMode="auto">
          <a:xfrm>
            <a:off x="609600" y="2314575"/>
            <a:ext cx="3657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solidFill>
                  <a:srgbClr val="1E16E4"/>
                </a:solidFill>
                <a:latin typeface="Courier New" pitchFamily="49" charset="0"/>
              </a:rPr>
              <a:t>def f(x):</a:t>
            </a:r>
          </a:p>
          <a:p>
            <a:pPr>
              <a:lnSpc>
                <a:spcPct val="60000"/>
              </a:lnSpc>
              <a:spcBef>
                <a:spcPct val="50000"/>
              </a:spcBef>
            </a:pPr>
            <a:r>
              <a:rPr lang="en-US" sz="1600" b="1">
                <a:solidFill>
                  <a:srgbClr val="1E16E4"/>
                </a:solidFill>
                <a:latin typeface="Courier New" pitchFamily="49" charset="0"/>
              </a:rPr>
              <a:t>    return 11*g(x) + g(x/2) </a:t>
            </a:r>
          </a:p>
        </p:txBody>
      </p:sp>
      <p:sp>
        <p:nvSpPr>
          <p:cNvPr id="15366" name="Text Box 12"/>
          <p:cNvSpPr txBox="1">
            <a:spLocks noChangeArrowheads="1"/>
          </p:cNvSpPr>
          <p:nvPr/>
        </p:nvSpPr>
        <p:spPr bwMode="auto">
          <a:xfrm>
            <a:off x="609600" y="1524000"/>
            <a:ext cx="3276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latin typeface="Courier New" pitchFamily="49" charset="0"/>
              </a:rPr>
              <a:t>def demo(x):</a:t>
            </a:r>
          </a:p>
          <a:p>
            <a:pPr>
              <a:lnSpc>
                <a:spcPct val="60000"/>
              </a:lnSpc>
              <a:spcBef>
                <a:spcPct val="50000"/>
              </a:spcBef>
            </a:pPr>
            <a:r>
              <a:rPr lang="en-US" sz="1600" b="1">
                <a:latin typeface="Courier New" pitchFamily="49" charset="0"/>
              </a:rPr>
              <a:t>    return x + f(x)  </a:t>
            </a:r>
          </a:p>
        </p:txBody>
      </p:sp>
      <p:sp>
        <p:nvSpPr>
          <p:cNvPr id="15367" name="Rectangle 13"/>
          <p:cNvSpPr>
            <a:spLocks noChangeArrowheads="1"/>
          </p:cNvSpPr>
          <p:nvPr/>
        </p:nvSpPr>
        <p:spPr bwMode="auto">
          <a:xfrm>
            <a:off x="4514850" y="1533525"/>
            <a:ext cx="671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demo</a:t>
            </a:r>
          </a:p>
        </p:txBody>
      </p:sp>
      <p:sp>
        <p:nvSpPr>
          <p:cNvPr id="15368" name="Rectangle 14"/>
          <p:cNvSpPr>
            <a:spLocks noChangeArrowheads="1"/>
          </p:cNvSpPr>
          <p:nvPr/>
        </p:nvSpPr>
        <p:spPr bwMode="auto">
          <a:xfrm>
            <a:off x="4814888" y="1812925"/>
            <a:ext cx="915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15369" name="Rectangle 15"/>
          <p:cNvSpPr>
            <a:spLocks noChangeArrowheads="1"/>
          </p:cNvSpPr>
          <p:nvPr/>
        </p:nvSpPr>
        <p:spPr bwMode="auto">
          <a:xfrm>
            <a:off x="4821238" y="2101850"/>
            <a:ext cx="2257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-4 + f(-4)</a:t>
            </a:r>
          </a:p>
        </p:txBody>
      </p:sp>
      <p:sp>
        <p:nvSpPr>
          <p:cNvPr id="15370" name="Rectangle 16"/>
          <p:cNvSpPr>
            <a:spLocks noChangeArrowheads="1"/>
          </p:cNvSpPr>
          <p:nvPr/>
        </p:nvSpPr>
        <p:spPr bwMode="auto">
          <a:xfrm>
            <a:off x="4572000" y="2743200"/>
            <a:ext cx="30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1E16E4"/>
                </a:solidFill>
                <a:latin typeface="Courier New" pitchFamily="49" charset="0"/>
              </a:rPr>
              <a:t>f</a:t>
            </a:r>
          </a:p>
        </p:txBody>
      </p:sp>
      <p:sp>
        <p:nvSpPr>
          <p:cNvPr id="15371" name="Rectangle 18"/>
          <p:cNvSpPr>
            <a:spLocks noChangeArrowheads="1"/>
          </p:cNvSpPr>
          <p:nvPr/>
        </p:nvSpPr>
        <p:spPr bwMode="auto">
          <a:xfrm>
            <a:off x="4816475" y="2987675"/>
            <a:ext cx="915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15372" name="Rectangle 19"/>
          <p:cNvSpPr>
            <a:spLocks noChangeArrowheads="1"/>
          </p:cNvSpPr>
          <p:nvPr/>
        </p:nvSpPr>
        <p:spPr bwMode="auto">
          <a:xfrm>
            <a:off x="4822825" y="3276600"/>
            <a:ext cx="29892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11*g(x) + g(x/2)</a:t>
            </a:r>
          </a:p>
        </p:txBody>
      </p:sp>
      <p:sp>
        <p:nvSpPr>
          <p:cNvPr id="15373" name="Rectangle 27"/>
          <p:cNvSpPr>
            <a:spLocks noChangeArrowheads="1"/>
          </p:cNvSpPr>
          <p:nvPr/>
        </p:nvSpPr>
        <p:spPr bwMode="auto">
          <a:xfrm>
            <a:off x="6311900" y="2128838"/>
            <a:ext cx="712788" cy="304800"/>
          </a:xfrm>
          <a:prstGeom prst="rect">
            <a:avLst/>
          </a:prstGeom>
          <a:noFill/>
          <a:ln w="19050">
            <a:solidFill>
              <a:srgbClr val="1E16E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75" name="Text Box 32"/>
          <p:cNvSpPr txBox="1">
            <a:spLocks noChangeArrowheads="1"/>
          </p:cNvSpPr>
          <p:nvPr/>
        </p:nvSpPr>
        <p:spPr bwMode="auto">
          <a:xfrm>
            <a:off x="609600" y="3106738"/>
            <a:ext cx="26670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solidFill>
                  <a:srgbClr val="067B0E"/>
                </a:solidFill>
                <a:latin typeface="Courier New" pitchFamily="49" charset="0"/>
              </a:rPr>
              <a:t>def g(x):</a:t>
            </a:r>
          </a:p>
          <a:p>
            <a:pPr>
              <a:lnSpc>
                <a:spcPct val="60000"/>
              </a:lnSpc>
              <a:spcBef>
                <a:spcPct val="50000"/>
              </a:spcBef>
            </a:pPr>
            <a:r>
              <a:rPr lang="en-US" sz="1600" b="1">
                <a:solidFill>
                  <a:srgbClr val="067B0E"/>
                </a:solidFill>
                <a:latin typeface="Courier New" pitchFamily="49" charset="0"/>
              </a:rPr>
              <a:t>    return -1 * x </a:t>
            </a:r>
          </a:p>
        </p:txBody>
      </p:sp>
      <p:sp>
        <p:nvSpPr>
          <p:cNvPr id="15376" name="Text Box 36"/>
          <p:cNvSpPr txBox="1">
            <a:spLocks noChangeArrowheads="1"/>
          </p:cNvSpPr>
          <p:nvPr/>
        </p:nvSpPr>
        <p:spPr bwMode="auto">
          <a:xfrm>
            <a:off x="533400" y="45720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&gt;&gt;&gt; demo(-4) </a:t>
            </a:r>
            <a:r>
              <a:rPr lang="en-US">
                <a:latin typeface="Times" pitchFamily="-106" charset="0"/>
              </a:rPr>
              <a:t>?</a:t>
            </a:r>
            <a:endParaRPr lang="en-US" b="1">
              <a:latin typeface="Courier New" pitchFamily="49" charset="0"/>
            </a:endParaRPr>
          </a:p>
        </p:txBody>
      </p:sp>
      <p:sp>
        <p:nvSpPr>
          <p:cNvPr id="17" name="Text Box 8"/>
          <p:cNvSpPr txBox="1">
            <a:spLocks noChangeArrowheads="1"/>
          </p:cNvSpPr>
          <p:nvPr/>
        </p:nvSpPr>
        <p:spPr bwMode="auto">
          <a:xfrm>
            <a:off x="1295400" y="228600"/>
            <a:ext cx="6246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How functions work…</a:t>
            </a:r>
          </a:p>
        </p:txBody>
      </p:sp>
      <p:sp>
        <p:nvSpPr>
          <p:cNvPr id="15374" name="AutoShape 31"/>
          <p:cNvSpPr>
            <a:spLocks noChangeArrowheads="1"/>
          </p:cNvSpPr>
          <p:nvPr/>
        </p:nvSpPr>
        <p:spPr bwMode="auto">
          <a:xfrm>
            <a:off x="6553200" y="2438400"/>
            <a:ext cx="228600" cy="533400"/>
          </a:xfrm>
          <a:prstGeom prst="downArrow">
            <a:avLst>
              <a:gd name="adj1" fmla="val 30556"/>
              <a:gd name="adj2" fmla="val 65139"/>
            </a:avLst>
          </a:prstGeom>
          <a:solidFill>
            <a:srgbClr val="0C0BC6"/>
          </a:solidFill>
          <a:ln w="9525">
            <a:solidFill>
              <a:schemeClr val="tx1"/>
            </a:solidFill>
            <a:miter lim="800000"/>
            <a:headEnd/>
            <a:tailEnd/>
          </a:ln>
        </p:spPr>
        <p:txBody>
          <a:bodyPr wrap="none" anchor="ctr"/>
          <a:lstStyle/>
          <a:p>
            <a:endParaRPr lang="en-US"/>
          </a:p>
        </p:txBody>
      </p:sp>
      <p:sp>
        <p:nvSpPr>
          <p:cNvPr id="20" name="TextBox 19"/>
          <p:cNvSpPr txBox="1"/>
          <p:nvPr/>
        </p:nvSpPr>
        <p:spPr>
          <a:xfrm>
            <a:off x="6835775" y="1584446"/>
            <a:ext cx="1489779" cy="400110"/>
          </a:xfrm>
          <a:prstGeom prst="rect">
            <a:avLst/>
          </a:prstGeom>
          <a:solidFill>
            <a:schemeClr val="bg1">
              <a:lumMod val="95000"/>
            </a:schemeClr>
          </a:solidFill>
        </p:spPr>
        <p:txBody>
          <a:bodyPr wrap="square" rtlCol="0">
            <a:spAutoFit/>
          </a:bodyPr>
          <a:lstStyle/>
          <a:p>
            <a:pPr algn="ctr"/>
            <a:r>
              <a:rPr lang="en-US" sz="2000" dirty="0" smtClean="0">
                <a:latin typeface="Calibri" panose="020F0502020204030204" pitchFamily="34" charset="0"/>
              </a:rPr>
              <a:t>stack frame</a:t>
            </a:r>
            <a:endParaRPr lang="en-US" sz="2000" dirty="0">
              <a:latin typeface="Calibri" panose="020F0502020204030204" pitchFamily="34" charset="0"/>
            </a:endParaRPr>
          </a:p>
        </p:txBody>
      </p:sp>
      <p:sp>
        <p:nvSpPr>
          <p:cNvPr id="21" name="TextBox 20"/>
          <p:cNvSpPr txBox="1"/>
          <p:nvPr/>
        </p:nvSpPr>
        <p:spPr>
          <a:xfrm>
            <a:off x="6835775" y="2802003"/>
            <a:ext cx="1489779" cy="400110"/>
          </a:xfrm>
          <a:prstGeom prst="rect">
            <a:avLst/>
          </a:prstGeom>
          <a:solidFill>
            <a:schemeClr val="bg1">
              <a:lumMod val="95000"/>
            </a:schemeClr>
          </a:solidFill>
        </p:spPr>
        <p:txBody>
          <a:bodyPr wrap="square" rtlCol="0">
            <a:spAutoFit/>
          </a:bodyPr>
          <a:lstStyle/>
          <a:p>
            <a:pPr algn="ctr"/>
            <a:r>
              <a:rPr lang="en-US" sz="2000" dirty="0" smtClean="0">
                <a:latin typeface="Calibri" panose="020F0502020204030204" pitchFamily="34" charset="0"/>
              </a:rPr>
              <a:t>stack frame</a:t>
            </a:r>
            <a:endParaRPr lang="en-US" sz="2000" dirty="0">
              <a:latin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162160" y="2819520"/>
              <a:ext cx="5620320" cy="924120"/>
            </p14:xfrm>
          </p:contentPart>
        </mc:Choice>
        <mc:Fallback xmlns="">
          <p:pic>
            <p:nvPicPr>
              <p:cNvPr id="2" name="Ink 1"/>
              <p:cNvPicPr/>
              <p:nvPr/>
            </p:nvPicPr>
            <p:blipFill>
              <a:blip r:embed="rId4"/>
              <a:stretch>
                <a:fillRect/>
              </a:stretch>
            </p:blipFill>
            <p:spPr>
              <a:xfrm>
                <a:off x="2152800" y="2810160"/>
                <a:ext cx="5639040" cy="942840"/>
              </a:xfrm>
              <a:prstGeom prst="rect">
                <a:avLst/>
              </a:prstGeom>
            </p:spPr>
          </p:pic>
        </mc:Fallback>
      </mc:AlternateContent>
    </p:spTree>
    <p:extLst>
      <p:ext uri="{BB962C8B-B14F-4D97-AF65-F5344CB8AC3E}">
        <p14:creationId xmlns:p14="http://schemas.microsoft.com/office/powerpoint/2010/main" val="261771690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4495800" y="1524000"/>
            <a:ext cx="3886200" cy="1066800"/>
          </a:xfrm>
          <a:prstGeom prst="rect">
            <a:avLst/>
          </a:prstGeom>
          <a:solidFill>
            <a:srgbClr val="CAF5FB"/>
          </a:solidFill>
          <a:ln w="19050">
            <a:solidFill>
              <a:schemeClr val="tx1"/>
            </a:solidFill>
            <a:miter lim="800000"/>
            <a:headEnd/>
            <a:tailEnd/>
          </a:ln>
        </p:spPr>
        <p:txBody>
          <a:bodyPr wrap="none" anchor="ctr"/>
          <a:lstStyle/>
          <a:p>
            <a:endParaRPr lang="en-US"/>
          </a:p>
        </p:txBody>
      </p:sp>
      <p:sp>
        <p:nvSpPr>
          <p:cNvPr id="16387" name="Rectangle 3"/>
          <p:cNvSpPr>
            <a:spLocks noChangeArrowheads="1"/>
          </p:cNvSpPr>
          <p:nvPr/>
        </p:nvSpPr>
        <p:spPr bwMode="auto">
          <a:xfrm>
            <a:off x="4495800" y="2743200"/>
            <a:ext cx="3886200" cy="1066800"/>
          </a:xfrm>
          <a:prstGeom prst="rect">
            <a:avLst/>
          </a:prstGeom>
          <a:solidFill>
            <a:srgbClr val="CAF5FB"/>
          </a:solidFill>
          <a:ln w="19050">
            <a:solidFill>
              <a:srgbClr val="1E16E4"/>
            </a:solidFill>
            <a:miter lim="800000"/>
            <a:headEnd/>
            <a:tailEnd/>
          </a:ln>
        </p:spPr>
        <p:txBody>
          <a:bodyPr wrap="none" anchor="ctr"/>
          <a:lstStyle/>
          <a:p>
            <a:endParaRPr lang="en-US"/>
          </a:p>
        </p:txBody>
      </p:sp>
      <p:sp>
        <p:nvSpPr>
          <p:cNvPr id="16389" name="Text Box 8"/>
          <p:cNvSpPr txBox="1">
            <a:spLocks noChangeArrowheads="1"/>
          </p:cNvSpPr>
          <p:nvPr/>
        </p:nvSpPr>
        <p:spPr bwMode="auto">
          <a:xfrm>
            <a:off x="609600" y="2314575"/>
            <a:ext cx="3657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solidFill>
                  <a:srgbClr val="1E16E4"/>
                </a:solidFill>
                <a:latin typeface="Courier New" pitchFamily="49" charset="0"/>
              </a:rPr>
              <a:t>def f(x):</a:t>
            </a:r>
          </a:p>
          <a:p>
            <a:pPr>
              <a:lnSpc>
                <a:spcPct val="60000"/>
              </a:lnSpc>
              <a:spcBef>
                <a:spcPct val="50000"/>
              </a:spcBef>
            </a:pPr>
            <a:r>
              <a:rPr lang="en-US" sz="1600" b="1">
                <a:solidFill>
                  <a:srgbClr val="1E16E4"/>
                </a:solidFill>
                <a:latin typeface="Courier New" pitchFamily="49" charset="0"/>
              </a:rPr>
              <a:t>    return 11*g(x) + g(x/2) </a:t>
            </a:r>
          </a:p>
        </p:txBody>
      </p:sp>
      <p:sp>
        <p:nvSpPr>
          <p:cNvPr id="16390" name="Text Box 10"/>
          <p:cNvSpPr txBox="1">
            <a:spLocks noChangeArrowheads="1"/>
          </p:cNvSpPr>
          <p:nvPr/>
        </p:nvSpPr>
        <p:spPr bwMode="auto">
          <a:xfrm>
            <a:off x="609600" y="1524000"/>
            <a:ext cx="3276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latin typeface="Courier New" pitchFamily="49" charset="0"/>
              </a:rPr>
              <a:t>def demo(x):</a:t>
            </a:r>
          </a:p>
          <a:p>
            <a:pPr>
              <a:lnSpc>
                <a:spcPct val="60000"/>
              </a:lnSpc>
              <a:spcBef>
                <a:spcPct val="50000"/>
              </a:spcBef>
            </a:pPr>
            <a:r>
              <a:rPr lang="en-US" sz="1600" b="1">
                <a:latin typeface="Courier New" pitchFamily="49" charset="0"/>
              </a:rPr>
              <a:t>    return x + f(x)  </a:t>
            </a:r>
          </a:p>
        </p:txBody>
      </p:sp>
      <p:sp>
        <p:nvSpPr>
          <p:cNvPr id="16391" name="Rectangle 11"/>
          <p:cNvSpPr>
            <a:spLocks noChangeArrowheads="1"/>
          </p:cNvSpPr>
          <p:nvPr/>
        </p:nvSpPr>
        <p:spPr bwMode="auto">
          <a:xfrm>
            <a:off x="4514850" y="1533525"/>
            <a:ext cx="671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demo</a:t>
            </a:r>
          </a:p>
        </p:txBody>
      </p:sp>
      <p:sp>
        <p:nvSpPr>
          <p:cNvPr id="16392" name="Rectangle 12"/>
          <p:cNvSpPr>
            <a:spLocks noChangeArrowheads="1"/>
          </p:cNvSpPr>
          <p:nvPr/>
        </p:nvSpPr>
        <p:spPr bwMode="auto">
          <a:xfrm>
            <a:off x="4814888" y="1812925"/>
            <a:ext cx="915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16393" name="Rectangle 13"/>
          <p:cNvSpPr>
            <a:spLocks noChangeArrowheads="1"/>
          </p:cNvSpPr>
          <p:nvPr/>
        </p:nvSpPr>
        <p:spPr bwMode="auto">
          <a:xfrm>
            <a:off x="4821238" y="2101850"/>
            <a:ext cx="2257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-4 + f(-4)</a:t>
            </a:r>
          </a:p>
        </p:txBody>
      </p:sp>
      <p:sp>
        <p:nvSpPr>
          <p:cNvPr id="16394" name="Rectangle 14"/>
          <p:cNvSpPr>
            <a:spLocks noChangeArrowheads="1"/>
          </p:cNvSpPr>
          <p:nvPr/>
        </p:nvSpPr>
        <p:spPr bwMode="auto">
          <a:xfrm>
            <a:off x="4572000" y="2743200"/>
            <a:ext cx="30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1E16E4"/>
                </a:solidFill>
                <a:latin typeface="Courier New" pitchFamily="49" charset="0"/>
              </a:rPr>
              <a:t>f</a:t>
            </a:r>
          </a:p>
        </p:txBody>
      </p:sp>
      <p:sp>
        <p:nvSpPr>
          <p:cNvPr id="16395" name="Rectangle 15"/>
          <p:cNvSpPr>
            <a:spLocks noChangeArrowheads="1"/>
          </p:cNvSpPr>
          <p:nvPr/>
        </p:nvSpPr>
        <p:spPr bwMode="auto">
          <a:xfrm>
            <a:off x="4816475" y="2987675"/>
            <a:ext cx="915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16396" name="Rectangle 16"/>
          <p:cNvSpPr>
            <a:spLocks noChangeArrowheads="1"/>
          </p:cNvSpPr>
          <p:nvPr/>
        </p:nvSpPr>
        <p:spPr bwMode="auto">
          <a:xfrm>
            <a:off x="4822825" y="3276600"/>
            <a:ext cx="29892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11*g(x) + g(x/2)</a:t>
            </a:r>
          </a:p>
        </p:txBody>
      </p:sp>
      <p:sp>
        <p:nvSpPr>
          <p:cNvPr id="16397" name="Rectangle 17"/>
          <p:cNvSpPr>
            <a:spLocks noChangeArrowheads="1"/>
          </p:cNvSpPr>
          <p:nvPr/>
        </p:nvSpPr>
        <p:spPr bwMode="auto">
          <a:xfrm>
            <a:off x="6311900" y="2128838"/>
            <a:ext cx="712788" cy="304800"/>
          </a:xfrm>
          <a:prstGeom prst="rect">
            <a:avLst/>
          </a:prstGeom>
          <a:noFill/>
          <a:ln w="19050">
            <a:solidFill>
              <a:srgbClr val="1E16E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399" name="Text Box 20"/>
          <p:cNvSpPr txBox="1">
            <a:spLocks noChangeArrowheads="1"/>
          </p:cNvSpPr>
          <p:nvPr/>
        </p:nvSpPr>
        <p:spPr bwMode="auto">
          <a:xfrm>
            <a:off x="609600" y="3106738"/>
            <a:ext cx="26670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solidFill>
                  <a:srgbClr val="067B0E"/>
                </a:solidFill>
                <a:latin typeface="Courier New" pitchFamily="49" charset="0"/>
              </a:rPr>
              <a:t>def g(x):</a:t>
            </a:r>
          </a:p>
          <a:p>
            <a:pPr>
              <a:lnSpc>
                <a:spcPct val="60000"/>
              </a:lnSpc>
              <a:spcBef>
                <a:spcPct val="50000"/>
              </a:spcBef>
            </a:pPr>
            <a:r>
              <a:rPr lang="en-US" sz="1600" b="1">
                <a:solidFill>
                  <a:srgbClr val="067B0E"/>
                </a:solidFill>
                <a:latin typeface="Courier New" pitchFamily="49" charset="0"/>
              </a:rPr>
              <a:t>    return -1 * x </a:t>
            </a:r>
          </a:p>
        </p:txBody>
      </p:sp>
      <p:sp>
        <p:nvSpPr>
          <p:cNvPr id="16400" name="Freeform 22"/>
          <p:cNvSpPr>
            <a:spLocks/>
          </p:cNvSpPr>
          <p:nvPr/>
        </p:nvSpPr>
        <p:spPr bwMode="auto">
          <a:xfrm>
            <a:off x="4241800" y="3146425"/>
            <a:ext cx="530225" cy="1195388"/>
          </a:xfrm>
          <a:custGeom>
            <a:avLst/>
            <a:gdLst>
              <a:gd name="T0" fmla="*/ 2147483647 w 334"/>
              <a:gd name="T1" fmla="*/ 2147483647 h 753"/>
              <a:gd name="T2" fmla="*/ 2147483647 w 334"/>
              <a:gd name="T3" fmla="*/ 2147483647 h 753"/>
              <a:gd name="T4" fmla="*/ 2147483647 w 334"/>
              <a:gd name="T5" fmla="*/ 2147483647 h 753"/>
              <a:gd name="T6" fmla="*/ 2147483647 w 334"/>
              <a:gd name="T7" fmla="*/ 2147483647 h 753"/>
              <a:gd name="T8" fmla="*/ 2147483647 w 334"/>
              <a:gd name="T9" fmla="*/ 2147483647 h 753"/>
              <a:gd name="T10" fmla="*/ 0 w 334"/>
              <a:gd name="T11" fmla="*/ 2147483647 h 753"/>
              <a:gd name="T12" fmla="*/ 2147483647 w 334"/>
              <a:gd name="T13" fmla="*/ 2147483647 h 753"/>
              <a:gd name="T14" fmla="*/ 2147483647 w 334"/>
              <a:gd name="T15" fmla="*/ 2147483647 h 753"/>
              <a:gd name="T16" fmla="*/ 2147483647 w 334"/>
              <a:gd name="T17" fmla="*/ 2147483647 h 753"/>
              <a:gd name="T18" fmla="*/ 2147483647 w 334"/>
              <a:gd name="T19" fmla="*/ 2147483647 h 7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4"/>
              <a:gd name="T31" fmla="*/ 0 h 753"/>
              <a:gd name="T32" fmla="*/ 334 w 334"/>
              <a:gd name="T33" fmla="*/ 753 h 7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4" h="753">
                <a:moveTo>
                  <a:pt x="334" y="751"/>
                </a:moveTo>
                <a:cubicBezTo>
                  <a:pt x="230" y="746"/>
                  <a:pt x="233" y="753"/>
                  <a:pt x="156" y="735"/>
                </a:cubicBezTo>
                <a:cubicBezTo>
                  <a:pt x="137" y="730"/>
                  <a:pt x="106" y="707"/>
                  <a:pt x="106" y="707"/>
                </a:cubicBezTo>
                <a:cubicBezTo>
                  <a:pt x="89" y="673"/>
                  <a:pt x="65" y="636"/>
                  <a:pt x="56" y="601"/>
                </a:cubicBezTo>
                <a:cubicBezTo>
                  <a:pt x="49" y="577"/>
                  <a:pt x="45" y="557"/>
                  <a:pt x="34" y="535"/>
                </a:cubicBezTo>
                <a:cubicBezTo>
                  <a:pt x="14" y="457"/>
                  <a:pt x="5" y="381"/>
                  <a:pt x="0" y="301"/>
                </a:cubicBezTo>
                <a:cubicBezTo>
                  <a:pt x="4" y="216"/>
                  <a:pt x="4" y="171"/>
                  <a:pt x="34" y="101"/>
                </a:cubicBezTo>
                <a:cubicBezTo>
                  <a:pt x="42" y="79"/>
                  <a:pt x="37" y="70"/>
                  <a:pt x="61" y="62"/>
                </a:cubicBezTo>
                <a:cubicBezTo>
                  <a:pt x="70" y="52"/>
                  <a:pt x="71" y="33"/>
                  <a:pt x="84" y="29"/>
                </a:cubicBezTo>
                <a:cubicBezTo>
                  <a:pt x="158" y="0"/>
                  <a:pt x="243" y="23"/>
                  <a:pt x="323" y="23"/>
                </a:cubicBezTo>
              </a:path>
            </a:pathLst>
          </a:custGeom>
          <a:noFill/>
          <a:ln w="190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01" name="Freeform 23"/>
          <p:cNvSpPr>
            <a:spLocks/>
          </p:cNvSpPr>
          <p:nvPr/>
        </p:nvSpPr>
        <p:spPr bwMode="auto">
          <a:xfrm>
            <a:off x="4065588" y="1893888"/>
            <a:ext cx="752475" cy="2501900"/>
          </a:xfrm>
          <a:custGeom>
            <a:avLst/>
            <a:gdLst>
              <a:gd name="T0" fmla="*/ 2147483647 w 334"/>
              <a:gd name="T1" fmla="*/ 2147483647 h 753"/>
              <a:gd name="T2" fmla="*/ 2147483647 w 334"/>
              <a:gd name="T3" fmla="*/ 2147483647 h 753"/>
              <a:gd name="T4" fmla="*/ 2147483647 w 334"/>
              <a:gd name="T5" fmla="*/ 2147483647 h 753"/>
              <a:gd name="T6" fmla="*/ 2147483647 w 334"/>
              <a:gd name="T7" fmla="*/ 2147483647 h 753"/>
              <a:gd name="T8" fmla="*/ 2147483647 w 334"/>
              <a:gd name="T9" fmla="*/ 2147483647 h 753"/>
              <a:gd name="T10" fmla="*/ 0 w 334"/>
              <a:gd name="T11" fmla="*/ 2147483647 h 753"/>
              <a:gd name="T12" fmla="*/ 2147483647 w 334"/>
              <a:gd name="T13" fmla="*/ 2147483647 h 753"/>
              <a:gd name="T14" fmla="*/ 2147483647 w 334"/>
              <a:gd name="T15" fmla="*/ 2147483647 h 753"/>
              <a:gd name="T16" fmla="*/ 2147483647 w 334"/>
              <a:gd name="T17" fmla="*/ 2147483647 h 753"/>
              <a:gd name="T18" fmla="*/ 2147483647 w 334"/>
              <a:gd name="T19" fmla="*/ 2147483647 h 7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4"/>
              <a:gd name="T31" fmla="*/ 0 h 753"/>
              <a:gd name="T32" fmla="*/ 334 w 334"/>
              <a:gd name="T33" fmla="*/ 753 h 7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4" h="753">
                <a:moveTo>
                  <a:pt x="334" y="751"/>
                </a:moveTo>
                <a:cubicBezTo>
                  <a:pt x="230" y="746"/>
                  <a:pt x="233" y="753"/>
                  <a:pt x="156" y="735"/>
                </a:cubicBezTo>
                <a:cubicBezTo>
                  <a:pt x="137" y="730"/>
                  <a:pt x="106" y="707"/>
                  <a:pt x="106" y="707"/>
                </a:cubicBezTo>
                <a:cubicBezTo>
                  <a:pt x="89" y="673"/>
                  <a:pt x="65" y="636"/>
                  <a:pt x="56" y="601"/>
                </a:cubicBezTo>
                <a:cubicBezTo>
                  <a:pt x="49" y="577"/>
                  <a:pt x="45" y="557"/>
                  <a:pt x="34" y="535"/>
                </a:cubicBezTo>
                <a:cubicBezTo>
                  <a:pt x="14" y="457"/>
                  <a:pt x="5" y="381"/>
                  <a:pt x="0" y="301"/>
                </a:cubicBezTo>
                <a:cubicBezTo>
                  <a:pt x="4" y="216"/>
                  <a:pt x="4" y="171"/>
                  <a:pt x="34" y="101"/>
                </a:cubicBezTo>
                <a:cubicBezTo>
                  <a:pt x="42" y="79"/>
                  <a:pt x="37" y="70"/>
                  <a:pt x="61" y="62"/>
                </a:cubicBezTo>
                <a:cubicBezTo>
                  <a:pt x="70" y="52"/>
                  <a:pt x="71" y="33"/>
                  <a:pt x="84" y="29"/>
                </a:cubicBezTo>
                <a:cubicBezTo>
                  <a:pt x="158" y="0"/>
                  <a:pt x="243" y="23"/>
                  <a:pt x="323" y="23"/>
                </a:cubicBezTo>
              </a:path>
            </a:pathLst>
          </a:custGeom>
          <a:noFill/>
          <a:ln w="190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02" name="Text Box 24"/>
          <p:cNvSpPr txBox="1">
            <a:spLocks noChangeArrowheads="1"/>
          </p:cNvSpPr>
          <p:nvPr/>
        </p:nvSpPr>
        <p:spPr bwMode="auto">
          <a:xfrm>
            <a:off x="533400" y="45720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&gt;&gt;&gt; demo(-4) </a:t>
            </a:r>
            <a:r>
              <a:rPr lang="en-US">
                <a:latin typeface="Times" pitchFamily="-106" charset="0"/>
              </a:rPr>
              <a:t>?</a:t>
            </a:r>
            <a:endParaRPr lang="en-US" b="1">
              <a:latin typeface="Courier New" pitchFamily="49" charset="0"/>
            </a:endParaRPr>
          </a:p>
        </p:txBody>
      </p:sp>
      <p:sp>
        <p:nvSpPr>
          <p:cNvPr id="20" name="Text Box 8"/>
          <p:cNvSpPr txBox="1">
            <a:spLocks noChangeArrowheads="1"/>
          </p:cNvSpPr>
          <p:nvPr/>
        </p:nvSpPr>
        <p:spPr bwMode="auto">
          <a:xfrm>
            <a:off x="1295400" y="228600"/>
            <a:ext cx="6246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How functions work…</a:t>
            </a:r>
          </a:p>
        </p:txBody>
      </p:sp>
      <p:sp>
        <p:nvSpPr>
          <p:cNvPr id="21" name="Text Box 21"/>
          <p:cNvSpPr txBox="1">
            <a:spLocks noChangeArrowheads="1"/>
          </p:cNvSpPr>
          <p:nvPr/>
        </p:nvSpPr>
        <p:spPr bwMode="auto">
          <a:xfrm>
            <a:off x="4894263" y="4114800"/>
            <a:ext cx="3487737" cy="584775"/>
          </a:xfrm>
          <a:prstGeom prst="rect">
            <a:avLst/>
          </a:prstGeom>
          <a:solidFill>
            <a:srgbClr val="FFCCCC"/>
          </a:solidFill>
          <a:ln>
            <a:noFill/>
          </a:ln>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600" dirty="0">
                <a:latin typeface="Cambria" pitchFamily="18" charset="0"/>
              </a:rPr>
              <a:t>These are </a:t>
            </a:r>
            <a:r>
              <a:rPr lang="en-US" sz="1600" dirty="0" smtClean="0">
                <a:latin typeface="Cambria" pitchFamily="18" charset="0"/>
              </a:rPr>
              <a:t>distinct memory locations both holding </a:t>
            </a:r>
            <a:r>
              <a:rPr lang="en-US" sz="1600" b="1" dirty="0" smtClean="0">
                <a:latin typeface="Courier New" pitchFamily="49" charset="0"/>
              </a:rPr>
              <a:t>x</a:t>
            </a:r>
            <a:r>
              <a:rPr lang="en-US" sz="1600" dirty="0" smtClean="0">
                <a:latin typeface="Cambria" pitchFamily="18" charset="0"/>
              </a:rPr>
              <a:t>'s</a:t>
            </a:r>
            <a:r>
              <a:rPr lang="en-US" sz="1600" dirty="0">
                <a:latin typeface="Cambria" pitchFamily="18" charset="0"/>
              </a:rPr>
              <a:t>.</a:t>
            </a:r>
            <a:endParaRPr lang="en-US" sz="1600" i="1" dirty="0">
              <a:latin typeface="Cambria" pitchFamily="18" charset="0"/>
            </a:endParaRPr>
          </a:p>
        </p:txBody>
      </p:sp>
      <p:sp>
        <p:nvSpPr>
          <p:cNvPr id="16398" name="AutoShape 19"/>
          <p:cNvSpPr>
            <a:spLocks noChangeArrowheads="1"/>
          </p:cNvSpPr>
          <p:nvPr/>
        </p:nvSpPr>
        <p:spPr bwMode="auto">
          <a:xfrm>
            <a:off x="6553200" y="2438400"/>
            <a:ext cx="228600" cy="533400"/>
          </a:xfrm>
          <a:prstGeom prst="downArrow">
            <a:avLst>
              <a:gd name="adj1" fmla="val 30556"/>
              <a:gd name="adj2" fmla="val 65139"/>
            </a:avLst>
          </a:prstGeom>
          <a:solidFill>
            <a:srgbClr val="0C0BC6"/>
          </a:solidFill>
          <a:ln w="9525">
            <a:solidFill>
              <a:schemeClr val="tx1"/>
            </a:solidFill>
            <a:miter lim="800000"/>
            <a:headEnd/>
            <a:tailEnd/>
          </a:ln>
        </p:spPr>
        <p:txBody>
          <a:bodyPr wrap="none" anchor="ctr"/>
          <a:lstStyle/>
          <a:p>
            <a:endParaRPr lang="en-US"/>
          </a:p>
        </p:txBody>
      </p:sp>
      <p:sp>
        <p:nvSpPr>
          <p:cNvPr id="24" name="TextBox 23"/>
          <p:cNvSpPr txBox="1"/>
          <p:nvPr/>
        </p:nvSpPr>
        <p:spPr>
          <a:xfrm>
            <a:off x="6835775" y="1584446"/>
            <a:ext cx="1489779" cy="400110"/>
          </a:xfrm>
          <a:prstGeom prst="rect">
            <a:avLst/>
          </a:prstGeom>
          <a:solidFill>
            <a:schemeClr val="bg1">
              <a:lumMod val="95000"/>
            </a:schemeClr>
          </a:solidFill>
        </p:spPr>
        <p:txBody>
          <a:bodyPr wrap="square" rtlCol="0">
            <a:spAutoFit/>
          </a:bodyPr>
          <a:lstStyle/>
          <a:p>
            <a:pPr algn="ctr"/>
            <a:r>
              <a:rPr lang="en-US" sz="2000" dirty="0" smtClean="0">
                <a:latin typeface="Calibri" panose="020F0502020204030204" pitchFamily="34" charset="0"/>
              </a:rPr>
              <a:t>stack frame</a:t>
            </a:r>
            <a:endParaRPr lang="en-US" sz="2000" dirty="0">
              <a:latin typeface="Calibri" panose="020F0502020204030204" pitchFamily="34" charset="0"/>
            </a:endParaRPr>
          </a:p>
        </p:txBody>
      </p:sp>
      <p:sp>
        <p:nvSpPr>
          <p:cNvPr id="25" name="TextBox 24"/>
          <p:cNvSpPr txBox="1"/>
          <p:nvPr/>
        </p:nvSpPr>
        <p:spPr>
          <a:xfrm>
            <a:off x="6835775" y="2802003"/>
            <a:ext cx="1489779" cy="400110"/>
          </a:xfrm>
          <a:prstGeom prst="rect">
            <a:avLst/>
          </a:prstGeom>
          <a:solidFill>
            <a:schemeClr val="bg1">
              <a:lumMod val="95000"/>
            </a:schemeClr>
          </a:solidFill>
        </p:spPr>
        <p:txBody>
          <a:bodyPr wrap="square" rtlCol="0">
            <a:spAutoFit/>
          </a:bodyPr>
          <a:lstStyle/>
          <a:p>
            <a:pPr algn="ctr"/>
            <a:r>
              <a:rPr lang="en-US" sz="2000" dirty="0" smtClean="0">
                <a:latin typeface="Calibri" panose="020F0502020204030204" pitchFamily="34" charset="0"/>
              </a:rPr>
              <a:t>stack frame</a:t>
            </a:r>
            <a:endParaRPr lang="en-US" sz="2000" dirty="0">
              <a:latin typeface="Calibri" panose="020F0502020204030204" pitchFamily="34" charset="0"/>
            </a:endParaRPr>
          </a:p>
        </p:txBody>
      </p:sp>
    </p:spTree>
    <p:extLst>
      <p:ext uri="{BB962C8B-B14F-4D97-AF65-F5344CB8AC3E}">
        <p14:creationId xmlns:p14="http://schemas.microsoft.com/office/powerpoint/2010/main" val="79935659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4495800" y="1524000"/>
            <a:ext cx="3886200" cy="1066800"/>
          </a:xfrm>
          <a:prstGeom prst="rect">
            <a:avLst/>
          </a:prstGeom>
          <a:solidFill>
            <a:srgbClr val="CAF5FB"/>
          </a:solidFill>
          <a:ln w="19050">
            <a:solidFill>
              <a:schemeClr val="tx1"/>
            </a:solidFill>
            <a:miter lim="800000"/>
            <a:headEnd/>
            <a:tailEnd/>
          </a:ln>
        </p:spPr>
        <p:txBody>
          <a:bodyPr wrap="none" anchor="ctr"/>
          <a:lstStyle/>
          <a:p>
            <a:endParaRPr lang="en-US"/>
          </a:p>
        </p:txBody>
      </p:sp>
      <p:sp>
        <p:nvSpPr>
          <p:cNvPr id="17411" name="Rectangle 3"/>
          <p:cNvSpPr>
            <a:spLocks noChangeArrowheads="1"/>
          </p:cNvSpPr>
          <p:nvPr/>
        </p:nvSpPr>
        <p:spPr bwMode="auto">
          <a:xfrm>
            <a:off x="4495800" y="2743200"/>
            <a:ext cx="3886200" cy="1066800"/>
          </a:xfrm>
          <a:prstGeom prst="rect">
            <a:avLst/>
          </a:prstGeom>
          <a:solidFill>
            <a:srgbClr val="CAF5FB"/>
          </a:solidFill>
          <a:ln w="19050">
            <a:solidFill>
              <a:srgbClr val="1E16E4"/>
            </a:solidFill>
            <a:miter lim="800000"/>
            <a:headEnd/>
            <a:tailEnd/>
          </a:ln>
        </p:spPr>
        <p:txBody>
          <a:bodyPr wrap="none" anchor="ctr"/>
          <a:lstStyle/>
          <a:p>
            <a:endParaRPr lang="en-US"/>
          </a:p>
        </p:txBody>
      </p:sp>
      <p:sp>
        <p:nvSpPr>
          <p:cNvPr id="17412" name="Rectangle 4"/>
          <p:cNvSpPr>
            <a:spLocks noChangeArrowheads="1"/>
          </p:cNvSpPr>
          <p:nvPr/>
        </p:nvSpPr>
        <p:spPr bwMode="auto">
          <a:xfrm>
            <a:off x="4495800" y="4114800"/>
            <a:ext cx="3886200" cy="1066800"/>
          </a:xfrm>
          <a:prstGeom prst="rect">
            <a:avLst/>
          </a:prstGeom>
          <a:solidFill>
            <a:srgbClr val="CAF5FB"/>
          </a:solidFill>
          <a:ln w="19050">
            <a:solidFill>
              <a:srgbClr val="067B0E"/>
            </a:solidFill>
            <a:miter lim="800000"/>
            <a:headEnd/>
            <a:tailEnd/>
          </a:ln>
        </p:spPr>
        <p:txBody>
          <a:bodyPr wrap="none" anchor="ctr"/>
          <a:lstStyle/>
          <a:p>
            <a:endParaRPr lang="en-US"/>
          </a:p>
        </p:txBody>
      </p:sp>
      <p:sp>
        <p:nvSpPr>
          <p:cNvPr id="17414" name="Text Box 9"/>
          <p:cNvSpPr txBox="1">
            <a:spLocks noChangeArrowheads="1"/>
          </p:cNvSpPr>
          <p:nvPr/>
        </p:nvSpPr>
        <p:spPr bwMode="auto">
          <a:xfrm>
            <a:off x="609600" y="2314575"/>
            <a:ext cx="3657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solidFill>
                  <a:srgbClr val="1E16E4"/>
                </a:solidFill>
                <a:latin typeface="Courier New" pitchFamily="49" charset="0"/>
              </a:rPr>
              <a:t>def f(x):</a:t>
            </a:r>
          </a:p>
          <a:p>
            <a:pPr>
              <a:lnSpc>
                <a:spcPct val="60000"/>
              </a:lnSpc>
              <a:spcBef>
                <a:spcPct val="50000"/>
              </a:spcBef>
            </a:pPr>
            <a:r>
              <a:rPr lang="en-US" sz="1600" b="1">
                <a:solidFill>
                  <a:srgbClr val="1E16E4"/>
                </a:solidFill>
                <a:latin typeface="Courier New" pitchFamily="49" charset="0"/>
              </a:rPr>
              <a:t>    return 11*g(x) + g(x/2) </a:t>
            </a:r>
          </a:p>
        </p:txBody>
      </p:sp>
      <p:sp>
        <p:nvSpPr>
          <p:cNvPr id="17415" name="Text Box 12"/>
          <p:cNvSpPr txBox="1">
            <a:spLocks noChangeArrowheads="1"/>
          </p:cNvSpPr>
          <p:nvPr/>
        </p:nvSpPr>
        <p:spPr bwMode="auto">
          <a:xfrm>
            <a:off x="609600" y="1524000"/>
            <a:ext cx="3276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latin typeface="Courier New" pitchFamily="49" charset="0"/>
              </a:rPr>
              <a:t>def demo(x):</a:t>
            </a:r>
          </a:p>
          <a:p>
            <a:pPr>
              <a:lnSpc>
                <a:spcPct val="60000"/>
              </a:lnSpc>
              <a:spcBef>
                <a:spcPct val="50000"/>
              </a:spcBef>
            </a:pPr>
            <a:r>
              <a:rPr lang="en-US" sz="1600" b="1">
                <a:latin typeface="Courier New" pitchFamily="49" charset="0"/>
              </a:rPr>
              <a:t>    return x + f(x)  </a:t>
            </a:r>
          </a:p>
        </p:txBody>
      </p:sp>
      <p:sp>
        <p:nvSpPr>
          <p:cNvPr id="17416" name="Rectangle 13"/>
          <p:cNvSpPr>
            <a:spLocks noChangeArrowheads="1"/>
          </p:cNvSpPr>
          <p:nvPr/>
        </p:nvSpPr>
        <p:spPr bwMode="auto">
          <a:xfrm>
            <a:off x="4514850" y="1533525"/>
            <a:ext cx="671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demo</a:t>
            </a:r>
          </a:p>
        </p:txBody>
      </p:sp>
      <p:sp>
        <p:nvSpPr>
          <p:cNvPr id="17417" name="Rectangle 14"/>
          <p:cNvSpPr>
            <a:spLocks noChangeArrowheads="1"/>
          </p:cNvSpPr>
          <p:nvPr/>
        </p:nvSpPr>
        <p:spPr bwMode="auto">
          <a:xfrm>
            <a:off x="4814888" y="1812925"/>
            <a:ext cx="915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17418" name="Rectangle 15"/>
          <p:cNvSpPr>
            <a:spLocks noChangeArrowheads="1"/>
          </p:cNvSpPr>
          <p:nvPr/>
        </p:nvSpPr>
        <p:spPr bwMode="auto">
          <a:xfrm>
            <a:off x="4821238" y="2101850"/>
            <a:ext cx="2257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-4 + f(-4)</a:t>
            </a:r>
          </a:p>
        </p:txBody>
      </p:sp>
      <p:sp>
        <p:nvSpPr>
          <p:cNvPr id="17419" name="Rectangle 16"/>
          <p:cNvSpPr>
            <a:spLocks noChangeArrowheads="1"/>
          </p:cNvSpPr>
          <p:nvPr/>
        </p:nvSpPr>
        <p:spPr bwMode="auto">
          <a:xfrm>
            <a:off x="4572000" y="2743200"/>
            <a:ext cx="30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1E16E4"/>
                </a:solidFill>
                <a:latin typeface="Courier New" pitchFamily="49" charset="0"/>
              </a:rPr>
              <a:t>f</a:t>
            </a:r>
          </a:p>
        </p:txBody>
      </p:sp>
      <p:sp>
        <p:nvSpPr>
          <p:cNvPr id="17420" name="Rectangle 17"/>
          <p:cNvSpPr>
            <a:spLocks noChangeArrowheads="1"/>
          </p:cNvSpPr>
          <p:nvPr/>
        </p:nvSpPr>
        <p:spPr bwMode="auto">
          <a:xfrm>
            <a:off x="4572000" y="4191000"/>
            <a:ext cx="30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67B0E"/>
                </a:solidFill>
                <a:latin typeface="Courier New" pitchFamily="49" charset="0"/>
              </a:rPr>
              <a:t>g</a:t>
            </a:r>
          </a:p>
        </p:txBody>
      </p:sp>
      <p:sp>
        <p:nvSpPr>
          <p:cNvPr id="17421" name="Rectangle 18"/>
          <p:cNvSpPr>
            <a:spLocks noChangeArrowheads="1"/>
          </p:cNvSpPr>
          <p:nvPr/>
        </p:nvSpPr>
        <p:spPr bwMode="auto">
          <a:xfrm>
            <a:off x="4816475" y="2987675"/>
            <a:ext cx="915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17422" name="Rectangle 19"/>
          <p:cNvSpPr>
            <a:spLocks noChangeArrowheads="1"/>
          </p:cNvSpPr>
          <p:nvPr/>
        </p:nvSpPr>
        <p:spPr bwMode="auto">
          <a:xfrm>
            <a:off x="4822825" y="3276600"/>
            <a:ext cx="3232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11*g(-4) + g(-4/2)</a:t>
            </a:r>
          </a:p>
        </p:txBody>
      </p:sp>
      <p:sp>
        <p:nvSpPr>
          <p:cNvPr id="17423" name="Rectangle 22"/>
          <p:cNvSpPr>
            <a:spLocks noChangeArrowheads="1"/>
          </p:cNvSpPr>
          <p:nvPr/>
        </p:nvSpPr>
        <p:spPr bwMode="auto">
          <a:xfrm>
            <a:off x="4816475" y="4403725"/>
            <a:ext cx="915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17424" name="Rectangle 23"/>
          <p:cNvSpPr>
            <a:spLocks noChangeArrowheads="1"/>
          </p:cNvSpPr>
          <p:nvPr/>
        </p:nvSpPr>
        <p:spPr bwMode="auto">
          <a:xfrm>
            <a:off x="4822825" y="4692650"/>
            <a:ext cx="2012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-1.0 * x</a:t>
            </a:r>
          </a:p>
        </p:txBody>
      </p:sp>
      <p:sp>
        <p:nvSpPr>
          <p:cNvPr id="17425" name="Rectangle 27"/>
          <p:cNvSpPr>
            <a:spLocks noChangeArrowheads="1"/>
          </p:cNvSpPr>
          <p:nvPr/>
        </p:nvSpPr>
        <p:spPr bwMode="auto">
          <a:xfrm>
            <a:off x="6311900" y="2128838"/>
            <a:ext cx="712788" cy="304800"/>
          </a:xfrm>
          <a:prstGeom prst="rect">
            <a:avLst/>
          </a:prstGeom>
          <a:noFill/>
          <a:ln w="19050">
            <a:solidFill>
              <a:srgbClr val="1E16E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26" name="Rectangle 28"/>
          <p:cNvSpPr>
            <a:spLocks noChangeArrowheads="1"/>
          </p:cNvSpPr>
          <p:nvPr/>
        </p:nvSpPr>
        <p:spPr bwMode="auto">
          <a:xfrm>
            <a:off x="6091238" y="3302000"/>
            <a:ext cx="655637" cy="304800"/>
          </a:xfrm>
          <a:prstGeom prst="rect">
            <a:avLst/>
          </a:prstGeom>
          <a:noFill/>
          <a:ln w="19050">
            <a:solidFill>
              <a:srgbClr val="067B0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28" name="AutoShape 32"/>
          <p:cNvSpPr>
            <a:spLocks noChangeArrowheads="1"/>
          </p:cNvSpPr>
          <p:nvPr/>
        </p:nvSpPr>
        <p:spPr bwMode="auto">
          <a:xfrm>
            <a:off x="6223000" y="3602038"/>
            <a:ext cx="228600" cy="825500"/>
          </a:xfrm>
          <a:prstGeom prst="downArrow">
            <a:avLst>
              <a:gd name="adj1" fmla="val 30556"/>
              <a:gd name="adj2" fmla="val 100810"/>
            </a:avLst>
          </a:prstGeom>
          <a:solidFill>
            <a:srgbClr val="0FB126"/>
          </a:solidFill>
          <a:ln w="9525">
            <a:solidFill>
              <a:schemeClr val="tx1"/>
            </a:solidFill>
            <a:miter lim="800000"/>
            <a:headEnd/>
            <a:tailEnd/>
          </a:ln>
        </p:spPr>
        <p:txBody>
          <a:bodyPr wrap="none" anchor="ctr"/>
          <a:lstStyle/>
          <a:p>
            <a:endParaRPr lang="en-US"/>
          </a:p>
        </p:txBody>
      </p:sp>
      <p:sp>
        <p:nvSpPr>
          <p:cNvPr id="17429" name="Text Box 33"/>
          <p:cNvSpPr txBox="1">
            <a:spLocks noChangeArrowheads="1"/>
          </p:cNvSpPr>
          <p:nvPr/>
        </p:nvSpPr>
        <p:spPr bwMode="auto">
          <a:xfrm>
            <a:off x="609600" y="3106738"/>
            <a:ext cx="26670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solidFill>
                  <a:srgbClr val="067B0E"/>
                </a:solidFill>
                <a:latin typeface="Courier New" pitchFamily="49" charset="0"/>
              </a:rPr>
              <a:t>def g(x):</a:t>
            </a:r>
          </a:p>
          <a:p>
            <a:pPr>
              <a:lnSpc>
                <a:spcPct val="60000"/>
              </a:lnSpc>
              <a:spcBef>
                <a:spcPct val="50000"/>
              </a:spcBef>
            </a:pPr>
            <a:r>
              <a:rPr lang="en-US" sz="1600" b="1">
                <a:solidFill>
                  <a:srgbClr val="067B0E"/>
                </a:solidFill>
                <a:latin typeface="Courier New" pitchFamily="49" charset="0"/>
              </a:rPr>
              <a:t>    return -1 * x </a:t>
            </a:r>
          </a:p>
        </p:txBody>
      </p:sp>
      <p:sp>
        <p:nvSpPr>
          <p:cNvPr id="17430" name="Text Box 34"/>
          <p:cNvSpPr txBox="1">
            <a:spLocks noChangeArrowheads="1"/>
          </p:cNvSpPr>
          <p:nvPr/>
        </p:nvSpPr>
        <p:spPr bwMode="auto">
          <a:xfrm>
            <a:off x="533400" y="45720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&gt;&gt;&gt; demo(-4) </a:t>
            </a:r>
            <a:r>
              <a:rPr lang="en-US">
                <a:latin typeface="Times" pitchFamily="-106" charset="0"/>
              </a:rPr>
              <a:t>?</a:t>
            </a:r>
            <a:endParaRPr lang="en-US" b="1">
              <a:latin typeface="Courier New" pitchFamily="49" charset="0"/>
            </a:endParaRPr>
          </a:p>
        </p:txBody>
      </p:sp>
      <p:sp>
        <p:nvSpPr>
          <p:cNvPr id="23" name="Text Box 8"/>
          <p:cNvSpPr txBox="1">
            <a:spLocks noChangeArrowheads="1"/>
          </p:cNvSpPr>
          <p:nvPr/>
        </p:nvSpPr>
        <p:spPr bwMode="auto">
          <a:xfrm>
            <a:off x="1295400" y="228600"/>
            <a:ext cx="6246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How functions work…</a:t>
            </a:r>
          </a:p>
        </p:txBody>
      </p:sp>
      <p:sp>
        <p:nvSpPr>
          <p:cNvPr id="24" name="TextBox 23"/>
          <p:cNvSpPr txBox="1"/>
          <p:nvPr/>
        </p:nvSpPr>
        <p:spPr>
          <a:xfrm>
            <a:off x="6835775" y="1584446"/>
            <a:ext cx="1489779" cy="400110"/>
          </a:xfrm>
          <a:prstGeom prst="rect">
            <a:avLst/>
          </a:prstGeom>
          <a:solidFill>
            <a:schemeClr val="bg1">
              <a:lumMod val="95000"/>
            </a:schemeClr>
          </a:solidFill>
        </p:spPr>
        <p:txBody>
          <a:bodyPr wrap="square" rtlCol="0">
            <a:spAutoFit/>
          </a:bodyPr>
          <a:lstStyle/>
          <a:p>
            <a:pPr algn="ctr"/>
            <a:r>
              <a:rPr lang="en-US" sz="2000" dirty="0" smtClean="0">
                <a:latin typeface="Calibri" panose="020F0502020204030204" pitchFamily="34" charset="0"/>
              </a:rPr>
              <a:t>stack frame</a:t>
            </a:r>
            <a:endParaRPr lang="en-US" sz="2000" dirty="0">
              <a:latin typeface="Calibri" panose="020F0502020204030204" pitchFamily="34" charset="0"/>
            </a:endParaRPr>
          </a:p>
        </p:txBody>
      </p:sp>
      <p:sp>
        <p:nvSpPr>
          <p:cNvPr id="25" name="TextBox 24"/>
          <p:cNvSpPr txBox="1"/>
          <p:nvPr/>
        </p:nvSpPr>
        <p:spPr>
          <a:xfrm>
            <a:off x="6835775" y="2802003"/>
            <a:ext cx="1489779" cy="400110"/>
          </a:xfrm>
          <a:prstGeom prst="rect">
            <a:avLst/>
          </a:prstGeom>
          <a:solidFill>
            <a:schemeClr val="bg1">
              <a:lumMod val="95000"/>
            </a:schemeClr>
          </a:solidFill>
        </p:spPr>
        <p:txBody>
          <a:bodyPr wrap="square" rtlCol="0">
            <a:spAutoFit/>
          </a:bodyPr>
          <a:lstStyle/>
          <a:p>
            <a:pPr algn="ctr"/>
            <a:r>
              <a:rPr lang="en-US" sz="2000" dirty="0" smtClean="0">
                <a:latin typeface="Calibri" panose="020F0502020204030204" pitchFamily="34" charset="0"/>
              </a:rPr>
              <a:t>stack frame</a:t>
            </a:r>
            <a:endParaRPr lang="en-US" sz="2000" dirty="0">
              <a:latin typeface="Calibri" panose="020F0502020204030204" pitchFamily="34" charset="0"/>
            </a:endParaRPr>
          </a:p>
        </p:txBody>
      </p:sp>
      <p:sp>
        <p:nvSpPr>
          <p:cNvPr id="26" name="TextBox 25"/>
          <p:cNvSpPr txBox="1"/>
          <p:nvPr/>
        </p:nvSpPr>
        <p:spPr>
          <a:xfrm>
            <a:off x="6835775" y="4171245"/>
            <a:ext cx="1489779" cy="400110"/>
          </a:xfrm>
          <a:prstGeom prst="rect">
            <a:avLst/>
          </a:prstGeom>
          <a:solidFill>
            <a:schemeClr val="bg1">
              <a:lumMod val="95000"/>
            </a:schemeClr>
          </a:solidFill>
        </p:spPr>
        <p:txBody>
          <a:bodyPr wrap="square" rtlCol="0">
            <a:spAutoFit/>
          </a:bodyPr>
          <a:lstStyle/>
          <a:p>
            <a:pPr algn="ctr"/>
            <a:r>
              <a:rPr lang="en-US" sz="2000" dirty="0" smtClean="0">
                <a:latin typeface="Calibri" panose="020F0502020204030204" pitchFamily="34" charset="0"/>
              </a:rPr>
              <a:t>stack frame</a:t>
            </a:r>
            <a:endParaRPr lang="en-US" sz="2000" dirty="0">
              <a:latin typeface="Calibri" panose="020F0502020204030204" pitchFamily="34" charset="0"/>
            </a:endParaRPr>
          </a:p>
        </p:txBody>
      </p:sp>
      <p:sp>
        <p:nvSpPr>
          <p:cNvPr id="17427" name="AutoShape 31"/>
          <p:cNvSpPr>
            <a:spLocks noChangeArrowheads="1"/>
          </p:cNvSpPr>
          <p:nvPr/>
        </p:nvSpPr>
        <p:spPr bwMode="auto">
          <a:xfrm>
            <a:off x="6553200" y="2438400"/>
            <a:ext cx="228600" cy="533400"/>
          </a:xfrm>
          <a:prstGeom prst="downArrow">
            <a:avLst>
              <a:gd name="adj1" fmla="val 30556"/>
              <a:gd name="adj2" fmla="val 65139"/>
            </a:avLst>
          </a:prstGeom>
          <a:solidFill>
            <a:srgbClr val="0C0BC6"/>
          </a:solidFill>
          <a:ln w="9525">
            <a:solidFill>
              <a:schemeClr val="tx1"/>
            </a:solidFill>
            <a:miter lim="800000"/>
            <a:headEnd/>
            <a:tailEnd/>
          </a:ln>
        </p:spPr>
        <p:txBody>
          <a:bodyPr wrap="none" anchor="ctr"/>
          <a:lstStyle/>
          <a:p>
            <a:endParaRPr lang="en-US"/>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4191120" y="4552920"/>
              <a:ext cx="2676960" cy="448200"/>
            </p14:xfrm>
          </p:contentPart>
        </mc:Choice>
        <mc:Fallback xmlns="">
          <p:pic>
            <p:nvPicPr>
              <p:cNvPr id="2" name="Ink 1"/>
              <p:cNvPicPr/>
              <p:nvPr/>
            </p:nvPicPr>
            <p:blipFill>
              <a:blip r:embed="rId4"/>
              <a:stretch>
                <a:fillRect/>
              </a:stretch>
            </p:blipFill>
            <p:spPr>
              <a:xfrm>
                <a:off x="4181760" y="4543560"/>
                <a:ext cx="2695680" cy="466920"/>
              </a:xfrm>
              <a:prstGeom prst="rect">
                <a:avLst/>
              </a:prstGeom>
            </p:spPr>
          </p:pic>
        </mc:Fallback>
      </mc:AlternateContent>
    </p:spTree>
    <p:extLst>
      <p:ext uri="{BB962C8B-B14F-4D97-AF65-F5344CB8AC3E}">
        <p14:creationId xmlns:p14="http://schemas.microsoft.com/office/powerpoint/2010/main" val="6144046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73050" y="228600"/>
            <a:ext cx="6516688"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4200">
                <a:solidFill>
                  <a:srgbClr val="000000"/>
                </a:solidFill>
                <a:latin typeface="Cambria" pitchFamily="18" charset="0"/>
              </a:rPr>
              <a:t>Datatypes ~ </a:t>
            </a:r>
            <a:r>
              <a:rPr lang="en-US" sz="4200" i="1">
                <a:solidFill>
                  <a:srgbClr val="000000"/>
                </a:solidFill>
                <a:latin typeface="Cambria" pitchFamily="18" charset="0"/>
              </a:rPr>
              <a:t>genes</a:t>
            </a:r>
            <a:r>
              <a:rPr lang="en-US" sz="4200">
                <a:solidFill>
                  <a:srgbClr val="000000"/>
                </a:solidFill>
                <a:latin typeface="Cambria" pitchFamily="18" charset="0"/>
              </a:rPr>
              <a:t>…</a:t>
            </a:r>
          </a:p>
        </p:txBody>
      </p:sp>
      <p:sp>
        <p:nvSpPr>
          <p:cNvPr id="14339" name="Text Box 4"/>
          <p:cNvSpPr txBox="1">
            <a:spLocks noChangeArrowheads="1"/>
          </p:cNvSpPr>
          <p:nvPr/>
        </p:nvSpPr>
        <p:spPr bwMode="auto">
          <a:xfrm>
            <a:off x="304800" y="15240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b="1" i="1" dirty="0">
                <a:solidFill>
                  <a:srgbClr val="000000"/>
                </a:solidFill>
                <a:latin typeface="Cambria" pitchFamily="18" charset="0"/>
              </a:rPr>
              <a:t>Dominant</a:t>
            </a:r>
          </a:p>
        </p:txBody>
      </p:sp>
      <p:sp>
        <p:nvSpPr>
          <p:cNvPr id="14340" name="Text Box 8"/>
          <p:cNvSpPr txBox="1">
            <a:spLocks noChangeArrowheads="1"/>
          </p:cNvSpPr>
          <p:nvPr/>
        </p:nvSpPr>
        <p:spPr bwMode="auto">
          <a:xfrm>
            <a:off x="304800" y="60198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b="1" i="1">
                <a:solidFill>
                  <a:srgbClr val="000000"/>
                </a:solidFill>
                <a:latin typeface="Cambria" pitchFamily="18" charset="0"/>
              </a:rPr>
              <a:t>Recessive</a:t>
            </a:r>
          </a:p>
        </p:txBody>
      </p:sp>
      <p:sp>
        <p:nvSpPr>
          <p:cNvPr id="14341" name="Line 9"/>
          <p:cNvSpPr>
            <a:spLocks noChangeShapeType="1"/>
          </p:cNvSpPr>
          <p:nvPr/>
        </p:nvSpPr>
        <p:spPr bwMode="auto">
          <a:xfrm>
            <a:off x="1066800" y="2057400"/>
            <a:ext cx="0" cy="3810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4342" name="Rectangle 10"/>
          <p:cNvSpPr>
            <a:spLocks noChangeArrowheads="1"/>
          </p:cNvSpPr>
          <p:nvPr/>
        </p:nvSpPr>
        <p:spPr bwMode="auto">
          <a:xfrm>
            <a:off x="3429000" y="5257800"/>
            <a:ext cx="1830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b="1">
                <a:solidFill>
                  <a:srgbClr val="000000"/>
                </a:solidFill>
                <a:latin typeface="Courier New" pitchFamily="49" charset="0"/>
              </a:rPr>
              <a:t>41 + True</a:t>
            </a:r>
          </a:p>
        </p:txBody>
      </p:sp>
      <p:sp>
        <p:nvSpPr>
          <p:cNvPr id="14343" name="Rectangle 14"/>
          <p:cNvSpPr>
            <a:spLocks noChangeArrowheads="1"/>
          </p:cNvSpPr>
          <p:nvPr/>
        </p:nvSpPr>
        <p:spPr bwMode="auto">
          <a:xfrm>
            <a:off x="3446463" y="3124200"/>
            <a:ext cx="329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b="1">
                <a:solidFill>
                  <a:srgbClr val="000000"/>
                </a:solidFill>
                <a:latin typeface="Courier New" pitchFamily="49" charset="0"/>
              </a:rPr>
              <a:t>10**100 - 10**100</a:t>
            </a:r>
          </a:p>
        </p:txBody>
      </p:sp>
      <p:sp>
        <p:nvSpPr>
          <p:cNvPr id="14344" name="Rectangle 15"/>
          <p:cNvSpPr>
            <a:spLocks noChangeArrowheads="1"/>
          </p:cNvSpPr>
          <p:nvPr/>
        </p:nvSpPr>
        <p:spPr bwMode="auto">
          <a:xfrm>
            <a:off x="3446463" y="2071688"/>
            <a:ext cx="1465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b="1">
                <a:solidFill>
                  <a:srgbClr val="000000"/>
                </a:solidFill>
                <a:latin typeface="Courier New" pitchFamily="49" charset="0"/>
              </a:rPr>
              <a:t>1.0 / 5</a:t>
            </a:r>
          </a:p>
        </p:txBody>
      </p:sp>
      <p:sp>
        <p:nvSpPr>
          <p:cNvPr id="14345" name="Rectangle 16"/>
          <p:cNvSpPr>
            <a:spLocks noChangeArrowheads="1"/>
          </p:cNvSpPr>
          <p:nvPr/>
        </p:nvSpPr>
        <p:spPr bwMode="auto">
          <a:xfrm>
            <a:off x="3446463" y="4191000"/>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b="1">
                <a:solidFill>
                  <a:srgbClr val="000000"/>
                </a:solidFill>
                <a:latin typeface="Courier New" pitchFamily="49" charset="0"/>
              </a:rPr>
              <a:t>1 / 5</a:t>
            </a:r>
          </a:p>
        </p:txBody>
      </p:sp>
      <p:sp>
        <p:nvSpPr>
          <p:cNvPr id="14346" name="Text Box 17"/>
          <p:cNvSpPr txBox="1">
            <a:spLocks noChangeArrowheads="1"/>
          </p:cNvSpPr>
          <p:nvPr/>
        </p:nvSpPr>
        <p:spPr bwMode="auto">
          <a:xfrm>
            <a:off x="6372225" y="330200"/>
            <a:ext cx="2449513" cy="83185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a:solidFill>
                  <a:srgbClr val="000000"/>
                </a:solidFill>
                <a:latin typeface="Cambria" pitchFamily="18" charset="0"/>
              </a:rPr>
              <a:t>What will these results be?</a:t>
            </a:r>
          </a:p>
        </p:txBody>
      </p:sp>
      <p:sp>
        <p:nvSpPr>
          <p:cNvPr id="14347" name="Text Box 3"/>
          <p:cNvSpPr txBox="1">
            <a:spLocks noChangeArrowheads="1"/>
          </p:cNvSpPr>
          <p:nvPr/>
        </p:nvSpPr>
        <p:spPr bwMode="auto">
          <a:xfrm>
            <a:off x="1524000" y="5270500"/>
            <a:ext cx="1143000" cy="457200"/>
          </a:xfrm>
          <a:prstGeom prst="rect">
            <a:avLst/>
          </a:prstGeom>
          <a:solidFill>
            <a:srgbClr val="CCECFF"/>
          </a:solidFill>
          <a:ln>
            <a:noFill/>
          </a:ln>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b="1">
                <a:solidFill>
                  <a:srgbClr val="000000"/>
                </a:solidFill>
                <a:latin typeface="Courier New" pitchFamily="49" charset="0"/>
              </a:rPr>
              <a:t>bool</a:t>
            </a:r>
          </a:p>
        </p:txBody>
      </p:sp>
      <p:sp>
        <p:nvSpPr>
          <p:cNvPr id="14348" name="Text Box 4"/>
          <p:cNvSpPr txBox="1">
            <a:spLocks noChangeArrowheads="1"/>
          </p:cNvSpPr>
          <p:nvPr/>
        </p:nvSpPr>
        <p:spPr bwMode="auto">
          <a:xfrm>
            <a:off x="1524000" y="4191000"/>
            <a:ext cx="1143000" cy="457200"/>
          </a:xfrm>
          <a:prstGeom prst="rect">
            <a:avLst/>
          </a:prstGeom>
          <a:solidFill>
            <a:srgbClr val="CCECFF"/>
          </a:solidFill>
          <a:ln>
            <a:noFill/>
          </a:ln>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b="1">
                <a:solidFill>
                  <a:srgbClr val="000000"/>
                </a:solidFill>
                <a:latin typeface="Courier New" pitchFamily="49" charset="0"/>
              </a:rPr>
              <a:t>int</a:t>
            </a:r>
          </a:p>
        </p:txBody>
      </p:sp>
      <p:sp>
        <p:nvSpPr>
          <p:cNvPr id="14349" name="Text Box 5"/>
          <p:cNvSpPr txBox="1">
            <a:spLocks noChangeArrowheads="1"/>
          </p:cNvSpPr>
          <p:nvPr/>
        </p:nvSpPr>
        <p:spPr bwMode="auto">
          <a:xfrm>
            <a:off x="1524000" y="3136900"/>
            <a:ext cx="1143000" cy="457200"/>
          </a:xfrm>
          <a:prstGeom prst="rect">
            <a:avLst/>
          </a:prstGeom>
          <a:solidFill>
            <a:srgbClr val="CCECFF"/>
          </a:solidFill>
          <a:ln>
            <a:noFill/>
          </a:ln>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b="1">
                <a:solidFill>
                  <a:srgbClr val="000000"/>
                </a:solidFill>
                <a:latin typeface="Courier New" pitchFamily="49" charset="0"/>
              </a:rPr>
              <a:t>long</a:t>
            </a:r>
          </a:p>
        </p:txBody>
      </p:sp>
      <p:sp>
        <p:nvSpPr>
          <p:cNvPr id="14350" name="Text Box 6"/>
          <p:cNvSpPr txBox="1">
            <a:spLocks noChangeArrowheads="1"/>
          </p:cNvSpPr>
          <p:nvPr/>
        </p:nvSpPr>
        <p:spPr bwMode="auto">
          <a:xfrm>
            <a:off x="1524000" y="2073275"/>
            <a:ext cx="1143000" cy="457200"/>
          </a:xfrm>
          <a:prstGeom prst="rect">
            <a:avLst/>
          </a:prstGeom>
          <a:solidFill>
            <a:srgbClr val="CCECFF"/>
          </a:solidFill>
          <a:ln>
            <a:noFill/>
          </a:ln>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b="1" dirty="0">
                <a:solidFill>
                  <a:srgbClr val="000000"/>
                </a:solidFill>
                <a:latin typeface="Courier New" pitchFamily="49" charset="0"/>
              </a:rPr>
              <a:t>float</a:t>
            </a:r>
          </a:p>
        </p:txBody>
      </p:sp>
      <p:sp>
        <p:nvSpPr>
          <p:cNvPr id="2" name="Down Arrow 1"/>
          <p:cNvSpPr/>
          <p:nvPr/>
        </p:nvSpPr>
        <p:spPr bwMode="auto">
          <a:xfrm>
            <a:off x="7162801" y="1126486"/>
            <a:ext cx="357116" cy="443007"/>
          </a:xfrm>
          <a:prstGeom prst="downArrow">
            <a:avLst>
              <a:gd name="adj1" fmla="val 50000"/>
              <a:gd name="adj2" fmla="val 69108"/>
            </a:avLst>
          </a:prstGeom>
          <a:solidFill>
            <a:srgbClr val="CCECFF"/>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0"/>
              </a:spcBef>
              <a:spcAft>
                <a:spcPct val="0"/>
              </a:spcAft>
            </a:pPr>
            <a:endParaRPr lang="en-US" sz="2400">
              <a:solidFill>
                <a:srgbClr val="000000"/>
              </a:solidFill>
            </a:endParaRPr>
          </a:p>
        </p:txBody>
      </p:sp>
    </p:spTree>
    <p:extLst>
      <p:ext uri="{BB962C8B-B14F-4D97-AF65-F5344CB8AC3E}">
        <p14:creationId xmlns:p14="http://schemas.microsoft.com/office/powerpoint/2010/main" val="160803426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4495800" y="1524000"/>
            <a:ext cx="3886200" cy="1066800"/>
          </a:xfrm>
          <a:prstGeom prst="rect">
            <a:avLst/>
          </a:prstGeom>
          <a:solidFill>
            <a:srgbClr val="CAF5FB"/>
          </a:solidFill>
          <a:ln w="19050">
            <a:solidFill>
              <a:schemeClr val="tx1"/>
            </a:solidFill>
            <a:miter lim="800000"/>
            <a:headEnd/>
            <a:tailEnd/>
          </a:ln>
        </p:spPr>
        <p:txBody>
          <a:bodyPr wrap="none" anchor="ctr"/>
          <a:lstStyle/>
          <a:p>
            <a:endParaRPr lang="en-US"/>
          </a:p>
        </p:txBody>
      </p:sp>
      <p:sp>
        <p:nvSpPr>
          <p:cNvPr id="18435" name="Rectangle 3"/>
          <p:cNvSpPr>
            <a:spLocks noChangeArrowheads="1"/>
          </p:cNvSpPr>
          <p:nvPr/>
        </p:nvSpPr>
        <p:spPr bwMode="auto">
          <a:xfrm>
            <a:off x="4495800" y="2743200"/>
            <a:ext cx="3886200" cy="1066800"/>
          </a:xfrm>
          <a:prstGeom prst="rect">
            <a:avLst/>
          </a:prstGeom>
          <a:solidFill>
            <a:srgbClr val="CAF5FB"/>
          </a:solidFill>
          <a:ln w="19050">
            <a:solidFill>
              <a:srgbClr val="1E16E4"/>
            </a:solidFill>
            <a:miter lim="800000"/>
            <a:headEnd/>
            <a:tailEnd/>
          </a:ln>
        </p:spPr>
        <p:txBody>
          <a:bodyPr wrap="none" anchor="ctr"/>
          <a:lstStyle/>
          <a:p>
            <a:endParaRPr lang="en-US"/>
          </a:p>
        </p:txBody>
      </p:sp>
      <p:sp>
        <p:nvSpPr>
          <p:cNvPr id="18436" name="Rectangle 4"/>
          <p:cNvSpPr>
            <a:spLocks noChangeArrowheads="1"/>
          </p:cNvSpPr>
          <p:nvPr/>
        </p:nvSpPr>
        <p:spPr bwMode="auto">
          <a:xfrm>
            <a:off x="4495800" y="4114800"/>
            <a:ext cx="3886200" cy="1066800"/>
          </a:xfrm>
          <a:prstGeom prst="rect">
            <a:avLst/>
          </a:prstGeom>
          <a:solidFill>
            <a:srgbClr val="CAF5FB"/>
          </a:solidFill>
          <a:ln w="19050">
            <a:solidFill>
              <a:srgbClr val="067B0E"/>
            </a:solidFill>
            <a:miter lim="800000"/>
            <a:headEnd/>
            <a:tailEnd/>
          </a:ln>
        </p:spPr>
        <p:txBody>
          <a:bodyPr wrap="none" anchor="ctr"/>
          <a:lstStyle/>
          <a:p>
            <a:endParaRPr lang="en-US"/>
          </a:p>
        </p:txBody>
      </p:sp>
      <p:sp>
        <p:nvSpPr>
          <p:cNvPr id="18438" name="Text Box 9"/>
          <p:cNvSpPr txBox="1">
            <a:spLocks noChangeArrowheads="1"/>
          </p:cNvSpPr>
          <p:nvPr/>
        </p:nvSpPr>
        <p:spPr bwMode="auto">
          <a:xfrm>
            <a:off x="609600" y="2314575"/>
            <a:ext cx="3657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solidFill>
                  <a:srgbClr val="1E16E4"/>
                </a:solidFill>
                <a:latin typeface="Courier New" pitchFamily="49" charset="0"/>
              </a:rPr>
              <a:t>def f(x):</a:t>
            </a:r>
          </a:p>
          <a:p>
            <a:pPr>
              <a:lnSpc>
                <a:spcPct val="60000"/>
              </a:lnSpc>
              <a:spcBef>
                <a:spcPct val="50000"/>
              </a:spcBef>
            </a:pPr>
            <a:r>
              <a:rPr lang="en-US" sz="1600" b="1">
                <a:solidFill>
                  <a:srgbClr val="1E16E4"/>
                </a:solidFill>
                <a:latin typeface="Courier New" pitchFamily="49" charset="0"/>
              </a:rPr>
              <a:t>    return 11*g(x) + g(x/2) </a:t>
            </a:r>
          </a:p>
        </p:txBody>
      </p:sp>
      <p:sp>
        <p:nvSpPr>
          <p:cNvPr id="18439" name="Text Box 10"/>
          <p:cNvSpPr txBox="1">
            <a:spLocks noChangeArrowheads="1"/>
          </p:cNvSpPr>
          <p:nvPr/>
        </p:nvSpPr>
        <p:spPr bwMode="auto">
          <a:xfrm>
            <a:off x="609600" y="3106738"/>
            <a:ext cx="26670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solidFill>
                  <a:srgbClr val="067B0E"/>
                </a:solidFill>
                <a:latin typeface="Courier New" pitchFamily="49" charset="0"/>
              </a:rPr>
              <a:t>def g(x):</a:t>
            </a:r>
          </a:p>
          <a:p>
            <a:pPr>
              <a:lnSpc>
                <a:spcPct val="60000"/>
              </a:lnSpc>
              <a:spcBef>
                <a:spcPct val="50000"/>
              </a:spcBef>
            </a:pPr>
            <a:r>
              <a:rPr lang="en-US" sz="1600" b="1">
                <a:solidFill>
                  <a:srgbClr val="067B0E"/>
                </a:solidFill>
                <a:latin typeface="Courier New" pitchFamily="49" charset="0"/>
              </a:rPr>
              <a:t>    return -1 * x </a:t>
            </a:r>
          </a:p>
        </p:txBody>
      </p:sp>
      <p:sp>
        <p:nvSpPr>
          <p:cNvPr id="18440" name="Text Box 12"/>
          <p:cNvSpPr txBox="1">
            <a:spLocks noChangeArrowheads="1"/>
          </p:cNvSpPr>
          <p:nvPr/>
        </p:nvSpPr>
        <p:spPr bwMode="auto">
          <a:xfrm>
            <a:off x="609600" y="1524000"/>
            <a:ext cx="3276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latin typeface="Courier New" pitchFamily="49" charset="0"/>
              </a:rPr>
              <a:t>def demo(x):</a:t>
            </a:r>
          </a:p>
          <a:p>
            <a:pPr>
              <a:lnSpc>
                <a:spcPct val="60000"/>
              </a:lnSpc>
              <a:spcBef>
                <a:spcPct val="50000"/>
              </a:spcBef>
            </a:pPr>
            <a:r>
              <a:rPr lang="en-US" sz="1600" b="1">
                <a:latin typeface="Courier New" pitchFamily="49" charset="0"/>
              </a:rPr>
              <a:t>    return x + f(x)  </a:t>
            </a:r>
          </a:p>
        </p:txBody>
      </p:sp>
      <p:sp>
        <p:nvSpPr>
          <p:cNvPr id="18441" name="Rectangle 13"/>
          <p:cNvSpPr>
            <a:spLocks noChangeArrowheads="1"/>
          </p:cNvSpPr>
          <p:nvPr/>
        </p:nvSpPr>
        <p:spPr bwMode="auto">
          <a:xfrm>
            <a:off x="4514850" y="1533525"/>
            <a:ext cx="671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demo</a:t>
            </a:r>
          </a:p>
        </p:txBody>
      </p:sp>
      <p:sp>
        <p:nvSpPr>
          <p:cNvPr id="18442" name="Rectangle 14"/>
          <p:cNvSpPr>
            <a:spLocks noChangeArrowheads="1"/>
          </p:cNvSpPr>
          <p:nvPr/>
        </p:nvSpPr>
        <p:spPr bwMode="auto">
          <a:xfrm>
            <a:off x="4814888" y="1812925"/>
            <a:ext cx="915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18443" name="Rectangle 15"/>
          <p:cNvSpPr>
            <a:spLocks noChangeArrowheads="1"/>
          </p:cNvSpPr>
          <p:nvPr/>
        </p:nvSpPr>
        <p:spPr bwMode="auto">
          <a:xfrm>
            <a:off x="4821238" y="2101850"/>
            <a:ext cx="2257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-4 + f(-4)</a:t>
            </a:r>
          </a:p>
        </p:txBody>
      </p:sp>
      <p:sp>
        <p:nvSpPr>
          <p:cNvPr id="18444" name="Rectangle 16"/>
          <p:cNvSpPr>
            <a:spLocks noChangeArrowheads="1"/>
          </p:cNvSpPr>
          <p:nvPr/>
        </p:nvSpPr>
        <p:spPr bwMode="auto">
          <a:xfrm>
            <a:off x="4572000" y="2743200"/>
            <a:ext cx="30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1E16E4"/>
                </a:solidFill>
                <a:latin typeface="Courier New" pitchFamily="49" charset="0"/>
              </a:rPr>
              <a:t>f</a:t>
            </a:r>
          </a:p>
        </p:txBody>
      </p:sp>
      <p:sp>
        <p:nvSpPr>
          <p:cNvPr id="18445" name="Rectangle 17"/>
          <p:cNvSpPr>
            <a:spLocks noChangeArrowheads="1"/>
          </p:cNvSpPr>
          <p:nvPr/>
        </p:nvSpPr>
        <p:spPr bwMode="auto">
          <a:xfrm>
            <a:off x="4572000" y="4191000"/>
            <a:ext cx="30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67B0E"/>
                </a:solidFill>
                <a:latin typeface="Courier New" pitchFamily="49" charset="0"/>
              </a:rPr>
              <a:t>g</a:t>
            </a:r>
          </a:p>
        </p:txBody>
      </p:sp>
      <p:sp>
        <p:nvSpPr>
          <p:cNvPr id="18446" name="Rectangle 18"/>
          <p:cNvSpPr>
            <a:spLocks noChangeArrowheads="1"/>
          </p:cNvSpPr>
          <p:nvPr/>
        </p:nvSpPr>
        <p:spPr bwMode="auto">
          <a:xfrm>
            <a:off x="4816475" y="2987675"/>
            <a:ext cx="915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18447" name="Rectangle 19"/>
          <p:cNvSpPr>
            <a:spLocks noChangeArrowheads="1"/>
          </p:cNvSpPr>
          <p:nvPr/>
        </p:nvSpPr>
        <p:spPr bwMode="auto">
          <a:xfrm>
            <a:off x="4822825" y="3276600"/>
            <a:ext cx="314701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dirty="0">
                <a:latin typeface="Courier New" pitchFamily="49" charset="0"/>
              </a:rPr>
              <a:t>return 11* </a:t>
            </a:r>
            <a:r>
              <a:rPr lang="en-US" sz="1600" b="1" dirty="0">
                <a:solidFill>
                  <a:srgbClr val="C00000"/>
                </a:solidFill>
                <a:latin typeface="Courier New" pitchFamily="49" charset="0"/>
              </a:rPr>
              <a:t>4</a:t>
            </a:r>
            <a:r>
              <a:rPr lang="en-US" sz="1600" b="1" dirty="0">
                <a:latin typeface="Courier New" pitchFamily="49" charset="0"/>
              </a:rPr>
              <a:t>   + g(-4/2)</a:t>
            </a:r>
          </a:p>
        </p:txBody>
      </p:sp>
      <p:sp>
        <p:nvSpPr>
          <p:cNvPr id="18448" name="Rectangle 22"/>
          <p:cNvSpPr>
            <a:spLocks noChangeArrowheads="1"/>
          </p:cNvSpPr>
          <p:nvPr/>
        </p:nvSpPr>
        <p:spPr bwMode="auto">
          <a:xfrm>
            <a:off x="4816475" y="4403725"/>
            <a:ext cx="915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18449" name="Rectangle 23"/>
          <p:cNvSpPr>
            <a:spLocks noChangeArrowheads="1"/>
          </p:cNvSpPr>
          <p:nvPr/>
        </p:nvSpPr>
        <p:spPr bwMode="auto">
          <a:xfrm>
            <a:off x="4822825" y="4692650"/>
            <a:ext cx="2012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-1 * -4</a:t>
            </a:r>
          </a:p>
        </p:txBody>
      </p:sp>
      <p:sp>
        <p:nvSpPr>
          <p:cNvPr id="18450" name="Oval 24"/>
          <p:cNvSpPr>
            <a:spLocks noChangeArrowheads="1"/>
          </p:cNvSpPr>
          <p:nvPr/>
        </p:nvSpPr>
        <p:spPr bwMode="auto">
          <a:xfrm>
            <a:off x="5659438" y="4679950"/>
            <a:ext cx="1298575" cy="365125"/>
          </a:xfrm>
          <a:prstGeom prst="ellipse">
            <a:avLst/>
          </a:prstGeom>
          <a:noFill/>
          <a:ln w="19050">
            <a:solidFill>
              <a:srgbClr val="067B0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51" name="Rectangle 25"/>
          <p:cNvSpPr>
            <a:spLocks noChangeArrowheads="1"/>
          </p:cNvSpPr>
          <p:nvPr/>
        </p:nvSpPr>
        <p:spPr bwMode="auto">
          <a:xfrm>
            <a:off x="7283450" y="4692650"/>
            <a:ext cx="5549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dirty="0">
                <a:solidFill>
                  <a:srgbClr val="067B0E"/>
                </a:solidFill>
                <a:latin typeface="Courier New" pitchFamily="49" charset="0"/>
              </a:rPr>
              <a:t>  </a:t>
            </a:r>
            <a:r>
              <a:rPr lang="en-US" sz="1600" b="1" dirty="0">
                <a:solidFill>
                  <a:srgbClr val="C00000"/>
                </a:solidFill>
                <a:latin typeface="Courier New" pitchFamily="49" charset="0"/>
              </a:rPr>
              <a:t>4</a:t>
            </a:r>
          </a:p>
        </p:txBody>
      </p:sp>
      <p:sp>
        <p:nvSpPr>
          <p:cNvPr id="18452" name="Line 26"/>
          <p:cNvSpPr>
            <a:spLocks noChangeShapeType="1"/>
          </p:cNvSpPr>
          <p:nvPr/>
        </p:nvSpPr>
        <p:spPr bwMode="auto">
          <a:xfrm flipH="1" flipV="1">
            <a:off x="6391275" y="3619500"/>
            <a:ext cx="1236663" cy="1077913"/>
          </a:xfrm>
          <a:prstGeom prst="line">
            <a:avLst/>
          </a:prstGeom>
          <a:noFill/>
          <a:ln w="19050">
            <a:solidFill>
              <a:srgbClr val="067B0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53" name="Rectangle 27"/>
          <p:cNvSpPr>
            <a:spLocks noChangeArrowheads="1"/>
          </p:cNvSpPr>
          <p:nvPr/>
        </p:nvSpPr>
        <p:spPr bwMode="auto">
          <a:xfrm>
            <a:off x="6311900" y="2128838"/>
            <a:ext cx="712788" cy="304800"/>
          </a:xfrm>
          <a:prstGeom prst="rect">
            <a:avLst/>
          </a:prstGeom>
          <a:noFill/>
          <a:ln w="19050">
            <a:solidFill>
              <a:srgbClr val="1E16E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54" name="Rectangle 28"/>
          <p:cNvSpPr>
            <a:spLocks noChangeArrowheads="1"/>
          </p:cNvSpPr>
          <p:nvPr/>
        </p:nvSpPr>
        <p:spPr bwMode="auto">
          <a:xfrm>
            <a:off x="6213475" y="3302000"/>
            <a:ext cx="284163" cy="304800"/>
          </a:xfrm>
          <a:prstGeom prst="rect">
            <a:avLst/>
          </a:prstGeom>
          <a:noFill/>
          <a:ln w="19050">
            <a:solidFill>
              <a:srgbClr val="067B0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55" name="Line 29"/>
          <p:cNvSpPr>
            <a:spLocks noChangeShapeType="1"/>
          </p:cNvSpPr>
          <p:nvPr/>
        </p:nvSpPr>
        <p:spPr bwMode="auto">
          <a:xfrm flipV="1">
            <a:off x="6959600" y="4852988"/>
            <a:ext cx="342900" cy="4762"/>
          </a:xfrm>
          <a:prstGeom prst="line">
            <a:avLst/>
          </a:prstGeom>
          <a:noFill/>
          <a:ln w="19050">
            <a:solidFill>
              <a:srgbClr val="067B0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56" name="AutoShape 31"/>
          <p:cNvSpPr>
            <a:spLocks noChangeArrowheads="1"/>
          </p:cNvSpPr>
          <p:nvPr/>
        </p:nvSpPr>
        <p:spPr bwMode="auto">
          <a:xfrm>
            <a:off x="6553200" y="2438400"/>
            <a:ext cx="228600" cy="533400"/>
          </a:xfrm>
          <a:prstGeom prst="downArrow">
            <a:avLst>
              <a:gd name="adj1" fmla="val 30556"/>
              <a:gd name="adj2" fmla="val 65139"/>
            </a:avLst>
          </a:prstGeom>
          <a:solidFill>
            <a:srgbClr val="0C0BC6"/>
          </a:solidFill>
          <a:ln w="9525">
            <a:solidFill>
              <a:schemeClr val="tx1"/>
            </a:solidFill>
            <a:miter lim="800000"/>
            <a:headEnd/>
            <a:tailEnd/>
          </a:ln>
        </p:spPr>
        <p:txBody>
          <a:bodyPr wrap="none" anchor="ctr"/>
          <a:lstStyle/>
          <a:p>
            <a:endParaRPr lang="en-US"/>
          </a:p>
        </p:txBody>
      </p:sp>
      <p:sp>
        <p:nvSpPr>
          <p:cNvPr id="18457" name="AutoShape 32"/>
          <p:cNvSpPr>
            <a:spLocks noChangeArrowheads="1"/>
          </p:cNvSpPr>
          <p:nvPr/>
        </p:nvSpPr>
        <p:spPr bwMode="auto">
          <a:xfrm>
            <a:off x="6223000" y="3602038"/>
            <a:ext cx="228600" cy="825500"/>
          </a:xfrm>
          <a:prstGeom prst="downArrow">
            <a:avLst>
              <a:gd name="adj1" fmla="val 30556"/>
              <a:gd name="adj2" fmla="val 100810"/>
            </a:avLst>
          </a:prstGeom>
          <a:solidFill>
            <a:srgbClr val="0FB126"/>
          </a:solidFill>
          <a:ln w="9525">
            <a:solidFill>
              <a:schemeClr val="tx1"/>
            </a:solidFill>
            <a:miter lim="800000"/>
            <a:headEnd/>
            <a:tailEnd/>
          </a:ln>
        </p:spPr>
        <p:txBody>
          <a:bodyPr wrap="none" anchor="ctr"/>
          <a:lstStyle/>
          <a:p>
            <a:endParaRPr lang="en-US"/>
          </a:p>
        </p:txBody>
      </p:sp>
      <p:sp>
        <p:nvSpPr>
          <p:cNvPr id="18458" name="Text Box 33"/>
          <p:cNvSpPr txBox="1">
            <a:spLocks noChangeArrowheads="1"/>
          </p:cNvSpPr>
          <p:nvPr/>
        </p:nvSpPr>
        <p:spPr bwMode="auto">
          <a:xfrm>
            <a:off x="533400" y="45720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&gt;&gt;&gt; demo(-4) </a:t>
            </a:r>
            <a:r>
              <a:rPr lang="en-US">
                <a:latin typeface="Times" pitchFamily="-106" charset="0"/>
              </a:rPr>
              <a:t>?</a:t>
            </a:r>
            <a:endParaRPr lang="en-US" b="1">
              <a:latin typeface="Courier New" pitchFamily="49" charset="0"/>
            </a:endParaRPr>
          </a:p>
        </p:txBody>
      </p:sp>
      <p:sp>
        <p:nvSpPr>
          <p:cNvPr id="27" name="Text Box 8"/>
          <p:cNvSpPr txBox="1">
            <a:spLocks noChangeArrowheads="1"/>
          </p:cNvSpPr>
          <p:nvPr/>
        </p:nvSpPr>
        <p:spPr bwMode="auto">
          <a:xfrm>
            <a:off x="1295400" y="228600"/>
            <a:ext cx="6246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How functions work…</a:t>
            </a:r>
          </a:p>
        </p:txBody>
      </p:sp>
      <p:sp>
        <p:nvSpPr>
          <p:cNvPr id="30" name="TextBox 29"/>
          <p:cNvSpPr txBox="1"/>
          <p:nvPr/>
        </p:nvSpPr>
        <p:spPr>
          <a:xfrm>
            <a:off x="7467600" y="4171245"/>
            <a:ext cx="857954" cy="369332"/>
          </a:xfrm>
          <a:prstGeom prst="rect">
            <a:avLst/>
          </a:prstGeom>
          <a:solidFill>
            <a:schemeClr val="bg1">
              <a:lumMod val="95000"/>
            </a:schemeClr>
          </a:solidFill>
        </p:spPr>
        <p:txBody>
          <a:bodyPr wrap="square" rtlCol="0">
            <a:spAutoFit/>
          </a:bodyPr>
          <a:lstStyle/>
          <a:p>
            <a:pPr algn="ctr"/>
            <a:r>
              <a:rPr lang="en-US" sz="1800" dirty="0" smtClean="0">
                <a:latin typeface="Calibri" panose="020F0502020204030204" pitchFamily="34" charset="0"/>
              </a:rPr>
              <a:t>done!</a:t>
            </a:r>
            <a:endParaRPr lang="en-US" sz="1800" dirty="0">
              <a:latin typeface="Calibri" panose="020F0502020204030204" pitchFamily="34" charset="0"/>
            </a:endParaRPr>
          </a:p>
        </p:txBody>
      </p:sp>
      <p:sp>
        <p:nvSpPr>
          <p:cNvPr id="31" name="TextBox 30"/>
          <p:cNvSpPr txBox="1"/>
          <p:nvPr/>
        </p:nvSpPr>
        <p:spPr>
          <a:xfrm>
            <a:off x="6920704" y="1584446"/>
            <a:ext cx="1404849" cy="400110"/>
          </a:xfrm>
          <a:prstGeom prst="rect">
            <a:avLst/>
          </a:prstGeom>
          <a:solidFill>
            <a:schemeClr val="bg1">
              <a:lumMod val="95000"/>
            </a:schemeClr>
          </a:solidFill>
        </p:spPr>
        <p:txBody>
          <a:bodyPr wrap="square" rtlCol="0">
            <a:spAutoFit/>
          </a:bodyPr>
          <a:lstStyle/>
          <a:p>
            <a:pPr algn="ctr"/>
            <a:r>
              <a:rPr lang="en-US" sz="2000" dirty="0" smtClean="0">
                <a:latin typeface="Calibri" panose="020F0502020204030204" pitchFamily="34" charset="0"/>
              </a:rPr>
              <a:t>stack frame</a:t>
            </a:r>
            <a:endParaRPr lang="en-US" sz="2000" dirty="0">
              <a:latin typeface="Calibri" panose="020F0502020204030204" pitchFamily="34" charset="0"/>
            </a:endParaRPr>
          </a:p>
        </p:txBody>
      </p:sp>
      <p:sp>
        <p:nvSpPr>
          <p:cNvPr id="32" name="TextBox 31"/>
          <p:cNvSpPr txBox="1"/>
          <p:nvPr/>
        </p:nvSpPr>
        <p:spPr>
          <a:xfrm>
            <a:off x="6920704" y="2802003"/>
            <a:ext cx="1404849" cy="400110"/>
          </a:xfrm>
          <a:prstGeom prst="rect">
            <a:avLst/>
          </a:prstGeom>
          <a:solidFill>
            <a:schemeClr val="bg1">
              <a:lumMod val="95000"/>
            </a:schemeClr>
          </a:solidFill>
        </p:spPr>
        <p:txBody>
          <a:bodyPr wrap="square" rtlCol="0">
            <a:spAutoFit/>
          </a:bodyPr>
          <a:lstStyle/>
          <a:p>
            <a:pPr algn="ctr"/>
            <a:r>
              <a:rPr lang="en-US" sz="2000" dirty="0" smtClean="0">
                <a:latin typeface="Calibri" panose="020F0502020204030204" pitchFamily="34" charset="0"/>
              </a:rPr>
              <a:t>stack frame</a:t>
            </a:r>
            <a:endParaRPr lang="en-US" sz="2000" dirty="0">
              <a:latin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4334040" y="3209760"/>
              <a:ext cx="4277160" cy="1915200"/>
            </p14:xfrm>
          </p:contentPart>
        </mc:Choice>
        <mc:Fallback xmlns="">
          <p:pic>
            <p:nvPicPr>
              <p:cNvPr id="2" name="Ink 1"/>
              <p:cNvPicPr/>
              <p:nvPr/>
            </p:nvPicPr>
            <p:blipFill>
              <a:blip r:embed="rId4"/>
              <a:stretch>
                <a:fillRect/>
              </a:stretch>
            </p:blipFill>
            <p:spPr>
              <a:xfrm>
                <a:off x="4324680" y="3200400"/>
                <a:ext cx="4295880" cy="1933920"/>
              </a:xfrm>
              <a:prstGeom prst="rect">
                <a:avLst/>
              </a:prstGeom>
            </p:spPr>
          </p:pic>
        </mc:Fallback>
      </mc:AlternateContent>
    </p:spTree>
    <p:extLst>
      <p:ext uri="{BB962C8B-B14F-4D97-AF65-F5344CB8AC3E}">
        <p14:creationId xmlns:p14="http://schemas.microsoft.com/office/powerpoint/2010/main" val="230792318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4495800" y="1524000"/>
            <a:ext cx="3886200" cy="1066800"/>
          </a:xfrm>
          <a:prstGeom prst="rect">
            <a:avLst/>
          </a:prstGeom>
          <a:solidFill>
            <a:srgbClr val="CAF5FB"/>
          </a:solidFill>
          <a:ln w="19050">
            <a:solidFill>
              <a:schemeClr val="tx1"/>
            </a:solidFill>
            <a:miter lim="800000"/>
            <a:headEnd/>
            <a:tailEnd/>
          </a:ln>
        </p:spPr>
        <p:txBody>
          <a:bodyPr wrap="none" anchor="ctr"/>
          <a:lstStyle/>
          <a:p>
            <a:endParaRPr lang="en-US"/>
          </a:p>
        </p:txBody>
      </p:sp>
      <p:sp>
        <p:nvSpPr>
          <p:cNvPr id="19459" name="Rectangle 3"/>
          <p:cNvSpPr>
            <a:spLocks noChangeArrowheads="1"/>
          </p:cNvSpPr>
          <p:nvPr/>
        </p:nvSpPr>
        <p:spPr bwMode="auto">
          <a:xfrm>
            <a:off x="4495800" y="2743200"/>
            <a:ext cx="3886200" cy="1066800"/>
          </a:xfrm>
          <a:prstGeom prst="rect">
            <a:avLst/>
          </a:prstGeom>
          <a:solidFill>
            <a:srgbClr val="CAF5FB"/>
          </a:solidFill>
          <a:ln w="19050">
            <a:solidFill>
              <a:srgbClr val="1E16E4"/>
            </a:solidFill>
            <a:miter lim="800000"/>
            <a:headEnd/>
            <a:tailEnd/>
          </a:ln>
        </p:spPr>
        <p:txBody>
          <a:bodyPr wrap="none" anchor="ctr"/>
          <a:lstStyle/>
          <a:p>
            <a:endParaRPr lang="en-US"/>
          </a:p>
        </p:txBody>
      </p:sp>
      <p:sp>
        <p:nvSpPr>
          <p:cNvPr id="19461" name="Text Box 9"/>
          <p:cNvSpPr txBox="1">
            <a:spLocks noChangeArrowheads="1"/>
          </p:cNvSpPr>
          <p:nvPr/>
        </p:nvSpPr>
        <p:spPr bwMode="auto">
          <a:xfrm>
            <a:off x="609600" y="2314575"/>
            <a:ext cx="3657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solidFill>
                  <a:srgbClr val="1E16E4"/>
                </a:solidFill>
                <a:latin typeface="Courier New" pitchFamily="49" charset="0"/>
              </a:rPr>
              <a:t>def f(x):</a:t>
            </a:r>
          </a:p>
          <a:p>
            <a:pPr>
              <a:lnSpc>
                <a:spcPct val="60000"/>
              </a:lnSpc>
              <a:spcBef>
                <a:spcPct val="50000"/>
              </a:spcBef>
            </a:pPr>
            <a:r>
              <a:rPr lang="en-US" sz="1600" b="1">
                <a:solidFill>
                  <a:srgbClr val="1E16E4"/>
                </a:solidFill>
                <a:latin typeface="Courier New" pitchFamily="49" charset="0"/>
              </a:rPr>
              <a:t>    return 11*g(x) + g(x/2) </a:t>
            </a:r>
          </a:p>
        </p:txBody>
      </p:sp>
      <p:sp>
        <p:nvSpPr>
          <p:cNvPr id="19462" name="Text Box 10"/>
          <p:cNvSpPr txBox="1">
            <a:spLocks noChangeArrowheads="1"/>
          </p:cNvSpPr>
          <p:nvPr/>
        </p:nvSpPr>
        <p:spPr bwMode="auto">
          <a:xfrm>
            <a:off x="609600" y="3106738"/>
            <a:ext cx="26670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solidFill>
                  <a:srgbClr val="067B0E"/>
                </a:solidFill>
                <a:latin typeface="Courier New" pitchFamily="49" charset="0"/>
              </a:rPr>
              <a:t>def g(x):</a:t>
            </a:r>
          </a:p>
          <a:p>
            <a:pPr>
              <a:lnSpc>
                <a:spcPct val="60000"/>
              </a:lnSpc>
              <a:spcBef>
                <a:spcPct val="50000"/>
              </a:spcBef>
            </a:pPr>
            <a:r>
              <a:rPr lang="en-US" sz="1600" b="1">
                <a:solidFill>
                  <a:srgbClr val="067B0E"/>
                </a:solidFill>
                <a:latin typeface="Courier New" pitchFamily="49" charset="0"/>
              </a:rPr>
              <a:t>    return -1 * x </a:t>
            </a:r>
          </a:p>
        </p:txBody>
      </p:sp>
      <p:sp>
        <p:nvSpPr>
          <p:cNvPr id="19463" name="Text Box 12"/>
          <p:cNvSpPr txBox="1">
            <a:spLocks noChangeArrowheads="1"/>
          </p:cNvSpPr>
          <p:nvPr/>
        </p:nvSpPr>
        <p:spPr bwMode="auto">
          <a:xfrm>
            <a:off x="609600" y="1524000"/>
            <a:ext cx="3276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latin typeface="Courier New" pitchFamily="49" charset="0"/>
              </a:rPr>
              <a:t>def demo(x):</a:t>
            </a:r>
          </a:p>
          <a:p>
            <a:pPr>
              <a:lnSpc>
                <a:spcPct val="60000"/>
              </a:lnSpc>
              <a:spcBef>
                <a:spcPct val="50000"/>
              </a:spcBef>
            </a:pPr>
            <a:r>
              <a:rPr lang="en-US" sz="1600" b="1">
                <a:latin typeface="Courier New" pitchFamily="49" charset="0"/>
              </a:rPr>
              <a:t>    return x + f(x)  </a:t>
            </a:r>
          </a:p>
        </p:txBody>
      </p:sp>
      <p:sp>
        <p:nvSpPr>
          <p:cNvPr id="19464" name="Rectangle 13"/>
          <p:cNvSpPr>
            <a:spLocks noChangeArrowheads="1"/>
          </p:cNvSpPr>
          <p:nvPr/>
        </p:nvSpPr>
        <p:spPr bwMode="auto">
          <a:xfrm>
            <a:off x="4514850" y="1533525"/>
            <a:ext cx="671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demo</a:t>
            </a:r>
          </a:p>
        </p:txBody>
      </p:sp>
      <p:sp>
        <p:nvSpPr>
          <p:cNvPr id="19465" name="Rectangle 14"/>
          <p:cNvSpPr>
            <a:spLocks noChangeArrowheads="1"/>
          </p:cNvSpPr>
          <p:nvPr/>
        </p:nvSpPr>
        <p:spPr bwMode="auto">
          <a:xfrm>
            <a:off x="4814888" y="1812925"/>
            <a:ext cx="915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19466" name="Rectangle 15"/>
          <p:cNvSpPr>
            <a:spLocks noChangeArrowheads="1"/>
          </p:cNvSpPr>
          <p:nvPr/>
        </p:nvSpPr>
        <p:spPr bwMode="auto">
          <a:xfrm>
            <a:off x="4821238" y="2101850"/>
            <a:ext cx="2257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-4 + f(-4)</a:t>
            </a:r>
          </a:p>
        </p:txBody>
      </p:sp>
      <p:sp>
        <p:nvSpPr>
          <p:cNvPr id="19467" name="Rectangle 16"/>
          <p:cNvSpPr>
            <a:spLocks noChangeArrowheads="1"/>
          </p:cNvSpPr>
          <p:nvPr/>
        </p:nvSpPr>
        <p:spPr bwMode="auto">
          <a:xfrm>
            <a:off x="4572000" y="2743200"/>
            <a:ext cx="30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1E16E4"/>
                </a:solidFill>
                <a:latin typeface="Courier New" pitchFamily="49" charset="0"/>
              </a:rPr>
              <a:t>f</a:t>
            </a:r>
          </a:p>
        </p:txBody>
      </p:sp>
      <p:sp>
        <p:nvSpPr>
          <p:cNvPr id="19468" name="Rectangle 18"/>
          <p:cNvSpPr>
            <a:spLocks noChangeArrowheads="1"/>
          </p:cNvSpPr>
          <p:nvPr/>
        </p:nvSpPr>
        <p:spPr bwMode="auto">
          <a:xfrm>
            <a:off x="4816475" y="2987675"/>
            <a:ext cx="915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19469" name="Rectangle 19"/>
          <p:cNvSpPr>
            <a:spLocks noChangeArrowheads="1"/>
          </p:cNvSpPr>
          <p:nvPr/>
        </p:nvSpPr>
        <p:spPr bwMode="auto">
          <a:xfrm>
            <a:off x="4822825" y="3276600"/>
            <a:ext cx="30235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dirty="0">
                <a:latin typeface="Courier New" pitchFamily="49" charset="0"/>
              </a:rPr>
              <a:t>return 11* </a:t>
            </a:r>
            <a:r>
              <a:rPr lang="en-US" sz="1600" b="1" dirty="0">
                <a:solidFill>
                  <a:srgbClr val="C00000"/>
                </a:solidFill>
                <a:latin typeface="Courier New" pitchFamily="49" charset="0"/>
              </a:rPr>
              <a:t>4</a:t>
            </a:r>
            <a:r>
              <a:rPr lang="en-US" sz="1600" b="1" dirty="0">
                <a:latin typeface="Courier New" pitchFamily="49" charset="0"/>
              </a:rPr>
              <a:t>  + g(-4/2)</a:t>
            </a:r>
          </a:p>
        </p:txBody>
      </p:sp>
      <p:sp>
        <p:nvSpPr>
          <p:cNvPr id="19470" name="Rectangle 27"/>
          <p:cNvSpPr>
            <a:spLocks noChangeArrowheads="1"/>
          </p:cNvSpPr>
          <p:nvPr/>
        </p:nvSpPr>
        <p:spPr bwMode="auto">
          <a:xfrm>
            <a:off x="6311900" y="2128838"/>
            <a:ext cx="712788" cy="304800"/>
          </a:xfrm>
          <a:prstGeom prst="rect">
            <a:avLst/>
          </a:prstGeom>
          <a:noFill/>
          <a:ln w="19050">
            <a:solidFill>
              <a:srgbClr val="1E16E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471" name="Rectangle 28"/>
          <p:cNvSpPr>
            <a:spLocks noChangeArrowheads="1"/>
          </p:cNvSpPr>
          <p:nvPr/>
        </p:nvSpPr>
        <p:spPr bwMode="auto">
          <a:xfrm>
            <a:off x="6788150" y="3313113"/>
            <a:ext cx="1027113" cy="304800"/>
          </a:xfrm>
          <a:prstGeom prst="rect">
            <a:avLst/>
          </a:prstGeom>
          <a:noFill/>
          <a:ln w="19050">
            <a:solidFill>
              <a:srgbClr val="067B0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472" name="AutoShape 31"/>
          <p:cNvSpPr>
            <a:spLocks noChangeArrowheads="1"/>
          </p:cNvSpPr>
          <p:nvPr/>
        </p:nvSpPr>
        <p:spPr bwMode="auto">
          <a:xfrm>
            <a:off x="6553200" y="2438400"/>
            <a:ext cx="228600" cy="533400"/>
          </a:xfrm>
          <a:prstGeom prst="downArrow">
            <a:avLst>
              <a:gd name="adj1" fmla="val 30556"/>
              <a:gd name="adj2" fmla="val 65139"/>
            </a:avLst>
          </a:prstGeom>
          <a:solidFill>
            <a:srgbClr val="0C0BC6"/>
          </a:solidFill>
          <a:ln w="9525">
            <a:solidFill>
              <a:schemeClr val="tx1"/>
            </a:solidFill>
            <a:miter lim="800000"/>
            <a:headEnd/>
            <a:tailEnd/>
          </a:ln>
        </p:spPr>
        <p:txBody>
          <a:bodyPr wrap="none" anchor="ctr"/>
          <a:lstStyle/>
          <a:p>
            <a:endParaRPr lang="en-US"/>
          </a:p>
        </p:txBody>
      </p:sp>
      <p:sp>
        <p:nvSpPr>
          <p:cNvPr id="19473" name="Text Box 32"/>
          <p:cNvSpPr txBox="1">
            <a:spLocks noChangeArrowheads="1"/>
          </p:cNvSpPr>
          <p:nvPr/>
        </p:nvSpPr>
        <p:spPr bwMode="auto">
          <a:xfrm>
            <a:off x="533400" y="45720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&gt;&gt;&gt; demo(-4) </a:t>
            </a:r>
            <a:r>
              <a:rPr lang="en-US">
                <a:latin typeface="Times" pitchFamily="-106" charset="0"/>
              </a:rPr>
              <a:t>?</a:t>
            </a:r>
            <a:endParaRPr lang="en-US" b="1">
              <a:latin typeface="Courier New" pitchFamily="49" charset="0"/>
            </a:endParaRPr>
          </a:p>
        </p:txBody>
      </p:sp>
      <p:sp>
        <p:nvSpPr>
          <p:cNvPr id="18" name="Text Box 8"/>
          <p:cNvSpPr txBox="1">
            <a:spLocks noChangeArrowheads="1"/>
          </p:cNvSpPr>
          <p:nvPr/>
        </p:nvSpPr>
        <p:spPr bwMode="auto">
          <a:xfrm>
            <a:off x="1295400" y="228600"/>
            <a:ext cx="6246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How functions work…</a:t>
            </a:r>
          </a:p>
        </p:txBody>
      </p:sp>
      <p:sp>
        <p:nvSpPr>
          <p:cNvPr id="2" name="Down Arrow 1"/>
          <p:cNvSpPr/>
          <p:nvPr/>
        </p:nvSpPr>
        <p:spPr bwMode="auto">
          <a:xfrm rot="10800000">
            <a:off x="6015831" y="3675825"/>
            <a:ext cx="603250" cy="762000"/>
          </a:xfrm>
          <a:prstGeom prst="downArrow">
            <a:avLst/>
          </a:prstGeom>
          <a:solidFill>
            <a:srgbClr val="CC33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1" name="TextBox 20"/>
          <p:cNvSpPr txBox="1"/>
          <p:nvPr/>
        </p:nvSpPr>
        <p:spPr>
          <a:xfrm>
            <a:off x="4959857" y="4530958"/>
            <a:ext cx="2724151" cy="461665"/>
          </a:xfrm>
          <a:prstGeom prst="rect">
            <a:avLst/>
          </a:prstGeom>
          <a:noFill/>
        </p:spPr>
        <p:txBody>
          <a:bodyPr wrap="square" rtlCol="0">
            <a:spAutoFit/>
          </a:bodyPr>
          <a:lstStyle/>
          <a:p>
            <a:pPr algn="ctr"/>
            <a:r>
              <a:rPr lang="en-US" dirty="0" smtClean="0">
                <a:solidFill>
                  <a:srgbClr val="C00000"/>
                </a:solidFill>
                <a:latin typeface="Calibri" panose="020F0502020204030204" pitchFamily="34" charset="0"/>
              </a:rPr>
              <a:t>the "return value"</a:t>
            </a:r>
            <a:endParaRPr lang="en-US" dirty="0">
              <a:solidFill>
                <a:srgbClr val="C00000"/>
              </a:solidFill>
              <a:latin typeface="Calibri" panose="020F0502020204030204" pitchFamily="34" charset="0"/>
            </a:endParaRPr>
          </a:p>
        </p:txBody>
      </p:sp>
      <p:sp>
        <p:nvSpPr>
          <p:cNvPr id="22" name="TextBox 21"/>
          <p:cNvSpPr txBox="1"/>
          <p:nvPr/>
        </p:nvSpPr>
        <p:spPr>
          <a:xfrm>
            <a:off x="6920704" y="1584446"/>
            <a:ext cx="1404849" cy="400110"/>
          </a:xfrm>
          <a:prstGeom prst="rect">
            <a:avLst/>
          </a:prstGeom>
          <a:solidFill>
            <a:schemeClr val="bg1">
              <a:lumMod val="95000"/>
            </a:schemeClr>
          </a:solidFill>
        </p:spPr>
        <p:txBody>
          <a:bodyPr wrap="square" rtlCol="0">
            <a:spAutoFit/>
          </a:bodyPr>
          <a:lstStyle/>
          <a:p>
            <a:pPr algn="ctr"/>
            <a:r>
              <a:rPr lang="en-US" sz="2000" dirty="0" smtClean="0">
                <a:latin typeface="Calibri" panose="020F0502020204030204" pitchFamily="34" charset="0"/>
              </a:rPr>
              <a:t>stack frame</a:t>
            </a:r>
            <a:endParaRPr lang="en-US" sz="2000" dirty="0">
              <a:latin typeface="Calibri" panose="020F0502020204030204" pitchFamily="34" charset="0"/>
            </a:endParaRPr>
          </a:p>
        </p:txBody>
      </p:sp>
      <p:sp>
        <p:nvSpPr>
          <p:cNvPr id="23" name="TextBox 22"/>
          <p:cNvSpPr txBox="1"/>
          <p:nvPr/>
        </p:nvSpPr>
        <p:spPr>
          <a:xfrm>
            <a:off x="6920704" y="2802003"/>
            <a:ext cx="1404849" cy="400110"/>
          </a:xfrm>
          <a:prstGeom prst="rect">
            <a:avLst/>
          </a:prstGeom>
          <a:solidFill>
            <a:schemeClr val="bg1">
              <a:lumMod val="95000"/>
            </a:schemeClr>
          </a:solidFill>
        </p:spPr>
        <p:txBody>
          <a:bodyPr wrap="square" rtlCol="0">
            <a:spAutoFit/>
          </a:bodyPr>
          <a:lstStyle/>
          <a:p>
            <a:pPr algn="ctr"/>
            <a:r>
              <a:rPr lang="en-US" sz="2000" dirty="0" smtClean="0">
                <a:latin typeface="Calibri" panose="020F0502020204030204" pitchFamily="34" charset="0"/>
              </a:rPr>
              <a:t>stack frame</a:t>
            </a:r>
            <a:endParaRPr lang="en-US" sz="2000" dirty="0">
              <a:latin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7153560" y="3533760"/>
              <a:ext cx="476280" cy="505080"/>
            </p14:xfrm>
          </p:contentPart>
        </mc:Choice>
        <mc:Fallback xmlns="">
          <p:pic>
            <p:nvPicPr>
              <p:cNvPr id="3" name="Ink 2"/>
              <p:cNvPicPr/>
              <p:nvPr/>
            </p:nvPicPr>
            <p:blipFill>
              <a:blip r:embed="rId4"/>
              <a:stretch>
                <a:fillRect/>
              </a:stretch>
            </p:blipFill>
            <p:spPr>
              <a:xfrm>
                <a:off x="7144200" y="3524400"/>
                <a:ext cx="495000" cy="523800"/>
              </a:xfrm>
              <a:prstGeom prst="rect">
                <a:avLst/>
              </a:prstGeom>
            </p:spPr>
          </p:pic>
        </mc:Fallback>
      </mc:AlternateContent>
    </p:spTree>
    <p:extLst>
      <p:ext uri="{BB962C8B-B14F-4D97-AF65-F5344CB8AC3E}">
        <p14:creationId xmlns:p14="http://schemas.microsoft.com/office/powerpoint/2010/main" val="272133671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4495800" y="1524000"/>
            <a:ext cx="3886200" cy="1066800"/>
          </a:xfrm>
          <a:prstGeom prst="rect">
            <a:avLst/>
          </a:prstGeom>
          <a:solidFill>
            <a:srgbClr val="CAF5FB"/>
          </a:solidFill>
          <a:ln w="19050">
            <a:solidFill>
              <a:schemeClr val="tx1"/>
            </a:solidFill>
            <a:miter lim="800000"/>
            <a:headEnd/>
            <a:tailEnd/>
          </a:ln>
        </p:spPr>
        <p:txBody>
          <a:bodyPr wrap="none" anchor="ctr"/>
          <a:lstStyle/>
          <a:p>
            <a:endParaRPr lang="en-US"/>
          </a:p>
        </p:txBody>
      </p:sp>
      <p:sp>
        <p:nvSpPr>
          <p:cNvPr id="20483" name="Rectangle 3"/>
          <p:cNvSpPr>
            <a:spLocks noChangeArrowheads="1"/>
          </p:cNvSpPr>
          <p:nvPr/>
        </p:nvSpPr>
        <p:spPr bwMode="auto">
          <a:xfrm>
            <a:off x="4495800" y="2743200"/>
            <a:ext cx="3886200" cy="1066800"/>
          </a:xfrm>
          <a:prstGeom prst="rect">
            <a:avLst/>
          </a:prstGeom>
          <a:solidFill>
            <a:srgbClr val="CAF5FB"/>
          </a:solidFill>
          <a:ln w="19050">
            <a:solidFill>
              <a:srgbClr val="1E16E4"/>
            </a:solidFill>
            <a:miter lim="800000"/>
            <a:headEnd/>
            <a:tailEnd/>
          </a:ln>
        </p:spPr>
        <p:txBody>
          <a:bodyPr wrap="none" anchor="ctr"/>
          <a:lstStyle/>
          <a:p>
            <a:endParaRPr lang="en-US"/>
          </a:p>
        </p:txBody>
      </p:sp>
      <p:sp>
        <p:nvSpPr>
          <p:cNvPr id="20484" name="Rectangle 4"/>
          <p:cNvSpPr>
            <a:spLocks noChangeArrowheads="1"/>
          </p:cNvSpPr>
          <p:nvPr/>
        </p:nvSpPr>
        <p:spPr bwMode="auto">
          <a:xfrm>
            <a:off x="4495800" y="4114800"/>
            <a:ext cx="3886200" cy="1066800"/>
          </a:xfrm>
          <a:prstGeom prst="rect">
            <a:avLst/>
          </a:prstGeom>
          <a:solidFill>
            <a:srgbClr val="CAF5FB"/>
          </a:solidFill>
          <a:ln w="19050">
            <a:solidFill>
              <a:srgbClr val="067B0E"/>
            </a:solidFill>
            <a:miter lim="800000"/>
            <a:headEnd/>
            <a:tailEnd/>
          </a:ln>
        </p:spPr>
        <p:txBody>
          <a:bodyPr wrap="none" anchor="ctr"/>
          <a:lstStyle/>
          <a:p>
            <a:endParaRPr lang="en-US"/>
          </a:p>
        </p:txBody>
      </p:sp>
      <p:sp>
        <p:nvSpPr>
          <p:cNvPr id="20486" name="Text Box 9"/>
          <p:cNvSpPr txBox="1">
            <a:spLocks noChangeArrowheads="1"/>
          </p:cNvSpPr>
          <p:nvPr/>
        </p:nvSpPr>
        <p:spPr bwMode="auto">
          <a:xfrm>
            <a:off x="609600" y="2314575"/>
            <a:ext cx="3657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dirty="0" err="1">
                <a:solidFill>
                  <a:srgbClr val="1E16E4"/>
                </a:solidFill>
                <a:latin typeface="Courier New" pitchFamily="49" charset="0"/>
              </a:rPr>
              <a:t>def</a:t>
            </a:r>
            <a:r>
              <a:rPr lang="en-US" sz="1600" b="1" dirty="0">
                <a:solidFill>
                  <a:srgbClr val="1E16E4"/>
                </a:solidFill>
                <a:latin typeface="Courier New" pitchFamily="49" charset="0"/>
              </a:rPr>
              <a:t> f(x):</a:t>
            </a:r>
          </a:p>
          <a:p>
            <a:pPr>
              <a:lnSpc>
                <a:spcPct val="60000"/>
              </a:lnSpc>
              <a:spcBef>
                <a:spcPct val="50000"/>
              </a:spcBef>
            </a:pPr>
            <a:r>
              <a:rPr lang="en-US" sz="1600" b="1" dirty="0">
                <a:solidFill>
                  <a:srgbClr val="1E16E4"/>
                </a:solidFill>
                <a:latin typeface="Courier New" pitchFamily="49" charset="0"/>
              </a:rPr>
              <a:t>    return 11*g(x) + g(x/2) </a:t>
            </a:r>
          </a:p>
        </p:txBody>
      </p:sp>
      <p:sp>
        <p:nvSpPr>
          <p:cNvPr id="20487" name="Text Box 10"/>
          <p:cNvSpPr txBox="1">
            <a:spLocks noChangeArrowheads="1"/>
          </p:cNvSpPr>
          <p:nvPr/>
        </p:nvSpPr>
        <p:spPr bwMode="auto">
          <a:xfrm>
            <a:off x="609600" y="3106738"/>
            <a:ext cx="26670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solidFill>
                  <a:srgbClr val="067B0E"/>
                </a:solidFill>
                <a:latin typeface="Courier New" pitchFamily="49" charset="0"/>
              </a:rPr>
              <a:t>def g(x):</a:t>
            </a:r>
          </a:p>
          <a:p>
            <a:pPr>
              <a:lnSpc>
                <a:spcPct val="60000"/>
              </a:lnSpc>
              <a:spcBef>
                <a:spcPct val="50000"/>
              </a:spcBef>
            </a:pPr>
            <a:r>
              <a:rPr lang="en-US" sz="1600" b="1">
                <a:solidFill>
                  <a:srgbClr val="067B0E"/>
                </a:solidFill>
                <a:latin typeface="Courier New" pitchFamily="49" charset="0"/>
              </a:rPr>
              <a:t>    return -1 * x </a:t>
            </a:r>
          </a:p>
        </p:txBody>
      </p:sp>
      <p:sp>
        <p:nvSpPr>
          <p:cNvPr id="20488" name="Text Box 12"/>
          <p:cNvSpPr txBox="1">
            <a:spLocks noChangeArrowheads="1"/>
          </p:cNvSpPr>
          <p:nvPr/>
        </p:nvSpPr>
        <p:spPr bwMode="auto">
          <a:xfrm>
            <a:off x="609600" y="1524000"/>
            <a:ext cx="3276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dirty="0" err="1">
                <a:latin typeface="Courier New" pitchFamily="49" charset="0"/>
              </a:rPr>
              <a:t>def</a:t>
            </a:r>
            <a:r>
              <a:rPr lang="en-US" sz="1600" b="1" dirty="0">
                <a:latin typeface="Courier New" pitchFamily="49" charset="0"/>
              </a:rPr>
              <a:t> demo(x):</a:t>
            </a:r>
          </a:p>
          <a:p>
            <a:pPr>
              <a:lnSpc>
                <a:spcPct val="60000"/>
              </a:lnSpc>
              <a:spcBef>
                <a:spcPct val="50000"/>
              </a:spcBef>
            </a:pPr>
            <a:r>
              <a:rPr lang="en-US" sz="1600" b="1" dirty="0">
                <a:latin typeface="Courier New" pitchFamily="49" charset="0"/>
              </a:rPr>
              <a:t>    return x + f(x)  </a:t>
            </a:r>
          </a:p>
        </p:txBody>
      </p:sp>
      <p:sp>
        <p:nvSpPr>
          <p:cNvPr id="20489" name="Rectangle 13"/>
          <p:cNvSpPr>
            <a:spLocks noChangeArrowheads="1"/>
          </p:cNvSpPr>
          <p:nvPr/>
        </p:nvSpPr>
        <p:spPr bwMode="auto">
          <a:xfrm>
            <a:off x="4514850" y="1533525"/>
            <a:ext cx="671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demo</a:t>
            </a:r>
          </a:p>
        </p:txBody>
      </p:sp>
      <p:sp>
        <p:nvSpPr>
          <p:cNvPr id="20490" name="Rectangle 14"/>
          <p:cNvSpPr>
            <a:spLocks noChangeArrowheads="1"/>
          </p:cNvSpPr>
          <p:nvPr/>
        </p:nvSpPr>
        <p:spPr bwMode="auto">
          <a:xfrm>
            <a:off x="4814888" y="1812925"/>
            <a:ext cx="915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20491" name="Rectangle 15"/>
          <p:cNvSpPr>
            <a:spLocks noChangeArrowheads="1"/>
          </p:cNvSpPr>
          <p:nvPr/>
        </p:nvSpPr>
        <p:spPr bwMode="auto">
          <a:xfrm>
            <a:off x="4821238" y="2101850"/>
            <a:ext cx="2257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-4 + f(-4)</a:t>
            </a:r>
          </a:p>
        </p:txBody>
      </p:sp>
      <p:sp>
        <p:nvSpPr>
          <p:cNvPr id="20492" name="Rectangle 16"/>
          <p:cNvSpPr>
            <a:spLocks noChangeArrowheads="1"/>
          </p:cNvSpPr>
          <p:nvPr/>
        </p:nvSpPr>
        <p:spPr bwMode="auto">
          <a:xfrm>
            <a:off x="4572000" y="2743200"/>
            <a:ext cx="30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1E16E4"/>
                </a:solidFill>
                <a:latin typeface="Courier New" pitchFamily="49" charset="0"/>
              </a:rPr>
              <a:t>f</a:t>
            </a:r>
          </a:p>
        </p:txBody>
      </p:sp>
      <p:sp>
        <p:nvSpPr>
          <p:cNvPr id="20493" name="Rectangle 17"/>
          <p:cNvSpPr>
            <a:spLocks noChangeArrowheads="1"/>
          </p:cNvSpPr>
          <p:nvPr/>
        </p:nvSpPr>
        <p:spPr bwMode="auto">
          <a:xfrm>
            <a:off x="4572000" y="4191000"/>
            <a:ext cx="30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67B0E"/>
                </a:solidFill>
                <a:latin typeface="Courier New" pitchFamily="49" charset="0"/>
              </a:rPr>
              <a:t>g</a:t>
            </a:r>
          </a:p>
        </p:txBody>
      </p:sp>
      <p:sp>
        <p:nvSpPr>
          <p:cNvPr id="20494" name="Rectangle 18"/>
          <p:cNvSpPr>
            <a:spLocks noChangeArrowheads="1"/>
          </p:cNvSpPr>
          <p:nvPr/>
        </p:nvSpPr>
        <p:spPr bwMode="auto">
          <a:xfrm>
            <a:off x="4816475" y="2987675"/>
            <a:ext cx="915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dirty="0">
                <a:latin typeface="Courier New" pitchFamily="49" charset="0"/>
              </a:rPr>
              <a:t>x = -4</a:t>
            </a:r>
          </a:p>
        </p:txBody>
      </p:sp>
      <p:sp>
        <p:nvSpPr>
          <p:cNvPr id="20495" name="Rectangle 19"/>
          <p:cNvSpPr>
            <a:spLocks noChangeArrowheads="1"/>
          </p:cNvSpPr>
          <p:nvPr/>
        </p:nvSpPr>
        <p:spPr bwMode="auto">
          <a:xfrm>
            <a:off x="4822825" y="3276600"/>
            <a:ext cx="3111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11* 4   + g(-4/2)</a:t>
            </a:r>
          </a:p>
        </p:txBody>
      </p:sp>
      <p:sp>
        <p:nvSpPr>
          <p:cNvPr id="20496" name="Rectangle 20"/>
          <p:cNvSpPr>
            <a:spLocks noChangeArrowheads="1"/>
          </p:cNvSpPr>
          <p:nvPr/>
        </p:nvSpPr>
        <p:spPr bwMode="auto">
          <a:xfrm>
            <a:off x="4816475" y="4403725"/>
            <a:ext cx="915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-2</a:t>
            </a:r>
          </a:p>
        </p:txBody>
      </p:sp>
      <p:sp>
        <p:nvSpPr>
          <p:cNvPr id="20497" name="Rectangle 21"/>
          <p:cNvSpPr>
            <a:spLocks noChangeArrowheads="1"/>
          </p:cNvSpPr>
          <p:nvPr/>
        </p:nvSpPr>
        <p:spPr bwMode="auto">
          <a:xfrm>
            <a:off x="4822825" y="4692650"/>
            <a:ext cx="2012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-1 * -2</a:t>
            </a:r>
          </a:p>
        </p:txBody>
      </p:sp>
      <p:sp>
        <p:nvSpPr>
          <p:cNvPr id="20498" name="Oval 22"/>
          <p:cNvSpPr>
            <a:spLocks noChangeArrowheads="1"/>
          </p:cNvSpPr>
          <p:nvPr/>
        </p:nvSpPr>
        <p:spPr bwMode="auto">
          <a:xfrm>
            <a:off x="5659438" y="4679950"/>
            <a:ext cx="1298575" cy="365125"/>
          </a:xfrm>
          <a:prstGeom prst="ellipse">
            <a:avLst/>
          </a:prstGeom>
          <a:noFill/>
          <a:ln w="19050">
            <a:solidFill>
              <a:srgbClr val="067B0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499" name="Rectangle 23"/>
          <p:cNvSpPr>
            <a:spLocks noChangeArrowheads="1"/>
          </p:cNvSpPr>
          <p:nvPr/>
        </p:nvSpPr>
        <p:spPr bwMode="auto">
          <a:xfrm>
            <a:off x="7283450" y="4692650"/>
            <a:ext cx="5549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dirty="0">
                <a:solidFill>
                  <a:srgbClr val="067B0E"/>
                </a:solidFill>
                <a:latin typeface="Courier New" pitchFamily="49" charset="0"/>
              </a:rPr>
              <a:t>  </a:t>
            </a:r>
            <a:r>
              <a:rPr lang="en-US" sz="1600" b="1" dirty="0">
                <a:solidFill>
                  <a:srgbClr val="C00000"/>
                </a:solidFill>
                <a:latin typeface="Courier New" pitchFamily="49" charset="0"/>
              </a:rPr>
              <a:t>2</a:t>
            </a:r>
          </a:p>
        </p:txBody>
      </p:sp>
      <p:sp>
        <p:nvSpPr>
          <p:cNvPr id="20500" name="Line 24"/>
          <p:cNvSpPr>
            <a:spLocks noChangeShapeType="1"/>
          </p:cNvSpPr>
          <p:nvPr/>
        </p:nvSpPr>
        <p:spPr bwMode="auto">
          <a:xfrm flipH="1" flipV="1">
            <a:off x="7616825" y="3652838"/>
            <a:ext cx="33338" cy="1077912"/>
          </a:xfrm>
          <a:prstGeom prst="line">
            <a:avLst/>
          </a:prstGeom>
          <a:noFill/>
          <a:ln w="19050">
            <a:solidFill>
              <a:srgbClr val="067B0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01" name="Rectangle 25"/>
          <p:cNvSpPr>
            <a:spLocks noChangeArrowheads="1"/>
          </p:cNvSpPr>
          <p:nvPr/>
        </p:nvSpPr>
        <p:spPr bwMode="auto">
          <a:xfrm>
            <a:off x="6311900" y="2128838"/>
            <a:ext cx="712788" cy="304800"/>
          </a:xfrm>
          <a:prstGeom prst="rect">
            <a:avLst/>
          </a:prstGeom>
          <a:noFill/>
          <a:ln w="19050">
            <a:solidFill>
              <a:srgbClr val="1E16E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02" name="Line 27"/>
          <p:cNvSpPr>
            <a:spLocks noChangeShapeType="1"/>
          </p:cNvSpPr>
          <p:nvPr/>
        </p:nvSpPr>
        <p:spPr bwMode="auto">
          <a:xfrm flipV="1">
            <a:off x="6959600" y="4852988"/>
            <a:ext cx="342900" cy="4762"/>
          </a:xfrm>
          <a:prstGeom prst="line">
            <a:avLst/>
          </a:prstGeom>
          <a:noFill/>
          <a:ln w="19050">
            <a:solidFill>
              <a:srgbClr val="067B0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03" name="AutoShape 29"/>
          <p:cNvSpPr>
            <a:spLocks noChangeArrowheads="1"/>
          </p:cNvSpPr>
          <p:nvPr/>
        </p:nvSpPr>
        <p:spPr bwMode="auto">
          <a:xfrm>
            <a:off x="6553200" y="2438400"/>
            <a:ext cx="228600" cy="533400"/>
          </a:xfrm>
          <a:prstGeom prst="downArrow">
            <a:avLst>
              <a:gd name="adj1" fmla="val 30556"/>
              <a:gd name="adj2" fmla="val 65139"/>
            </a:avLst>
          </a:prstGeom>
          <a:solidFill>
            <a:srgbClr val="0C0BC6"/>
          </a:solidFill>
          <a:ln w="9525">
            <a:solidFill>
              <a:schemeClr val="tx1"/>
            </a:solidFill>
            <a:miter lim="800000"/>
            <a:headEnd/>
            <a:tailEnd/>
          </a:ln>
        </p:spPr>
        <p:txBody>
          <a:bodyPr wrap="none" anchor="ctr"/>
          <a:lstStyle/>
          <a:p>
            <a:endParaRPr lang="en-US"/>
          </a:p>
        </p:txBody>
      </p:sp>
      <p:sp>
        <p:nvSpPr>
          <p:cNvPr id="20504" name="AutoShape 30"/>
          <p:cNvSpPr>
            <a:spLocks noChangeArrowheads="1"/>
          </p:cNvSpPr>
          <p:nvPr/>
        </p:nvSpPr>
        <p:spPr bwMode="auto">
          <a:xfrm>
            <a:off x="7324725" y="3613150"/>
            <a:ext cx="228600" cy="825500"/>
          </a:xfrm>
          <a:prstGeom prst="downArrow">
            <a:avLst>
              <a:gd name="adj1" fmla="val 30556"/>
              <a:gd name="adj2" fmla="val 100810"/>
            </a:avLst>
          </a:prstGeom>
          <a:solidFill>
            <a:srgbClr val="0FB126"/>
          </a:solidFill>
          <a:ln w="9525">
            <a:solidFill>
              <a:schemeClr val="tx1"/>
            </a:solidFill>
            <a:miter lim="800000"/>
            <a:headEnd/>
            <a:tailEnd/>
          </a:ln>
        </p:spPr>
        <p:txBody>
          <a:bodyPr wrap="none" anchor="ctr"/>
          <a:lstStyle/>
          <a:p>
            <a:endParaRPr lang="en-US"/>
          </a:p>
        </p:txBody>
      </p:sp>
      <p:sp>
        <p:nvSpPr>
          <p:cNvPr id="20505" name="Rectangle 31"/>
          <p:cNvSpPr>
            <a:spLocks noChangeArrowheads="1"/>
          </p:cNvSpPr>
          <p:nvPr/>
        </p:nvSpPr>
        <p:spPr bwMode="auto">
          <a:xfrm>
            <a:off x="6886575" y="3313113"/>
            <a:ext cx="1027113" cy="304800"/>
          </a:xfrm>
          <a:prstGeom prst="rect">
            <a:avLst/>
          </a:prstGeom>
          <a:noFill/>
          <a:ln w="19050">
            <a:solidFill>
              <a:srgbClr val="067B0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06" name="Text Box 32"/>
          <p:cNvSpPr txBox="1">
            <a:spLocks noChangeArrowheads="1"/>
          </p:cNvSpPr>
          <p:nvPr/>
        </p:nvSpPr>
        <p:spPr bwMode="auto">
          <a:xfrm>
            <a:off x="533400" y="45720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&gt;&gt;&gt; demo(-4) </a:t>
            </a:r>
            <a:r>
              <a:rPr lang="en-US">
                <a:latin typeface="Times" pitchFamily="-106" charset="0"/>
              </a:rPr>
              <a:t>?</a:t>
            </a:r>
            <a:endParaRPr lang="en-US" b="1">
              <a:latin typeface="Courier New" pitchFamily="49" charset="0"/>
            </a:endParaRPr>
          </a:p>
        </p:txBody>
      </p:sp>
      <p:sp>
        <p:nvSpPr>
          <p:cNvPr id="20508" name="Freeform 23"/>
          <p:cNvSpPr>
            <a:spLocks/>
          </p:cNvSpPr>
          <p:nvPr/>
        </p:nvSpPr>
        <p:spPr bwMode="auto">
          <a:xfrm>
            <a:off x="4065588" y="3073400"/>
            <a:ext cx="752475" cy="2501900"/>
          </a:xfrm>
          <a:custGeom>
            <a:avLst/>
            <a:gdLst>
              <a:gd name="T0" fmla="*/ 2147483647 w 334"/>
              <a:gd name="T1" fmla="*/ 2147483647 h 753"/>
              <a:gd name="T2" fmla="*/ 2147483647 w 334"/>
              <a:gd name="T3" fmla="*/ 2147483647 h 753"/>
              <a:gd name="T4" fmla="*/ 2147483647 w 334"/>
              <a:gd name="T5" fmla="*/ 2147483647 h 753"/>
              <a:gd name="T6" fmla="*/ 2147483647 w 334"/>
              <a:gd name="T7" fmla="*/ 2147483647 h 753"/>
              <a:gd name="T8" fmla="*/ 2147483647 w 334"/>
              <a:gd name="T9" fmla="*/ 2147483647 h 753"/>
              <a:gd name="T10" fmla="*/ 0 w 334"/>
              <a:gd name="T11" fmla="*/ 2147483647 h 753"/>
              <a:gd name="T12" fmla="*/ 2147483647 w 334"/>
              <a:gd name="T13" fmla="*/ 2147483647 h 753"/>
              <a:gd name="T14" fmla="*/ 2147483647 w 334"/>
              <a:gd name="T15" fmla="*/ 2147483647 h 753"/>
              <a:gd name="T16" fmla="*/ 2147483647 w 334"/>
              <a:gd name="T17" fmla="*/ 2147483647 h 753"/>
              <a:gd name="T18" fmla="*/ 2147483647 w 334"/>
              <a:gd name="T19" fmla="*/ 2147483647 h 7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4"/>
              <a:gd name="T31" fmla="*/ 0 h 753"/>
              <a:gd name="T32" fmla="*/ 334 w 334"/>
              <a:gd name="T33" fmla="*/ 753 h 7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4" h="753">
                <a:moveTo>
                  <a:pt x="334" y="751"/>
                </a:moveTo>
                <a:cubicBezTo>
                  <a:pt x="230" y="746"/>
                  <a:pt x="233" y="753"/>
                  <a:pt x="156" y="735"/>
                </a:cubicBezTo>
                <a:cubicBezTo>
                  <a:pt x="137" y="730"/>
                  <a:pt x="106" y="707"/>
                  <a:pt x="106" y="707"/>
                </a:cubicBezTo>
                <a:cubicBezTo>
                  <a:pt x="89" y="673"/>
                  <a:pt x="65" y="636"/>
                  <a:pt x="56" y="601"/>
                </a:cubicBezTo>
                <a:cubicBezTo>
                  <a:pt x="49" y="577"/>
                  <a:pt x="45" y="557"/>
                  <a:pt x="34" y="535"/>
                </a:cubicBezTo>
                <a:cubicBezTo>
                  <a:pt x="14" y="457"/>
                  <a:pt x="5" y="381"/>
                  <a:pt x="0" y="301"/>
                </a:cubicBezTo>
                <a:cubicBezTo>
                  <a:pt x="4" y="216"/>
                  <a:pt x="4" y="171"/>
                  <a:pt x="34" y="101"/>
                </a:cubicBezTo>
                <a:cubicBezTo>
                  <a:pt x="42" y="79"/>
                  <a:pt x="37" y="70"/>
                  <a:pt x="61" y="62"/>
                </a:cubicBezTo>
                <a:cubicBezTo>
                  <a:pt x="70" y="52"/>
                  <a:pt x="71" y="33"/>
                  <a:pt x="84" y="29"/>
                </a:cubicBezTo>
                <a:cubicBezTo>
                  <a:pt x="158" y="0"/>
                  <a:pt x="243" y="23"/>
                  <a:pt x="323" y="23"/>
                </a:cubicBezTo>
              </a:path>
            </a:pathLst>
          </a:custGeom>
          <a:noFill/>
          <a:ln w="190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09" name="Freeform 22"/>
          <p:cNvSpPr>
            <a:spLocks/>
          </p:cNvSpPr>
          <p:nvPr/>
        </p:nvSpPr>
        <p:spPr bwMode="auto">
          <a:xfrm>
            <a:off x="4241800" y="4572000"/>
            <a:ext cx="530225" cy="939800"/>
          </a:xfrm>
          <a:custGeom>
            <a:avLst/>
            <a:gdLst>
              <a:gd name="T0" fmla="*/ 2147483647 w 334"/>
              <a:gd name="T1" fmla="*/ 2147483647 h 753"/>
              <a:gd name="T2" fmla="*/ 2147483647 w 334"/>
              <a:gd name="T3" fmla="*/ 2147483647 h 753"/>
              <a:gd name="T4" fmla="*/ 2147483647 w 334"/>
              <a:gd name="T5" fmla="*/ 2147483647 h 753"/>
              <a:gd name="T6" fmla="*/ 2147483647 w 334"/>
              <a:gd name="T7" fmla="*/ 2147483647 h 753"/>
              <a:gd name="T8" fmla="*/ 2147483647 w 334"/>
              <a:gd name="T9" fmla="*/ 2147483647 h 753"/>
              <a:gd name="T10" fmla="*/ 0 w 334"/>
              <a:gd name="T11" fmla="*/ 2147483647 h 753"/>
              <a:gd name="T12" fmla="*/ 2147483647 w 334"/>
              <a:gd name="T13" fmla="*/ 2147483647 h 753"/>
              <a:gd name="T14" fmla="*/ 2147483647 w 334"/>
              <a:gd name="T15" fmla="*/ 2147483647 h 753"/>
              <a:gd name="T16" fmla="*/ 2147483647 w 334"/>
              <a:gd name="T17" fmla="*/ 2147483647 h 753"/>
              <a:gd name="T18" fmla="*/ 2147483647 w 334"/>
              <a:gd name="T19" fmla="*/ 2147483647 h 7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4"/>
              <a:gd name="T31" fmla="*/ 0 h 753"/>
              <a:gd name="T32" fmla="*/ 334 w 334"/>
              <a:gd name="T33" fmla="*/ 753 h 7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4" h="753">
                <a:moveTo>
                  <a:pt x="334" y="751"/>
                </a:moveTo>
                <a:cubicBezTo>
                  <a:pt x="230" y="746"/>
                  <a:pt x="233" y="753"/>
                  <a:pt x="156" y="735"/>
                </a:cubicBezTo>
                <a:cubicBezTo>
                  <a:pt x="137" y="730"/>
                  <a:pt x="106" y="707"/>
                  <a:pt x="106" y="707"/>
                </a:cubicBezTo>
                <a:cubicBezTo>
                  <a:pt x="89" y="673"/>
                  <a:pt x="65" y="636"/>
                  <a:pt x="56" y="601"/>
                </a:cubicBezTo>
                <a:cubicBezTo>
                  <a:pt x="49" y="577"/>
                  <a:pt x="45" y="557"/>
                  <a:pt x="34" y="535"/>
                </a:cubicBezTo>
                <a:cubicBezTo>
                  <a:pt x="14" y="457"/>
                  <a:pt x="5" y="381"/>
                  <a:pt x="0" y="301"/>
                </a:cubicBezTo>
                <a:cubicBezTo>
                  <a:pt x="4" y="216"/>
                  <a:pt x="4" y="171"/>
                  <a:pt x="34" y="101"/>
                </a:cubicBezTo>
                <a:cubicBezTo>
                  <a:pt x="42" y="79"/>
                  <a:pt x="37" y="70"/>
                  <a:pt x="61" y="62"/>
                </a:cubicBezTo>
                <a:cubicBezTo>
                  <a:pt x="70" y="52"/>
                  <a:pt x="71" y="33"/>
                  <a:pt x="84" y="29"/>
                </a:cubicBezTo>
                <a:cubicBezTo>
                  <a:pt x="158" y="0"/>
                  <a:pt x="243" y="23"/>
                  <a:pt x="323" y="23"/>
                </a:cubicBezTo>
              </a:path>
            </a:pathLst>
          </a:custGeom>
          <a:noFill/>
          <a:ln w="190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 name="Text Box 8"/>
          <p:cNvSpPr txBox="1">
            <a:spLocks noChangeArrowheads="1"/>
          </p:cNvSpPr>
          <p:nvPr/>
        </p:nvSpPr>
        <p:spPr bwMode="auto">
          <a:xfrm>
            <a:off x="1295400" y="228600"/>
            <a:ext cx="6246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How functions work…</a:t>
            </a:r>
          </a:p>
        </p:txBody>
      </p:sp>
      <p:sp>
        <p:nvSpPr>
          <p:cNvPr id="31" name="Text Box 21"/>
          <p:cNvSpPr txBox="1">
            <a:spLocks noChangeArrowheads="1"/>
          </p:cNvSpPr>
          <p:nvPr/>
        </p:nvSpPr>
        <p:spPr bwMode="auto">
          <a:xfrm>
            <a:off x="4894263" y="5257800"/>
            <a:ext cx="3487737" cy="830997"/>
          </a:xfrm>
          <a:prstGeom prst="rect">
            <a:avLst/>
          </a:prstGeom>
          <a:solidFill>
            <a:srgbClr val="FFCCCC"/>
          </a:solidFill>
          <a:ln>
            <a:noFill/>
          </a:ln>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600" dirty="0">
                <a:latin typeface="Cambria" pitchFamily="18" charset="0"/>
              </a:rPr>
              <a:t>These are </a:t>
            </a:r>
            <a:r>
              <a:rPr lang="en-US" sz="1600" dirty="0" smtClean="0">
                <a:latin typeface="Cambria" pitchFamily="18" charset="0"/>
              </a:rPr>
              <a:t>distinct memory locations both holding </a:t>
            </a:r>
            <a:r>
              <a:rPr lang="en-US" sz="1600" b="1" dirty="0" smtClean="0">
                <a:latin typeface="Courier New" pitchFamily="49" charset="0"/>
              </a:rPr>
              <a:t>x</a:t>
            </a:r>
            <a:r>
              <a:rPr lang="en-US" sz="1600" dirty="0" smtClean="0">
                <a:latin typeface="Cambria" pitchFamily="18" charset="0"/>
              </a:rPr>
              <a:t>'s – </a:t>
            </a:r>
            <a:r>
              <a:rPr lang="en-US" sz="1600" i="1" dirty="0" smtClean="0">
                <a:latin typeface="Cambria" pitchFamily="18" charset="0"/>
              </a:rPr>
              <a:t>and now they also have different values!!</a:t>
            </a:r>
            <a:endParaRPr lang="en-US" sz="1600" i="1" dirty="0">
              <a:latin typeface="Cambria" pitchFamily="18" charset="0"/>
            </a:endParaRPr>
          </a:p>
        </p:txBody>
      </p:sp>
      <p:sp>
        <p:nvSpPr>
          <p:cNvPr id="34" name="TextBox 33"/>
          <p:cNvSpPr txBox="1"/>
          <p:nvPr/>
        </p:nvSpPr>
        <p:spPr>
          <a:xfrm>
            <a:off x="6920704" y="1584446"/>
            <a:ext cx="1404849" cy="400110"/>
          </a:xfrm>
          <a:prstGeom prst="rect">
            <a:avLst/>
          </a:prstGeom>
          <a:solidFill>
            <a:schemeClr val="bg1">
              <a:lumMod val="95000"/>
            </a:schemeClr>
          </a:solidFill>
        </p:spPr>
        <p:txBody>
          <a:bodyPr wrap="square" rtlCol="0">
            <a:spAutoFit/>
          </a:bodyPr>
          <a:lstStyle/>
          <a:p>
            <a:pPr algn="ctr"/>
            <a:r>
              <a:rPr lang="en-US" sz="2000" dirty="0" smtClean="0">
                <a:latin typeface="Calibri" panose="020F0502020204030204" pitchFamily="34" charset="0"/>
              </a:rPr>
              <a:t>stack frame</a:t>
            </a:r>
            <a:endParaRPr lang="en-US" sz="2000" dirty="0">
              <a:latin typeface="Calibri" panose="020F0502020204030204" pitchFamily="34" charset="0"/>
            </a:endParaRPr>
          </a:p>
        </p:txBody>
      </p:sp>
      <p:sp>
        <p:nvSpPr>
          <p:cNvPr id="35" name="TextBox 34"/>
          <p:cNvSpPr txBox="1"/>
          <p:nvPr/>
        </p:nvSpPr>
        <p:spPr>
          <a:xfrm>
            <a:off x="6920704" y="2802003"/>
            <a:ext cx="1404849" cy="400110"/>
          </a:xfrm>
          <a:prstGeom prst="rect">
            <a:avLst/>
          </a:prstGeom>
          <a:solidFill>
            <a:schemeClr val="bg1">
              <a:lumMod val="95000"/>
            </a:schemeClr>
          </a:solidFill>
        </p:spPr>
        <p:txBody>
          <a:bodyPr wrap="square" rtlCol="0">
            <a:spAutoFit/>
          </a:bodyPr>
          <a:lstStyle/>
          <a:p>
            <a:pPr algn="ctr"/>
            <a:r>
              <a:rPr lang="en-US" sz="2000" dirty="0" smtClean="0">
                <a:latin typeface="Calibri" panose="020F0502020204030204" pitchFamily="34" charset="0"/>
              </a:rPr>
              <a:t>stack frame</a:t>
            </a:r>
            <a:endParaRPr lang="en-US" sz="2000" dirty="0">
              <a:latin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7734600" y="4943520"/>
              <a:ext cx="295560" cy="66960"/>
            </p14:xfrm>
          </p:contentPart>
        </mc:Choice>
        <mc:Fallback xmlns="">
          <p:pic>
            <p:nvPicPr>
              <p:cNvPr id="2" name="Ink 1"/>
              <p:cNvPicPr/>
              <p:nvPr/>
            </p:nvPicPr>
            <p:blipFill>
              <a:blip r:embed="rId4"/>
              <a:stretch>
                <a:fillRect/>
              </a:stretch>
            </p:blipFill>
            <p:spPr>
              <a:xfrm>
                <a:off x="7725240" y="4934160"/>
                <a:ext cx="314280" cy="85680"/>
              </a:xfrm>
              <a:prstGeom prst="rect">
                <a:avLst/>
              </a:prstGeom>
            </p:spPr>
          </p:pic>
        </mc:Fallback>
      </mc:AlternateContent>
    </p:spTree>
    <p:extLst>
      <p:ext uri="{BB962C8B-B14F-4D97-AF65-F5344CB8AC3E}">
        <p14:creationId xmlns:p14="http://schemas.microsoft.com/office/powerpoint/2010/main" val="21617305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4495800" y="1524000"/>
            <a:ext cx="3886200" cy="1066800"/>
          </a:xfrm>
          <a:prstGeom prst="rect">
            <a:avLst/>
          </a:prstGeom>
          <a:solidFill>
            <a:srgbClr val="CAF5FB"/>
          </a:solidFill>
          <a:ln w="19050">
            <a:solidFill>
              <a:schemeClr val="tx1"/>
            </a:solidFill>
            <a:miter lim="800000"/>
            <a:headEnd/>
            <a:tailEnd/>
          </a:ln>
        </p:spPr>
        <p:txBody>
          <a:bodyPr wrap="none" anchor="ctr"/>
          <a:lstStyle/>
          <a:p>
            <a:endParaRPr lang="en-US"/>
          </a:p>
        </p:txBody>
      </p:sp>
      <p:sp>
        <p:nvSpPr>
          <p:cNvPr id="21507" name="Rectangle 3"/>
          <p:cNvSpPr>
            <a:spLocks noChangeArrowheads="1"/>
          </p:cNvSpPr>
          <p:nvPr/>
        </p:nvSpPr>
        <p:spPr bwMode="auto">
          <a:xfrm>
            <a:off x="4495800" y="2743200"/>
            <a:ext cx="3886200" cy="1066800"/>
          </a:xfrm>
          <a:prstGeom prst="rect">
            <a:avLst/>
          </a:prstGeom>
          <a:solidFill>
            <a:srgbClr val="CAF5FB"/>
          </a:solidFill>
          <a:ln w="19050">
            <a:solidFill>
              <a:srgbClr val="1E16E4"/>
            </a:solidFill>
            <a:miter lim="800000"/>
            <a:headEnd/>
            <a:tailEnd/>
          </a:ln>
        </p:spPr>
        <p:txBody>
          <a:bodyPr wrap="none" anchor="ctr"/>
          <a:lstStyle/>
          <a:p>
            <a:endParaRPr lang="en-US"/>
          </a:p>
        </p:txBody>
      </p:sp>
      <p:sp>
        <p:nvSpPr>
          <p:cNvPr id="21509" name="Text Box 8"/>
          <p:cNvSpPr txBox="1">
            <a:spLocks noChangeArrowheads="1"/>
          </p:cNvSpPr>
          <p:nvPr/>
        </p:nvSpPr>
        <p:spPr bwMode="auto">
          <a:xfrm>
            <a:off x="609600" y="2314575"/>
            <a:ext cx="3657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solidFill>
                  <a:srgbClr val="1E16E4"/>
                </a:solidFill>
                <a:latin typeface="Courier New" pitchFamily="49" charset="0"/>
              </a:rPr>
              <a:t>def f(x):</a:t>
            </a:r>
          </a:p>
          <a:p>
            <a:pPr>
              <a:lnSpc>
                <a:spcPct val="60000"/>
              </a:lnSpc>
              <a:spcBef>
                <a:spcPct val="50000"/>
              </a:spcBef>
            </a:pPr>
            <a:r>
              <a:rPr lang="en-US" sz="1600" b="1">
                <a:solidFill>
                  <a:srgbClr val="1E16E4"/>
                </a:solidFill>
                <a:latin typeface="Courier New" pitchFamily="49" charset="0"/>
              </a:rPr>
              <a:t>    return 11*g(x) + g(x/2) </a:t>
            </a:r>
          </a:p>
        </p:txBody>
      </p:sp>
      <p:sp>
        <p:nvSpPr>
          <p:cNvPr id="21510" name="Text Box 9"/>
          <p:cNvSpPr txBox="1">
            <a:spLocks noChangeArrowheads="1"/>
          </p:cNvSpPr>
          <p:nvPr/>
        </p:nvSpPr>
        <p:spPr bwMode="auto">
          <a:xfrm>
            <a:off x="609600" y="3106738"/>
            <a:ext cx="26670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solidFill>
                  <a:srgbClr val="067B0E"/>
                </a:solidFill>
                <a:latin typeface="Courier New" pitchFamily="49" charset="0"/>
              </a:rPr>
              <a:t>def g(x):</a:t>
            </a:r>
          </a:p>
          <a:p>
            <a:pPr>
              <a:lnSpc>
                <a:spcPct val="60000"/>
              </a:lnSpc>
              <a:spcBef>
                <a:spcPct val="50000"/>
              </a:spcBef>
            </a:pPr>
            <a:r>
              <a:rPr lang="en-US" sz="1600" b="1">
                <a:solidFill>
                  <a:srgbClr val="067B0E"/>
                </a:solidFill>
                <a:latin typeface="Courier New" pitchFamily="49" charset="0"/>
              </a:rPr>
              <a:t>    return -1 * x </a:t>
            </a:r>
          </a:p>
        </p:txBody>
      </p:sp>
      <p:sp>
        <p:nvSpPr>
          <p:cNvPr id="21511" name="Text Box 11"/>
          <p:cNvSpPr txBox="1">
            <a:spLocks noChangeArrowheads="1"/>
          </p:cNvSpPr>
          <p:nvPr/>
        </p:nvSpPr>
        <p:spPr bwMode="auto">
          <a:xfrm>
            <a:off x="609600" y="1524000"/>
            <a:ext cx="3276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latin typeface="Courier New" pitchFamily="49" charset="0"/>
              </a:rPr>
              <a:t>def demo(x):</a:t>
            </a:r>
          </a:p>
          <a:p>
            <a:pPr>
              <a:lnSpc>
                <a:spcPct val="60000"/>
              </a:lnSpc>
              <a:spcBef>
                <a:spcPct val="50000"/>
              </a:spcBef>
            </a:pPr>
            <a:r>
              <a:rPr lang="en-US" sz="1600" b="1">
                <a:latin typeface="Courier New" pitchFamily="49" charset="0"/>
              </a:rPr>
              <a:t>    return x + f(x)  </a:t>
            </a:r>
          </a:p>
        </p:txBody>
      </p:sp>
      <p:sp>
        <p:nvSpPr>
          <p:cNvPr id="21512" name="Rectangle 12"/>
          <p:cNvSpPr>
            <a:spLocks noChangeArrowheads="1"/>
          </p:cNvSpPr>
          <p:nvPr/>
        </p:nvSpPr>
        <p:spPr bwMode="auto">
          <a:xfrm>
            <a:off x="4514850" y="1533525"/>
            <a:ext cx="671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demo</a:t>
            </a:r>
          </a:p>
        </p:txBody>
      </p:sp>
      <p:sp>
        <p:nvSpPr>
          <p:cNvPr id="21513" name="Rectangle 13"/>
          <p:cNvSpPr>
            <a:spLocks noChangeArrowheads="1"/>
          </p:cNvSpPr>
          <p:nvPr/>
        </p:nvSpPr>
        <p:spPr bwMode="auto">
          <a:xfrm>
            <a:off x="4814888" y="1812925"/>
            <a:ext cx="915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21514" name="Rectangle 14"/>
          <p:cNvSpPr>
            <a:spLocks noChangeArrowheads="1"/>
          </p:cNvSpPr>
          <p:nvPr/>
        </p:nvSpPr>
        <p:spPr bwMode="auto">
          <a:xfrm>
            <a:off x="4821238" y="2101850"/>
            <a:ext cx="2257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-4 + f(-4)</a:t>
            </a:r>
          </a:p>
        </p:txBody>
      </p:sp>
      <p:sp>
        <p:nvSpPr>
          <p:cNvPr id="21515" name="Rectangle 15"/>
          <p:cNvSpPr>
            <a:spLocks noChangeArrowheads="1"/>
          </p:cNvSpPr>
          <p:nvPr/>
        </p:nvSpPr>
        <p:spPr bwMode="auto">
          <a:xfrm>
            <a:off x="4572000" y="2743200"/>
            <a:ext cx="30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1E16E4"/>
                </a:solidFill>
                <a:latin typeface="Courier New" pitchFamily="49" charset="0"/>
              </a:rPr>
              <a:t>f</a:t>
            </a:r>
          </a:p>
        </p:txBody>
      </p:sp>
      <p:sp>
        <p:nvSpPr>
          <p:cNvPr id="21516" name="Rectangle 16"/>
          <p:cNvSpPr>
            <a:spLocks noChangeArrowheads="1"/>
          </p:cNvSpPr>
          <p:nvPr/>
        </p:nvSpPr>
        <p:spPr bwMode="auto">
          <a:xfrm>
            <a:off x="4816475" y="2987675"/>
            <a:ext cx="915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21517" name="Rectangle 17"/>
          <p:cNvSpPr>
            <a:spLocks noChangeArrowheads="1"/>
          </p:cNvSpPr>
          <p:nvPr/>
        </p:nvSpPr>
        <p:spPr bwMode="auto">
          <a:xfrm>
            <a:off x="4822825" y="3276600"/>
            <a:ext cx="22829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dirty="0">
                <a:latin typeface="Courier New" pitchFamily="49" charset="0"/>
              </a:rPr>
              <a:t>return 11* 4  + </a:t>
            </a:r>
            <a:r>
              <a:rPr lang="en-US" sz="1600" b="1" dirty="0">
                <a:solidFill>
                  <a:srgbClr val="C00000"/>
                </a:solidFill>
                <a:latin typeface="Courier New" pitchFamily="49" charset="0"/>
              </a:rPr>
              <a:t>2</a:t>
            </a:r>
          </a:p>
        </p:txBody>
      </p:sp>
      <p:sp>
        <p:nvSpPr>
          <p:cNvPr id="21518" name="Rectangle 18"/>
          <p:cNvSpPr>
            <a:spLocks noChangeArrowheads="1"/>
          </p:cNvSpPr>
          <p:nvPr/>
        </p:nvSpPr>
        <p:spPr bwMode="auto">
          <a:xfrm>
            <a:off x="6311900" y="2128838"/>
            <a:ext cx="712788" cy="304800"/>
          </a:xfrm>
          <a:prstGeom prst="rect">
            <a:avLst/>
          </a:prstGeom>
          <a:noFill/>
          <a:ln w="19050">
            <a:solidFill>
              <a:srgbClr val="1E16E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19" name="AutoShape 21"/>
          <p:cNvSpPr>
            <a:spLocks noChangeArrowheads="1"/>
          </p:cNvSpPr>
          <p:nvPr/>
        </p:nvSpPr>
        <p:spPr bwMode="auto">
          <a:xfrm>
            <a:off x="6553200" y="2438400"/>
            <a:ext cx="228600" cy="533400"/>
          </a:xfrm>
          <a:prstGeom prst="downArrow">
            <a:avLst>
              <a:gd name="adj1" fmla="val 30556"/>
              <a:gd name="adj2" fmla="val 65139"/>
            </a:avLst>
          </a:prstGeom>
          <a:solidFill>
            <a:srgbClr val="0C0BC6"/>
          </a:solidFill>
          <a:ln w="9525">
            <a:solidFill>
              <a:schemeClr val="tx1"/>
            </a:solidFill>
            <a:miter lim="800000"/>
            <a:headEnd/>
            <a:tailEnd/>
          </a:ln>
        </p:spPr>
        <p:txBody>
          <a:bodyPr wrap="none" anchor="ctr"/>
          <a:lstStyle/>
          <a:p>
            <a:endParaRPr lang="en-US"/>
          </a:p>
        </p:txBody>
      </p:sp>
      <p:sp>
        <p:nvSpPr>
          <p:cNvPr id="21520" name="Text Box 22"/>
          <p:cNvSpPr txBox="1">
            <a:spLocks noChangeArrowheads="1"/>
          </p:cNvSpPr>
          <p:nvPr/>
        </p:nvSpPr>
        <p:spPr bwMode="auto">
          <a:xfrm>
            <a:off x="533400" y="45720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&gt;&gt;&gt; demo(-4) </a:t>
            </a:r>
            <a:r>
              <a:rPr lang="en-US">
                <a:latin typeface="Times" pitchFamily="-106" charset="0"/>
              </a:rPr>
              <a:t>?</a:t>
            </a:r>
            <a:endParaRPr lang="en-US" b="1">
              <a:latin typeface="Courier New" pitchFamily="49" charset="0"/>
            </a:endParaRPr>
          </a:p>
        </p:txBody>
      </p:sp>
      <p:sp>
        <p:nvSpPr>
          <p:cNvPr id="17" name="Text Box 8"/>
          <p:cNvSpPr txBox="1">
            <a:spLocks noChangeArrowheads="1"/>
          </p:cNvSpPr>
          <p:nvPr/>
        </p:nvSpPr>
        <p:spPr bwMode="auto">
          <a:xfrm>
            <a:off x="1295400" y="228600"/>
            <a:ext cx="6246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How functions work…</a:t>
            </a:r>
          </a:p>
        </p:txBody>
      </p:sp>
      <p:sp>
        <p:nvSpPr>
          <p:cNvPr id="18" name="Down Arrow 17"/>
          <p:cNvSpPr/>
          <p:nvPr/>
        </p:nvSpPr>
        <p:spPr bwMode="auto">
          <a:xfrm rot="10800000">
            <a:off x="6619081" y="3615154"/>
            <a:ext cx="603250" cy="762000"/>
          </a:xfrm>
          <a:prstGeom prst="downArrow">
            <a:avLst/>
          </a:prstGeom>
          <a:solidFill>
            <a:srgbClr val="CC33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9" name="TextBox 18"/>
          <p:cNvSpPr txBox="1"/>
          <p:nvPr/>
        </p:nvSpPr>
        <p:spPr>
          <a:xfrm>
            <a:off x="5563107" y="4470287"/>
            <a:ext cx="2724151" cy="461665"/>
          </a:xfrm>
          <a:prstGeom prst="rect">
            <a:avLst/>
          </a:prstGeom>
          <a:noFill/>
        </p:spPr>
        <p:txBody>
          <a:bodyPr wrap="square" rtlCol="0">
            <a:spAutoFit/>
          </a:bodyPr>
          <a:lstStyle/>
          <a:p>
            <a:pPr algn="ctr"/>
            <a:r>
              <a:rPr lang="en-US" dirty="0" smtClean="0">
                <a:solidFill>
                  <a:srgbClr val="C00000"/>
                </a:solidFill>
                <a:latin typeface="Calibri" panose="020F0502020204030204" pitchFamily="34" charset="0"/>
              </a:rPr>
              <a:t>the "return value"</a:t>
            </a:r>
            <a:endParaRPr lang="en-US" dirty="0">
              <a:solidFill>
                <a:srgbClr val="C00000"/>
              </a:solidFill>
              <a:latin typeface="Calibri" panose="020F0502020204030204" pitchFamily="34" charset="0"/>
            </a:endParaRPr>
          </a:p>
        </p:txBody>
      </p:sp>
      <p:sp>
        <p:nvSpPr>
          <p:cNvPr id="20" name="TextBox 19"/>
          <p:cNvSpPr txBox="1"/>
          <p:nvPr/>
        </p:nvSpPr>
        <p:spPr>
          <a:xfrm>
            <a:off x="6920704" y="1584446"/>
            <a:ext cx="1404849" cy="400110"/>
          </a:xfrm>
          <a:prstGeom prst="rect">
            <a:avLst/>
          </a:prstGeom>
          <a:solidFill>
            <a:schemeClr val="bg1">
              <a:lumMod val="95000"/>
            </a:schemeClr>
          </a:solidFill>
        </p:spPr>
        <p:txBody>
          <a:bodyPr wrap="square" rtlCol="0">
            <a:spAutoFit/>
          </a:bodyPr>
          <a:lstStyle/>
          <a:p>
            <a:pPr algn="ctr"/>
            <a:r>
              <a:rPr lang="en-US" sz="2000" dirty="0" smtClean="0">
                <a:latin typeface="Calibri" panose="020F0502020204030204" pitchFamily="34" charset="0"/>
              </a:rPr>
              <a:t>stack frame</a:t>
            </a:r>
            <a:endParaRPr lang="en-US" sz="2000" dirty="0">
              <a:latin typeface="Calibri" panose="020F0502020204030204" pitchFamily="34" charset="0"/>
            </a:endParaRPr>
          </a:p>
        </p:txBody>
      </p:sp>
      <p:sp>
        <p:nvSpPr>
          <p:cNvPr id="21" name="TextBox 20"/>
          <p:cNvSpPr txBox="1"/>
          <p:nvPr/>
        </p:nvSpPr>
        <p:spPr>
          <a:xfrm>
            <a:off x="6920704" y="2802003"/>
            <a:ext cx="1404849" cy="400110"/>
          </a:xfrm>
          <a:prstGeom prst="rect">
            <a:avLst/>
          </a:prstGeom>
          <a:solidFill>
            <a:schemeClr val="bg1">
              <a:lumMod val="95000"/>
            </a:schemeClr>
          </a:solidFill>
        </p:spPr>
        <p:txBody>
          <a:bodyPr wrap="square" rtlCol="0">
            <a:spAutoFit/>
          </a:bodyPr>
          <a:lstStyle/>
          <a:p>
            <a:pPr algn="ctr"/>
            <a:r>
              <a:rPr lang="en-US" sz="2000" dirty="0" smtClean="0">
                <a:latin typeface="Calibri" panose="020F0502020204030204" pitchFamily="34" charset="0"/>
              </a:rPr>
              <a:t>stack frame</a:t>
            </a:r>
            <a:endParaRPr lang="en-US" sz="2000" dirty="0">
              <a:latin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5772240" y="3619440"/>
              <a:ext cx="1343520" cy="86040"/>
            </p14:xfrm>
          </p:contentPart>
        </mc:Choice>
        <mc:Fallback xmlns="">
          <p:pic>
            <p:nvPicPr>
              <p:cNvPr id="2" name="Ink 1"/>
              <p:cNvPicPr/>
              <p:nvPr/>
            </p:nvPicPr>
            <p:blipFill>
              <a:blip r:embed="rId4"/>
              <a:stretch>
                <a:fillRect/>
              </a:stretch>
            </p:blipFill>
            <p:spPr>
              <a:xfrm>
                <a:off x="5762880" y="3610080"/>
                <a:ext cx="1362240" cy="104760"/>
              </a:xfrm>
              <a:prstGeom prst="rect">
                <a:avLst/>
              </a:prstGeom>
            </p:spPr>
          </p:pic>
        </mc:Fallback>
      </mc:AlternateContent>
    </p:spTree>
    <p:extLst>
      <p:ext uri="{BB962C8B-B14F-4D97-AF65-F5344CB8AC3E}">
        <p14:creationId xmlns:p14="http://schemas.microsoft.com/office/powerpoint/2010/main" val="233679877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4495800" y="1524000"/>
            <a:ext cx="3886200" cy="1066800"/>
          </a:xfrm>
          <a:prstGeom prst="rect">
            <a:avLst/>
          </a:prstGeom>
          <a:solidFill>
            <a:srgbClr val="CAF5FB"/>
          </a:solidFill>
          <a:ln w="19050">
            <a:solidFill>
              <a:schemeClr val="tx1"/>
            </a:solidFill>
            <a:miter lim="800000"/>
            <a:headEnd/>
            <a:tailEnd/>
          </a:ln>
        </p:spPr>
        <p:txBody>
          <a:bodyPr wrap="none" anchor="ctr"/>
          <a:lstStyle/>
          <a:p>
            <a:endParaRPr lang="en-US"/>
          </a:p>
        </p:txBody>
      </p:sp>
      <p:sp>
        <p:nvSpPr>
          <p:cNvPr id="22531" name="Rectangle 3"/>
          <p:cNvSpPr>
            <a:spLocks noChangeArrowheads="1"/>
          </p:cNvSpPr>
          <p:nvPr/>
        </p:nvSpPr>
        <p:spPr bwMode="auto">
          <a:xfrm>
            <a:off x="4495800" y="2743200"/>
            <a:ext cx="3886200" cy="1066800"/>
          </a:xfrm>
          <a:prstGeom prst="rect">
            <a:avLst/>
          </a:prstGeom>
          <a:solidFill>
            <a:srgbClr val="CAF5FB"/>
          </a:solidFill>
          <a:ln w="19050">
            <a:solidFill>
              <a:srgbClr val="1E16E4"/>
            </a:solidFill>
            <a:miter lim="800000"/>
            <a:headEnd/>
            <a:tailEnd/>
          </a:ln>
        </p:spPr>
        <p:txBody>
          <a:bodyPr wrap="none" anchor="ctr"/>
          <a:lstStyle/>
          <a:p>
            <a:endParaRPr lang="en-US"/>
          </a:p>
        </p:txBody>
      </p:sp>
      <p:sp>
        <p:nvSpPr>
          <p:cNvPr id="22533" name="Text Box 8"/>
          <p:cNvSpPr txBox="1">
            <a:spLocks noChangeArrowheads="1"/>
          </p:cNvSpPr>
          <p:nvPr/>
        </p:nvSpPr>
        <p:spPr bwMode="auto">
          <a:xfrm>
            <a:off x="609600" y="2314575"/>
            <a:ext cx="3657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solidFill>
                  <a:srgbClr val="1E16E4"/>
                </a:solidFill>
                <a:latin typeface="Courier New" pitchFamily="49" charset="0"/>
              </a:rPr>
              <a:t>def f(x):</a:t>
            </a:r>
          </a:p>
          <a:p>
            <a:pPr>
              <a:lnSpc>
                <a:spcPct val="60000"/>
              </a:lnSpc>
              <a:spcBef>
                <a:spcPct val="50000"/>
              </a:spcBef>
            </a:pPr>
            <a:r>
              <a:rPr lang="en-US" sz="1600" b="1">
                <a:solidFill>
                  <a:srgbClr val="1E16E4"/>
                </a:solidFill>
                <a:latin typeface="Courier New" pitchFamily="49" charset="0"/>
              </a:rPr>
              <a:t>    return 11*g(x) + g(x/2) </a:t>
            </a:r>
          </a:p>
        </p:txBody>
      </p:sp>
      <p:sp>
        <p:nvSpPr>
          <p:cNvPr id="22534" name="Text Box 9"/>
          <p:cNvSpPr txBox="1">
            <a:spLocks noChangeArrowheads="1"/>
          </p:cNvSpPr>
          <p:nvPr/>
        </p:nvSpPr>
        <p:spPr bwMode="auto">
          <a:xfrm>
            <a:off x="609600" y="3106738"/>
            <a:ext cx="26670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solidFill>
                  <a:srgbClr val="067B0E"/>
                </a:solidFill>
                <a:latin typeface="Courier New" pitchFamily="49" charset="0"/>
              </a:rPr>
              <a:t>def g(x):</a:t>
            </a:r>
          </a:p>
          <a:p>
            <a:pPr>
              <a:lnSpc>
                <a:spcPct val="60000"/>
              </a:lnSpc>
              <a:spcBef>
                <a:spcPct val="50000"/>
              </a:spcBef>
            </a:pPr>
            <a:r>
              <a:rPr lang="en-US" sz="1600" b="1">
                <a:solidFill>
                  <a:srgbClr val="067B0E"/>
                </a:solidFill>
                <a:latin typeface="Courier New" pitchFamily="49" charset="0"/>
              </a:rPr>
              <a:t>    return -1 * x </a:t>
            </a:r>
          </a:p>
        </p:txBody>
      </p:sp>
      <p:sp>
        <p:nvSpPr>
          <p:cNvPr id="22535" name="Text Box 11"/>
          <p:cNvSpPr txBox="1">
            <a:spLocks noChangeArrowheads="1"/>
          </p:cNvSpPr>
          <p:nvPr/>
        </p:nvSpPr>
        <p:spPr bwMode="auto">
          <a:xfrm>
            <a:off x="609600" y="1524000"/>
            <a:ext cx="3276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latin typeface="Courier New" pitchFamily="49" charset="0"/>
              </a:rPr>
              <a:t>def demo(x):</a:t>
            </a:r>
          </a:p>
          <a:p>
            <a:pPr>
              <a:lnSpc>
                <a:spcPct val="60000"/>
              </a:lnSpc>
              <a:spcBef>
                <a:spcPct val="50000"/>
              </a:spcBef>
            </a:pPr>
            <a:r>
              <a:rPr lang="en-US" sz="1600" b="1">
                <a:latin typeface="Courier New" pitchFamily="49" charset="0"/>
              </a:rPr>
              <a:t>    return x + f(x)  </a:t>
            </a:r>
          </a:p>
        </p:txBody>
      </p:sp>
      <p:sp>
        <p:nvSpPr>
          <p:cNvPr id="22536" name="Rectangle 12"/>
          <p:cNvSpPr>
            <a:spLocks noChangeArrowheads="1"/>
          </p:cNvSpPr>
          <p:nvPr/>
        </p:nvSpPr>
        <p:spPr bwMode="auto">
          <a:xfrm>
            <a:off x="4514850" y="1533525"/>
            <a:ext cx="671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demo</a:t>
            </a:r>
          </a:p>
        </p:txBody>
      </p:sp>
      <p:sp>
        <p:nvSpPr>
          <p:cNvPr id="22537" name="Rectangle 13"/>
          <p:cNvSpPr>
            <a:spLocks noChangeArrowheads="1"/>
          </p:cNvSpPr>
          <p:nvPr/>
        </p:nvSpPr>
        <p:spPr bwMode="auto">
          <a:xfrm>
            <a:off x="4814888" y="1812925"/>
            <a:ext cx="915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22538" name="Rectangle 14"/>
          <p:cNvSpPr>
            <a:spLocks noChangeArrowheads="1"/>
          </p:cNvSpPr>
          <p:nvPr/>
        </p:nvSpPr>
        <p:spPr bwMode="auto">
          <a:xfrm>
            <a:off x="4821238" y="2101850"/>
            <a:ext cx="2257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-4 + f(-4)</a:t>
            </a:r>
          </a:p>
        </p:txBody>
      </p:sp>
      <p:sp>
        <p:nvSpPr>
          <p:cNvPr id="22539" name="Rectangle 15"/>
          <p:cNvSpPr>
            <a:spLocks noChangeArrowheads="1"/>
          </p:cNvSpPr>
          <p:nvPr/>
        </p:nvSpPr>
        <p:spPr bwMode="auto">
          <a:xfrm>
            <a:off x="4572000" y="2743200"/>
            <a:ext cx="30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1E16E4"/>
                </a:solidFill>
                <a:latin typeface="Courier New" pitchFamily="49" charset="0"/>
              </a:rPr>
              <a:t>f</a:t>
            </a:r>
          </a:p>
        </p:txBody>
      </p:sp>
      <p:sp>
        <p:nvSpPr>
          <p:cNvPr id="22540" name="Rectangle 16"/>
          <p:cNvSpPr>
            <a:spLocks noChangeArrowheads="1"/>
          </p:cNvSpPr>
          <p:nvPr/>
        </p:nvSpPr>
        <p:spPr bwMode="auto">
          <a:xfrm>
            <a:off x="4816475" y="2987675"/>
            <a:ext cx="915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22541" name="Rectangle 17"/>
          <p:cNvSpPr>
            <a:spLocks noChangeArrowheads="1"/>
          </p:cNvSpPr>
          <p:nvPr/>
        </p:nvSpPr>
        <p:spPr bwMode="auto">
          <a:xfrm>
            <a:off x="4822825" y="3276600"/>
            <a:ext cx="2379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11* 4  + 2 </a:t>
            </a:r>
          </a:p>
        </p:txBody>
      </p:sp>
      <p:sp>
        <p:nvSpPr>
          <p:cNvPr id="22542" name="Rectangle 18"/>
          <p:cNvSpPr>
            <a:spLocks noChangeArrowheads="1"/>
          </p:cNvSpPr>
          <p:nvPr/>
        </p:nvSpPr>
        <p:spPr bwMode="auto">
          <a:xfrm>
            <a:off x="6311900" y="2128838"/>
            <a:ext cx="712788" cy="304800"/>
          </a:xfrm>
          <a:prstGeom prst="rect">
            <a:avLst/>
          </a:prstGeom>
          <a:noFill/>
          <a:ln w="19050">
            <a:solidFill>
              <a:srgbClr val="1E16E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43" name="AutoShape 21"/>
          <p:cNvSpPr>
            <a:spLocks noChangeArrowheads="1"/>
          </p:cNvSpPr>
          <p:nvPr/>
        </p:nvSpPr>
        <p:spPr bwMode="auto">
          <a:xfrm>
            <a:off x="6553200" y="2438400"/>
            <a:ext cx="228600" cy="533400"/>
          </a:xfrm>
          <a:prstGeom prst="downArrow">
            <a:avLst>
              <a:gd name="adj1" fmla="val 30556"/>
              <a:gd name="adj2" fmla="val 65139"/>
            </a:avLst>
          </a:prstGeom>
          <a:solidFill>
            <a:srgbClr val="0C0BC6"/>
          </a:solidFill>
          <a:ln w="9525">
            <a:solidFill>
              <a:schemeClr val="tx1"/>
            </a:solidFill>
            <a:miter lim="800000"/>
            <a:headEnd/>
            <a:tailEnd/>
          </a:ln>
        </p:spPr>
        <p:txBody>
          <a:bodyPr wrap="none" anchor="ctr"/>
          <a:lstStyle/>
          <a:p>
            <a:endParaRPr lang="en-US"/>
          </a:p>
        </p:txBody>
      </p:sp>
      <p:sp>
        <p:nvSpPr>
          <p:cNvPr id="22544" name="Oval 22"/>
          <p:cNvSpPr>
            <a:spLocks noChangeArrowheads="1"/>
          </p:cNvSpPr>
          <p:nvPr/>
        </p:nvSpPr>
        <p:spPr bwMode="auto">
          <a:xfrm>
            <a:off x="5581650" y="3252788"/>
            <a:ext cx="1714500" cy="365125"/>
          </a:xfrm>
          <a:prstGeom prst="ellipse">
            <a:avLst/>
          </a:prstGeom>
          <a:noFill/>
          <a:ln w="19050">
            <a:solidFill>
              <a:srgbClr val="0C0BC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45" name="Line 23"/>
          <p:cNvSpPr>
            <a:spLocks noChangeShapeType="1"/>
          </p:cNvSpPr>
          <p:nvPr/>
        </p:nvSpPr>
        <p:spPr bwMode="auto">
          <a:xfrm flipH="1" flipV="1">
            <a:off x="6864350" y="2455863"/>
            <a:ext cx="763588" cy="803275"/>
          </a:xfrm>
          <a:prstGeom prst="line">
            <a:avLst/>
          </a:prstGeom>
          <a:noFill/>
          <a:ln w="19050">
            <a:solidFill>
              <a:srgbClr val="0C0BC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46" name="Line 24"/>
          <p:cNvSpPr>
            <a:spLocks noChangeShapeType="1"/>
          </p:cNvSpPr>
          <p:nvPr/>
        </p:nvSpPr>
        <p:spPr bwMode="auto">
          <a:xfrm flipV="1">
            <a:off x="7296150" y="3425825"/>
            <a:ext cx="342900" cy="4763"/>
          </a:xfrm>
          <a:prstGeom prst="line">
            <a:avLst/>
          </a:prstGeom>
          <a:noFill/>
          <a:ln w="19050">
            <a:solidFill>
              <a:srgbClr val="0C0BC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47" name="Rectangle 25"/>
          <p:cNvSpPr>
            <a:spLocks noChangeArrowheads="1"/>
          </p:cNvSpPr>
          <p:nvPr/>
        </p:nvSpPr>
        <p:spPr bwMode="auto">
          <a:xfrm>
            <a:off x="7599363" y="3259138"/>
            <a:ext cx="428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dirty="0">
                <a:solidFill>
                  <a:srgbClr val="C00000"/>
                </a:solidFill>
                <a:latin typeface="Courier New" pitchFamily="49" charset="0"/>
              </a:rPr>
              <a:t>46</a:t>
            </a:r>
          </a:p>
        </p:txBody>
      </p:sp>
      <p:sp>
        <p:nvSpPr>
          <p:cNvPr id="22548" name="Text Box 26"/>
          <p:cNvSpPr txBox="1">
            <a:spLocks noChangeArrowheads="1"/>
          </p:cNvSpPr>
          <p:nvPr/>
        </p:nvSpPr>
        <p:spPr bwMode="auto">
          <a:xfrm>
            <a:off x="533400" y="45720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&gt;&gt;&gt; demo(-4) </a:t>
            </a:r>
            <a:r>
              <a:rPr lang="en-US">
                <a:latin typeface="Times" pitchFamily="-106" charset="0"/>
              </a:rPr>
              <a:t>?</a:t>
            </a:r>
            <a:endParaRPr lang="en-US" b="1">
              <a:latin typeface="Courier New" pitchFamily="49" charset="0"/>
            </a:endParaRPr>
          </a:p>
        </p:txBody>
      </p:sp>
      <p:sp>
        <p:nvSpPr>
          <p:cNvPr id="22" name="Text Box 8"/>
          <p:cNvSpPr txBox="1">
            <a:spLocks noChangeArrowheads="1"/>
          </p:cNvSpPr>
          <p:nvPr/>
        </p:nvSpPr>
        <p:spPr bwMode="auto">
          <a:xfrm>
            <a:off x="1295400" y="228600"/>
            <a:ext cx="6246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How functions work…</a:t>
            </a:r>
          </a:p>
        </p:txBody>
      </p:sp>
      <p:sp>
        <p:nvSpPr>
          <p:cNvPr id="21" name="TextBox 20"/>
          <p:cNvSpPr txBox="1"/>
          <p:nvPr/>
        </p:nvSpPr>
        <p:spPr>
          <a:xfrm>
            <a:off x="6920704" y="1584446"/>
            <a:ext cx="1404849" cy="400110"/>
          </a:xfrm>
          <a:prstGeom prst="rect">
            <a:avLst/>
          </a:prstGeom>
          <a:solidFill>
            <a:schemeClr val="bg1">
              <a:lumMod val="95000"/>
            </a:schemeClr>
          </a:solidFill>
        </p:spPr>
        <p:txBody>
          <a:bodyPr wrap="square" rtlCol="0">
            <a:spAutoFit/>
          </a:bodyPr>
          <a:lstStyle/>
          <a:p>
            <a:pPr algn="ctr"/>
            <a:r>
              <a:rPr lang="en-US" sz="2000" dirty="0" smtClean="0">
                <a:latin typeface="Calibri" panose="020F0502020204030204" pitchFamily="34" charset="0"/>
              </a:rPr>
              <a:t>stack frame</a:t>
            </a:r>
            <a:endParaRPr lang="en-US" sz="2000" dirty="0">
              <a:latin typeface="Calibri" panose="020F0502020204030204" pitchFamily="34" charset="0"/>
            </a:endParaRPr>
          </a:p>
        </p:txBody>
      </p:sp>
    </p:spTree>
    <p:extLst>
      <p:ext uri="{BB962C8B-B14F-4D97-AF65-F5344CB8AC3E}">
        <p14:creationId xmlns:p14="http://schemas.microsoft.com/office/powerpoint/2010/main" val="355154260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4495800" y="1524000"/>
            <a:ext cx="3886200" cy="1066800"/>
          </a:xfrm>
          <a:prstGeom prst="rect">
            <a:avLst/>
          </a:prstGeom>
          <a:solidFill>
            <a:srgbClr val="CAF5FB"/>
          </a:solidFill>
          <a:ln w="19050">
            <a:solidFill>
              <a:schemeClr val="tx1"/>
            </a:solidFill>
            <a:miter lim="800000"/>
            <a:headEnd/>
            <a:tailEnd/>
          </a:ln>
        </p:spPr>
        <p:txBody>
          <a:bodyPr wrap="none" anchor="ctr"/>
          <a:lstStyle/>
          <a:p>
            <a:endParaRPr lang="en-US"/>
          </a:p>
        </p:txBody>
      </p:sp>
      <p:sp>
        <p:nvSpPr>
          <p:cNvPr id="23556" name="Text Box 8"/>
          <p:cNvSpPr txBox="1">
            <a:spLocks noChangeArrowheads="1"/>
          </p:cNvSpPr>
          <p:nvPr/>
        </p:nvSpPr>
        <p:spPr bwMode="auto">
          <a:xfrm>
            <a:off x="609600" y="2314575"/>
            <a:ext cx="3657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dirty="0" err="1">
                <a:solidFill>
                  <a:srgbClr val="1E16E4"/>
                </a:solidFill>
                <a:latin typeface="Courier New" pitchFamily="49" charset="0"/>
              </a:rPr>
              <a:t>def</a:t>
            </a:r>
            <a:r>
              <a:rPr lang="en-US" sz="1600" b="1" dirty="0">
                <a:solidFill>
                  <a:srgbClr val="1E16E4"/>
                </a:solidFill>
                <a:latin typeface="Courier New" pitchFamily="49" charset="0"/>
              </a:rPr>
              <a:t> f(x):</a:t>
            </a:r>
          </a:p>
          <a:p>
            <a:pPr>
              <a:lnSpc>
                <a:spcPct val="60000"/>
              </a:lnSpc>
              <a:spcBef>
                <a:spcPct val="50000"/>
              </a:spcBef>
            </a:pPr>
            <a:r>
              <a:rPr lang="en-US" sz="1600" b="1" dirty="0">
                <a:solidFill>
                  <a:srgbClr val="1E16E4"/>
                </a:solidFill>
                <a:latin typeface="Courier New" pitchFamily="49" charset="0"/>
              </a:rPr>
              <a:t>    return 11*g(x) + g(x/2) </a:t>
            </a:r>
          </a:p>
        </p:txBody>
      </p:sp>
      <p:sp>
        <p:nvSpPr>
          <p:cNvPr id="23557" name="Text Box 9"/>
          <p:cNvSpPr txBox="1">
            <a:spLocks noChangeArrowheads="1"/>
          </p:cNvSpPr>
          <p:nvPr/>
        </p:nvSpPr>
        <p:spPr bwMode="auto">
          <a:xfrm>
            <a:off x="609600" y="3106738"/>
            <a:ext cx="26670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solidFill>
                  <a:srgbClr val="067B0E"/>
                </a:solidFill>
                <a:latin typeface="Courier New" pitchFamily="49" charset="0"/>
              </a:rPr>
              <a:t>def g(x):</a:t>
            </a:r>
          </a:p>
          <a:p>
            <a:pPr>
              <a:lnSpc>
                <a:spcPct val="60000"/>
              </a:lnSpc>
              <a:spcBef>
                <a:spcPct val="50000"/>
              </a:spcBef>
            </a:pPr>
            <a:r>
              <a:rPr lang="en-US" sz="1600" b="1">
                <a:solidFill>
                  <a:srgbClr val="067B0E"/>
                </a:solidFill>
                <a:latin typeface="Courier New" pitchFamily="49" charset="0"/>
              </a:rPr>
              <a:t>    return -1 * x </a:t>
            </a:r>
          </a:p>
        </p:txBody>
      </p:sp>
      <p:sp>
        <p:nvSpPr>
          <p:cNvPr id="23558" name="Text Box 11"/>
          <p:cNvSpPr txBox="1">
            <a:spLocks noChangeArrowheads="1"/>
          </p:cNvSpPr>
          <p:nvPr/>
        </p:nvSpPr>
        <p:spPr bwMode="auto">
          <a:xfrm>
            <a:off x="609600" y="1524000"/>
            <a:ext cx="3276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dirty="0" err="1">
                <a:latin typeface="Courier New" pitchFamily="49" charset="0"/>
              </a:rPr>
              <a:t>def</a:t>
            </a:r>
            <a:r>
              <a:rPr lang="en-US" sz="1600" b="1" dirty="0">
                <a:latin typeface="Courier New" pitchFamily="49" charset="0"/>
              </a:rPr>
              <a:t> demo(x):</a:t>
            </a:r>
          </a:p>
          <a:p>
            <a:pPr>
              <a:lnSpc>
                <a:spcPct val="60000"/>
              </a:lnSpc>
              <a:spcBef>
                <a:spcPct val="50000"/>
              </a:spcBef>
            </a:pPr>
            <a:r>
              <a:rPr lang="en-US" sz="1600" b="1" dirty="0">
                <a:latin typeface="Courier New" pitchFamily="49" charset="0"/>
              </a:rPr>
              <a:t>    return x + f(x)  </a:t>
            </a:r>
          </a:p>
        </p:txBody>
      </p:sp>
      <p:sp>
        <p:nvSpPr>
          <p:cNvPr id="23559" name="Rectangle 12"/>
          <p:cNvSpPr>
            <a:spLocks noChangeArrowheads="1"/>
          </p:cNvSpPr>
          <p:nvPr/>
        </p:nvSpPr>
        <p:spPr bwMode="auto">
          <a:xfrm>
            <a:off x="4514850" y="1533525"/>
            <a:ext cx="671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demo</a:t>
            </a:r>
          </a:p>
        </p:txBody>
      </p:sp>
      <p:sp>
        <p:nvSpPr>
          <p:cNvPr id="23560" name="Rectangle 13"/>
          <p:cNvSpPr>
            <a:spLocks noChangeArrowheads="1"/>
          </p:cNvSpPr>
          <p:nvPr/>
        </p:nvSpPr>
        <p:spPr bwMode="auto">
          <a:xfrm>
            <a:off x="4814888" y="1812925"/>
            <a:ext cx="915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23561" name="Rectangle 14"/>
          <p:cNvSpPr>
            <a:spLocks noChangeArrowheads="1"/>
          </p:cNvSpPr>
          <p:nvPr/>
        </p:nvSpPr>
        <p:spPr bwMode="auto">
          <a:xfrm>
            <a:off x="4821238" y="2101850"/>
            <a:ext cx="20361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dirty="0">
                <a:latin typeface="Courier New" pitchFamily="49" charset="0"/>
              </a:rPr>
              <a:t>return -4 +  </a:t>
            </a:r>
            <a:r>
              <a:rPr lang="en-US" sz="1600" b="1" dirty="0">
                <a:solidFill>
                  <a:srgbClr val="C00000"/>
                </a:solidFill>
                <a:latin typeface="Courier New" pitchFamily="49" charset="0"/>
              </a:rPr>
              <a:t>46</a:t>
            </a:r>
          </a:p>
        </p:txBody>
      </p:sp>
      <p:sp>
        <p:nvSpPr>
          <p:cNvPr id="23562" name="Oval 21"/>
          <p:cNvSpPr>
            <a:spLocks noChangeArrowheads="1"/>
          </p:cNvSpPr>
          <p:nvPr/>
        </p:nvSpPr>
        <p:spPr bwMode="auto">
          <a:xfrm>
            <a:off x="5491163" y="2084388"/>
            <a:ext cx="1714500" cy="3651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63" name="Line 22"/>
          <p:cNvSpPr>
            <a:spLocks noChangeShapeType="1"/>
          </p:cNvSpPr>
          <p:nvPr/>
        </p:nvSpPr>
        <p:spPr bwMode="auto">
          <a:xfrm flipH="1">
            <a:off x="4548188" y="2449513"/>
            <a:ext cx="1619250" cy="2119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4" name="Rectangle 25"/>
          <p:cNvSpPr>
            <a:spLocks noChangeArrowheads="1"/>
          </p:cNvSpPr>
          <p:nvPr/>
        </p:nvSpPr>
        <p:spPr bwMode="auto">
          <a:xfrm>
            <a:off x="4100513" y="4525963"/>
            <a:ext cx="823912"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solidFill>
                  <a:srgbClr val="B63734"/>
                </a:solidFill>
                <a:latin typeface="Courier New" pitchFamily="49" charset="0"/>
              </a:rPr>
              <a:t>42</a:t>
            </a:r>
          </a:p>
        </p:txBody>
      </p:sp>
      <p:sp>
        <p:nvSpPr>
          <p:cNvPr id="23565" name="Text Box 26"/>
          <p:cNvSpPr txBox="1">
            <a:spLocks noChangeArrowheads="1"/>
          </p:cNvSpPr>
          <p:nvPr/>
        </p:nvSpPr>
        <p:spPr bwMode="auto">
          <a:xfrm>
            <a:off x="533400" y="45720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&gt;&gt;&gt; demo(-4) </a:t>
            </a:r>
          </a:p>
        </p:txBody>
      </p:sp>
      <p:sp>
        <p:nvSpPr>
          <p:cNvPr id="23566" name="Line 27"/>
          <p:cNvSpPr>
            <a:spLocks noChangeShapeType="1"/>
          </p:cNvSpPr>
          <p:nvPr/>
        </p:nvSpPr>
        <p:spPr bwMode="auto">
          <a:xfrm>
            <a:off x="2895600" y="4789488"/>
            <a:ext cx="1152525" cy="952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7" name="Rectangle 28"/>
          <p:cNvSpPr>
            <a:spLocks noChangeArrowheads="1"/>
          </p:cNvSpPr>
          <p:nvPr/>
        </p:nvSpPr>
        <p:spPr bwMode="auto">
          <a:xfrm>
            <a:off x="517525" y="5016500"/>
            <a:ext cx="54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B63734"/>
                </a:solidFill>
                <a:latin typeface="Courier New" pitchFamily="49" charset="0"/>
              </a:rPr>
              <a:t>42</a:t>
            </a:r>
          </a:p>
        </p:txBody>
      </p:sp>
      <p:sp>
        <p:nvSpPr>
          <p:cNvPr id="16" name="Text Box 8"/>
          <p:cNvSpPr txBox="1">
            <a:spLocks noChangeArrowheads="1"/>
          </p:cNvSpPr>
          <p:nvPr/>
        </p:nvSpPr>
        <p:spPr bwMode="auto">
          <a:xfrm>
            <a:off x="1295400" y="228600"/>
            <a:ext cx="6246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How functions work…</a:t>
            </a:r>
          </a:p>
        </p:txBody>
      </p:sp>
      <p:sp>
        <p:nvSpPr>
          <p:cNvPr id="17" name="TextBox 16"/>
          <p:cNvSpPr txBox="1"/>
          <p:nvPr/>
        </p:nvSpPr>
        <p:spPr>
          <a:xfrm>
            <a:off x="6920704" y="1584446"/>
            <a:ext cx="1404849" cy="400110"/>
          </a:xfrm>
          <a:prstGeom prst="rect">
            <a:avLst/>
          </a:prstGeom>
          <a:solidFill>
            <a:schemeClr val="bg1">
              <a:lumMod val="95000"/>
            </a:schemeClr>
          </a:solidFill>
        </p:spPr>
        <p:txBody>
          <a:bodyPr wrap="square" rtlCol="0">
            <a:spAutoFit/>
          </a:bodyPr>
          <a:lstStyle/>
          <a:p>
            <a:pPr algn="ctr"/>
            <a:r>
              <a:rPr lang="en-US" sz="2000" dirty="0" smtClean="0">
                <a:latin typeface="Calibri" panose="020F0502020204030204" pitchFamily="34" charset="0"/>
              </a:rPr>
              <a:t>stack frame</a:t>
            </a:r>
            <a:endParaRPr lang="en-US" sz="2000" dirty="0">
              <a:latin typeface="Calibri" panose="020F0502020204030204" pitchFamily="34" charset="0"/>
            </a:endParaRPr>
          </a:p>
        </p:txBody>
      </p:sp>
    </p:spTree>
    <p:extLst>
      <p:ext uri="{BB962C8B-B14F-4D97-AF65-F5344CB8AC3E}">
        <p14:creationId xmlns:p14="http://schemas.microsoft.com/office/powerpoint/2010/main" val="3304981272"/>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4495800" y="1524000"/>
            <a:ext cx="3886200" cy="1066800"/>
          </a:xfrm>
          <a:prstGeom prst="rect">
            <a:avLst/>
          </a:prstGeom>
          <a:solidFill>
            <a:srgbClr val="CAF5FB"/>
          </a:solidFill>
          <a:ln w="19050">
            <a:solidFill>
              <a:schemeClr val="tx1"/>
            </a:solidFill>
            <a:miter lim="800000"/>
            <a:headEnd/>
            <a:tailEnd/>
          </a:ln>
        </p:spPr>
        <p:txBody>
          <a:bodyPr wrap="none" anchor="ctr"/>
          <a:lstStyle/>
          <a:p>
            <a:endParaRPr lang="en-US"/>
          </a:p>
        </p:txBody>
      </p:sp>
      <p:sp>
        <p:nvSpPr>
          <p:cNvPr id="25603" name="Rectangle 3"/>
          <p:cNvSpPr>
            <a:spLocks noChangeArrowheads="1"/>
          </p:cNvSpPr>
          <p:nvPr/>
        </p:nvSpPr>
        <p:spPr bwMode="auto">
          <a:xfrm>
            <a:off x="4495800" y="2743200"/>
            <a:ext cx="3886200" cy="1066800"/>
          </a:xfrm>
          <a:prstGeom prst="rect">
            <a:avLst/>
          </a:prstGeom>
          <a:solidFill>
            <a:srgbClr val="CAF5FB"/>
          </a:solidFill>
          <a:ln w="19050">
            <a:solidFill>
              <a:srgbClr val="1E16E4"/>
            </a:solidFill>
            <a:miter lim="800000"/>
            <a:headEnd/>
            <a:tailEnd/>
          </a:ln>
        </p:spPr>
        <p:txBody>
          <a:bodyPr wrap="none" anchor="ctr"/>
          <a:lstStyle/>
          <a:p>
            <a:endParaRPr lang="en-US"/>
          </a:p>
        </p:txBody>
      </p:sp>
      <p:sp>
        <p:nvSpPr>
          <p:cNvPr id="25604" name="Rectangle 4"/>
          <p:cNvSpPr>
            <a:spLocks noChangeArrowheads="1"/>
          </p:cNvSpPr>
          <p:nvPr/>
        </p:nvSpPr>
        <p:spPr bwMode="auto">
          <a:xfrm>
            <a:off x="4495800" y="4114800"/>
            <a:ext cx="3886200" cy="1066800"/>
          </a:xfrm>
          <a:prstGeom prst="rect">
            <a:avLst/>
          </a:prstGeom>
          <a:solidFill>
            <a:srgbClr val="CAF5FB"/>
          </a:solidFill>
          <a:ln w="19050">
            <a:solidFill>
              <a:srgbClr val="067B0E"/>
            </a:solidFill>
            <a:miter lim="800000"/>
            <a:headEnd/>
            <a:tailEnd/>
          </a:ln>
        </p:spPr>
        <p:txBody>
          <a:bodyPr wrap="none" anchor="ctr"/>
          <a:lstStyle/>
          <a:p>
            <a:endParaRPr lang="en-US"/>
          </a:p>
        </p:txBody>
      </p:sp>
      <p:sp>
        <p:nvSpPr>
          <p:cNvPr id="25605" name="Text Box 8"/>
          <p:cNvSpPr txBox="1">
            <a:spLocks noChangeArrowheads="1"/>
          </p:cNvSpPr>
          <p:nvPr/>
        </p:nvSpPr>
        <p:spPr bwMode="auto">
          <a:xfrm>
            <a:off x="1295400" y="228600"/>
            <a:ext cx="6246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a:latin typeface="Cambria" pitchFamily="18" charset="0"/>
              </a:rPr>
              <a:t>Function </a:t>
            </a:r>
            <a:r>
              <a:rPr lang="en-US" sz="4000" b="1" i="1">
                <a:latin typeface="Cambria" pitchFamily="18" charset="0"/>
              </a:rPr>
              <a:t>stack</a:t>
            </a:r>
            <a:r>
              <a:rPr lang="en-US" sz="4000">
                <a:latin typeface="Cambria" pitchFamily="18" charset="0"/>
              </a:rPr>
              <a:t>ing</a:t>
            </a:r>
          </a:p>
        </p:txBody>
      </p:sp>
      <p:sp>
        <p:nvSpPr>
          <p:cNvPr id="29703" name="Text Box 9"/>
          <p:cNvSpPr txBox="1">
            <a:spLocks noChangeArrowheads="1"/>
          </p:cNvSpPr>
          <p:nvPr/>
        </p:nvSpPr>
        <p:spPr bwMode="auto">
          <a:xfrm>
            <a:off x="609600" y="2314575"/>
            <a:ext cx="3657600" cy="506413"/>
          </a:xfrm>
          <a:prstGeom prst="rect">
            <a:avLst/>
          </a:prstGeom>
          <a:noFill/>
          <a:ln w="9525">
            <a:noFill/>
            <a:miter lim="800000"/>
            <a:headEnd/>
            <a:tailEnd/>
          </a:ln>
        </p:spPr>
        <p:txBody>
          <a:bodyPr>
            <a:spAutoFit/>
          </a:bodyPr>
          <a:lstStyle/>
          <a:p>
            <a:pPr>
              <a:lnSpc>
                <a:spcPct val="60000"/>
              </a:lnSpc>
              <a:spcBef>
                <a:spcPct val="50000"/>
              </a:spcBef>
              <a:defRPr/>
            </a:pPr>
            <a:r>
              <a:rPr lang="en-US" sz="1600" b="1">
                <a:solidFill>
                  <a:schemeClr val="bg1">
                    <a:lumMod val="65000"/>
                  </a:schemeClr>
                </a:solidFill>
                <a:latin typeface="Courier New" pitchFamily="49" charset="0"/>
                <a:ea typeface="MS PGothic" pitchFamily="34" charset="-128"/>
              </a:rPr>
              <a:t>def f(x):</a:t>
            </a:r>
          </a:p>
          <a:p>
            <a:pPr>
              <a:lnSpc>
                <a:spcPct val="60000"/>
              </a:lnSpc>
              <a:spcBef>
                <a:spcPct val="50000"/>
              </a:spcBef>
              <a:defRPr/>
            </a:pPr>
            <a:r>
              <a:rPr lang="en-US" sz="1600" b="1">
                <a:solidFill>
                  <a:schemeClr val="bg1">
                    <a:lumMod val="65000"/>
                  </a:schemeClr>
                </a:solidFill>
                <a:latin typeface="Courier New" pitchFamily="49" charset="0"/>
                <a:ea typeface="MS PGothic" pitchFamily="34" charset="-128"/>
              </a:rPr>
              <a:t>    return 11*g(x) + g(x/2) </a:t>
            </a:r>
          </a:p>
        </p:txBody>
      </p:sp>
      <p:sp>
        <p:nvSpPr>
          <p:cNvPr id="29704" name="Text Box 10"/>
          <p:cNvSpPr txBox="1">
            <a:spLocks noChangeArrowheads="1"/>
          </p:cNvSpPr>
          <p:nvPr/>
        </p:nvSpPr>
        <p:spPr bwMode="auto">
          <a:xfrm>
            <a:off x="609600" y="3106738"/>
            <a:ext cx="2667000" cy="506412"/>
          </a:xfrm>
          <a:prstGeom prst="rect">
            <a:avLst/>
          </a:prstGeom>
          <a:noFill/>
          <a:ln w="9525">
            <a:noFill/>
            <a:miter lim="800000"/>
            <a:headEnd/>
            <a:tailEnd/>
          </a:ln>
        </p:spPr>
        <p:txBody>
          <a:bodyPr>
            <a:spAutoFit/>
          </a:bodyPr>
          <a:lstStyle/>
          <a:p>
            <a:pPr>
              <a:lnSpc>
                <a:spcPct val="60000"/>
              </a:lnSpc>
              <a:spcBef>
                <a:spcPct val="50000"/>
              </a:spcBef>
              <a:defRPr/>
            </a:pPr>
            <a:r>
              <a:rPr lang="en-US" sz="1600" b="1">
                <a:solidFill>
                  <a:schemeClr val="bg1">
                    <a:lumMod val="65000"/>
                  </a:schemeClr>
                </a:solidFill>
                <a:latin typeface="Courier New" pitchFamily="49" charset="0"/>
                <a:ea typeface="MS PGothic" pitchFamily="34" charset="-128"/>
              </a:rPr>
              <a:t>def g(x):</a:t>
            </a:r>
          </a:p>
          <a:p>
            <a:pPr>
              <a:lnSpc>
                <a:spcPct val="60000"/>
              </a:lnSpc>
              <a:spcBef>
                <a:spcPct val="50000"/>
              </a:spcBef>
              <a:defRPr/>
            </a:pPr>
            <a:r>
              <a:rPr lang="en-US" sz="1600" b="1">
                <a:solidFill>
                  <a:schemeClr val="bg1">
                    <a:lumMod val="65000"/>
                  </a:schemeClr>
                </a:solidFill>
                <a:latin typeface="Courier New" pitchFamily="49" charset="0"/>
                <a:ea typeface="MS PGothic" pitchFamily="34" charset="-128"/>
              </a:rPr>
              <a:t>    return -1 * x </a:t>
            </a:r>
          </a:p>
        </p:txBody>
      </p:sp>
      <p:sp>
        <p:nvSpPr>
          <p:cNvPr id="29705" name="Text Box 12"/>
          <p:cNvSpPr txBox="1">
            <a:spLocks noChangeArrowheads="1"/>
          </p:cNvSpPr>
          <p:nvPr/>
        </p:nvSpPr>
        <p:spPr bwMode="auto">
          <a:xfrm>
            <a:off x="609600" y="1524000"/>
            <a:ext cx="3276600" cy="506413"/>
          </a:xfrm>
          <a:prstGeom prst="rect">
            <a:avLst/>
          </a:prstGeom>
          <a:noFill/>
          <a:ln w="9525">
            <a:noFill/>
            <a:miter lim="800000"/>
            <a:headEnd/>
            <a:tailEnd/>
          </a:ln>
        </p:spPr>
        <p:txBody>
          <a:bodyPr>
            <a:spAutoFit/>
          </a:bodyPr>
          <a:lstStyle/>
          <a:p>
            <a:pPr>
              <a:lnSpc>
                <a:spcPct val="60000"/>
              </a:lnSpc>
              <a:spcBef>
                <a:spcPct val="50000"/>
              </a:spcBef>
              <a:defRPr/>
            </a:pPr>
            <a:r>
              <a:rPr lang="en-US" sz="1600" b="1">
                <a:solidFill>
                  <a:schemeClr val="bg1">
                    <a:lumMod val="65000"/>
                  </a:schemeClr>
                </a:solidFill>
                <a:latin typeface="Courier New" pitchFamily="49" charset="0"/>
                <a:ea typeface="MS PGothic" pitchFamily="34" charset="-128"/>
              </a:rPr>
              <a:t>def demo(x):</a:t>
            </a:r>
          </a:p>
          <a:p>
            <a:pPr>
              <a:lnSpc>
                <a:spcPct val="60000"/>
              </a:lnSpc>
              <a:spcBef>
                <a:spcPct val="50000"/>
              </a:spcBef>
              <a:defRPr/>
            </a:pPr>
            <a:r>
              <a:rPr lang="en-US" sz="1600" b="1">
                <a:solidFill>
                  <a:schemeClr val="bg1">
                    <a:lumMod val="65000"/>
                  </a:schemeClr>
                </a:solidFill>
                <a:latin typeface="Courier New" pitchFamily="49" charset="0"/>
                <a:ea typeface="MS PGothic" pitchFamily="34" charset="-128"/>
              </a:rPr>
              <a:t>    return x + f(x)  </a:t>
            </a:r>
          </a:p>
        </p:txBody>
      </p:sp>
      <p:sp>
        <p:nvSpPr>
          <p:cNvPr id="25609" name="Rectangle 13"/>
          <p:cNvSpPr>
            <a:spLocks noChangeArrowheads="1"/>
          </p:cNvSpPr>
          <p:nvPr/>
        </p:nvSpPr>
        <p:spPr bwMode="auto">
          <a:xfrm>
            <a:off x="4514850" y="1533525"/>
            <a:ext cx="671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demo</a:t>
            </a:r>
          </a:p>
        </p:txBody>
      </p:sp>
      <p:sp>
        <p:nvSpPr>
          <p:cNvPr id="25610" name="Rectangle 14"/>
          <p:cNvSpPr>
            <a:spLocks noChangeArrowheads="1"/>
          </p:cNvSpPr>
          <p:nvPr/>
        </p:nvSpPr>
        <p:spPr bwMode="auto">
          <a:xfrm>
            <a:off x="4814888" y="1812925"/>
            <a:ext cx="915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25611" name="Rectangle 15"/>
          <p:cNvSpPr>
            <a:spLocks noChangeArrowheads="1"/>
          </p:cNvSpPr>
          <p:nvPr/>
        </p:nvSpPr>
        <p:spPr bwMode="auto">
          <a:xfrm>
            <a:off x="4821238" y="2101850"/>
            <a:ext cx="2257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-4 + f(-4)</a:t>
            </a:r>
          </a:p>
        </p:txBody>
      </p:sp>
      <p:sp>
        <p:nvSpPr>
          <p:cNvPr id="25612" name="Rectangle 16"/>
          <p:cNvSpPr>
            <a:spLocks noChangeArrowheads="1"/>
          </p:cNvSpPr>
          <p:nvPr/>
        </p:nvSpPr>
        <p:spPr bwMode="auto">
          <a:xfrm>
            <a:off x="4572000" y="2743200"/>
            <a:ext cx="30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1E16E4"/>
                </a:solidFill>
                <a:latin typeface="Courier New" pitchFamily="49" charset="0"/>
              </a:rPr>
              <a:t>f</a:t>
            </a:r>
          </a:p>
        </p:txBody>
      </p:sp>
      <p:sp>
        <p:nvSpPr>
          <p:cNvPr id="25613" name="Rectangle 17"/>
          <p:cNvSpPr>
            <a:spLocks noChangeArrowheads="1"/>
          </p:cNvSpPr>
          <p:nvPr/>
        </p:nvSpPr>
        <p:spPr bwMode="auto">
          <a:xfrm>
            <a:off x="4572000" y="4191000"/>
            <a:ext cx="30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67B0E"/>
                </a:solidFill>
                <a:latin typeface="Courier New" pitchFamily="49" charset="0"/>
              </a:rPr>
              <a:t>g</a:t>
            </a:r>
          </a:p>
        </p:txBody>
      </p:sp>
      <p:sp>
        <p:nvSpPr>
          <p:cNvPr id="25614" name="Rectangle 18"/>
          <p:cNvSpPr>
            <a:spLocks noChangeArrowheads="1"/>
          </p:cNvSpPr>
          <p:nvPr/>
        </p:nvSpPr>
        <p:spPr bwMode="auto">
          <a:xfrm>
            <a:off x="4816475" y="2987675"/>
            <a:ext cx="915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25615" name="Rectangle 19"/>
          <p:cNvSpPr>
            <a:spLocks noChangeArrowheads="1"/>
          </p:cNvSpPr>
          <p:nvPr/>
        </p:nvSpPr>
        <p:spPr bwMode="auto">
          <a:xfrm>
            <a:off x="4822825" y="3276600"/>
            <a:ext cx="3111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11* 4   + g(-4/2)</a:t>
            </a:r>
          </a:p>
        </p:txBody>
      </p:sp>
      <p:sp>
        <p:nvSpPr>
          <p:cNvPr id="25616" name="Rectangle 20"/>
          <p:cNvSpPr>
            <a:spLocks noChangeArrowheads="1"/>
          </p:cNvSpPr>
          <p:nvPr/>
        </p:nvSpPr>
        <p:spPr bwMode="auto">
          <a:xfrm>
            <a:off x="4816475" y="4403725"/>
            <a:ext cx="915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-2</a:t>
            </a:r>
          </a:p>
        </p:txBody>
      </p:sp>
      <p:sp>
        <p:nvSpPr>
          <p:cNvPr id="25617" name="Rectangle 21"/>
          <p:cNvSpPr>
            <a:spLocks noChangeArrowheads="1"/>
          </p:cNvSpPr>
          <p:nvPr/>
        </p:nvSpPr>
        <p:spPr bwMode="auto">
          <a:xfrm>
            <a:off x="4822825" y="4692650"/>
            <a:ext cx="2012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-1 * -2</a:t>
            </a:r>
          </a:p>
        </p:txBody>
      </p:sp>
      <p:sp>
        <p:nvSpPr>
          <p:cNvPr id="25618" name="Oval 22"/>
          <p:cNvSpPr>
            <a:spLocks noChangeArrowheads="1"/>
          </p:cNvSpPr>
          <p:nvPr/>
        </p:nvSpPr>
        <p:spPr bwMode="auto">
          <a:xfrm>
            <a:off x="5659438" y="4679950"/>
            <a:ext cx="1298575" cy="365125"/>
          </a:xfrm>
          <a:prstGeom prst="ellipse">
            <a:avLst/>
          </a:prstGeom>
          <a:noFill/>
          <a:ln w="19050">
            <a:solidFill>
              <a:srgbClr val="067B0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9" name="Rectangle 23"/>
          <p:cNvSpPr>
            <a:spLocks noChangeArrowheads="1"/>
          </p:cNvSpPr>
          <p:nvPr/>
        </p:nvSpPr>
        <p:spPr bwMode="auto">
          <a:xfrm>
            <a:off x="7283450" y="4692650"/>
            <a:ext cx="428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67B0E"/>
                </a:solidFill>
                <a:latin typeface="Courier New" pitchFamily="49" charset="0"/>
              </a:rPr>
              <a:t> 2</a:t>
            </a:r>
          </a:p>
        </p:txBody>
      </p:sp>
      <p:sp>
        <p:nvSpPr>
          <p:cNvPr id="25620" name="Line 24"/>
          <p:cNvSpPr>
            <a:spLocks noChangeShapeType="1"/>
          </p:cNvSpPr>
          <p:nvPr/>
        </p:nvSpPr>
        <p:spPr bwMode="auto">
          <a:xfrm flipV="1">
            <a:off x="7537450" y="3617913"/>
            <a:ext cx="0" cy="1057275"/>
          </a:xfrm>
          <a:prstGeom prst="line">
            <a:avLst/>
          </a:prstGeom>
          <a:noFill/>
          <a:ln w="19050">
            <a:solidFill>
              <a:srgbClr val="067B0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21" name="Rectangle 25"/>
          <p:cNvSpPr>
            <a:spLocks noChangeArrowheads="1"/>
          </p:cNvSpPr>
          <p:nvPr/>
        </p:nvSpPr>
        <p:spPr bwMode="auto">
          <a:xfrm>
            <a:off x="6311900" y="2128838"/>
            <a:ext cx="712788" cy="304800"/>
          </a:xfrm>
          <a:prstGeom prst="rect">
            <a:avLst/>
          </a:prstGeom>
          <a:noFill/>
          <a:ln w="19050">
            <a:solidFill>
              <a:srgbClr val="1E16E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22" name="Rectangle 26"/>
          <p:cNvSpPr>
            <a:spLocks noChangeArrowheads="1"/>
          </p:cNvSpPr>
          <p:nvPr/>
        </p:nvSpPr>
        <p:spPr bwMode="auto">
          <a:xfrm>
            <a:off x="6932613" y="3313113"/>
            <a:ext cx="969962" cy="304800"/>
          </a:xfrm>
          <a:prstGeom prst="rect">
            <a:avLst/>
          </a:prstGeom>
          <a:noFill/>
          <a:ln w="19050">
            <a:solidFill>
              <a:srgbClr val="067B0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23" name="Line 27"/>
          <p:cNvSpPr>
            <a:spLocks noChangeShapeType="1"/>
          </p:cNvSpPr>
          <p:nvPr/>
        </p:nvSpPr>
        <p:spPr bwMode="auto">
          <a:xfrm flipV="1">
            <a:off x="6959600" y="4852988"/>
            <a:ext cx="342900" cy="4762"/>
          </a:xfrm>
          <a:prstGeom prst="line">
            <a:avLst/>
          </a:prstGeom>
          <a:noFill/>
          <a:ln w="19050">
            <a:solidFill>
              <a:srgbClr val="067B0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21" name="Text Box 28"/>
          <p:cNvSpPr txBox="1">
            <a:spLocks noChangeArrowheads="1"/>
          </p:cNvSpPr>
          <p:nvPr/>
        </p:nvSpPr>
        <p:spPr bwMode="auto">
          <a:xfrm>
            <a:off x="762000" y="5791200"/>
            <a:ext cx="1600200" cy="244475"/>
          </a:xfrm>
          <a:prstGeom prst="rect">
            <a:avLst/>
          </a:prstGeom>
          <a:noFill/>
          <a:ln w="9525">
            <a:noFill/>
            <a:miter lim="800000"/>
            <a:headEnd/>
            <a:tailEnd/>
          </a:ln>
        </p:spPr>
        <p:txBody>
          <a:bodyPr>
            <a:spAutoFit/>
          </a:bodyPr>
          <a:lstStyle/>
          <a:p>
            <a:pPr>
              <a:spcBef>
                <a:spcPct val="50000"/>
              </a:spcBef>
              <a:defRPr/>
            </a:pPr>
            <a:endParaRPr lang="en-US" sz="1000">
              <a:solidFill>
                <a:schemeClr val="bg1">
                  <a:lumMod val="65000"/>
                </a:schemeClr>
              </a:solidFill>
              <a:latin typeface="Arial" pitchFamily="34" charset="0"/>
              <a:ea typeface="MS PGothic" pitchFamily="34" charset="-128"/>
            </a:endParaRPr>
          </a:p>
        </p:txBody>
      </p:sp>
      <p:sp>
        <p:nvSpPr>
          <p:cNvPr id="25625" name="AutoShape 29"/>
          <p:cNvSpPr>
            <a:spLocks noChangeArrowheads="1"/>
          </p:cNvSpPr>
          <p:nvPr/>
        </p:nvSpPr>
        <p:spPr bwMode="auto">
          <a:xfrm>
            <a:off x="6553200" y="2438400"/>
            <a:ext cx="228600" cy="533400"/>
          </a:xfrm>
          <a:prstGeom prst="downArrow">
            <a:avLst>
              <a:gd name="adj1" fmla="val 30556"/>
              <a:gd name="adj2" fmla="val 65139"/>
            </a:avLst>
          </a:prstGeom>
          <a:solidFill>
            <a:srgbClr val="0C0BC6"/>
          </a:solidFill>
          <a:ln w="9525">
            <a:solidFill>
              <a:schemeClr val="tx1"/>
            </a:solidFill>
            <a:miter lim="800000"/>
            <a:headEnd/>
            <a:tailEnd/>
          </a:ln>
        </p:spPr>
        <p:txBody>
          <a:bodyPr wrap="none" anchor="ctr"/>
          <a:lstStyle/>
          <a:p>
            <a:endParaRPr lang="en-US"/>
          </a:p>
        </p:txBody>
      </p:sp>
      <p:sp>
        <p:nvSpPr>
          <p:cNvPr id="25626" name="AutoShape 30"/>
          <p:cNvSpPr>
            <a:spLocks noChangeArrowheads="1"/>
          </p:cNvSpPr>
          <p:nvPr/>
        </p:nvSpPr>
        <p:spPr bwMode="auto">
          <a:xfrm>
            <a:off x="6999288" y="3614738"/>
            <a:ext cx="341312" cy="836612"/>
          </a:xfrm>
          <a:prstGeom prst="downArrow">
            <a:avLst>
              <a:gd name="adj1" fmla="val 30556"/>
              <a:gd name="adj2" fmla="val 68428"/>
            </a:avLst>
          </a:prstGeom>
          <a:solidFill>
            <a:srgbClr val="0FB126"/>
          </a:solidFill>
          <a:ln w="9525">
            <a:solidFill>
              <a:schemeClr val="tx1"/>
            </a:solidFill>
            <a:miter lim="800000"/>
            <a:headEnd/>
            <a:tailEnd/>
          </a:ln>
        </p:spPr>
        <p:txBody>
          <a:bodyPr wrap="none" anchor="ctr"/>
          <a:lstStyle/>
          <a:p>
            <a:endParaRPr lang="en-US"/>
          </a:p>
        </p:txBody>
      </p:sp>
      <p:sp>
        <p:nvSpPr>
          <p:cNvPr id="25628" name="Text Box 33"/>
          <p:cNvSpPr txBox="1">
            <a:spLocks noChangeArrowheads="1"/>
          </p:cNvSpPr>
          <p:nvPr/>
        </p:nvSpPr>
        <p:spPr bwMode="auto">
          <a:xfrm>
            <a:off x="765175" y="5486400"/>
            <a:ext cx="7769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dirty="0">
                <a:solidFill>
                  <a:srgbClr val="9103B9"/>
                </a:solidFill>
                <a:latin typeface="Cambria" pitchFamily="18" charset="0"/>
              </a:rPr>
              <a:t>(1) keeps separate variables for each function call…</a:t>
            </a:r>
          </a:p>
        </p:txBody>
      </p:sp>
      <p:sp>
        <p:nvSpPr>
          <p:cNvPr id="25629" name="Text Box 34"/>
          <p:cNvSpPr txBox="1">
            <a:spLocks noChangeArrowheads="1"/>
          </p:cNvSpPr>
          <p:nvPr/>
        </p:nvSpPr>
        <p:spPr bwMode="auto">
          <a:xfrm>
            <a:off x="765175" y="6096000"/>
            <a:ext cx="7235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solidFill>
                  <a:srgbClr val="9103B9"/>
                </a:solidFill>
                <a:latin typeface="Cambria" pitchFamily="18" charset="0"/>
              </a:rPr>
              <a:t>(2) remembers where to send results back to…</a:t>
            </a:r>
          </a:p>
        </p:txBody>
      </p:sp>
      <p:sp>
        <p:nvSpPr>
          <p:cNvPr id="25631" name="Rectangle 36"/>
          <p:cNvSpPr>
            <a:spLocks noChangeArrowheads="1"/>
          </p:cNvSpPr>
          <p:nvPr/>
        </p:nvSpPr>
        <p:spPr bwMode="auto">
          <a:xfrm>
            <a:off x="429834" y="4038600"/>
            <a:ext cx="310219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200" b="1" dirty="0">
                <a:solidFill>
                  <a:srgbClr val="9103B9"/>
                </a:solidFill>
                <a:latin typeface="Cambria" pitchFamily="18" charset="0"/>
              </a:rPr>
              <a:t>"The </a:t>
            </a:r>
            <a:r>
              <a:rPr lang="en-US" sz="4200" b="1" dirty="0" smtClean="0">
                <a:solidFill>
                  <a:srgbClr val="9103B9"/>
                </a:solidFill>
                <a:latin typeface="Cambria" pitchFamily="18" charset="0"/>
              </a:rPr>
              <a:t>stack"</a:t>
            </a:r>
            <a:endParaRPr lang="en-US" sz="4200" b="1" dirty="0">
              <a:latin typeface="Cambria" pitchFamily="18" charset="0"/>
            </a:endParaRPr>
          </a:p>
        </p:txBody>
      </p:sp>
      <p:sp>
        <p:nvSpPr>
          <p:cNvPr id="2" name="Rectangle 1"/>
          <p:cNvSpPr/>
          <p:nvPr/>
        </p:nvSpPr>
        <p:spPr>
          <a:xfrm>
            <a:off x="402327" y="4814242"/>
            <a:ext cx="3254737" cy="461665"/>
          </a:xfrm>
          <a:prstGeom prst="rect">
            <a:avLst/>
          </a:prstGeom>
        </p:spPr>
        <p:txBody>
          <a:bodyPr wrap="none">
            <a:spAutoFit/>
          </a:bodyPr>
          <a:lstStyle/>
          <a:p>
            <a:pPr algn="ctr"/>
            <a:r>
              <a:rPr lang="en-US" dirty="0" smtClean="0">
                <a:solidFill>
                  <a:srgbClr val="9103B9"/>
                </a:solidFill>
                <a:latin typeface="Cambria" pitchFamily="18" charset="0"/>
              </a:rPr>
              <a:t>is a </a:t>
            </a:r>
            <a:r>
              <a:rPr lang="en-US" b="1" dirty="0" smtClean="0">
                <a:solidFill>
                  <a:srgbClr val="9103B9"/>
                </a:solidFill>
                <a:latin typeface="Cambria" pitchFamily="18" charset="0"/>
              </a:rPr>
              <a:t>memory area </a:t>
            </a:r>
            <a:r>
              <a:rPr lang="en-US" dirty="0" smtClean="0">
                <a:solidFill>
                  <a:srgbClr val="9103B9"/>
                </a:solidFill>
                <a:latin typeface="Cambria" pitchFamily="18" charset="0"/>
              </a:rPr>
              <a:t>that</a:t>
            </a:r>
            <a:endParaRPr lang="en-US" dirty="0"/>
          </a:p>
        </p:txBody>
      </p:sp>
      <p:sp>
        <p:nvSpPr>
          <p:cNvPr id="33" name="Rounded Rectangle 35"/>
          <p:cNvSpPr>
            <a:spLocks noChangeArrowheads="1"/>
          </p:cNvSpPr>
          <p:nvPr/>
        </p:nvSpPr>
        <p:spPr bwMode="auto">
          <a:xfrm>
            <a:off x="5410200" y="2121959"/>
            <a:ext cx="3505200" cy="2468562"/>
          </a:xfrm>
          <a:prstGeom prst="roundRect">
            <a:avLst>
              <a:gd name="adj" fmla="val 16667"/>
            </a:avLst>
          </a:prstGeom>
          <a:solidFill>
            <a:srgbClr val="FFCCFF"/>
          </a:solidFill>
          <a:ln w="9525" algn="ctr">
            <a:noFill/>
            <a:round/>
            <a:headEnd/>
            <a:tailEnd/>
          </a:ln>
        </p:spPr>
        <p:txBody>
          <a:bodyPr/>
          <a:lstStyle/>
          <a:p>
            <a:pPr algn="ctr"/>
            <a:r>
              <a:rPr lang="en-US" sz="7200" dirty="0">
                <a:latin typeface="Cambria" pitchFamily="18" charset="0"/>
              </a:rPr>
              <a:t>the stack</a:t>
            </a:r>
          </a:p>
        </p:txBody>
      </p:sp>
      <p:sp>
        <p:nvSpPr>
          <p:cNvPr id="34" name="Line 31"/>
          <p:cNvSpPr>
            <a:spLocks noChangeShapeType="1"/>
          </p:cNvSpPr>
          <p:nvPr/>
        </p:nvSpPr>
        <p:spPr bwMode="auto">
          <a:xfrm>
            <a:off x="5732463" y="1530174"/>
            <a:ext cx="0" cy="3640137"/>
          </a:xfrm>
          <a:prstGeom prst="line">
            <a:avLst/>
          </a:prstGeom>
          <a:noFill/>
          <a:ln w="76200">
            <a:solidFill>
              <a:srgbClr val="9103B9"/>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 name="TextBox 34"/>
          <p:cNvSpPr txBox="1"/>
          <p:nvPr/>
        </p:nvSpPr>
        <p:spPr>
          <a:xfrm>
            <a:off x="6705599" y="1584446"/>
            <a:ext cx="1619955" cy="461665"/>
          </a:xfrm>
          <a:prstGeom prst="rect">
            <a:avLst/>
          </a:prstGeom>
          <a:solidFill>
            <a:schemeClr val="bg1">
              <a:lumMod val="95000"/>
            </a:schemeClr>
          </a:solidFill>
        </p:spPr>
        <p:txBody>
          <a:bodyPr wrap="square" rtlCol="0">
            <a:spAutoFit/>
          </a:bodyPr>
          <a:lstStyle/>
          <a:p>
            <a:pPr algn="ctr"/>
            <a:r>
              <a:rPr lang="en-US" dirty="0" smtClean="0">
                <a:latin typeface="Calibri" panose="020F0502020204030204" pitchFamily="34" charset="0"/>
              </a:rPr>
              <a:t>stack frame</a:t>
            </a:r>
            <a:endParaRPr lang="en-US" dirty="0">
              <a:latin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7829640" y="5629320"/>
              <a:ext cx="371880" cy="124200"/>
            </p14:xfrm>
          </p:contentPart>
        </mc:Choice>
        <mc:Fallback xmlns="">
          <p:pic>
            <p:nvPicPr>
              <p:cNvPr id="3" name="Ink 2"/>
              <p:cNvPicPr/>
              <p:nvPr/>
            </p:nvPicPr>
            <p:blipFill>
              <a:blip r:embed="rId4"/>
              <a:stretch>
                <a:fillRect/>
              </a:stretch>
            </p:blipFill>
            <p:spPr>
              <a:xfrm>
                <a:off x="7820280" y="5619960"/>
                <a:ext cx="390600" cy="142920"/>
              </a:xfrm>
              <a:prstGeom prst="rect">
                <a:avLst/>
              </a:prstGeom>
            </p:spPr>
          </p:pic>
        </mc:Fallback>
      </mc:AlternateContent>
    </p:spTree>
    <p:extLst>
      <p:ext uri="{BB962C8B-B14F-4D97-AF65-F5344CB8AC3E}">
        <p14:creationId xmlns:p14="http://schemas.microsoft.com/office/powerpoint/2010/main" val="288566875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77305" y="228600"/>
            <a:ext cx="8269287"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b="1" dirty="0">
                <a:latin typeface="Courier New" pitchFamily="49" charset="0"/>
              </a:rPr>
              <a:t>return  </a:t>
            </a:r>
            <a:r>
              <a:rPr lang="en-US" sz="4200" dirty="0">
                <a:latin typeface="Times" pitchFamily="-106" charset="0"/>
              </a:rPr>
              <a:t> </a:t>
            </a:r>
            <a:r>
              <a:rPr lang="en-US" sz="4200" b="1" dirty="0">
                <a:latin typeface="Cambria" pitchFamily="18" charset="0"/>
              </a:rPr>
              <a:t>&gt;</a:t>
            </a:r>
            <a:r>
              <a:rPr lang="en-US" sz="4200" dirty="0" smtClean="0">
                <a:latin typeface="Times" pitchFamily="-106" charset="0"/>
              </a:rPr>
              <a:t>        </a:t>
            </a:r>
            <a:r>
              <a:rPr lang="en-US" sz="4200" b="1" dirty="0">
                <a:latin typeface="Courier New" pitchFamily="49" charset="0"/>
              </a:rPr>
              <a:t>print</a:t>
            </a:r>
            <a:endParaRPr lang="en-US" sz="4200" dirty="0">
              <a:latin typeface="Times" pitchFamily="-106" charset="0"/>
            </a:endParaRPr>
          </a:p>
        </p:txBody>
      </p:sp>
      <p:sp>
        <p:nvSpPr>
          <p:cNvPr id="26627" name="Rectangle 6"/>
          <p:cNvSpPr>
            <a:spLocks noChangeArrowheads="1"/>
          </p:cNvSpPr>
          <p:nvPr/>
        </p:nvSpPr>
        <p:spPr bwMode="auto">
          <a:xfrm>
            <a:off x="381000" y="3290888"/>
            <a:ext cx="4448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latin typeface="Courier New" pitchFamily="49" charset="0"/>
              </a:rPr>
              <a:t>&gt;&gt;&gt; </a:t>
            </a:r>
            <a:r>
              <a:rPr lang="en-US" b="1">
                <a:solidFill>
                  <a:srgbClr val="0C0BC6"/>
                </a:solidFill>
                <a:latin typeface="Courier New" pitchFamily="49" charset="0"/>
              </a:rPr>
              <a:t>ans = dbl(21)</a:t>
            </a:r>
            <a:endParaRPr lang="en-US" b="1">
              <a:latin typeface="Courier New" pitchFamily="49" charset="0"/>
            </a:endParaRPr>
          </a:p>
        </p:txBody>
      </p:sp>
      <p:sp>
        <p:nvSpPr>
          <p:cNvPr id="26628" name="Text Box 7"/>
          <p:cNvSpPr txBox="1">
            <a:spLocks noChangeArrowheads="1"/>
          </p:cNvSpPr>
          <p:nvPr/>
        </p:nvSpPr>
        <p:spPr bwMode="auto">
          <a:xfrm>
            <a:off x="304800" y="1646238"/>
            <a:ext cx="411480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dirty="0" err="1">
                <a:solidFill>
                  <a:srgbClr val="FF890C"/>
                </a:solidFill>
                <a:latin typeface="Courier New" pitchFamily="49" charset="0"/>
              </a:rPr>
              <a:t>def</a:t>
            </a:r>
            <a:r>
              <a:rPr lang="en-US" b="1" dirty="0">
                <a:latin typeface="Courier New" pitchFamily="49" charset="0"/>
              </a:rPr>
              <a:t> </a:t>
            </a:r>
            <a:r>
              <a:rPr lang="en-US" b="1" dirty="0" err="1">
                <a:latin typeface="Courier New" pitchFamily="49" charset="0"/>
              </a:rPr>
              <a:t>dbl</a:t>
            </a:r>
            <a:r>
              <a:rPr lang="en-US" b="1" dirty="0">
                <a:latin typeface="Courier New" pitchFamily="49" charset="0"/>
              </a:rPr>
              <a:t>(x):</a:t>
            </a:r>
          </a:p>
          <a:p>
            <a:pPr>
              <a:lnSpc>
                <a:spcPct val="70000"/>
              </a:lnSpc>
              <a:spcBef>
                <a:spcPct val="50000"/>
              </a:spcBef>
            </a:pPr>
            <a:r>
              <a:rPr lang="en-US" b="1" dirty="0">
                <a:latin typeface="Courier New" pitchFamily="49" charset="0"/>
              </a:rPr>
              <a:t>    </a:t>
            </a:r>
            <a:r>
              <a:rPr lang="en-US" b="1" dirty="0">
                <a:solidFill>
                  <a:srgbClr val="009600"/>
                </a:solidFill>
                <a:latin typeface="Courier New" pitchFamily="49" charset="0"/>
              </a:rPr>
              <a:t>""" </a:t>
            </a:r>
            <a:r>
              <a:rPr lang="en-US" b="1" dirty="0" err="1">
                <a:solidFill>
                  <a:srgbClr val="009600"/>
                </a:solidFill>
                <a:latin typeface="Courier New" pitchFamily="49" charset="0"/>
              </a:rPr>
              <a:t>dbls</a:t>
            </a:r>
            <a:r>
              <a:rPr lang="en-US" b="1" dirty="0">
                <a:solidFill>
                  <a:srgbClr val="009600"/>
                </a:solidFill>
                <a:latin typeface="Courier New" pitchFamily="49" charset="0"/>
              </a:rPr>
              <a:t> x? """</a:t>
            </a:r>
          </a:p>
          <a:p>
            <a:pPr>
              <a:lnSpc>
                <a:spcPct val="70000"/>
              </a:lnSpc>
              <a:spcBef>
                <a:spcPct val="50000"/>
              </a:spcBef>
            </a:pPr>
            <a:r>
              <a:rPr lang="en-US" b="1" dirty="0">
                <a:latin typeface="Courier New" pitchFamily="49" charset="0"/>
              </a:rPr>
              <a:t>    </a:t>
            </a:r>
            <a:r>
              <a:rPr lang="en-US" b="1" dirty="0">
                <a:solidFill>
                  <a:srgbClr val="7030A0"/>
                </a:solidFill>
                <a:latin typeface="Courier New" pitchFamily="49" charset="0"/>
              </a:rPr>
              <a:t>return</a:t>
            </a:r>
            <a:r>
              <a:rPr lang="en-US" b="1" dirty="0">
                <a:latin typeface="Courier New" pitchFamily="49" charset="0"/>
              </a:rPr>
              <a:t> 2*x</a:t>
            </a:r>
          </a:p>
        </p:txBody>
      </p:sp>
      <p:sp>
        <p:nvSpPr>
          <p:cNvPr id="26629" name="Text Box 8"/>
          <p:cNvSpPr txBox="1">
            <a:spLocks noChangeArrowheads="1"/>
          </p:cNvSpPr>
          <p:nvPr/>
        </p:nvSpPr>
        <p:spPr bwMode="auto">
          <a:xfrm>
            <a:off x="4800600" y="1646238"/>
            <a:ext cx="411480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dirty="0" err="1">
                <a:solidFill>
                  <a:srgbClr val="FF890C"/>
                </a:solidFill>
                <a:latin typeface="Courier New" pitchFamily="49" charset="0"/>
              </a:rPr>
              <a:t>def</a:t>
            </a:r>
            <a:r>
              <a:rPr lang="en-US" b="1" dirty="0">
                <a:latin typeface="Courier New" pitchFamily="49" charset="0"/>
              </a:rPr>
              <a:t> </a:t>
            </a:r>
            <a:r>
              <a:rPr lang="en-US" b="1" dirty="0" err="1">
                <a:latin typeface="Courier New" pitchFamily="49" charset="0"/>
              </a:rPr>
              <a:t>dblPR</a:t>
            </a:r>
            <a:r>
              <a:rPr lang="en-US" b="1" dirty="0">
                <a:latin typeface="Courier New" pitchFamily="49" charset="0"/>
              </a:rPr>
              <a:t>(x):</a:t>
            </a:r>
          </a:p>
          <a:p>
            <a:pPr>
              <a:lnSpc>
                <a:spcPct val="70000"/>
              </a:lnSpc>
              <a:spcBef>
                <a:spcPct val="50000"/>
              </a:spcBef>
            </a:pPr>
            <a:r>
              <a:rPr lang="en-US" b="1" dirty="0">
                <a:latin typeface="Courier New" pitchFamily="49" charset="0"/>
              </a:rPr>
              <a:t>    </a:t>
            </a:r>
            <a:r>
              <a:rPr lang="en-US" b="1" dirty="0">
                <a:solidFill>
                  <a:srgbClr val="009600"/>
                </a:solidFill>
                <a:latin typeface="Courier New" pitchFamily="49" charset="0"/>
              </a:rPr>
              <a:t>""" </a:t>
            </a:r>
            <a:r>
              <a:rPr lang="en-US" b="1" dirty="0" err="1">
                <a:solidFill>
                  <a:srgbClr val="009600"/>
                </a:solidFill>
                <a:latin typeface="Courier New" pitchFamily="49" charset="0"/>
              </a:rPr>
              <a:t>dbls</a:t>
            </a:r>
            <a:r>
              <a:rPr lang="en-US" b="1" dirty="0">
                <a:solidFill>
                  <a:srgbClr val="009600"/>
                </a:solidFill>
                <a:latin typeface="Courier New" pitchFamily="49" charset="0"/>
              </a:rPr>
              <a:t> x? """</a:t>
            </a:r>
          </a:p>
          <a:p>
            <a:pPr>
              <a:lnSpc>
                <a:spcPct val="70000"/>
              </a:lnSpc>
              <a:spcBef>
                <a:spcPct val="50000"/>
              </a:spcBef>
            </a:pPr>
            <a:r>
              <a:rPr lang="en-US" b="1" dirty="0">
                <a:latin typeface="Courier New" pitchFamily="49" charset="0"/>
              </a:rPr>
              <a:t>   </a:t>
            </a:r>
            <a:r>
              <a:rPr lang="en-US" b="1" dirty="0">
                <a:solidFill>
                  <a:srgbClr val="FF9900"/>
                </a:solidFill>
                <a:latin typeface="Courier New" pitchFamily="49" charset="0"/>
              </a:rPr>
              <a:t> print </a:t>
            </a:r>
            <a:r>
              <a:rPr lang="en-US" b="1" dirty="0">
                <a:latin typeface="Courier New" pitchFamily="49" charset="0"/>
              </a:rPr>
              <a:t>2*x</a:t>
            </a:r>
          </a:p>
        </p:txBody>
      </p:sp>
      <p:sp>
        <p:nvSpPr>
          <p:cNvPr id="26630" name="Rectangle 9"/>
          <p:cNvSpPr>
            <a:spLocks noChangeArrowheads="1"/>
          </p:cNvSpPr>
          <p:nvPr/>
        </p:nvSpPr>
        <p:spPr bwMode="auto">
          <a:xfrm>
            <a:off x="4856163" y="3290888"/>
            <a:ext cx="39068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latin typeface="Courier New" pitchFamily="49" charset="0"/>
              </a:rPr>
              <a:t>&gt;&gt;&gt; </a:t>
            </a:r>
            <a:r>
              <a:rPr lang="en-US" b="1">
                <a:solidFill>
                  <a:srgbClr val="0C0BC6"/>
                </a:solidFill>
                <a:latin typeface="Courier New" pitchFamily="49" charset="0"/>
              </a:rPr>
              <a:t>ans = dblPR(21)</a:t>
            </a:r>
            <a:endParaRPr lang="en-US" b="1">
              <a:latin typeface="Courier New" pitchFamily="49" charset="0"/>
            </a:endParaRPr>
          </a:p>
        </p:txBody>
      </p:sp>
      <p:cxnSp>
        <p:nvCxnSpPr>
          <p:cNvPr id="26634" name="Straight Connector 2"/>
          <p:cNvCxnSpPr>
            <a:cxnSpLocks noChangeShapeType="1"/>
          </p:cNvCxnSpPr>
          <p:nvPr/>
        </p:nvCxnSpPr>
        <p:spPr bwMode="auto">
          <a:xfrm>
            <a:off x="4419600" y="1371600"/>
            <a:ext cx="0" cy="2971800"/>
          </a:xfrm>
          <a:prstGeom prst="line">
            <a:avLst/>
          </a:prstGeom>
          <a:noFill/>
          <a:ln w="19050" algn="ctr">
            <a:solidFill>
              <a:schemeClr val="tx1"/>
            </a:solidFill>
            <a:round/>
            <a:headEnd type="none" w="med" len="med"/>
            <a:tailEnd type="arrow" w="med" len="med"/>
          </a:ln>
          <a:extLst>
            <a:ext uri="{909E8E84-426E-40DD-AFC4-6F175D3DCCD1}">
              <a14:hiddenFill xmlns:a14="http://schemas.microsoft.com/office/drawing/2010/main">
                <a:noFill/>
              </a14:hiddenFill>
            </a:ext>
          </a:extLst>
        </p:spPr>
      </p:cxn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1276560" y="2828880"/>
              <a:ext cx="5143680" cy="162360"/>
            </p14:xfrm>
          </p:contentPart>
        </mc:Choice>
        <mc:Fallback xmlns="">
          <p:pic>
            <p:nvPicPr>
              <p:cNvPr id="2" name="Ink 1"/>
              <p:cNvPicPr/>
              <p:nvPr/>
            </p:nvPicPr>
            <p:blipFill>
              <a:blip r:embed="rId3"/>
              <a:stretch>
                <a:fillRect/>
              </a:stretch>
            </p:blipFill>
            <p:spPr>
              <a:xfrm>
                <a:off x="1267200" y="2819520"/>
                <a:ext cx="5162400" cy="181080"/>
              </a:xfrm>
              <a:prstGeom prst="rect">
                <a:avLst/>
              </a:prstGeom>
            </p:spPr>
          </p:pic>
        </mc:Fallback>
      </mc:AlternateContent>
    </p:spTree>
    <p:extLst>
      <p:ext uri="{BB962C8B-B14F-4D97-AF65-F5344CB8AC3E}">
        <p14:creationId xmlns:p14="http://schemas.microsoft.com/office/powerpoint/2010/main" val="35273961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bwMode="auto">
          <a:xfrm>
            <a:off x="990600" y="2495550"/>
            <a:ext cx="1295400" cy="3429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 name="Rounded Rectangle 3"/>
          <p:cNvSpPr/>
          <p:nvPr/>
        </p:nvSpPr>
        <p:spPr bwMode="auto">
          <a:xfrm>
            <a:off x="5486400" y="2514600"/>
            <a:ext cx="1143000" cy="3429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 name="Rounded Rectangle 1"/>
          <p:cNvSpPr/>
          <p:nvPr/>
        </p:nvSpPr>
        <p:spPr bwMode="auto">
          <a:xfrm>
            <a:off x="208845" y="4572000"/>
            <a:ext cx="8763000" cy="20574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6627" name="Rectangle 6"/>
          <p:cNvSpPr>
            <a:spLocks noChangeArrowheads="1"/>
          </p:cNvSpPr>
          <p:nvPr/>
        </p:nvSpPr>
        <p:spPr bwMode="auto">
          <a:xfrm>
            <a:off x="381000" y="3290888"/>
            <a:ext cx="4448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latin typeface="Courier New" pitchFamily="49" charset="0"/>
              </a:rPr>
              <a:t>&gt;&gt;&gt; ans = dbl(21)</a:t>
            </a:r>
          </a:p>
        </p:txBody>
      </p:sp>
      <p:sp>
        <p:nvSpPr>
          <p:cNvPr id="26628" name="Text Box 7"/>
          <p:cNvSpPr txBox="1">
            <a:spLocks noChangeArrowheads="1"/>
          </p:cNvSpPr>
          <p:nvPr/>
        </p:nvSpPr>
        <p:spPr bwMode="auto">
          <a:xfrm>
            <a:off x="304800" y="1646238"/>
            <a:ext cx="411480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dirty="0" err="1">
                <a:solidFill>
                  <a:srgbClr val="FF890C"/>
                </a:solidFill>
                <a:latin typeface="Courier New" pitchFamily="49" charset="0"/>
              </a:rPr>
              <a:t>def</a:t>
            </a:r>
            <a:r>
              <a:rPr lang="en-US" b="1" dirty="0">
                <a:latin typeface="Courier New" pitchFamily="49" charset="0"/>
              </a:rPr>
              <a:t> </a:t>
            </a:r>
            <a:r>
              <a:rPr lang="en-US" b="1" dirty="0" err="1">
                <a:latin typeface="Courier New" pitchFamily="49" charset="0"/>
              </a:rPr>
              <a:t>dbl</a:t>
            </a:r>
            <a:r>
              <a:rPr lang="en-US" b="1" dirty="0">
                <a:latin typeface="Courier New" pitchFamily="49" charset="0"/>
              </a:rPr>
              <a:t>(x):</a:t>
            </a:r>
          </a:p>
          <a:p>
            <a:pPr>
              <a:lnSpc>
                <a:spcPct val="70000"/>
              </a:lnSpc>
              <a:spcBef>
                <a:spcPct val="50000"/>
              </a:spcBef>
            </a:pPr>
            <a:r>
              <a:rPr lang="en-US" b="1" dirty="0">
                <a:latin typeface="Courier New" pitchFamily="49" charset="0"/>
              </a:rPr>
              <a:t>    </a:t>
            </a:r>
            <a:r>
              <a:rPr lang="en-US" b="1" dirty="0">
                <a:solidFill>
                  <a:srgbClr val="009600"/>
                </a:solidFill>
                <a:latin typeface="Courier New" pitchFamily="49" charset="0"/>
              </a:rPr>
              <a:t>""" </a:t>
            </a:r>
            <a:r>
              <a:rPr lang="en-US" b="1" dirty="0" err="1">
                <a:solidFill>
                  <a:srgbClr val="009600"/>
                </a:solidFill>
                <a:latin typeface="Courier New" pitchFamily="49" charset="0"/>
              </a:rPr>
              <a:t>dbls</a:t>
            </a:r>
            <a:r>
              <a:rPr lang="en-US" b="1" dirty="0">
                <a:solidFill>
                  <a:srgbClr val="009600"/>
                </a:solidFill>
                <a:latin typeface="Courier New" pitchFamily="49" charset="0"/>
              </a:rPr>
              <a:t> x? """</a:t>
            </a:r>
          </a:p>
          <a:p>
            <a:pPr>
              <a:lnSpc>
                <a:spcPct val="70000"/>
              </a:lnSpc>
              <a:spcBef>
                <a:spcPct val="50000"/>
              </a:spcBef>
            </a:pPr>
            <a:r>
              <a:rPr lang="en-US" b="1" dirty="0">
                <a:latin typeface="Courier New" pitchFamily="49" charset="0"/>
              </a:rPr>
              <a:t>    </a:t>
            </a:r>
            <a:r>
              <a:rPr lang="en-US" b="1" dirty="0">
                <a:solidFill>
                  <a:srgbClr val="7030A0"/>
                </a:solidFill>
                <a:latin typeface="Courier New" pitchFamily="49" charset="0"/>
              </a:rPr>
              <a:t>return </a:t>
            </a:r>
            <a:r>
              <a:rPr lang="en-US" b="1" dirty="0">
                <a:latin typeface="Courier New" pitchFamily="49" charset="0"/>
              </a:rPr>
              <a:t>2*x</a:t>
            </a:r>
          </a:p>
        </p:txBody>
      </p:sp>
      <p:sp>
        <p:nvSpPr>
          <p:cNvPr id="26629" name="Text Box 8"/>
          <p:cNvSpPr txBox="1">
            <a:spLocks noChangeArrowheads="1"/>
          </p:cNvSpPr>
          <p:nvPr/>
        </p:nvSpPr>
        <p:spPr bwMode="auto">
          <a:xfrm>
            <a:off x="4800600" y="1646238"/>
            <a:ext cx="411480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dirty="0" err="1">
                <a:solidFill>
                  <a:srgbClr val="FF890C"/>
                </a:solidFill>
                <a:latin typeface="Courier New" pitchFamily="49" charset="0"/>
              </a:rPr>
              <a:t>def</a:t>
            </a:r>
            <a:r>
              <a:rPr lang="en-US" b="1" dirty="0">
                <a:latin typeface="Courier New" pitchFamily="49" charset="0"/>
              </a:rPr>
              <a:t> </a:t>
            </a:r>
            <a:r>
              <a:rPr lang="en-US" b="1" dirty="0" err="1">
                <a:latin typeface="Courier New" pitchFamily="49" charset="0"/>
              </a:rPr>
              <a:t>dblPR</a:t>
            </a:r>
            <a:r>
              <a:rPr lang="en-US" b="1" dirty="0">
                <a:latin typeface="Courier New" pitchFamily="49" charset="0"/>
              </a:rPr>
              <a:t>(x):</a:t>
            </a:r>
          </a:p>
          <a:p>
            <a:pPr>
              <a:lnSpc>
                <a:spcPct val="70000"/>
              </a:lnSpc>
              <a:spcBef>
                <a:spcPct val="50000"/>
              </a:spcBef>
            </a:pPr>
            <a:r>
              <a:rPr lang="en-US" b="1" dirty="0">
                <a:latin typeface="Courier New" pitchFamily="49" charset="0"/>
              </a:rPr>
              <a:t>    </a:t>
            </a:r>
            <a:r>
              <a:rPr lang="en-US" b="1" dirty="0">
                <a:solidFill>
                  <a:srgbClr val="009600"/>
                </a:solidFill>
                <a:latin typeface="Courier New" pitchFamily="49" charset="0"/>
              </a:rPr>
              <a:t>""" </a:t>
            </a:r>
            <a:r>
              <a:rPr lang="en-US" b="1" dirty="0" err="1">
                <a:solidFill>
                  <a:srgbClr val="009600"/>
                </a:solidFill>
                <a:latin typeface="Courier New" pitchFamily="49" charset="0"/>
              </a:rPr>
              <a:t>dbls</a:t>
            </a:r>
            <a:r>
              <a:rPr lang="en-US" b="1" dirty="0">
                <a:solidFill>
                  <a:srgbClr val="009600"/>
                </a:solidFill>
                <a:latin typeface="Courier New" pitchFamily="49" charset="0"/>
              </a:rPr>
              <a:t> x? """</a:t>
            </a:r>
          </a:p>
          <a:p>
            <a:pPr>
              <a:lnSpc>
                <a:spcPct val="70000"/>
              </a:lnSpc>
              <a:spcBef>
                <a:spcPct val="50000"/>
              </a:spcBef>
            </a:pPr>
            <a:r>
              <a:rPr lang="en-US" b="1" dirty="0">
                <a:latin typeface="Courier New" pitchFamily="49" charset="0"/>
              </a:rPr>
              <a:t>    </a:t>
            </a:r>
            <a:r>
              <a:rPr lang="en-US" b="1" dirty="0">
                <a:solidFill>
                  <a:srgbClr val="FF9900"/>
                </a:solidFill>
                <a:latin typeface="Courier New" pitchFamily="49" charset="0"/>
              </a:rPr>
              <a:t>print</a:t>
            </a:r>
            <a:r>
              <a:rPr lang="en-US" b="1" dirty="0">
                <a:solidFill>
                  <a:srgbClr val="CC3300"/>
                </a:solidFill>
                <a:latin typeface="Courier New" pitchFamily="49" charset="0"/>
              </a:rPr>
              <a:t> </a:t>
            </a:r>
            <a:r>
              <a:rPr lang="en-US" b="1" dirty="0">
                <a:latin typeface="Courier New" pitchFamily="49" charset="0"/>
              </a:rPr>
              <a:t>2*x</a:t>
            </a:r>
          </a:p>
        </p:txBody>
      </p:sp>
      <p:sp>
        <p:nvSpPr>
          <p:cNvPr id="26630" name="Rectangle 9"/>
          <p:cNvSpPr>
            <a:spLocks noChangeArrowheads="1"/>
          </p:cNvSpPr>
          <p:nvPr/>
        </p:nvSpPr>
        <p:spPr bwMode="auto">
          <a:xfrm>
            <a:off x="4856163" y="3290888"/>
            <a:ext cx="39068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latin typeface="Courier New" pitchFamily="49" charset="0"/>
              </a:rPr>
              <a:t>&gt;&gt;&gt; </a:t>
            </a:r>
            <a:r>
              <a:rPr lang="en-US" b="1" dirty="0" err="1">
                <a:latin typeface="Courier New" pitchFamily="49" charset="0"/>
              </a:rPr>
              <a:t>ans</a:t>
            </a:r>
            <a:r>
              <a:rPr lang="en-US" b="1" dirty="0">
                <a:latin typeface="Courier New" pitchFamily="49" charset="0"/>
              </a:rPr>
              <a:t> = </a:t>
            </a:r>
            <a:r>
              <a:rPr lang="en-US" b="1" dirty="0" err="1">
                <a:latin typeface="Courier New" pitchFamily="49" charset="0"/>
              </a:rPr>
              <a:t>dblPR</a:t>
            </a:r>
            <a:r>
              <a:rPr lang="en-US" b="1" dirty="0">
                <a:latin typeface="Courier New" pitchFamily="49" charset="0"/>
              </a:rPr>
              <a:t>(21)</a:t>
            </a:r>
          </a:p>
        </p:txBody>
      </p:sp>
      <p:sp>
        <p:nvSpPr>
          <p:cNvPr id="26631" name="Text Box 22"/>
          <p:cNvSpPr txBox="1">
            <a:spLocks noChangeArrowheads="1"/>
          </p:cNvSpPr>
          <p:nvPr/>
        </p:nvSpPr>
        <p:spPr bwMode="auto">
          <a:xfrm>
            <a:off x="313120" y="5683956"/>
            <a:ext cx="83087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a:solidFill>
                  <a:srgbClr val="7030A0"/>
                </a:solidFill>
                <a:latin typeface="Courier New" pitchFamily="49" charset="0"/>
              </a:rPr>
              <a:t>return</a:t>
            </a:r>
            <a:r>
              <a:rPr lang="en-US" sz="3200" dirty="0">
                <a:solidFill>
                  <a:srgbClr val="FF9900"/>
                </a:solidFill>
                <a:latin typeface="Times New Roman" pitchFamily="18" charset="0"/>
              </a:rPr>
              <a:t>   </a:t>
            </a:r>
            <a:r>
              <a:rPr lang="en-US" sz="3200" dirty="0">
                <a:latin typeface="Cambria" pitchFamily="18" charset="0"/>
              </a:rPr>
              <a:t>yields the function call's </a:t>
            </a:r>
            <a:r>
              <a:rPr lang="en-US" sz="3200" b="1" i="1" dirty="0">
                <a:latin typeface="Cambria" pitchFamily="18" charset="0"/>
              </a:rPr>
              <a:t>value </a:t>
            </a:r>
            <a:r>
              <a:rPr lang="en-US" sz="3200" dirty="0">
                <a:latin typeface="Cambria" pitchFamily="18" charset="0"/>
              </a:rPr>
              <a:t>…</a:t>
            </a:r>
          </a:p>
        </p:txBody>
      </p:sp>
      <p:sp>
        <p:nvSpPr>
          <p:cNvPr id="26632" name="Text Box 23"/>
          <p:cNvSpPr txBox="1">
            <a:spLocks noChangeArrowheads="1"/>
          </p:cNvSpPr>
          <p:nvPr/>
        </p:nvSpPr>
        <p:spPr bwMode="auto">
          <a:xfrm>
            <a:off x="313120" y="4921956"/>
            <a:ext cx="73537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a:solidFill>
                  <a:srgbClr val="FF9900"/>
                </a:solidFill>
                <a:latin typeface="Courier New" pitchFamily="49" charset="0"/>
              </a:rPr>
              <a:t>print</a:t>
            </a:r>
            <a:r>
              <a:rPr lang="en-US" sz="3200" dirty="0">
                <a:solidFill>
                  <a:srgbClr val="9103B9"/>
                </a:solidFill>
                <a:latin typeface="Times New Roman" pitchFamily="18" charset="0"/>
              </a:rPr>
              <a:t>     </a:t>
            </a:r>
            <a:r>
              <a:rPr lang="en-US" sz="3200" dirty="0">
                <a:latin typeface="Cambria" pitchFamily="18" charset="0"/>
              </a:rPr>
              <a:t>just prints stuff to the screen...</a:t>
            </a:r>
          </a:p>
        </p:txBody>
      </p:sp>
      <p:sp>
        <p:nvSpPr>
          <p:cNvPr id="26633" name="Rectangle 1"/>
          <p:cNvSpPr>
            <a:spLocks noChangeArrowheads="1"/>
          </p:cNvSpPr>
          <p:nvPr/>
        </p:nvSpPr>
        <p:spPr bwMode="auto">
          <a:xfrm>
            <a:off x="8057445" y="5638800"/>
            <a:ext cx="995773" cy="646331"/>
          </a:xfrm>
          <a:prstGeom prst="rect">
            <a:avLst/>
          </a:prstGeom>
          <a:solidFill>
            <a:srgbClr val="CCECFF"/>
          </a:solidFill>
          <a:ln w="28575">
            <a:solidFill>
              <a:schemeClr val="bg1"/>
            </a:solidFill>
          </a:ln>
          <a:extLst/>
        </p:spPr>
        <p:txBody>
          <a:bodyPr wrap="square">
            <a:spAutoFit/>
          </a:bodyPr>
          <a:lstStyle/>
          <a:p>
            <a:pPr algn="ctr"/>
            <a:r>
              <a:rPr lang="en-US" sz="1200" i="1" dirty="0">
                <a:latin typeface="Cambria" pitchFamily="18" charset="0"/>
              </a:rPr>
              <a:t>… which the shell </a:t>
            </a:r>
            <a:r>
              <a:rPr lang="en-US" sz="1200" i="1" dirty="0" smtClean="0">
                <a:latin typeface="Cambria" pitchFamily="18" charset="0"/>
              </a:rPr>
              <a:t>then prints!</a:t>
            </a:r>
            <a:endParaRPr lang="en-US" sz="1200" i="1" dirty="0">
              <a:latin typeface="Cambria" pitchFamily="18" charset="0"/>
            </a:endParaRPr>
          </a:p>
        </p:txBody>
      </p:sp>
      <p:cxnSp>
        <p:nvCxnSpPr>
          <p:cNvPr id="26634" name="Straight Connector 2"/>
          <p:cNvCxnSpPr>
            <a:cxnSpLocks noChangeShapeType="1"/>
          </p:cNvCxnSpPr>
          <p:nvPr/>
        </p:nvCxnSpPr>
        <p:spPr bwMode="auto">
          <a:xfrm>
            <a:off x="4419600" y="1371600"/>
            <a:ext cx="0" cy="2971800"/>
          </a:xfrm>
          <a:prstGeom prst="line">
            <a:avLst/>
          </a:prstGeom>
          <a:noFill/>
          <a:ln w="19050" algn="ctr">
            <a:solidFill>
              <a:schemeClr val="tx1"/>
            </a:solidFill>
            <a:round/>
            <a:headEnd type="none" w="med" len="med"/>
            <a:tailEnd type="arrow" w="med" len="med"/>
          </a:ln>
          <a:extLst>
            <a:ext uri="{909E8E84-426E-40DD-AFC4-6F175D3DCCD1}">
              <a14:hiddenFill xmlns:a14="http://schemas.microsoft.com/office/drawing/2010/main">
                <a:noFill/>
              </a14:hiddenFill>
            </a:ext>
          </a:extLst>
        </p:spPr>
      </p:cxnSp>
      <p:sp>
        <p:nvSpPr>
          <p:cNvPr id="3" name="Right Arrow 2"/>
          <p:cNvSpPr/>
          <p:nvPr/>
        </p:nvSpPr>
        <p:spPr bwMode="auto">
          <a:xfrm>
            <a:off x="7807969" y="5715000"/>
            <a:ext cx="257942" cy="228600"/>
          </a:xfrm>
          <a:prstGeom prst="rightArrow">
            <a:avLst/>
          </a:prstGeom>
          <a:solidFill>
            <a:schemeClr val="bg1"/>
          </a:solidFill>
          <a:ln w="9525" cap="flat" cmpd="sng" algn="ctr">
            <a:solidFill>
              <a:srgbClr val="CCE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5" name="Text Box 2"/>
          <p:cNvSpPr txBox="1">
            <a:spLocks noChangeArrowheads="1"/>
          </p:cNvSpPr>
          <p:nvPr/>
        </p:nvSpPr>
        <p:spPr bwMode="auto">
          <a:xfrm>
            <a:off x="277305" y="228600"/>
            <a:ext cx="8269287"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b="1" dirty="0">
                <a:latin typeface="Courier New" pitchFamily="49" charset="0"/>
              </a:rPr>
              <a:t>return  </a:t>
            </a:r>
            <a:r>
              <a:rPr lang="en-US" sz="4200" dirty="0">
                <a:latin typeface="Times" pitchFamily="-106" charset="0"/>
              </a:rPr>
              <a:t> </a:t>
            </a:r>
            <a:r>
              <a:rPr lang="en-US" sz="4200" b="1" dirty="0">
                <a:latin typeface="Cambria" pitchFamily="18" charset="0"/>
              </a:rPr>
              <a:t>&gt;</a:t>
            </a:r>
            <a:r>
              <a:rPr lang="en-US" sz="4200" dirty="0" smtClean="0">
                <a:latin typeface="Times" pitchFamily="-106" charset="0"/>
              </a:rPr>
              <a:t>        </a:t>
            </a:r>
            <a:r>
              <a:rPr lang="en-US" sz="4200" b="1" dirty="0">
                <a:latin typeface="Courier New" pitchFamily="49" charset="0"/>
              </a:rPr>
              <a:t>print</a:t>
            </a:r>
            <a:endParaRPr lang="en-US" sz="4200" dirty="0">
              <a:latin typeface="Times" pitchFamily="-106" charset="0"/>
            </a:endParaRPr>
          </a:p>
        </p:txBody>
      </p:sp>
    </p:spTree>
    <p:extLst>
      <p:ext uri="{BB962C8B-B14F-4D97-AF65-F5344CB8AC3E}">
        <p14:creationId xmlns:p14="http://schemas.microsoft.com/office/powerpoint/2010/main" val="229892540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8"/>
          <p:cNvSpPr txBox="1">
            <a:spLocks noChangeArrowheads="1"/>
          </p:cNvSpPr>
          <p:nvPr/>
        </p:nvSpPr>
        <p:spPr bwMode="auto">
          <a:xfrm>
            <a:off x="2209800" y="5181600"/>
            <a:ext cx="62468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6000" dirty="0">
                <a:latin typeface="Cambria" pitchFamily="18" charset="0"/>
              </a:rPr>
              <a:t>Function </a:t>
            </a:r>
            <a:r>
              <a:rPr lang="en-US" sz="6000" b="1" i="1" dirty="0">
                <a:latin typeface="Cambria" pitchFamily="18" charset="0"/>
              </a:rPr>
              <a:t>design</a:t>
            </a:r>
            <a:endParaRPr lang="en-US" sz="6000" dirty="0">
              <a:latin typeface="Cambria" pitchFamily="18" charset="0"/>
            </a:endParaRPr>
          </a:p>
        </p:txBody>
      </p:sp>
    </p:spTree>
    <p:extLst>
      <p:ext uri="{BB962C8B-B14F-4D97-AF65-F5344CB8AC3E}">
        <p14:creationId xmlns:p14="http://schemas.microsoft.com/office/powerpoint/2010/main" val="5968314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3962400" y="793750"/>
            <a:ext cx="21240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0"/>
              </a:spcBef>
              <a:spcAft>
                <a:spcPct val="0"/>
              </a:spcAft>
            </a:pPr>
            <a:r>
              <a:rPr lang="en-US" sz="4200" b="1">
                <a:solidFill>
                  <a:srgbClr val="000000"/>
                </a:solidFill>
                <a:latin typeface="Courier New" pitchFamily="49" charset="0"/>
                <a:cs typeface="Courier New" pitchFamily="49" charset="0"/>
              </a:rPr>
              <a:t>(   )</a:t>
            </a:r>
          </a:p>
        </p:txBody>
      </p:sp>
      <p:sp>
        <p:nvSpPr>
          <p:cNvPr id="15363" name="TextBox 50"/>
          <p:cNvSpPr txBox="1">
            <a:spLocks noChangeArrowheads="1"/>
          </p:cNvSpPr>
          <p:nvPr/>
        </p:nvSpPr>
        <p:spPr bwMode="auto">
          <a:xfrm>
            <a:off x="3962400" y="1593850"/>
            <a:ext cx="21240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0"/>
              </a:spcBef>
              <a:spcAft>
                <a:spcPct val="0"/>
              </a:spcAft>
            </a:pPr>
            <a:r>
              <a:rPr lang="en-US" sz="4200" b="1">
                <a:solidFill>
                  <a:srgbClr val="000000"/>
                </a:solidFill>
                <a:latin typeface="Courier New" pitchFamily="49" charset="0"/>
                <a:cs typeface="Courier New" pitchFamily="49" charset="0"/>
              </a:rPr>
              <a:t>**</a:t>
            </a:r>
          </a:p>
        </p:txBody>
      </p:sp>
      <p:sp>
        <p:nvSpPr>
          <p:cNvPr id="15364" name="TextBox 51"/>
          <p:cNvSpPr txBox="1">
            <a:spLocks noChangeArrowheads="1"/>
          </p:cNvSpPr>
          <p:nvPr/>
        </p:nvSpPr>
        <p:spPr bwMode="auto">
          <a:xfrm>
            <a:off x="3962400" y="2392363"/>
            <a:ext cx="21240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0"/>
              </a:spcBef>
              <a:spcAft>
                <a:spcPct val="0"/>
              </a:spcAft>
            </a:pPr>
            <a:r>
              <a:rPr lang="en-US" sz="4200" b="1">
                <a:solidFill>
                  <a:srgbClr val="000000"/>
                </a:solidFill>
                <a:latin typeface="Courier New" pitchFamily="49" charset="0"/>
                <a:cs typeface="Courier New" pitchFamily="49" charset="0"/>
              </a:rPr>
              <a:t>-</a:t>
            </a:r>
          </a:p>
        </p:txBody>
      </p:sp>
      <p:sp>
        <p:nvSpPr>
          <p:cNvPr id="15365" name="TextBox 52"/>
          <p:cNvSpPr txBox="1">
            <a:spLocks noChangeArrowheads="1"/>
          </p:cNvSpPr>
          <p:nvPr/>
        </p:nvSpPr>
        <p:spPr bwMode="auto">
          <a:xfrm>
            <a:off x="4276725" y="3190875"/>
            <a:ext cx="21240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0"/>
              </a:spcBef>
              <a:spcAft>
                <a:spcPct val="0"/>
              </a:spcAft>
            </a:pPr>
            <a:r>
              <a:rPr lang="en-US" sz="4200" b="1">
                <a:solidFill>
                  <a:srgbClr val="000000"/>
                </a:solidFill>
                <a:latin typeface="Courier New" pitchFamily="49" charset="0"/>
                <a:cs typeface="Courier New" pitchFamily="49" charset="0"/>
              </a:rPr>
              <a:t>* % /</a:t>
            </a:r>
          </a:p>
        </p:txBody>
      </p:sp>
      <p:sp>
        <p:nvSpPr>
          <p:cNvPr id="15366" name="TextBox 53"/>
          <p:cNvSpPr txBox="1">
            <a:spLocks noChangeArrowheads="1"/>
          </p:cNvSpPr>
          <p:nvPr/>
        </p:nvSpPr>
        <p:spPr bwMode="auto">
          <a:xfrm>
            <a:off x="3962400" y="3990975"/>
            <a:ext cx="21240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0"/>
              </a:spcBef>
              <a:spcAft>
                <a:spcPct val="0"/>
              </a:spcAft>
            </a:pPr>
            <a:r>
              <a:rPr lang="en-US" sz="4200" b="1">
                <a:solidFill>
                  <a:srgbClr val="000000"/>
                </a:solidFill>
                <a:latin typeface="Courier New" pitchFamily="49" charset="0"/>
                <a:cs typeface="Courier New" pitchFamily="49" charset="0"/>
              </a:rPr>
              <a:t>+ -</a:t>
            </a:r>
          </a:p>
        </p:txBody>
      </p:sp>
      <p:sp>
        <p:nvSpPr>
          <p:cNvPr id="15367" name="TextBox 54"/>
          <p:cNvSpPr txBox="1">
            <a:spLocks noChangeArrowheads="1"/>
          </p:cNvSpPr>
          <p:nvPr/>
        </p:nvSpPr>
        <p:spPr bwMode="auto">
          <a:xfrm>
            <a:off x="3652838" y="4789488"/>
            <a:ext cx="27432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0"/>
              </a:spcBef>
              <a:spcAft>
                <a:spcPct val="0"/>
              </a:spcAft>
            </a:pPr>
            <a:r>
              <a:rPr lang="en-US" sz="4200" b="1">
                <a:solidFill>
                  <a:srgbClr val="000000"/>
                </a:solidFill>
                <a:latin typeface="Courier New" pitchFamily="49" charset="0"/>
                <a:cs typeface="Courier New" pitchFamily="49" charset="0"/>
              </a:rPr>
              <a:t>&gt; == &lt;</a:t>
            </a:r>
          </a:p>
        </p:txBody>
      </p:sp>
      <p:sp>
        <p:nvSpPr>
          <p:cNvPr id="15368" name="TextBox 55"/>
          <p:cNvSpPr txBox="1">
            <a:spLocks noChangeArrowheads="1"/>
          </p:cNvSpPr>
          <p:nvPr/>
        </p:nvSpPr>
        <p:spPr bwMode="auto">
          <a:xfrm>
            <a:off x="3652838" y="5588000"/>
            <a:ext cx="27432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0"/>
              </a:spcBef>
              <a:spcAft>
                <a:spcPct val="0"/>
              </a:spcAft>
            </a:pPr>
            <a:r>
              <a:rPr lang="en-US" sz="4200" b="1">
                <a:solidFill>
                  <a:srgbClr val="000000"/>
                </a:solidFill>
                <a:latin typeface="Courier New" pitchFamily="49" charset="0"/>
                <a:cs typeface="Courier New" pitchFamily="49" charset="0"/>
              </a:rPr>
              <a:t>=</a:t>
            </a:r>
          </a:p>
        </p:txBody>
      </p:sp>
      <p:sp>
        <p:nvSpPr>
          <p:cNvPr id="15369" name="Text Box 2"/>
          <p:cNvSpPr txBox="1">
            <a:spLocks noChangeArrowheads="1"/>
          </p:cNvSpPr>
          <p:nvPr/>
        </p:nvSpPr>
        <p:spPr bwMode="auto">
          <a:xfrm>
            <a:off x="273050" y="152400"/>
            <a:ext cx="6516688"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4200">
                <a:solidFill>
                  <a:srgbClr val="000000"/>
                </a:solidFill>
                <a:latin typeface="Cambria" pitchFamily="18" charset="0"/>
              </a:rPr>
              <a:t>Operate!</a:t>
            </a:r>
          </a:p>
        </p:txBody>
      </p:sp>
      <p:cxnSp>
        <p:nvCxnSpPr>
          <p:cNvPr id="10" name="Straight Arrow Connector 8"/>
          <p:cNvCxnSpPr>
            <a:cxnSpLocks noChangeShapeType="1"/>
          </p:cNvCxnSpPr>
          <p:nvPr/>
        </p:nvCxnSpPr>
        <p:spPr bwMode="auto">
          <a:xfrm flipV="1">
            <a:off x="8763000" y="746125"/>
            <a:ext cx="0" cy="5578475"/>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1" name="TextBox 43"/>
          <p:cNvSpPr txBox="1">
            <a:spLocks noChangeArrowheads="1"/>
          </p:cNvSpPr>
          <p:nvPr/>
        </p:nvSpPr>
        <p:spPr bwMode="auto">
          <a:xfrm>
            <a:off x="6797675" y="333375"/>
            <a:ext cx="2205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0" fontAlgn="base" hangingPunct="0">
              <a:spcBef>
                <a:spcPct val="0"/>
              </a:spcBef>
              <a:spcAft>
                <a:spcPct val="0"/>
              </a:spcAft>
            </a:pPr>
            <a:r>
              <a:rPr lang="en-US" sz="1800" b="1" dirty="0">
                <a:solidFill>
                  <a:srgbClr val="000000"/>
                </a:solidFill>
                <a:latin typeface="Calibri" pitchFamily="34" charset="0"/>
              </a:rPr>
              <a:t>higher precedence</a:t>
            </a:r>
          </a:p>
        </p:txBody>
      </p:sp>
    </p:spTree>
    <p:extLst>
      <p:ext uri="{BB962C8B-B14F-4D97-AF65-F5344CB8AC3E}">
        <p14:creationId xmlns:p14="http://schemas.microsoft.com/office/powerpoint/2010/main" val="4100470598"/>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5"/>
          <p:cNvSpPr txBox="1">
            <a:spLocks noChangeArrowheads="1"/>
          </p:cNvSpPr>
          <p:nvPr/>
        </p:nvSpPr>
        <p:spPr bwMode="auto">
          <a:xfrm>
            <a:off x="693738" y="230188"/>
            <a:ext cx="762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600" dirty="0">
                <a:latin typeface="Cambria" pitchFamily="18" charset="0"/>
              </a:rPr>
              <a:t>Thinking </a:t>
            </a:r>
            <a:r>
              <a:rPr lang="en-US" sz="3600" dirty="0" smtClean="0">
                <a:latin typeface="Cambria" pitchFamily="18" charset="0"/>
              </a:rPr>
              <a:t> </a:t>
            </a:r>
            <a:r>
              <a:rPr lang="en-US" sz="3600" b="1" i="1" dirty="0" smtClean="0">
                <a:latin typeface="Cambria" pitchFamily="18" charset="0"/>
              </a:rPr>
              <a:t>sequentially</a:t>
            </a:r>
            <a:endParaRPr lang="en-US" sz="3600" b="1" i="1" dirty="0">
              <a:latin typeface="Cambria" pitchFamily="18" charset="0"/>
            </a:endParaRPr>
          </a:p>
        </p:txBody>
      </p:sp>
      <p:sp>
        <p:nvSpPr>
          <p:cNvPr id="28675" name="Text Box 7"/>
          <p:cNvSpPr txBox="1">
            <a:spLocks noChangeArrowheads="1"/>
          </p:cNvSpPr>
          <p:nvPr/>
        </p:nvSpPr>
        <p:spPr bwMode="auto">
          <a:xfrm>
            <a:off x="990600" y="259080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latin typeface="Courier New" pitchFamily="49" charset="0"/>
              </a:rPr>
              <a:t>5</a:t>
            </a:r>
            <a:r>
              <a:rPr lang="en-US" b="1" dirty="0" smtClean="0">
                <a:solidFill>
                  <a:srgbClr val="0000FF"/>
                </a:solidFill>
                <a:latin typeface="Cambria" pitchFamily="18" charset="0"/>
              </a:rPr>
              <a:t> </a:t>
            </a:r>
            <a:r>
              <a:rPr lang="en-US" b="1" dirty="0" smtClean="0">
                <a:latin typeface="Cambria" pitchFamily="18" charset="0"/>
              </a:rPr>
              <a:t>!</a:t>
            </a:r>
            <a:r>
              <a:rPr lang="en-US" b="1" dirty="0" smtClean="0">
                <a:latin typeface="Courier New" pitchFamily="49" charset="0"/>
              </a:rPr>
              <a:t>  </a:t>
            </a:r>
            <a:r>
              <a:rPr lang="en-US" b="1" dirty="0">
                <a:latin typeface="Courier New" pitchFamily="49" charset="0"/>
              </a:rPr>
              <a:t>=  </a:t>
            </a:r>
            <a:r>
              <a:rPr lang="en-US" b="1" dirty="0" smtClean="0">
                <a:latin typeface="Calibri" pitchFamily="34" charset="0"/>
              </a:rPr>
              <a:t>5 * 4 * 3 * 2 * 1</a:t>
            </a:r>
            <a:endParaRPr lang="en-US" b="1" dirty="0">
              <a:latin typeface="Calibri" pitchFamily="34" charset="0"/>
            </a:endParaRPr>
          </a:p>
        </p:txBody>
      </p:sp>
      <p:sp>
        <p:nvSpPr>
          <p:cNvPr id="28676" name="Text Box 8"/>
          <p:cNvSpPr txBox="1">
            <a:spLocks noChangeArrowheads="1"/>
          </p:cNvSpPr>
          <p:nvPr/>
        </p:nvSpPr>
        <p:spPr bwMode="auto">
          <a:xfrm>
            <a:off x="990600" y="464820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latin typeface="Courier New" pitchFamily="49" charset="0"/>
              </a:rPr>
              <a:t>N</a:t>
            </a:r>
            <a:r>
              <a:rPr lang="en-US" b="1" dirty="0">
                <a:latin typeface="Cambria" pitchFamily="18" charset="0"/>
              </a:rPr>
              <a:t> </a:t>
            </a:r>
            <a:r>
              <a:rPr lang="en-US" b="1" dirty="0" smtClean="0">
                <a:latin typeface="Cambria" pitchFamily="18" charset="0"/>
              </a:rPr>
              <a:t>!</a:t>
            </a:r>
            <a:r>
              <a:rPr lang="en-US" b="1" dirty="0" smtClean="0">
                <a:latin typeface="Courier New" pitchFamily="49" charset="0"/>
              </a:rPr>
              <a:t>  =  </a:t>
            </a:r>
            <a:r>
              <a:rPr lang="en-US" b="1" dirty="0" smtClean="0">
                <a:latin typeface="Calibri" pitchFamily="34" charset="0"/>
              </a:rPr>
              <a:t>N </a:t>
            </a:r>
            <a:r>
              <a:rPr lang="en-US" b="1" dirty="0">
                <a:latin typeface="Calibri" pitchFamily="34" charset="0"/>
              </a:rPr>
              <a:t>* (N-1) * (N-2) * … * 3 * 2 * 1</a:t>
            </a:r>
          </a:p>
        </p:txBody>
      </p:sp>
      <p:sp>
        <p:nvSpPr>
          <p:cNvPr id="28677" name="Text Box 9"/>
          <p:cNvSpPr txBox="1">
            <a:spLocks noChangeArrowheads="1"/>
          </p:cNvSpPr>
          <p:nvPr/>
        </p:nvSpPr>
        <p:spPr bwMode="auto">
          <a:xfrm>
            <a:off x="304800" y="1219200"/>
            <a:ext cx="2057400" cy="457200"/>
          </a:xfrm>
          <a:prstGeom prst="rect">
            <a:avLst/>
          </a:prstGeom>
          <a:solidFill>
            <a:srgbClr val="CCECFF"/>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dirty="0">
                <a:latin typeface="Calibri" pitchFamily="34" charset="0"/>
              </a:rPr>
              <a:t>factorial</a:t>
            </a:r>
          </a:p>
        </p:txBody>
      </p:sp>
      <p:sp>
        <p:nvSpPr>
          <p:cNvPr id="28678" name="Text Box 10"/>
          <p:cNvSpPr txBox="1">
            <a:spLocks noChangeArrowheads="1"/>
          </p:cNvSpPr>
          <p:nvPr/>
        </p:nvSpPr>
        <p:spPr bwMode="auto">
          <a:xfrm>
            <a:off x="990600" y="205740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solidFill>
                  <a:srgbClr val="0000FF"/>
                </a:solidFill>
                <a:latin typeface="Courier New" pitchFamily="49" charset="0"/>
              </a:rPr>
              <a:t>5</a:t>
            </a:r>
            <a:r>
              <a:rPr lang="en-US" b="1" dirty="0">
                <a:solidFill>
                  <a:srgbClr val="0000FF"/>
                </a:solidFill>
                <a:latin typeface="Cambria" pitchFamily="18" charset="0"/>
              </a:rPr>
              <a:t> </a:t>
            </a:r>
            <a:r>
              <a:rPr lang="en-US" b="1" dirty="0" smtClean="0">
                <a:solidFill>
                  <a:srgbClr val="0000FF"/>
                </a:solidFill>
                <a:latin typeface="Cambria" pitchFamily="18" charset="0"/>
              </a:rPr>
              <a:t>!</a:t>
            </a:r>
            <a:r>
              <a:rPr lang="en-US" b="1" dirty="0" smtClean="0">
                <a:solidFill>
                  <a:srgbClr val="0000FF"/>
                </a:solidFill>
                <a:latin typeface="Courier New" pitchFamily="49" charset="0"/>
              </a:rPr>
              <a:t>  </a:t>
            </a:r>
            <a:r>
              <a:rPr lang="en-US" b="1" dirty="0">
                <a:solidFill>
                  <a:srgbClr val="0000FF"/>
                </a:solidFill>
                <a:latin typeface="Courier New" pitchFamily="49" charset="0"/>
              </a:rPr>
              <a:t>=  120</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4610160" y="1009800"/>
              <a:ext cx="3105720" cy="3934080"/>
            </p14:xfrm>
          </p:contentPart>
        </mc:Choice>
        <mc:Fallback xmlns="">
          <p:pic>
            <p:nvPicPr>
              <p:cNvPr id="2" name="Ink 1"/>
              <p:cNvPicPr/>
              <p:nvPr/>
            </p:nvPicPr>
            <p:blipFill>
              <a:blip r:embed="rId4"/>
              <a:stretch>
                <a:fillRect/>
              </a:stretch>
            </p:blipFill>
            <p:spPr>
              <a:xfrm>
                <a:off x="4600800" y="1000440"/>
                <a:ext cx="3124440" cy="3952800"/>
              </a:xfrm>
              <a:prstGeom prst="rect">
                <a:avLst/>
              </a:prstGeom>
            </p:spPr>
          </p:pic>
        </mc:Fallback>
      </mc:AlternateContent>
    </p:spTree>
    <p:extLst>
      <p:ext uri="{BB962C8B-B14F-4D97-AF65-F5344CB8AC3E}">
        <p14:creationId xmlns:p14="http://schemas.microsoft.com/office/powerpoint/2010/main" val="3875689477"/>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
          <p:cNvSpPr txBox="1">
            <a:spLocks noChangeArrowheads="1"/>
          </p:cNvSpPr>
          <p:nvPr/>
        </p:nvSpPr>
        <p:spPr bwMode="auto">
          <a:xfrm>
            <a:off x="304800" y="1219200"/>
            <a:ext cx="2057400" cy="457200"/>
          </a:xfrm>
          <a:prstGeom prst="rect">
            <a:avLst/>
          </a:prstGeom>
          <a:solidFill>
            <a:srgbClr val="CCECFF"/>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dirty="0">
                <a:latin typeface="Calibri" pitchFamily="34" charset="0"/>
              </a:rPr>
              <a:t>factorial</a:t>
            </a:r>
          </a:p>
        </p:txBody>
      </p:sp>
      <p:sp>
        <p:nvSpPr>
          <p:cNvPr id="9" name="Text Box 7"/>
          <p:cNvSpPr txBox="1">
            <a:spLocks noChangeArrowheads="1"/>
          </p:cNvSpPr>
          <p:nvPr/>
        </p:nvSpPr>
        <p:spPr bwMode="auto">
          <a:xfrm>
            <a:off x="990600" y="259080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latin typeface="Courier New" pitchFamily="49" charset="0"/>
              </a:rPr>
              <a:t>5</a:t>
            </a:r>
            <a:r>
              <a:rPr lang="en-US" b="1" dirty="0" smtClean="0">
                <a:solidFill>
                  <a:srgbClr val="0000FF"/>
                </a:solidFill>
                <a:latin typeface="Cambria" pitchFamily="18" charset="0"/>
              </a:rPr>
              <a:t> </a:t>
            </a:r>
            <a:r>
              <a:rPr lang="en-US" b="1" dirty="0" smtClean="0">
                <a:latin typeface="Cambria" pitchFamily="18" charset="0"/>
              </a:rPr>
              <a:t>!</a:t>
            </a:r>
            <a:r>
              <a:rPr lang="en-US" b="1" dirty="0" smtClean="0">
                <a:latin typeface="Courier New" pitchFamily="49" charset="0"/>
              </a:rPr>
              <a:t>  </a:t>
            </a:r>
            <a:r>
              <a:rPr lang="en-US" b="1" dirty="0">
                <a:latin typeface="Courier New" pitchFamily="49" charset="0"/>
              </a:rPr>
              <a:t>=  </a:t>
            </a:r>
            <a:r>
              <a:rPr lang="en-US" b="1" dirty="0" smtClean="0">
                <a:latin typeface="Calibri" pitchFamily="34" charset="0"/>
              </a:rPr>
              <a:t>5 * 4 * 3 * 2 * 1</a:t>
            </a:r>
            <a:endParaRPr lang="en-US" b="1" dirty="0">
              <a:latin typeface="Calibri" pitchFamily="34" charset="0"/>
            </a:endParaRPr>
          </a:p>
        </p:txBody>
      </p:sp>
      <p:sp>
        <p:nvSpPr>
          <p:cNvPr id="10" name="Text Box 8"/>
          <p:cNvSpPr txBox="1">
            <a:spLocks noChangeArrowheads="1"/>
          </p:cNvSpPr>
          <p:nvPr/>
        </p:nvSpPr>
        <p:spPr bwMode="auto">
          <a:xfrm>
            <a:off x="990600" y="464820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latin typeface="Courier New" pitchFamily="49" charset="0"/>
              </a:rPr>
              <a:t>N</a:t>
            </a:r>
            <a:r>
              <a:rPr lang="en-US" b="1" dirty="0">
                <a:latin typeface="Cambria" pitchFamily="18" charset="0"/>
              </a:rPr>
              <a:t> </a:t>
            </a:r>
            <a:r>
              <a:rPr lang="en-US" b="1" dirty="0" smtClean="0">
                <a:latin typeface="Cambria" pitchFamily="18" charset="0"/>
              </a:rPr>
              <a:t>!</a:t>
            </a:r>
            <a:r>
              <a:rPr lang="en-US" b="1" dirty="0" smtClean="0">
                <a:latin typeface="Courier New" pitchFamily="49" charset="0"/>
              </a:rPr>
              <a:t>  =  </a:t>
            </a:r>
            <a:r>
              <a:rPr lang="en-US" b="1" dirty="0" smtClean="0">
                <a:latin typeface="Calibri" pitchFamily="34" charset="0"/>
              </a:rPr>
              <a:t>N </a:t>
            </a:r>
            <a:r>
              <a:rPr lang="en-US" b="1" dirty="0">
                <a:latin typeface="Calibri" pitchFamily="34" charset="0"/>
              </a:rPr>
              <a:t>* (N-1) * (N-2) * … * 3 * 2 * 1</a:t>
            </a:r>
          </a:p>
        </p:txBody>
      </p:sp>
      <p:sp>
        <p:nvSpPr>
          <p:cNvPr id="11" name="Text Box 10"/>
          <p:cNvSpPr txBox="1">
            <a:spLocks noChangeArrowheads="1"/>
          </p:cNvSpPr>
          <p:nvPr/>
        </p:nvSpPr>
        <p:spPr bwMode="auto">
          <a:xfrm>
            <a:off x="990600" y="205740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solidFill>
                  <a:srgbClr val="0000FF"/>
                </a:solidFill>
                <a:latin typeface="Courier New" pitchFamily="49" charset="0"/>
              </a:rPr>
              <a:t>5</a:t>
            </a:r>
            <a:r>
              <a:rPr lang="en-US" b="1" dirty="0">
                <a:solidFill>
                  <a:srgbClr val="0000FF"/>
                </a:solidFill>
                <a:latin typeface="Cambria" pitchFamily="18" charset="0"/>
              </a:rPr>
              <a:t> </a:t>
            </a:r>
            <a:r>
              <a:rPr lang="en-US" b="1" dirty="0" smtClean="0">
                <a:solidFill>
                  <a:srgbClr val="0000FF"/>
                </a:solidFill>
                <a:latin typeface="Cambria" pitchFamily="18" charset="0"/>
              </a:rPr>
              <a:t>!</a:t>
            </a:r>
            <a:r>
              <a:rPr lang="en-US" b="1" dirty="0" smtClean="0">
                <a:solidFill>
                  <a:srgbClr val="0000FF"/>
                </a:solidFill>
                <a:latin typeface="Courier New" pitchFamily="49" charset="0"/>
              </a:rPr>
              <a:t>  </a:t>
            </a:r>
            <a:r>
              <a:rPr lang="en-US" b="1" dirty="0">
                <a:solidFill>
                  <a:srgbClr val="0000FF"/>
                </a:solidFill>
                <a:latin typeface="Courier New" pitchFamily="49" charset="0"/>
              </a:rPr>
              <a:t>=  120</a:t>
            </a:r>
          </a:p>
        </p:txBody>
      </p:sp>
      <p:sp>
        <p:nvSpPr>
          <p:cNvPr id="29701" name="TextBox 9"/>
          <p:cNvSpPr txBox="1">
            <a:spLocks noChangeArrowheads="1"/>
          </p:cNvSpPr>
          <p:nvPr/>
        </p:nvSpPr>
        <p:spPr bwMode="auto">
          <a:xfrm rot="1131803">
            <a:off x="4241360" y="2721779"/>
            <a:ext cx="4495800" cy="2308324"/>
          </a:xfrm>
          <a:prstGeom prst="rect">
            <a:avLst/>
          </a:prstGeom>
          <a:solidFill>
            <a:srgbClr val="FF0000"/>
          </a:solidFill>
          <a:ln w="76200">
            <a:solidFill>
              <a:schemeClr val="bg1"/>
            </a:solidFill>
            <a:miter lim="800000"/>
            <a:headEnd/>
            <a:tailEnd/>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sz="7200" dirty="0" smtClean="0">
                <a:solidFill>
                  <a:schemeClr val="bg1"/>
                </a:solidFill>
                <a:latin typeface="Cambria" pitchFamily="18" charset="0"/>
              </a:rPr>
              <a:t>March + beyond</a:t>
            </a:r>
            <a:r>
              <a:rPr lang="en-US" sz="7200" dirty="0">
                <a:solidFill>
                  <a:schemeClr val="bg1"/>
                </a:solidFill>
                <a:latin typeface="Cambria" pitchFamily="18" charset="0"/>
              </a:rPr>
              <a:t>…</a:t>
            </a:r>
          </a:p>
        </p:txBody>
      </p:sp>
      <p:sp>
        <p:nvSpPr>
          <p:cNvPr id="12" name="Text Box 5"/>
          <p:cNvSpPr txBox="1">
            <a:spLocks noChangeArrowheads="1"/>
          </p:cNvSpPr>
          <p:nvPr/>
        </p:nvSpPr>
        <p:spPr bwMode="auto">
          <a:xfrm>
            <a:off x="693738" y="230188"/>
            <a:ext cx="762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600" dirty="0">
                <a:latin typeface="Cambria" pitchFamily="18" charset="0"/>
              </a:rPr>
              <a:t>Thinking </a:t>
            </a:r>
            <a:r>
              <a:rPr lang="en-US" sz="3600" dirty="0" smtClean="0">
                <a:latin typeface="Cambria" pitchFamily="18" charset="0"/>
              </a:rPr>
              <a:t> </a:t>
            </a:r>
            <a:r>
              <a:rPr lang="en-US" sz="3600" b="1" i="1" dirty="0" smtClean="0">
                <a:latin typeface="Cambria" pitchFamily="18" charset="0"/>
              </a:rPr>
              <a:t>sequentially</a:t>
            </a:r>
            <a:endParaRPr lang="en-US" sz="3600" b="1" i="1" dirty="0">
              <a:latin typeface="Cambria" pitchFamily="18" charset="0"/>
            </a:endParaRPr>
          </a:p>
        </p:txBody>
      </p:sp>
    </p:spTree>
    <p:extLst>
      <p:ext uri="{BB962C8B-B14F-4D97-AF65-F5344CB8AC3E}">
        <p14:creationId xmlns:p14="http://schemas.microsoft.com/office/powerpoint/2010/main" val="66682076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0"/>
          <p:cNvSpPr txBox="1">
            <a:spLocks noChangeArrowheads="1"/>
          </p:cNvSpPr>
          <p:nvPr/>
        </p:nvSpPr>
        <p:spPr bwMode="auto">
          <a:xfrm>
            <a:off x="5897916" y="1636712"/>
            <a:ext cx="2438400" cy="841375"/>
          </a:xfrm>
          <a:prstGeom prst="rect">
            <a:avLst/>
          </a:prstGeom>
          <a:solidFill>
            <a:srgbClr val="FEDFDE"/>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dirty="0">
                <a:latin typeface="Cambria" pitchFamily="18" charset="0"/>
              </a:rPr>
              <a:t>Recursion == </a:t>
            </a:r>
            <a:r>
              <a:rPr lang="en-US" b="1" i="1" dirty="0">
                <a:solidFill>
                  <a:srgbClr val="C00000"/>
                </a:solidFill>
                <a:latin typeface="Cambria" pitchFamily="18" charset="0"/>
              </a:rPr>
              <a:t>self</a:t>
            </a:r>
            <a:r>
              <a:rPr lang="en-US" dirty="0">
                <a:latin typeface="Cambria" pitchFamily="18" charset="0"/>
              </a:rPr>
              <a:t>-reference!</a:t>
            </a:r>
          </a:p>
        </p:txBody>
      </p:sp>
      <p:sp>
        <p:nvSpPr>
          <p:cNvPr id="30728" name="Text Box 43"/>
          <p:cNvSpPr txBox="1">
            <a:spLocks noChangeArrowheads="1"/>
          </p:cNvSpPr>
          <p:nvPr/>
        </p:nvSpPr>
        <p:spPr bwMode="auto">
          <a:xfrm>
            <a:off x="990600" y="31242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solidFill>
                  <a:srgbClr val="C00000"/>
                </a:solidFill>
                <a:latin typeface="Courier New" pitchFamily="49" charset="0"/>
              </a:rPr>
              <a:t>5</a:t>
            </a:r>
            <a:r>
              <a:rPr lang="en-US" b="1" dirty="0" smtClean="0">
                <a:latin typeface="Cambria" pitchFamily="18" charset="0"/>
              </a:rPr>
              <a:t> </a:t>
            </a:r>
            <a:r>
              <a:rPr lang="en-US" b="1" dirty="0" smtClean="0">
                <a:solidFill>
                  <a:srgbClr val="C00000"/>
                </a:solidFill>
                <a:latin typeface="Cambria" pitchFamily="18" charset="0"/>
              </a:rPr>
              <a:t>!</a:t>
            </a:r>
            <a:r>
              <a:rPr lang="en-US" b="1" dirty="0" smtClean="0">
                <a:solidFill>
                  <a:srgbClr val="C00000"/>
                </a:solidFill>
                <a:latin typeface="Courier New" pitchFamily="49" charset="0"/>
              </a:rPr>
              <a:t>  </a:t>
            </a:r>
            <a:r>
              <a:rPr lang="en-US" b="1" dirty="0">
                <a:solidFill>
                  <a:srgbClr val="C00000"/>
                </a:solidFill>
                <a:latin typeface="Courier New" pitchFamily="49" charset="0"/>
              </a:rPr>
              <a:t>=</a:t>
            </a:r>
          </a:p>
        </p:txBody>
      </p:sp>
      <p:sp>
        <p:nvSpPr>
          <p:cNvPr id="30729" name="Text Box 44"/>
          <p:cNvSpPr txBox="1">
            <a:spLocks noChangeArrowheads="1"/>
          </p:cNvSpPr>
          <p:nvPr/>
        </p:nvSpPr>
        <p:spPr bwMode="auto">
          <a:xfrm>
            <a:off x="990600" y="5257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solidFill>
                  <a:srgbClr val="C00000"/>
                </a:solidFill>
                <a:latin typeface="Courier New" pitchFamily="49" charset="0"/>
              </a:rPr>
              <a:t>N</a:t>
            </a:r>
            <a:r>
              <a:rPr lang="en-US" b="1" dirty="0" smtClean="0">
                <a:latin typeface="Cambria" pitchFamily="18" charset="0"/>
              </a:rPr>
              <a:t> </a:t>
            </a:r>
            <a:r>
              <a:rPr lang="en-US" b="1" dirty="0" smtClean="0">
                <a:solidFill>
                  <a:srgbClr val="C00000"/>
                </a:solidFill>
                <a:latin typeface="Cambria" pitchFamily="18" charset="0"/>
              </a:rPr>
              <a:t>!</a:t>
            </a:r>
            <a:r>
              <a:rPr lang="en-US" b="1" dirty="0" smtClean="0">
                <a:solidFill>
                  <a:srgbClr val="C00000"/>
                </a:solidFill>
                <a:latin typeface="Courier New" pitchFamily="49" charset="0"/>
              </a:rPr>
              <a:t>  =</a:t>
            </a:r>
            <a:endParaRPr lang="en-US" b="1" dirty="0">
              <a:solidFill>
                <a:srgbClr val="C00000"/>
              </a:solidFill>
              <a:latin typeface="Courier New" pitchFamily="49" charset="0"/>
            </a:endParaRPr>
          </a:p>
        </p:txBody>
      </p:sp>
      <p:sp>
        <p:nvSpPr>
          <p:cNvPr id="11" name="Text Box 5"/>
          <p:cNvSpPr txBox="1">
            <a:spLocks noChangeArrowheads="1"/>
          </p:cNvSpPr>
          <p:nvPr/>
        </p:nvSpPr>
        <p:spPr bwMode="auto">
          <a:xfrm>
            <a:off x="693738" y="230188"/>
            <a:ext cx="762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600" dirty="0">
                <a:latin typeface="Cambria" pitchFamily="18" charset="0"/>
              </a:rPr>
              <a:t>Thinking </a:t>
            </a:r>
            <a:r>
              <a:rPr lang="en-US" sz="3600" dirty="0" smtClean="0">
                <a:latin typeface="Cambria" pitchFamily="18" charset="0"/>
              </a:rPr>
              <a:t> </a:t>
            </a:r>
            <a:r>
              <a:rPr lang="en-US" sz="3600" b="1" i="1" dirty="0" smtClean="0">
                <a:latin typeface="Cambria" pitchFamily="18" charset="0"/>
              </a:rPr>
              <a:t>recursively</a:t>
            </a:r>
            <a:endParaRPr lang="en-US" sz="3600" b="1" i="1" dirty="0">
              <a:latin typeface="Cambria" pitchFamily="18" charset="0"/>
            </a:endParaRPr>
          </a:p>
        </p:txBody>
      </p:sp>
      <p:sp>
        <p:nvSpPr>
          <p:cNvPr id="12" name="Text Box 7"/>
          <p:cNvSpPr txBox="1">
            <a:spLocks noChangeArrowheads="1"/>
          </p:cNvSpPr>
          <p:nvPr/>
        </p:nvSpPr>
        <p:spPr bwMode="auto">
          <a:xfrm>
            <a:off x="990600" y="259080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latin typeface="Courier New" pitchFamily="49" charset="0"/>
              </a:rPr>
              <a:t>5</a:t>
            </a:r>
            <a:r>
              <a:rPr lang="en-US" b="1" dirty="0" smtClean="0">
                <a:solidFill>
                  <a:srgbClr val="0000FF"/>
                </a:solidFill>
                <a:latin typeface="Cambria" pitchFamily="18" charset="0"/>
              </a:rPr>
              <a:t> </a:t>
            </a:r>
            <a:r>
              <a:rPr lang="en-US" b="1" dirty="0" smtClean="0">
                <a:latin typeface="Cambria" pitchFamily="18" charset="0"/>
              </a:rPr>
              <a:t>!</a:t>
            </a:r>
            <a:r>
              <a:rPr lang="en-US" b="1" dirty="0" smtClean="0">
                <a:latin typeface="Courier New" pitchFamily="49" charset="0"/>
              </a:rPr>
              <a:t>  </a:t>
            </a:r>
            <a:r>
              <a:rPr lang="en-US" b="1" dirty="0">
                <a:latin typeface="Courier New" pitchFamily="49" charset="0"/>
              </a:rPr>
              <a:t>=  </a:t>
            </a:r>
            <a:r>
              <a:rPr lang="en-US" b="1" dirty="0" smtClean="0">
                <a:latin typeface="Calibri" pitchFamily="34" charset="0"/>
              </a:rPr>
              <a:t>5 * 4 * 3 * 2 * 1</a:t>
            </a:r>
            <a:endParaRPr lang="en-US" b="1" dirty="0">
              <a:latin typeface="Calibri" pitchFamily="34" charset="0"/>
            </a:endParaRPr>
          </a:p>
        </p:txBody>
      </p:sp>
      <p:sp>
        <p:nvSpPr>
          <p:cNvPr id="13" name="Text Box 8"/>
          <p:cNvSpPr txBox="1">
            <a:spLocks noChangeArrowheads="1"/>
          </p:cNvSpPr>
          <p:nvPr/>
        </p:nvSpPr>
        <p:spPr bwMode="auto">
          <a:xfrm>
            <a:off x="990600" y="464820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latin typeface="Courier New" pitchFamily="49" charset="0"/>
              </a:rPr>
              <a:t>N</a:t>
            </a:r>
            <a:r>
              <a:rPr lang="en-US" b="1" dirty="0">
                <a:latin typeface="Cambria" pitchFamily="18" charset="0"/>
              </a:rPr>
              <a:t> </a:t>
            </a:r>
            <a:r>
              <a:rPr lang="en-US" b="1" dirty="0" smtClean="0">
                <a:latin typeface="Cambria" pitchFamily="18" charset="0"/>
              </a:rPr>
              <a:t>!</a:t>
            </a:r>
            <a:r>
              <a:rPr lang="en-US" b="1" dirty="0" smtClean="0">
                <a:latin typeface="Courier New" pitchFamily="49" charset="0"/>
              </a:rPr>
              <a:t>  =  </a:t>
            </a:r>
            <a:r>
              <a:rPr lang="en-US" b="1" dirty="0" smtClean="0">
                <a:latin typeface="Calibri" pitchFamily="34" charset="0"/>
              </a:rPr>
              <a:t>N </a:t>
            </a:r>
            <a:r>
              <a:rPr lang="en-US" b="1" dirty="0">
                <a:latin typeface="Calibri" pitchFamily="34" charset="0"/>
              </a:rPr>
              <a:t>* (N-1) * (N-2) * … * 3 * 2 * 1</a:t>
            </a:r>
          </a:p>
        </p:txBody>
      </p:sp>
      <p:sp>
        <p:nvSpPr>
          <p:cNvPr id="14" name="Text Box 9"/>
          <p:cNvSpPr txBox="1">
            <a:spLocks noChangeArrowheads="1"/>
          </p:cNvSpPr>
          <p:nvPr/>
        </p:nvSpPr>
        <p:spPr bwMode="auto">
          <a:xfrm>
            <a:off x="304800" y="1219200"/>
            <a:ext cx="2057400" cy="457200"/>
          </a:xfrm>
          <a:prstGeom prst="rect">
            <a:avLst/>
          </a:prstGeom>
          <a:solidFill>
            <a:srgbClr val="CCECFF"/>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dirty="0">
                <a:latin typeface="Calibri" pitchFamily="34" charset="0"/>
              </a:rPr>
              <a:t>factorial</a:t>
            </a:r>
          </a:p>
        </p:txBody>
      </p:sp>
      <p:sp>
        <p:nvSpPr>
          <p:cNvPr id="15" name="Text Box 10"/>
          <p:cNvSpPr txBox="1">
            <a:spLocks noChangeArrowheads="1"/>
          </p:cNvSpPr>
          <p:nvPr/>
        </p:nvSpPr>
        <p:spPr bwMode="auto">
          <a:xfrm>
            <a:off x="990600" y="205740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solidFill>
                  <a:srgbClr val="0000FF"/>
                </a:solidFill>
                <a:latin typeface="Courier New" pitchFamily="49" charset="0"/>
              </a:rPr>
              <a:t>5</a:t>
            </a:r>
            <a:r>
              <a:rPr lang="en-US" b="1" dirty="0">
                <a:solidFill>
                  <a:srgbClr val="0000FF"/>
                </a:solidFill>
                <a:latin typeface="Cambria" pitchFamily="18" charset="0"/>
              </a:rPr>
              <a:t> </a:t>
            </a:r>
            <a:r>
              <a:rPr lang="en-US" b="1" dirty="0" smtClean="0">
                <a:solidFill>
                  <a:srgbClr val="0000FF"/>
                </a:solidFill>
                <a:latin typeface="Cambria" pitchFamily="18" charset="0"/>
              </a:rPr>
              <a:t>!</a:t>
            </a:r>
            <a:r>
              <a:rPr lang="en-US" b="1" dirty="0" smtClean="0">
                <a:solidFill>
                  <a:srgbClr val="0000FF"/>
                </a:solidFill>
                <a:latin typeface="Courier New" pitchFamily="49" charset="0"/>
              </a:rPr>
              <a:t>  </a:t>
            </a:r>
            <a:r>
              <a:rPr lang="en-US" b="1" dirty="0">
                <a:solidFill>
                  <a:srgbClr val="0000FF"/>
                </a:solidFill>
                <a:latin typeface="Courier New" pitchFamily="49" charset="0"/>
              </a:rPr>
              <a:t>=  120</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028880" y="2647800"/>
              <a:ext cx="5343840" cy="3229560"/>
            </p14:xfrm>
          </p:contentPart>
        </mc:Choice>
        <mc:Fallback xmlns="">
          <p:pic>
            <p:nvPicPr>
              <p:cNvPr id="2" name="Ink 1"/>
              <p:cNvPicPr/>
              <p:nvPr/>
            </p:nvPicPr>
            <p:blipFill>
              <a:blip r:embed="rId4"/>
              <a:stretch>
                <a:fillRect/>
              </a:stretch>
            </p:blipFill>
            <p:spPr>
              <a:xfrm>
                <a:off x="1019520" y="2638440"/>
                <a:ext cx="5362560" cy="3248280"/>
              </a:xfrm>
              <a:prstGeom prst="rect">
                <a:avLst/>
              </a:prstGeom>
            </p:spPr>
          </p:pic>
        </mc:Fallback>
      </mc:AlternateContent>
    </p:spTree>
    <p:extLst>
      <p:ext uri="{BB962C8B-B14F-4D97-AF65-F5344CB8AC3E}">
        <p14:creationId xmlns:p14="http://schemas.microsoft.com/office/powerpoint/2010/main" val="1143614005"/>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cs typeface="Times New Roman" pitchFamily="18" charset="0"/>
              </a:rPr>
              <a:t>Warning:  </a:t>
            </a:r>
            <a:r>
              <a:rPr lang="en-US" sz="4000" b="1" i="1" dirty="0">
                <a:latin typeface="Cambria" pitchFamily="18" charset="0"/>
                <a:cs typeface="Times New Roman" pitchFamily="18" charset="0"/>
              </a:rPr>
              <a:t>this is legal!</a:t>
            </a:r>
            <a:endParaRPr lang="en-US" sz="4000" b="1" dirty="0">
              <a:latin typeface="Cambria" pitchFamily="18" charset="0"/>
              <a:cs typeface="Times New Roman" pitchFamily="18" charset="0"/>
            </a:endParaRPr>
          </a:p>
        </p:txBody>
      </p:sp>
      <p:sp>
        <p:nvSpPr>
          <p:cNvPr id="31747" name="Text Box 6"/>
          <p:cNvSpPr txBox="1">
            <a:spLocks noChangeArrowheads="1"/>
          </p:cNvSpPr>
          <p:nvPr/>
        </p:nvSpPr>
        <p:spPr bwMode="auto">
          <a:xfrm>
            <a:off x="990600" y="1676400"/>
            <a:ext cx="7315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a:solidFill>
                  <a:srgbClr val="FF6600"/>
                </a:solidFill>
                <a:latin typeface="Courier New" pitchFamily="49" charset="0"/>
              </a:rPr>
              <a:t>def</a:t>
            </a:r>
            <a:r>
              <a:rPr lang="en-US" sz="3200" b="1">
                <a:latin typeface="Courier New" pitchFamily="49" charset="0"/>
              </a:rPr>
              <a:t> </a:t>
            </a:r>
            <a:r>
              <a:rPr lang="en-US" sz="3200" b="1">
                <a:solidFill>
                  <a:srgbClr val="800080"/>
                </a:solidFill>
                <a:latin typeface="Courier New" pitchFamily="49" charset="0"/>
              </a:rPr>
              <a:t>fac</a:t>
            </a:r>
            <a:r>
              <a:rPr lang="en-US" sz="3200" b="1">
                <a:latin typeface="Courier New" pitchFamily="49" charset="0"/>
              </a:rPr>
              <a:t>(N):</a:t>
            </a:r>
          </a:p>
          <a:p>
            <a:pPr eaLnBrk="1" hangingPunct="1"/>
            <a:r>
              <a:rPr lang="en-US" sz="3200" b="1">
                <a:solidFill>
                  <a:srgbClr val="FF6600"/>
                </a:solidFill>
                <a:latin typeface="Courier New" pitchFamily="49" charset="0"/>
              </a:rPr>
              <a:t>    return</a:t>
            </a:r>
            <a:r>
              <a:rPr lang="en-US" sz="3200" b="1">
                <a:latin typeface="Courier New" pitchFamily="49" charset="0"/>
              </a:rPr>
              <a:t> N * </a:t>
            </a:r>
            <a:r>
              <a:rPr lang="en-US" sz="3200" b="1">
                <a:solidFill>
                  <a:srgbClr val="800080"/>
                </a:solidFill>
                <a:latin typeface="Courier New" pitchFamily="49" charset="0"/>
              </a:rPr>
              <a:t>fac</a:t>
            </a:r>
            <a:r>
              <a:rPr lang="en-US" sz="3200" b="1">
                <a:latin typeface="Courier New" pitchFamily="49" charset="0"/>
              </a:rPr>
              <a:t>(N-1)</a:t>
            </a:r>
          </a:p>
        </p:txBody>
      </p:sp>
      <p:grpSp>
        <p:nvGrpSpPr>
          <p:cNvPr id="31748" name="Group 13"/>
          <p:cNvGrpSpPr>
            <a:grpSpLocks/>
          </p:cNvGrpSpPr>
          <p:nvPr/>
        </p:nvGrpSpPr>
        <p:grpSpPr bwMode="auto">
          <a:xfrm>
            <a:off x="8229600" y="5958538"/>
            <a:ext cx="685800" cy="696913"/>
            <a:chOff x="2928" y="1051"/>
            <a:chExt cx="840" cy="957"/>
          </a:xfrm>
        </p:grpSpPr>
        <p:sp>
          <p:nvSpPr>
            <p:cNvPr id="31750" name="Freeform 14"/>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1751" name="Oval 15"/>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31752" name="Oval 16"/>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753" name="Oval 17"/>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754" name="Oval 18"/>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755" name="Oval 19"/>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756" name="Oval 20"/>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757" name="Oval 21"/>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758" name="AutoShape 22"/>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1759" name="Freeform 23"/>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1760" name="Freeform 24"/>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1761" name="Freeform 25"/>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1762" name="Freeform 26"/>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1749" name="Rectangle 27"/>
          <p:cNvSpPr>
            <a:spLocks noChangeArrowheads="1"/>
          </p:cNvSpPr>
          <p:nvPr/>
        </p:nvSpPr>
        <p:spPr bwMode="auto">
          <a:xfrm>
            <a:off x="5865636" y="5638800"/>
            <a:ext cx="28606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000" dirty="0">
                <a:solidFill>
                  <a:srgbClr val="0B9520"/>
                </a:solidFill>
                <a:latin typeface="Cambria" pitchFamily="18" charset="0"/>
              </a:rPr>
              <a:t>I wonder how this code will </a:t>
            </a:r>
            <a:r>
              <a:rPr lang="en-US" sz="2000" b="1" dirty="0">
                <a:solidFill>
                  <a:srgbClr val="0B9520"/>
                </a:solidFill>
                <a:latin typeface="Cambria" pitchFamily="18" charset="0"/>
              </a:rPr>
              <a:t>STACK</a:t>
            </a:r>
            <a:r>
              <a:rPr lang="en-US" sz="2000" dirty="0">
                <a:solidFill>
                  <a:srgbClr val="0B9520"/>
                </a:solidFill>
                <a:latin typeface="Cambria" pitchFamily="18" charset="0"/>
              </a:rPr>
              <a:t> up!?</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5705640" y="2867040"/>
              <a:ext cx="2171880" cy="1010160"/>
            </p14:xfrm>
          </p:contentPart>
        </mc:Choice>
        <mc:Fallback xmlns="">
          <p:pic>
            <p:nvPicPr>
              <p:cNvPr id="2" name="Ink 1"/>
              <p:cNvPicPr/>
              <p:nvPr/>
            </p:nvPicPr>
            <p:blipFill>
              <a:blip r:embed="rId4"/>
              <a:stretch>
                <a:fillRect/>
              </a:stretch>
            </p:blipFill>
            <p:spPr>
              <a:xfrm>
                <a:off x="5696280" y="2857680"/>
                <a:ext cx="2190600" cy="1028880"/>
              </a:xfrm>
              <a:prstGeom prst="rect">
                <a:avLst/>
              </a:prstGeom>
            </p:spPr>
          </p:pic>
        </mc:Fallback>
      </mc:AlternateContent>
    </p:spTree>
    <p:extLst>
      <p:ext uri="{BB962C8B-B14F-4D97-AF65-F5344CB8AC3E}">
        <p14:creationId xmlns:p14="http://schemas.microsoft.com/office/powerpoint/2010/main" val="1826727554"/>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6"/>
          <p:cNvSpPr txBox="1">
            <a:spLocks noChangeArrowheads="1"/>
          </p:cNvSpPr>
          <p:nvPr/>
        </p:nvSpPr>
        <p:spPr bwMode="auto">
          <a:xfrm>
            <a:off x="990600" y="1676400"/>
            <a:ext cx="7315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dirty="0" err="1">
                <a:solidFill>
                  <a:srgbClr val="FF6600"/>
                </a:solidFill>
                <a:latin typeface="Courier New" pitchFamily="49" charset="0"/>
              </a:rPr>
              <a:t>def</a:t>
            </a:r>
            <a:r>
              <a:rPr lang="en-US" sz="3200" b="1" dirty="0">
                <a:latin typeface="Courier New" pitchFamily="49" charset="0"/>
              </a:rPr>
              <a:t> </a:t>
            </a:r>
            <a:r>
              <a:rPr lang="en-US" sz="3200" b="1" dirty="0" err="1">
                <a:solidFill>
                  <a:srgbClr val="800080"/>
                </a:solidFill>
                <a:latin typeface="Courier New" pitchFamily="49" charset="0"/>
              </a:rPr>
              <a:t>fac</a:t>
            </a:r>
            <a:r>
              <a:rPr lang="en-US" sz="3200" b="1" dirty="0">
                <a:latin typeface="Courier New" pitchFamily="49" charset="0"/>
              </a:rPr>
              <a:t>(N):</a:t>
            </a:r>
          </a:p>
          <a:p>
            <a:pPr eaLnBrk="1" hangingPunct="1"/>
            <a:r>
              <a:rPr lang="en-US" sz="3200" b="1" dirty="0">
                <a:solidFill>
                  <a:srgbClr val="FF6600"/>
                </a:solidFill>
                <a:latin typeface="Courier New" pitchFamily="49" charset="0"/>
              </a:rPr>
              <a:t>    return</a:t>
            </a:r>
            <a:r>
              <a:rPr lang="en-US" sz="3200" b="1" dirty="0">
                <a:latin typeface="Courier New" pitchFamily="49" charset="0"/>
              </a:rPr>
              <a:t> N * </a:t>
            </a:r>
            <a:r>
              <a:rPr lang="en-US" sz="3200" b="1" dirty="0" err="1">
                <a:solidFill>
                  <a:srgbClr val="800080"/>
                </a:solidFill>
                <a:latin typeface="Courier New" pitchFamily="49" charset="0"/>
              </a:rPr>
              <a:t>fac</a:t>
            </a:r>
            <a:r>
              <a:rPr lang="en-US" sz="3200" b="1" dirty="0">
                <a:latin typeface="Courier New" pitchFamily="49" charset="0"/>
              </a:rPr>
              <a:t>(N-1)</a:t>
            </a:r>
          </a:p>
        </p:txBody>
      </p:sp>
      <p:sp>
        <p:nvSpPr>
          <p:cNvPr id="32771" name="Text Box 8"/>
          <p:cNvSpPr txBox="1">
            <a:spLocks noChangeArrowheads="1"/>
          </p:cNvSpPr>
          <p:nvPr/>
        </p:nvSpPr>
        <p:spPr bwMode="auto">
          <a:xfrm>
            <a:off x="533400" y="3230562"/>
            <a:ext cx="8153400" cy="584775"/>
          </a:xfrm>
          <a:prstGeom prst="rect">
            <a:avLst/>
          </a:prstGeom>
          <a:solidFill>
            <a:srgbClr val="FFCCCC"/>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dirty="0">
                <a:latin typeface="Cambria" pitchFamily="18" charset="0"/>
              </a:rPr>
              <a:t>T</a:t>
            </a:r>
            <a:r>
              <a:rPr lang="en-US" dirty="0" smtClean="0">
                <a:latin typeface="Cambria" pitchFamily="18" charset="0"/>
              </a:rPr>
              <a:t>he </a:t>
            </a:r>
            <a:r>
              <a:rPr lang="en-US" dirty="0">
                <a:latin typeface="Cambria" pitchFamily="18" charset="0"/>
              </a:rPr>
              <a:t>calls to </a:t>
            </a:r>
            <a:r>
              <a:rPr lang="en-US" sz="3200" b="1" dirty="0" err="1" smtClean="0">
                <a:solidFill>
                  <a:srgbClr val="800080"/>
                </a:solidFill>
                <a:latin typeface="Courier New" pitchFamily="49" charset="0"/>
              </a:rPr>
              <a:t>fac</a:t>
            </a:r>
            <a:r>
              <a:rPr lang="en-US" dirty="0" smtClean="0">
                <a:latin typeface="Cambria" pitchFamily="18" charset="0"/>
              </a:rPr>
              <a:t> </a:t>
            </a:r>
            <a:r>
              <a:rPr lang="en-US" dirty="0">
                <a:latin typeface="Cambria" pitchFamily="18" charset="0"/>
              </a:rPr>
              <a:t>will never </a:t>
            </a:r>
            <a:r>
              <a:rPr lang="en-US" dirty="0" smtClean="0">
                <a:latin typeface="Cambria" pitchFamily="18" charset="0"/>
              </a:rPr>
              <a:t>stop: there's no BASE CASE!</a:t>
            </a:r>
            <a:endParaRPr lang="en-US" dirty="0">
              <a:latin typeface="Cambria" pitchFamily="18" charset="0"/>
            </a:endParaRPr>
          </a:p>
        </p:txBody>
      </p:sp>
      <p:sp>
        <p:nvSpPr>
          <p:cNvPr id="32772" name="Text Box 9"/>
          <p:cNvSpPr txBox="1">
            <a:spLocks noChangeArrowheads="1"/>
          </p:cNvSpPr>
          <p:nvPr/>
        </p:nvSpPr>
        <p:spPr bwMode="auto">
          <a:xfrm>
            <a:off x="2247900" y="4495800"/>
            <a:ext cx="4533900" cy="1570038"/>
          </a:xfrm>
          <a:prstGeom prst="rect">
            <a:avLst/>
          </a:prstGeom>
          <a:no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dirty="0">
                <a:latin typeface="Cambria" pitchFamily="18" charset="0"/>
              </a:rPr>
              <a:t>Make sure you have a </a:t>
            </a:r>
            <a:r>
              <a:rPr lang="en-US" sz="3200" b="1" dirty="0">
                <a:latin typeface="Cambria" pitchFamily="18" charset="0"/>
              </a:rPr>
              <a:t>base case</a:t>
            </a:r>
            <a:r>
              <a:rPr lang="en-US" sz="3200" dirty="0">
                <a:latin typeface="Cambria" pitchFamily="18" charset="0"/>
              </a:rPr>
              <a:t>, </a:t>
            </a:r>
            <a:r>
              <a:rPr lang="en-US" sz="3200" i="1" dirty="0">
                <a:latin typeface="Cambria" pitchFamily="18" charset="0"/>
              </a:rPr>
              <a:t>then</a:t>
            </a:r>
            <a:r>
              <a:rPr lang="en-US" sz="3200" dirty="0">
                <a:latin typeface="Cambria" pitchFamily="18" charset="0"/>
              </a:rPr>
              <a:t> worry about the recursion...</a:t>
            </a:r>
          </a:p>
        </p:txBody>
      </p:sp>
      <p:sp>
        <p:nvSpPr>
          <p:cNvPr id="32773"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i="1" dirty="0" smtClean="0">
                <a:latin typeface="Cambria" pitchFamily="18" charset="0"/>
              </a:rPr>
              <a:t>legal</a:t>
            </a:r>
            <a:r>
              <a:rPr lang="en-US" sz="4000" dirty="0" smtClean="0">
                <a:latin typeface="Cambria" pitchFamily="18" charset="0"/>
              </a:rPr>
              <a:t>    </a:t>
            </a:r>
            <a:r>
              <a:rPr lang="en-US" sz="4000" b="1" dirty="0">
                <a:latin typeface="Cambria" pitchFamily="18" charset="0"/>
                <a:cs typeface="Courier New" pitchFamily="49" charset="0"/>
              </a:rPr>
              <a:t>!=</a:t>
            </a:r>
            <a:r>
              <a:rPr lang="en-US" sz="4000" dirty="0">
                <a:latin typeface="Cambria" pitchFamily="18" charset="0"/>
              </a:rPr>
              <a:t>  </a:t>
            </a:r>
            <a:r>
              <a:rPr lang="en-US" sz="4000" dirty="0" smtClean="0">
                <a:latin typeface="Cambria" pitchFamily="18" charset="0"/>
              </a:rPr>
              <a:t>  </a:t>
            </a:r>
            <a:r>
              <a:rPr lang="en-US" sz="4000" i="1" dirty="0">
                <a:latin typeface="Cambria" pitchFamily="18" charset="0"/>
              </a:rPr>
              <a:t>recommended</a:t>
            </a:r>
          </a:p>
        </p:txBody>
      </p:sp>
    </p:spTree>
    <p:extLst>
      <p:ext uri="{BB962C8B-B14F-4D97-AF65-F5344CB8AC3E}">
        <p14:creationId xmlns:p14="http://schemas.microsoft.com/office/powerpoint/2010/main" val="374986859"/>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6"/>
          <p:cNvSpPr txBox="1">
            <a:spLocks noChangeArrowheads="1"/>
          </p:cNvSpPr>
          <p:nvPr/>
        </p:nvSpPr>
        <p:spPr bwMode="auto">
          <a:xfrm>
            <a:off x="4495800" y="1600200"/>
            <a:ext cx="43830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dirty="0" err="1">
                <a:solidFill>
                  <a:srgbClr val="FF6600"/>
                </a:solidFill>
                <a:latin typeface="Courier New" pitchFamily="49" charset="0"/>
              </a:rPr>
              <a:t>def</a:t>
            </a:r>
            <a:r>
              <a:rPr lang="en-US" sz="3200" b="1" dirty="0">
                <a:latin typeface="Courier New" pitchFamily="49" charset="0"/>
              </a:rPr>
              <a:t> </a:t>
            </a:r>
            <a:r>
              <a:rPr lang="en-US" sz="3200" b="1" dirty="0" err="1">
                <a:solidFill>
                  <a:srgbClr val="800080"/>
                </a:solidFill>
                <a:latin typeface="Courier New" pitchFamily="49" charset="0"/>
              </a:rPr>
              <a:t>fac</a:t>
            </a:r>
            <a:r>
              <a:rPr lang="en-US" sz="3200" b="1" dirty="0">
                <a:latin typeface="Courier New" pitchFamily="49" charset="0"/>
              </a:rPr>
              <a:t>(N):</a:t>
            </a:r>
          </a:p>
          <a:p>
            <a:pPr eaLnBrk="1" hangingPunct="1"/>
            <a:r>
              <a:rPr lang="en-US" sz="3200" b="1" dirty="0">
                <a:solidFill>
                  <a:srgbClr val="FF6600"/>
                </a:solidFill>
                <a:latin typeface="Courier New" pitchFamily="49" charset="0"/>
              </a:rPr>
              <a:t>    return</a:t>
            </a:r>
            <a:r>
              <a:rPr lang="en-US" sz="3200" b="1" dirty="0">
                <a:latin typeface="Courier New" pitchFamily="49" charset="0"/>
              </a:rPr>
              <a:t> </a:t>
            </a:r>
            <a:r>
              <a:rPr lang="en-US" sz="3200" b="1" dirty="0" err="1">
                <a:solidFill>
                  <a:srgbClr val="800080"/>
                </a:solidFill>
                <a:latin typeface="Courier New" pitchFamily="49" charset="0"/>
              </a:rPr>
              <a:t>fac</a:t>
            </a:r>
            <a:r>
              <a:rPr lang="en-US" sz="3200" b="1" dirty="0">
                <a:latin typeface="Courier New" pitchFamily="49" charset="0"/>
              </a:rPr>
              <a:t>(N)</a:t>
            </a:r>
          </a:p>
        </p:txBody>
      </p:sp>
      <p:pic>
        <p:nvPicPr>
          <p:cNvPr id="3379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33400"/>
            <a:ext cx="3886200"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 Box 11"/>
          <p:cNvSpPr txBox="1">
            <a:spLocks noChangeArrowheads="1"/>
          </p:cNvSpPr>
          <p:nvPr/>
        </p:nvSpPr>
        <p:spPr bwMode="auto">
          <a:xfrm>
            <a:off x="1676400" y="5033963"/>
            <a:ext cx="59436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b="1" dirty="0" err="1">
                <a:latin typeface="Cambria" pitchFamily="18" charset="0"/>
              </a:rPr>
              <a:t>Roadsigns</a:t>
            </a:r>
            <a:r>
              <a:rPr lang="en-US" sz="3200" b="1" dirty="0">
                <a:latin typeface="Cambria" pitchFamily="18" charset="0"/>
              </a:rPr>
              <a:t> and recursion</a:t>
            </a:r>
          </a:p>
          <a:p>
            <a:pPr algn="ctr">
              <a:spcBef>
                <a:spcPct val="50000"/>
              </a:spcBef>
            </a:pPr>
            <a:r>
              <a:rPr lang="en-US" dirty="0">
                <a:latin typeface="Cambria" pitchFamily="18" charset="0"/>
              </a:rPr>
              <a:t>examples of self-fulfilling danger</a:t>
            </a:r>
          </a:p>
        </p:txBody>
      </p:sp>
      <p:sp>
        <p:nvSpPr>
          <p:cNvPr id="2" name="Rectangle 1"/>
          <p:cNvSpPr/>
          <p:nvPr/>
        </p:nvSpPr>
        <p:spPr>
          <a:xfrm>
            <a:off x="4934492" y="838789"/>
            <a:ext cx="3270639" cy="369332"/>
          </a:xfrm>
          <a:prstGeom prst="rect">
            <a:avLst/>
          </a:prstGeom>
          <a:solidFill>
            <a:schemeClr val="bg1">
              <a:lumMod val="85000"/>
            </a:schemeClr>
          </a:solidFill>
        </p:spPr>
        <p:txBody>
          <a:bodyPr wrap="none">
            <a:spAutoFit/>
          </a:bodyPr>
          <a:lstStyle/>
          <a:p>
            <a:r>
              <a:rPr lang="en-US" sz="1800" b="1" dirty="0" smtClean="0">
                <a:latin typeface="Cambria" pitchFamily="18" charset="0"/>
              </a:rPr>
              <a:t>This runs ~ </a:t>
            </a:r>
            <a:r>
              <a:rPr lang="en-US" sz="1800" b="1" i="1" dirty="0" smtClean="0">
                <a:latin typeface="Cambria" pitchFamily="18" charset="0"/>
              </a:rPr>
              <a:t>but does not help</a:t>
            </a:r>
            <a:r>
              <a:rPr lang="en-US" sz="1800" b="1" dirty="0" smtClean="0">
                <a:latin typeface="Cambria" pitchFamily="18" charset="0"/>
              </a:rPr>
              <a:t>!</a:t>
            </a:r>
            <a:endParaRPr lang="en-US" sz="1800" dirty="0"/>
          </a:p>
        </p:txBody>
      </p:sp>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1419480" y="1447920"/>
              <a:ext cx="7420320" cy="2381400"/>
            </p14:xfrm>
          </p:contentPart>
        </mc:Choice>
        <mc:Fallback xmlns="">
          <p:pic>
            <p:nvPicPr>
              <p:cNvPr id="3" name="Ink 2"/>
              <p:cNvPicPr/>
              <p:nvPr/>
            </p:nvPicPr>
            <p:blipFill>
              <a:blip r:embed="rId5"/>
              <a:stretch>
                <a:fillRect/>
              </a:stretch>
            </p:blipFill>
            <p:spPr>
              <a:xfrm>
                <a:off x="1410120" y="1438560"/>
                <a:ext cx="7439040" cy="2400120"/>
              </a:xfrm>
              <a:prstGeom prst="rect">
                <a:avLst/>
              </a:prstGeom>
            </p:spPr>
          </p:pic>
        </mc:Fallback>
      </mc:AlternateContent>
    </p:spTree>
    <p:extLst>
      <p:ext uri="{BB962C8B-B14F-4D97-AF65-F5344CB8AC3E}">
        <p14:creationId xmlns:p14="http://schemas.microsoft.com/office/powerpoint/2010/main" val="2647123668"/>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5"/>
          <p:cNvSpPr txBox="1">
            <a:spLocks noChangeArrowheads="1"/>
          </p:cNvSpPr>
          <p:nvPr/>
        </p:nvSpPr>
        <p:spPr bwMode="auto">
          <a:xfrm>
            <a:off x="304800" y="228600"/>
            <a:ext cx="453299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3200" b="1" i="1" dirty="0">
                <a:latin typeface="Cambria" pitchFamily="18" charset="0"/>
              </a:rPr>
              <a:t>Recursion's advantage: </a:t>
            </a:r>
          </a:p>
        </p:txBody>
      </p:sp>
      <p:sp>
        <p:nvSpPr>
          <p:cNvPr id="34819" name="Rectangle 12"/>
          <p:cNvSpPr>
            <a:spLocks noChangeArrowheads="1"/>
          </p:cNvSpPr>
          <p:nvPr/>
        </p:nvSpPr>
        <p:spPr bwMode="auto">
          <a:xfrm>
            <a:off x="4800600" y="166688"/>
            <a:ext cx="4038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dirty="0">
                <a:solidFill>
                  <a:srgbClr val="CC3300"/>
                </a:solidFill>
                <a:latin typeface="Calibri" pitchFamily="34" charset="0"/>
              </a:rPr>
              <a:t>It handles arbitrary structural depth – </a:t>
            </a:r>
            <a:r>
              <a:rPr lang="en-US" i="1" dirty="0">
                <a:solidFill>
                  <a:srgbClr val="CC3300"/>
                </a:solidFill>
                <a:latin typeface="Calibri" pitchFamily="34" charset="0"/>
              </a:rPr>
              <a:t>all at once!</a:t>
            </a:r>
            <a:endParaRPr lang="en-US" dirty="0">
              <a:solidFill>
                <a:srgbClr val="CC3300"/>
              </a:solidFill>
              <a:latin typeface="Calibri" pitchFamily="34" charset="0"/>
            </a:endParaRPr>
          </a:p>
        </p:txBody>
      </p:sp>
      <p:pic>
        <p:nvPicPr>
          <p:cNvPr id="34820" name="Picture 13" descr="infiniteRecursionPos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89944"/>
            <a:ext cx="402893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14" descr="tabletop_roleplaying_recursi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1792" y="4300008"/>
            <a:ext cx="2041030" cy="231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15" descr="Picture 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65792" y="1117600"/>
            <a:ext cx="432703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3"/>
          <p:cNvGrpSpPr>
            <a:grpSpLocks/>
          </p:cNvGrpSpPr>
          <p:nvPr/>
        </p:nvGrpSpPr>
        <p:grpSpPr bwMode="auto">
          <a:xfrm>
            <a:off x="2819401" y="6187727"/>
            <a:ext cx="523254" cy="559278"/>
            <a:chOff x="2928" y="1051"/>
            <a:chExt cx="840" cy="957"/>
          </a:xfrm>
        </p:grpSpPr>
        <p:sp>
          <p:nvSpPr>
            <p:cNvPr id="8" name="Freeform 14"/>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9" name="Oval 15"/>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0" name="Oval 16"/>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 name="Oval 17"/>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Oval 18"/>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 name="Oval 19"/>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Oval 20"/>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Oval 21"/>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AutoShape 22"/>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7" name="Freeform 23"/>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8" name="Freeform 24"/>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9" name="Freeform 25"/>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0" name="Freeform 26"/>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1" name="Rectangle 27"/>
          <p:cNvSpPr>
            <a:spLocks noChangeArrowheads="1"/>
          </p:cNvSpPr>
          <p:nvPr/>
        </p:nvSpPr>
        <p:spPr bwMode="auto">
          <a:xfrm>
            <a:off x="304800" y="6145012"/>
            <a:ext cx="28606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600" dirty="0" smtClean="0">
                <a:solidFill>
                  <a:srgbClr val="0B9520"/>
                </a:solidFill>
                <a:latin typeface="Cambria" pitchFamily="18" charset="0"/>
              </a:rPr>
              <a:t>As a hat, I'm recursive, too!</a:t>
            </a:r>
            <a:endParaRPr lang="en-US" sz="1600" dirty="0">
              <a:solidFill>
                <a:srgbClr val="0B9520"/>
              </a:solidFill>
              <a:latin typeface="Cambria" pitchFamily="18" charset="0"/>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65792" y="4290639"/>
            <a:ext cx="2098556" cy="2335784"/>
          </a:xfrm>
          <a:prstGeom prst="rect">
            <a:avLst/>
          </a:prstGeom>
        </p:spPr>
      </p:pic>
      <mc:AlternateContent xmlns:mc="http://schemas.openxmlformats.org/markup-compatibility/2006" xmlns:p14="http://schemas.microsoft.com/office/powerpoint/2010/main">
        <mc:Choice Requires="p14">
          <p:contentPart p14:bwMode="auto" r:id="rId7">
            <p14:nvContentPartPr>
              <p14:cNvPr id="3" name="Ink 2"/>
              <p14:cNvContentPartPr/>
              <p14:nvPr/>
            </p14:nvContentPartPr>
            <p14:xfrm>
              <a:off x="8429760" y="733320"/>
              <a:ext cx="209880" cy="600480"/>
            </p14:xfrm>
          </p:contentPart>
        </mc:Choice>
        <mc:Fallback xmlns="">
          <p:pic>
            <p:nvPicPr>
              <p:cNvPr id="3" name="Ink 2"/>
              <p:cNvPicPr/>
              <p:nvPr/>
            </p:nvPicPr>
            <p:blipFill>
              <a:blip r:embed="rId8"/>
              <a:stretch>
                <a:fillRect/>
              </a:stretch>
            </p:blipFill>
            <p:spPr>
              <a:xfrm>
                <a:off x="8420400" y="723960"/>
                <a:ext cx="228600" cy="619200"/>
              </a:xfrm>
              <a:prstGeom prst="rect">
                <a:avLst/>
              </a:prstGeom>
            </p:spPr>
          </p:pic>
        </mc:Fallback>
      </mc:AlternateContent>
    </p:spTree>
    <p:extLst>
      <p:ext uri="{BB962C8B-B14F-4D97-AF65-F5344CB8AC3E}">
        <p14:creationId xmlns:p14="http://schemas.microsoft.com/office/powerpoint/2010/main" val="97155473"/>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7"/>
          <p:cNvPicPr>
            <a:picLocks noChangeAspect="1" noChangeArrowheads="1"/>
          </p:cNvPicPr>
          <p:nvPr/>
        </p:nvPicPr>
        <p:blipFill>
          <a:blip r:embed="rId3">
            <a:extLst>
              <a:ext uri="{28A0092B-C50C-407E-A947-70E740481C1C}">
                <a14:useLocalDpi xmlns:a14="http://schemas.microsoft.com/office/drawing/2010/main" val="0"/>
              </a:ext>
            </a:extLst>
          </a:blip>
          <a:srcRect l="17885" t="9535" r="18077" b="2216"/>
          <a:stretch>
            <a:fillRect/>
          </a:stretch>
        </p:blipFill>
        <p:spPr bwMode="auto">
          <a:xfrm>
            <a:off x="3081338" y="685800"/>
            <a:ext cx="5681662" cy="556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56325" name="Rectangle 12"/>
          <p:cNvSpPr>
            <a:spLocks noChangeArrowheads="1"/>
          </p:cNvSpPr>
          <p:nvPr/>
        </p:nvSpPr>
        <p:spPr bwMode="auto">
          <a:xfrm>
            <a:off x="228600" y="685800"/>
            <a:ext cx="2590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dirty="0">
                <a:latin typeface="Cambria" pitchFamily="18" charset="0"/>
              </a:rPr>
              <a:t>The dizzying dangers of having no base case!</a:t>
            </a:r>
          </a:p>
        </p:txBody>
      </p:sp>
    </p:spTree>
    <p:extLst>
      <p:ext uri="{BB962C8B-B14F-4D97-AF65-F5344CB8AC3E}">
        <p14:creationId xmlns:p14="http://schemas.microsoft.com/office/powerpoint/2010/main" val="766654648"/>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8634413"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3099103"/>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381000" y="1692275"/>
            <a:ext cx="73152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a:solidFill>
                  <a:srgbClr val="FF6600"/>
                </a:solidFill>
                <a:latin typeface="Courier New" pitchFamily="49" charset="0"/>
              </a:rPr>
              <a:t>def</a:t>
            </a:r>
            <a:r>
              <a:rPr lang="en-US" sz="3200" b="1">
                <a:latin typeface="Courier New" pitchFamily="49" charset="0"/>
              </a:rPr>
              <a:t> </a:t>
            </a:r>
            <a:r>
              <a:rPr lang="en-US" sz="3200" b="1">
                <a:solidFill>
                  <a:srgbClr val="800080"/>
                </a:solidFill>
                <a:latin typeface="Courier New" pitchFamily="49" charset="0"/>
              </a:rPr>
              <a:t>fac</a:t>
            </a:r>
            <a:r>
              <a:rPr lang="en-US" sz="3200" b="1">
                <a:latin typeface="Courier New" pitchFamily="49" charset="0"/>
              </a:rPr>
              <a:t>(N):</a:t>
            </a:r>
          </a:p>
          <a:p>
            <a:pPr eaLnBrk="1" hangingPunct="1"/>
            <a:endParaRPr lang="en-US" sz="3200" b="1">
              <a:latin typeface="Courier New" pitchFamily="49" charset="0"/>
            </a:endParaRPr>
          </a:p>
          <a:p>
            <a:pPr eaLnBrk="1" hangingPunct="1"/>
            <a:r>
              <a:rPr lang="en-US" sz="3200" b="1">
                <a:latin typeface="Courier New" pitchFamily="49" charset="0"/>
              </a:rPr>
              <a:t>    </a:t>
            </a:r>
            <a:r>
              <a:rPr lang="en-US" sz="3200" b="1">
                <a:solidFill>
                  <a:srgbClr val="FF6600"/>
                </a:solidFill>
                <a:latin typeface="Courier New" pitchFamily="49" charset="0"/>
              </a:rPr>
              <a:t>if</a:t>
            </a:r>
            <a:r>
              <a:rPr lang="en-US" sz="3200" b="1">
                <a:latin typeface="Courier New" pitchFamily="49" charset="0"/>
              </a:rPr>
              <a:t> N &lt;= 1:</a:t>
            </a:r>
          </a:p>
          <a:p>
            <a:pPr eaLnBrk="1" hangingPunct="1"/>
            <a:r>
              <a:rPr lang="en-US" sz="3200" b="1">
                <a:latin typeface="Courier New" pitchFamily="49" charset="0"/>
              </a:rPr>
              <a:t>        </a:t>
            </a:r>
            <a:r>
              <a:rPr lang="en-US" sz="3200" b="1">
                <a:solidFill>
                  <a:srgbClr val="FF6600"/>
                </a:solidFill>
                <a:latin typeface="Courier New" pitchFamily="49" charset="0"/>
              </a:rPr>
              <a:t>return</a:t>
            </a:r>
            <a:r>
              <a:rPr lang="en-US" sz="3200" b="1">
                <a:latin typeface="Courier New" pitchFamily="49" charset="0"/>
              </a:rPr>
              <a:t> 1</a:t>
            </a:r>
          </a:p>
        </p:txBody>
      </p:sp>
      <p:sp>
        <p:nvSpPr>
          <p:cNvPr id="35843" name="Text Box 6"/>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Thinking </a:t>
            </a:r>
            <a:r>
              <a:rPr lang="en-US" sz="4000" dirty="0" smtClean="0">
                <a:latin typeface="Cambria" pitchFamily="18" charset="0"/>
              </a:rPr>
              <a:t>recursively</a:t>
            </a:r>
            <a:endParaRPr lang="en-US" sz="4000" dirty="0">
              <a:latin typeface="Cambria" pitchFamily="18" charset="0"/>
            </a:endParaRPr>
          </a:p>
        </p:txBody>
      </p:sp>
      <p:sp>
        <p:nvSpPr>
          <p:cNvPr id="35844" name="AutoShape 7"/>
          <p:cNvSpPr>
            <a:spLocks/>
          </p:cNvSpPr>
          <p:nvPr/>
        </p:nvSpPr>
        <p:spPr bwMode="auto">
          <a:xfrm>
            <a:off x="5994400" y="2667000"/>
            <a:ext cx="254000" cy="990600"/>
          </a:xfrm>
          <a:prstGeom prst="rightBrace">
            <a:avLst>
              <a:gd name="adj1" fmla="val 325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45" name="Text Box 8"/>
          <p:cNvSpPr txBox="1">
            <a:spLocks noChangeArrowheads="1"/>
          </p:cNvSpPr>
          <p:nvPr/>
        </p:nvSpPr>
        <p:spPr bwMode="auto">
          <a:xfrm>
            <a:off x="6027738" y="2963863"/>
            <a:ext cx="2125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b="1" dirty="0">
                <a:latin typeface="Cambria" pitchFamily="18" charset="0"/>
              </a:rPr>
              <a:t>Base case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400480" y="990720"/>
              <a:ext cx="400320" cy="552600"/>
            </p14:xfrm>
          </p:contentPart>
        </mc:Choice>
        <mc:Fallback xmlns="">
          <p:pic>
            <p:nvPicPr>
              <p:cNvPr id="2" name="Ink 1"/>
              <p:cNvPicPr/>
              <p:nvPr/>
            </p:nvPicPr>
            <p:blipFill>
              <a:blip r:embed="rId4"/>
              <a:stretch>
                <a:fillRect/>
              </a:stretch>
            </p:blipFill>
            <p:spPr>
              <a:xfrm>
                <a:off x="2391120" y="981360"/>
                <a:ext cx="419040" cy="571320"/>
              </a:xfrm>
              <a:prstGeom prst="rect">
                <a:avLst/>
              </a:prstGeom>
            </p:spPr>
          </p:pic>
        </mc:Fallback>
      </mc:AlternateContent>
    </p:spTree>
    <p:extLst>
      <p:ext uri="{BB962C8B-B14F-4D97-AF65-F5344CB8AC3E}">
        <p14:creationId xmlns:p14="http://schemas.microsoft.com/office/powerpoint/2010/main" val="11637163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3962400" y="793750"/>
            <a:ext cx="21240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0"/>
              </a:spcBef>
              <a:spcAft>
                <a:spcPct val="0"/>
              </a:spcAft>
            </a:pPr>
            <a:r>
              <a:rPr lang="en-US" sz="4200" b="1">
                <a:solidFill>
                  <a:srgbClr val="000000"/>
                </a:solidFill>
                <a:latin typeface="Courier New" pitchFamily="49" charset="0"/>
                <a:cs typeface="Courier New" pitchFamily="49" charset="0"/>
              </a:rPr>
              <a:t>(   )</a:t>
            </a:r>
          </a:p>
        </p:txBody>
      </p:sp>
      <p:sp>
        <p:nvSpPr>
          <p:cNvPr id="16387" name="TextBox 50"/>
          <p:cNvSpPr txBox="1">
            <a:spLocks noChangeArrowheads="1"/>
          </p:cNvSpPr>
          <p:nvPr/>
        </p:nvSpPr>
        <p:spPr bwMode="auto">
          <a:xfrm>
            <a:off x="3962400" y="1593850"/>
            <a:ext cx="21240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0"/>
              </a:spcBef>
              <a:spcAft>
                <a:spcPct val="0"/>
              </a:spcAft>
            </a:pPr>
            <a:r>
              <a:rPr lang="en-US" sz="4200" b="1">
                <a:solidFill>
                  <a:srgbClr val="000000"/>
                </a:solidFill>
                <a:latin typeface="Courier New" pitchFamily="49" charset="0"/>
                <a:cs typeface="Courier New" pitchFamily="49" charset="0"/>
              </a:rPr>
              <a:t>**</a:t>
            </a:r>
          </a:p>
        </p:txBody>
      </p:sp>
      <p:sp>
        <p:nvSpPr>
          <p:cNvPr id="16388" name="TextBox 51"/>
          <p:cNvSpPr txBox="1">
            <a:spLocks noChangeArrowheads="1"/>
          </p:cNvSpPr>
          <p:nvPr/>
        </p:nvSpPr>
        <p:spPr bwMode="auto">
          <a:xfrm>
            <a:off x="3962400" y="2392363"/>
            <a:ext cx="21240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0"/>
              </a:spcBef>
              <a:spcAft>
                <a:spcPct val="0"/>
              </a:spcAft>
            </a:pPr>
            <a:r>
              <a:rPr lang="en-US" sz="4200" b="1">
                <a:solidFill>
                  <a:srgbClr val="000000"/>
                </a:solidFill>
                <a:latin typeface="Courier New" pitchFamily="49" charset="0"/>
                <a:cs typeface="Courier New" pitchFamily="49" charset="0"/>
              </a:rPr>
              <a:t>-</a:t>
            </a:r>
          </a:p>
        </p:txBody>
      </p:sp>
      <p:sp>
        <p:nvSpPr>
          <p:cNvPr id="16389" name="TextBox 52"/>
          <p:cNvSpPr txBox="1">
            <a:spLocks noChangeArrowheads="1"/>
          </p:cNvSpPr>
          <p:nvPr/>
        </p:nvSpPr>
        <p:spPr bwMode="auto">
          <a:xfrm>
            <a:off x="4276725" y="3190875"/>
            <a:ext cx="21240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0"/>
              </a:spcBef>
              <a:spcAft>
                <a:spcPct val="0"/>
              </a:spcAft>
            </a:pPr>
            <a:r>
              <a:rPr lang="en-US" sz="4200" b="1">
                <a:solidFill>
                  <a:srgbClr val="000000"/>
                </a:solidFill>
                <a:latin typeface="Courier New" pitchFamily="49" charset="0"/>
                <a:cs typeface="Courier New" pitchFamily="49" charset="0"/>
              </a:rPr>
              <a:t>* % /</a:t>
            </a:r>
          </a:p>
        </p:txBody>
      </p:sp>
      <p:sp>
        <p:nvSpPr>
          <p:cNvPr id="16390" name="TextBox 53"/>
          <p:cNvSpPr txBox="1">
            <a:spLocks noChangeArrowheads="1"/>
          </p:cNvSpPr>
          <p:nvPr/>
        </p:nvSpPr>
        <p:spPr bwMode="auto">
          <a:xfrm>
            <a:off x="3962400" y="3990975"/>
            <a:ext cx="21240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0"/>
              </a:spcBef>
              <a:spcAft>
                <a:spcPct val="0"/>
              </a:spcAft>
            </a:pPr>
            <a:r>
              <a:rPr lang="en-US" sz="4200" b="1">
                <a:solidFill>
                  <a:srgbClr val="000000"/>
                </a:solidFill>
                <a:latin typeface="Courier New" pitchFamily="49" charset="0"/>
                <a:cs typeface="Courier New" pitchFamily="49" charset="0"/>
              </a:rPr>
              <a:t>+ -</a:t>
            </a:r>
          </a:p>
        </p:txBody>
      </p:sp>
      <p:sp>
        <p:nvSpPr>
          <p:cNvPr id="16391" name="TextBox 54"/>
          <p:cNvSpPr txBox="1">
            <a:spLocks noChangeArrowheads="1"/>
          </p:cNvSpPr>
          <p:nvPr/>
        </p:nvSpPr>
        <p:spPr bwMode="auto">
          <a:xfrm>
            <a:off x="3652838" y="4789488"/>
            <a:ext cx="27432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0"/>
              </a:spcBef>
              <a:spcAft>
                <a:spcPct val="0"/>
              </a:spcAft>
            </a:pPr>
            <a:r>
              <a:rPr lang="en-US" sz="4200" b="1">
                <a:solidFill>
                  <a:srgbClr val="000000"/>
                </a:solidFill>
                <a:latin typeface="Courier New" pitchFamily="49" charset="0"/>
                <a:cs typeface="Courier New" pitchFamily="49" charset="0"/>
              </a:rPr>
              <a:t>&gt; == &lt;</a:t>
            </a:r>
          </a:p>
        </p:txBody>
      </p:sp>
      <p:sp>
        <p:nvSpPr>
          <p:cNvPr id="16392" name="TextBox 55"/>
          <p:cNvSpPr txBox="1">
            <a:spLocks noChangeArrowheads="1"/>
          </p:cNvSpPr>
          <p:nvPr/>
        </p:nvSpPr>
        <p:spPr bwMode="auto">
          <a:xfrm>
            <a:off x="3652838" y="5588000"/>
            <a:ext cx="27432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0"/>
              </a:spcBef>
              <a:spcAft>
                <a:spcPct val="0"/>
              </a:spcAft>
            </a:pPr>
            <a:r>
              <a:rPr lang="en-US" sz="4200" b="1">
                <a:solidFill>
                  <a:srgbClr val="000000"/>
                </a:solidFill>
                <a:latin typeface="Courier New" pitchFamily="49" charset="0"/>
                <a:cs typeface="Courier New" pitchFamily="49" charset="0"/>
              </a:rPr>
              <a:t>=</a:t>
            </a:r>
          </a:p>
        </p:txBody>
      </p:sp>
      <p:pic>
        <p:nvPicPr>
          <p:cNvPr id="16393" name="Picture 2"/>
          <p:cNvPicPr>
            <a:picLocks noChangeAspect="1"/>
          </p:cNvPicPr>
          <p:nvPr/>
        </p:nvPicPr>
        <p:blipFill>
          <a:blip r:embed="rId3">
            <a:extLst>
              <a:ext uri="{28A0092B-C50C-407E-A947-70E740481C1C}">
                <a14:useLocalDpi xmlns:a14="http://schemas.microsoft.com/office/drawing/2010/main" val="0"/>
              </a:ext>
            </a:extLst>
          </a:blip>
          <a:srcRect l="18834"/>
          <a:stretch>
            <a:fillRect/>
          </a:stretch>
        </p:blipFill>
        <p:spPr bwMode="auto">
          <a:xfrm>
            <a:off x="609600" y="1449388"/>
            <a:ext cx="2689225"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Text Box 2"/>
          <p:cNvSpPr txBox="1">
            <a:spLocks noChangeArrowheads="1"/>
          </p:cNvSpPr>
          <p:nvPr/>
        </p:nvSpPr>
        <p:spPr bwMode="auto">
          <a:xfrm>
            <a:off x="273050" y="152400"/>
            <a:ext cx="6516688"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4200">
                <a:solidFill>
                  <a:srgbClr val="000000"/>
                </a:solidFill>
                <a:latin typeface="Cambria" pitchFamily="18" charset="0"/>
              </a:rPr>
              <a:t>O-per-ate!</a:t>
            </a:r>
          </a:p>
        </p:txBody>
      </p:sp>
      <p:cxnSp>
        <p:nvCxnSpPr>
          <p:cNvPr id="11" name="Straight Arrow Connector 8"/>
          <p:cNvCxnSpPr>
            <a:cxnSpLocks noChangeShapeType="1"/>
          </p:cNvCxnSpPr>
          <p:nvPr/>
        </p:nvCxnSpPr>
        <p:spPr bwMode="auto">
          <a:xfrm flipV="1">
            <a:off x="8763000" y="746125"/>
            <a:ext cx="0" cy="5578475"/>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2" name="TextBox 43"/>
          <p:cNvSpPr txBox="1">
            <a:spLocks noChangeArrowheads="1"/>
          </p:cNvSpPr>
          <p:nvPr/>
        </p:nvSpPr>
        <p:spPr bwMode="auto">
          <a:xfrm>
            <a:off x="6797675" y="333375"/>
            <a:ext cx="2205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0" fontAlgn="base" hangingPunct="0">
              <a:spcBef>
                <a:spcPct val="0"/>
              </a:spcBef>
              <a:spcAft>
                <a:spcPct val="0"/>
              </a:spcAft>
            </a:pPr>
            <a:r>
              <a:rPr lang="en-US" sz="1800" b="1" dirty="0">
                <a:solidFill>
                  <a:srgbClr val="000000"/>
                </a:solidFill>
                <a:latin typeface="Calibri" pitchFamily="34" charset="0"/>
              </a:rPr>
              <a:t>higher precedence</a:t>
            </a:r>
          </a:p>
        </p:txBody>
      </p:sp>
    </p:spTree>
    <p:extLst>
      <p:ext uri="{BB962C8B-B14F-4D97-AF65-F5344CB8AC3E}">
        <p14:creationId xmlns:p14="http://schemas.microsoft.com/office/powerpoint/2010/main" val="1483426479"/>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381000" y="1692275"/>
            <a:ext cx="73152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a:solidFill>
                  <a:srgbClr val="FF6600"/>
                </a:solidFill>
                <a:latin typeface="Courier New" pitchFamily="49" charset="0"/>
              </a:rPr>
              <a:t>def</a:t>
            </a:r>
            <a:r>
              <a:rPr lang="en-US" sz="3200" b="1">
                <a:latin typeface="Courier New" pitchFamily="49" charset="0"/>
              </a:rPr>
              <a:t> </a:t>
            </a:r>
            <a:r>
              <a:rPr lang="en-US" sz="3200" b="1">
                <a:solidFill>
                  <a:srgbClr val="800080"/>
                </a:solidFill>
                <a:latin typeface="Courier New" pitchFamily="49" charset="0"/>
              </a:rPr>
              <a:t>fac</a:t>
            </a:r>
            <a:r>
              <a:rPr lang="en-US" sz="3200" b="1">
                <a:latin typeface="Courier New" pitchFamily="49" charset="0"/>
              </a:rPr>
              <a:t>(N):</a:t>
            </a:r>
          </a:p>
          <a:p>
            <a:pPr eaLnBrk="1" hangingPunct="1"/>
            <a:endParaRPr lang="en-US" sz="3200" b="1">
              <a:latin typeface="Courier New" pitchFamily="49" charset="0"/>
            </a:endParaRPr>
          </a:p>
          <a:p>
            <a:pPr eaLnBrk="1" hangingPunct="1"/>
            <a:r>
              <a:rPr lang="en-US" sz="3200" b="1">
                <a:latin typeface="Courier New" pitchFamily="49" charset="0"/>
              </a:rPr>
              <a:t>    </a:t>
            </a:r>
            <a:r>
              <a:rPr lang="en-US" sz="3200" b="1">
                <a:solidFill>
                  <a:srgbClr val="FF6600"/>
                </a:solidFill>
                <a:latin typeface="Courier New" pitchFamily="49" charset="0"/>
              </a:rPr>
              <a:t>if</a:t>
            </a:r>
            <a:r>
              <a:rPr lang="en-US" sz="3200" b="1">
                <a:latin typeface="Courier New" pitchFamily="49" charset="0"/>
              </a:rPr>
              <a:t> N &lt;= 1:</a:t>
            </a:r>
          </a:p>
          <a:p>
            <a:pPr eaLnBrk="1" hangingPunct="1"/>
            <a:r>
              <a:rPr lang="en-US" sz="3200" b="1">
                <a:latin typeface="Courier New" pitchFamily="49" charset="0"/>
              </a:rPr>
              <a:t>        </a:t>
            </a:r>
            <a:r>
              <a:rPr lang="en-US" sz="3200" b="1">
                <a:solidFill>
                  <a:srgbClr val="FF6600"/>
                </a:solidFill>
                <a:latin typeface="Courier New" pitchFamily="49" charset="0"/>
              </a:rPr>
              <a:t>return</a:t>
            </a:r>
            <a:r>
              <a:rPr lang="en-US" sz="3200" b="1">
                <a:latin typeface="Courier New" pitchFamily="49" charset="0"/>
              </a:rPr>
              <a:t> 1</a:t>
            </a:r>
          </a:p>
        </p:txBody>
      </p:sp>
      <p:sp>
        <p:nvSpPr>
          <p:cNvPr id="35843" name="Text Box 6"/>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Thinking </a:t>
            </a:r>
            <a:r>
              <a:rPr lang="en-US" sz="4000" dirty="0" smtClean="0">
                <a:latin typeface="Cambria" pitchFamily="18" charset="0"/>
              </a:rPr>
              <a:t>recursively</a:t>
            </a:r>
            <a:endParaRPr lang="en-US" sz="4000" dirty="0">
              <a:latin typeface="Cambria" pitchFamily="18" charset="0"/>
            </a:endParaRPr>
          </a:p>
        </p:txBody>
      </p:sp>
      <p:sp>
        <p:nvSpPr>
          <p:cNvPr id="35844" name="AutoShape 7"/>
          <p:cNvSpPr>
            <a:spLocks/>
          </p:cNvSpPr>
          <p:nvPr/>
        </p:nvSpPr>
        <p:spPr bwMode="auto">
          <a:xfrm>
            <a:off x="5994400" y="2667000"/>
            <a:ext cx="254000" cy="990600"/>
          </a:xfrm>
          <a:prstGeom prst="rightBrace">
            <a:avLst>
              <a:gd name="adj1" fmla="val 325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45" name="Text Box 8"/>
          <p:cNvSpPr txBox="1">
            <a:spLocks noChangeArrowheads="1"/>
          </p:cNvSpPr>
          <p:nvPr/>
        </p:nvSpPr>
        <p:spPr bwMode="auto">
          <a:xfrm>
            <a:off x="6027738" y="2963863"/>
            <a:ext cx="2125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b="1" dirty="0">
                <a:latin typeface="Cambria" pitchFamily="18" charset="0"/>
              </a:rPr>
              <a:t>Base case</a:t>
            </a:r>
          </a:p>
        </p:txBody>
      </p:sp>
      <p:sp>
        <p:nvSpPr>
          <p:cNvPr id="6" name="Rectangle 5"/>
          <p:cNvSpPr>
            <a:spLocks noChangeArrowheads="1"/>
          </p:cNvSpPr>
          <p:nvPr/>
        </p:nvSpPr>
        <p:spPr bwMode="auto">
          <a:xfrm>
            <a:off x="2534540" y="5874603"/>
            <a:ext cx="5314060" cy="830997"/>
          </a:xfrm>
          <a:prstGeom prst="rect">
            <a:avLst/>
          </a:prstGeom>
          <a:solidFill>
            <a:srgbClr val="CCECFF"/>
          </a:solidFill>
          <a:ln w="9525">
            <a:noFill/>
            <a:miter lim="800000"/>
            <a:headEnd/>
            <a:tailEnd/>
          </a:ln>
        </p:spPr>
        <p:txBody>
          <a:bodyPr wrap="square">
            <a:spAutoFit/>
          </a:bodyPr>
          <a:lstStyle/>
          <a:p>
            <a:pPr algn="ctr"/>
            <a:r>
              <a:rPr lang="en-US" i="1" dirty="0" smtClean="0">
                <a:latin typeface="Cambria" pitchFamily="18" charset="0"/>
              </a:rPr>
              <a:t>"How could I use the factorial of </a:t>
            </a:r>
            <a:r>
              <a:rPr lang="en-US" b="1" i="1" dirty="0" smtClean="0">
                <a:latin typeface="Cambria" pitchFamily="18" charset="0"/>
              </a:rPr>
              <a:t>anything smaller </a:t>
            </a:r>
            <a:r>
              <a:rPr lang="en-US" i="1" dirty="0" smtClean="0">
                <a:latin typeface="Cambria" pitchFamily="18" charset="0"/>
              </a:rPr>
              <a:t>than N?" Then do!</a:t>
            </a:r>
            <a:endParaRPr lang="en-US" i="1" dirty="0">
              <a:latin typeface="Cambria" pitchFamily="18" charset="0"/>
            </a:endParaRPr>
          </a:p>
        </p:txBody>
      </p:sp>
      <p:sp>
        <p:nvSpPr>
          <p:cNvPr id="2" name="Rectangle 1"/>
          <p:cNvSpPr/>
          <p:nvPr/>
        </p:nvSpPr>
        <p:spPr>
          <a:xfrm>
            <a:off x="762000" y="6059268"/>
            <a:ext cx="1944250" cy="461665"/>
          </a:xfrm>
          <a:prstGeom prst="rect">
            <a:avLst/>
          </a:prstGeom>
          <a:solidFill>
            <a:schemeClr val="bg1"/>
          </a:solidFill>
          <a:ln>
            <a:solidFill>
              <a:srgbClr val="0000FF"/>
            </a:solidFill>
          </a:ln>
        </p:spPr>
        <p:txBody>
          <a:bodyPr wrap="none">
            <a:spAutoFit/>
          </a:bodyPr>
          <a:lstStyle/>
          <a:p>
            <a:r>
              <a:rPr lang="en-US" b="1" i="1" dirty="0" smtClean="0">
                <a:solidFill>
                  <a:srgbClr val="0000FF"/>
                </a:solidFill>
                <a:latin typeface="Cambria" pitchFamily="18" charset="0"/>
              </a:rPr>
              <a:t>Ask yourself:</a:t>
            </a:r>
            <a:endParaRPr lang="en-US" b="1" dirty="0">
              <a:solidFill>
                <a:srgbClr val="0000FF"/>
              </a:solidFill>
            </a:endParaRPr>
          </a:p>
        </p:txBody>
      </p:sp>
    </p:spTree>
    <p:extLst>
      <p:ext uri="{BB962C8B-B14F-4D97-AF65-F5344CB8AC3E}">
        <p14:creationId xmlns:p14="http://schemas.microsoft.com/office/powerpoint/2010/main" val="1616723877"/>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381000" y="1692275"/>
            <a:ext cx="73152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dirty="0" err="1">
                <a:solidFill>
                  <a:srgbClr val="FF6600"/>
                </a:solidFill>
                <a:latin typeface="Courier New" pitchFamily="49" charset="0"/>
              </a:rPr>
              <a:t>def</a:t>
            </a:r>
            <a:r>
              <a:rPr lang="en-US" sz="3200" b="1" dirty="0">
                <a:latin typeface="Courier New" pitchFamily="49" charset="0"/>
              </a:rPr>
              <a:t> </a:t>
            </a:r>
            <a:r>
              <a:rPr lang="en-US" sz="3200" b="1" dirty="0" err="1">
                <a:solidFill>
                  <a:srgbClr val="800080"/>
                </a:solidFill>
                <a:latin typeface="Courier New" pitchFamily="49" charset="0"/>
              </a:rPr>
              <a:t>fac</a:t>
            </a:r>
            <a:r>
              <a:rPr lang="en-US" sz="3200" b="1" dirty="0">
                <a:latin typeface="Courier New" pitchFamily="49" charset="0"/>
              </a:rPr>
              <a:t>(N):</a:t>
            </a:r>
          </a:p>
          <a:p>
            <a:pPr eaLnBrk="1" hangingPunct="1"/>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if</a:t>
            </a:r>
            <a:r>
              <a:rPr lang="en-US" sz="3200" b="1" dirty="0">
                <a:latin typeface="Courier New" pitchFamily="49" charset="0"/>
              </a:rPr>
              <a:t> N &lt;= 1:</a:t>
            </a:r>
          </a:p>
          <a:p>
            <a:pPr eaLnBrk="1" hangingPunct="1"/>
            <a:r>
              <a:rPr lang="en-US" sz="3200" b="1" dirty="0">
                <a:latin typeface="Courier New" pitchFamily="49" charset="0"/>
              </a:rPr>
              <a:t>        </a:t>
            </a:r>
            <a:r>
              <a:rPr lang="en-US" sz="3200" b="1" dirty="0">
                <a:solidFill>
                  <a:srgbClr val="FF6600"/>
                </a:solidFill>
                <a:latin typeface="Courier New" pitchFamily="49" charset="0"/>
              </a:rPr>
              <a:t>return</a:t>
            </a:r>
            <a:r>
              <a:rPr lang="en-US" sz="3200" b="1" dirty="0">
                <a:latin typeface="Courier New" pitchFamily="49" charset="0"/>
              </a:rPr>
              <a:t> 1</a:t>
            </a:r>
          </a:p>
          <a:p>
            <a:pPr eaLnBrk="1" hangingPunct="1"/>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else</a:t>
            </a:r>
            <a:r>
              <a:rPr lang="en-US" sz="3200" b="1" dirty="0">
                <a:latin typeface="Courier New" pitchFamily="49" charset="0"/>
              </a:rPr>
              <a:t>:</a:t>
            </a:r>
          </a:p>
          <a:p>
            <a:pPr eaLnBrk="1" hangingPunct="1"/>
            <a:r>
              <a:rPr lang="en-US" sz="3200" b="1" dirty="0">
                <a:solidFill>
                  <a:srgbClr val="FF6600"/>
                </a:solidFill>
                <a:latin typeface="Courier New" pitchFamily="49" charset="0"/>
              </a:rPr>
              <a:t>        return</a:t>
            </a:r>
            <a:r>
              <a:rPr lang="en-US" sz="3200" b="1" dirty="0">
                <a:latin typeface="Courier New" pitchFamily="49" charset="0"/>
              </a:rPr>
              <a:t> N*</a:t>
            </a:r>
            <a:r>
              <a:rPr lang="en-US" sz="3200" b="1" dirty="0" err="1">
                <a:solidFill>
                  <a:srgbClr val="800080"/>
                </a:solidFill>
                <a:latin typeface="Courier New" pitchFamily="49" charset="0"/>
              </a:rPr>
              <a:t>fac</a:t>
            </a:r>
            <a:r>
              <a:rPr lang="en-US" sz="3200" b="1" dirty="0">
                <a:latin typeface="Courier New" pitchFamily="49" charset="0"/>
              </a:rPr>
              <a:t>(N-1)</a:t>
            </a:r>
          </a:p>
        </p:txBody>
      </p:sp>
      <p:sp>
        <p:nvSpPr>
          <p:cNvPr id="37894" name="AutoShape 9"/>
          <p:cNvSpPr>
            <a:spLocks/>
          </p:cNvSpPr>
          <p:nvPr/>
        </p:nvSpPr>
        <p:spPr bwMode="auto">
          <a:xfrm>
            <a:off x="7086600" y="4419600"/>
            <a:ext cx="166688" cy="990600"/>
          </a:xfrm>
          <a:prstGeom prst="rightBrace">
            <a:avLst>
              <a:gd name="adj1" fmla="val 49524"/>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5" name="Text Box 10"/>
          <p:cNvSpPr txBox="1">
            <a:spLocks noChangeArrowheads="1"/>
          </p:cNvSpPr>
          <p:nvPr/>
        </p:nvSpPr>
        <p:spPr bwMode="auto">
          <a:xfrm>
            <a:off x="7405688" y="4490862"/>
            <a:ext cx="14335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b="1" dirty="0">
                <a:latin typeface="Cambria" pitchFamily="18" charset="0"/>
              </a:rPr>
              <a:t>Recursive case </a:t>
            </a:r>
            <a:r>
              <a:rPr lang="en-US" sz="1400" dirty="0">
                <a:latin typeface="Cambria" pitchFamily="18" charset="0"/>
              </a:rPr>
              <a:t>(shorter)</a:t>
            </a:r>
            <a:endParaRPr lang="en-US" sz="2000" dirty="0">
              <a:latin typeface="Cambria" pitchFamily="18" charset="0"/>
            </a:endParaRPr>
          </a:p>
        </p:txBody>
      </p:sp>
      <p:sp>
        <p:nvSpPr>
          <p:cNvPr id="10" name="Text Box 12"/>
          <p:cNvSpPr txBox="1">
            <a:spLocks noChangeArrowheads="1"/>
          </p:cNvSpPr>
          <p:nvPr/>
        </p:nvSpPr>
        <p:spPr bwMode="auto">
          <a:xfrm>
            <a:off x="457200" y="6172200"/>
            <a:ext cx="3657600" cy="41592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100" b="1" i="1" dirty="0">
                <a:latin typeface="Cambria" pitchFamily="18" charset="0"/>
              </a:rPr>
              <a:t>Human:</a:t>
            </a:r>
            <a:r>
              <a:rPr lang="en-US" sz="2100" dirty="0">
                <a:latin typeface="Cambria" pitchFamily="18" charset="0"/>
              </a:rPr>
              <a:t> </a:t>
            </a:r>
            <a:r>
              <a:rPr lang="en-US" sz="2100" dirty="0" smtClean="0">
                <a:latin typeface="Cambria" pitchFamily="18" charset="0"/>
              </a:rPr>
              <a:t> Base </a:t>
            </a:r>
            <a:r>
              <a:rPr lang="en-US" sz="2100" dirty="0">
                <a:latin typeface="Cambria" pitchFamily="18" charset="0"/>
              </a:rPr>
              <a:t>case and </a:t>
            </a:r>
            <a:r>
              <a:rPr lang="en-US" sz="2100" u="sng" dirty="0">
                <a:latin typeface="Cambria" pitchFamily="18" charset="0"/>
              </a:rPr>
              <a:t>1 step</a:t>
            </a:r>
            <a:endParaRPr lang="en-US" sz="2100" dirty="0">
              <a:latin typeface="Cambria" pitchFamily="18" charset="0"/>
            </a:endParaRPr>
          </a:p>
        </p:txBody>
      </p:sp>
      <p:sp>
        <p:nvSpPr>
          <p:cNvPr id="11" name="Text Box 13"/>
          <p:cNvSpPr txBox="1">
            <a:spLocks noChangeArrowheads="1"/>
          </p:cNvSpPr>
          <p:nvPr/>
        </p:nvSpPr>
        <p:spPr bwMode="auto">
          <a:xfrm>
            <a:off x="5105400" y="6172200"/>
            <a:ext cx="3505200" cy="415498"/>
          </a:xfrm>
          <a:prstGeom prst="rect">
            <a:avLst/>
          </a:prstGeom>
          <a:solidFill>
            <a:schemeClr val="bg1">
              <a:lumMod val="85000"/>
            </a:schemeClr>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defRPr/>
            </a:pPr>
            <a:r>
              <a:rPr lang="en-US" sz="2100" b="1" i="1" dirty="0" smtClean="0">
                <a:latin typeface="Cambria" pitchFamily="18" charset="0"/>
              </a:rPr>
              <a:t>Computer:</a:t>
            </a:r>
            <a:r>
              <a:rPr lang="en-US" sz="2100" dirty="0" smtClean="0">
                <a:latin typeface="Cambria" pitchFamily="18" charset="0"/>
              </a:rPr>
              <a:t>  Everything else</a:t>
            </a:r>
          </a:p>
        </p:txBody>
      </p:sp>
      <p:sp>
        <p:nvSpPr>
          <p:cNvPr id="12" name="AutoShape 7"/>
          <p:cNvSpPr>
            <a:spLocks/>
          </p:cNvSpPr>
          <p:nvPr/>
        </p:nvSpPr>
        <p:spPr bwMode="auto">
          <a:xfrm>
            <a:off x="5994400" y="2667000"/>
            <a:ext cx="254000" cy="990600"/>
          </a:xfrm>
          <a:prstGeom prst="rightBrace">
            <a:avLst>
              <a:gd name="adj1" fmla="val 325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Text Box 8"/>
          <p:cNvSpPr txBox="1">
            <a:spLocks noChangeArrowheads="1"/>
          </p:cNvSpPr>
          <p:nvPr/>
        </p:nvSpPr>
        <p:spPr bwMode="auto">
          <a:xfrm>
            <a:off x="6027738" y="2963863"/>
            <a:ext cx="2125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b="1" dirty="0">
                <a:latin typeface="Cambria" pitchFamily="18" charset="0"/>
              </a:rPr>
              <a:t>Base case</a:t>
            </a:r>
          </a:p>
        </p:txBody>
      </p:sp>
      <p:sp>
        <p:nvSpPr>
          <p:cNvPr id="14" name="Text Box 6"/>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Thinking </a:t>
            </a:r>
            <a:r>
              <a:rPr lang="en-US" sz="4000" dirty="0" smtClean="0">
                <a:latin typeface="Cambria" pitchFamily="18" charset="0"/>
              </a:rPr>
              <a:t>recursively</a:t>
            </a:r>
            <a:endParaRPr lang="en-US" sz="4000" dirty="0">
              <a:latin typeface="Cambria" pitchFamily="18" charset="0"/>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038240" y="2467080"/>
              <a:ext cx="5334480" cy="3086280"/>
            </p14:xfrm>
          </p:contentPart>
        </mc:Choice>
        <mc:Fallback xmlns="">
          <p:pic>
            <p:nvPicPr>
              <p:cNvPr id="2" name="Ink 1"/>
              <p:cNvPicPr/>
              <p:nvPr/>
            </p:nvPicPr>
            <p:blipFill>
              <a:blip r:embed="rId4"/>
              <a:stretch>
                <a:fillRect/>
              </a:stretch>
            </p:blipFill>
            <p:spPr>
              <a:xfrm>
                <a:off x="1028880" y="2457720"/>
                <a:ext cx="5353200" cy="3105000"/>
              </a:xfrm>
              <a:prstGeom prst="rect">
                <a:avLst/>
              </a:prstGeom>
            </p:spPr>
          </p:pic>
        </mc:Fallback>
      </mc:AlternateContent>
    </p:spTree>
    <p:extLst>
      <p:ext uri="{BB962C8B-B14F-4D97-AF65-F5344CB8AC3E}">
        <p14:creationId xmlns:p14="http://schemas.microsoft.com/office/powerpoint/2010/main" val="3104893560"/>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81000" y="1692275"/>
            <a:ext cx="73152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a:solidFill>
                  <a:srgbClr val="FF6600"/>
                </a:solidFill>
                <a:latin typeface="Courier New" pitchFamily="49" charset="0"/>
              </a:rPr>
              <a:t>def</a:t>
            </a:r>
            <a:r>
              <a:rPr lang="en-US" sz="3200" b="1">
                <a:latin typeface="Courier New" pitchFamily="49" charset="0"/>
              </a:rPr>
              <a:t> </a:t>
            </a:r>
            <a:r>
              <a:rPr lang="en-US" sz="3200" b="1">
                <a:solidFill>
                  <a:srgbClr val="800080"/>
                </a:solidFill>
                <a:latin typeface="Courier New" pitchFamily="49" charset="0"/>
              </a:rPr>
              <a:t>fac</a:t>
            </a:r>
            <a:r>
              <a:rPr lang="en-US" sz="3200" b="1">
                <a:latin typeface="Courier New" pitchFamily="49" charset="0"/>
              </a:rPr>
              <a:t>(N):</a:t>
            </a:r>
          </a:p>
          <a:p>
            <a:pPr eaLnBrk="1" hangingPunct="1"/>
            <a:endParaRPr lang="en-US" sz="3200" b="1">
              <a:latin typeface="Courier New" pitchFamily="49" charset="0"/>
            </a:endParaRPr>
          </a:p>
          <a:p>
            <a:pPr eaLnBrk="1" hangingPunct="1"/>
            <a:r>
              <a:rPr lang="en-US" sz="3200" b="1">
                <a:latin typeface="Courier New" pitchFamily="49" charset="0"/>
              </a:rPr>
              <a:t>    </a:t>
            </a:r>
            <a:r>
              <a:rPr lang="en-US" sz="3200" b="1">
                <a:solidFill>
                  <a:srgbClr val="FF6600"/>
                </a:solidFill>
                <a:latin typeface="Courier New" pitchFamily="49" charset="0"/>
              </a:rPr>
              <a:t>if</a:t>
            </a:r>
            <a:r>
              <a:rPr lang="en-US" sz="3200" b="1">
                <a:latin typeface="Courier New" pitchFamily="49" charset="0"/>
              </a:rPr>
              <a:t> N &lt;= 1:</a:t>
            </a:r>
          </a:p>
          <a:p>
            <a:pPr eaLnBrk="1" hangingPunct="1"/>
            <a:r>
              <a:rPr lang="en-US" sz="3200" b="1">
                <a:latin typeface="Courier New" pitchFamily="49" charset="0"/>
              </a:rPr>
              <a:t>        </a:t>
            </a:r>
            <a:r>
              <a:rPr lang="en-US" sz="3200" b="1">
                <a:solidFill>
                  <a:srgbClr val="FF6600"/>
                </a:solidFill>
                <a:latin typeface="Courier New" pitchFamily="49" charset="0"/>
              </a:rPr>
              <a:t>return</a:t>
            </a:r>
            <a:r>
              <a:rPr lang="en-US" sz="3200" b="1">
                <a:latin typeface="Courier New" pitchFamily="49" charset="0"/>
              </a:rPr>
              <a:t> 1</a:t>
            </a:r>
          </a:p>
          <a:p>
            <a:pPr eaLnBrk="1" hangingPunct="1"/>
            <a:endParaRPr lang="en-US" sz="3200" b="1">
              <a:latin typeface="Courier New" pitchFamily="49" charset="0"/>
            </a:endParaRPr>
          </a:p>
          <a:p>
            <a:pPr eaLnBrk="1" hangingPunct="1"/>
            <a:r>
              <a:rPr lang="en-US" sz="3200" b="1">
                <a:latin typeface="Courier New" pitchFamily="49" charset="0"/>
              </a:rPr>
              <a:t>    </a:t>
            </a:r>
            <a:r>
              <a:rPr lang="en-US" sz="3200" b="1">
                <a:solidFill>
                  <a:srgbClr val="FF6600"/>
                </a:solidFill>
                <a:latin typeface="Courier New" pitchFamily="49" charset="0"/>
              </a:rPr>
              <a:t>else</a:t>
            </a:r>
            <a:r>
              <a:rPr lang="en-US" sz="3200" b="1">
                <a:latin typeface="Courier New" pitchFamily="49" charset="0"/>
              </a:rPr>
              <a:t>:</a:t>
            </a:r>
          </a:p>
          <a:p>
            <a:pPr eaLnBrk="1" hangingPunct="1"/>
            <a:r>
              <a:rPr lang="en-US" sz="3200" b="1">
                <a:latin typeface="Courier New" pitchFamily="49" charset="0"/>
              </a:rPr>
              <a:t>        rest = </a:t>
            </a:r>
            <a:r>
              <a:rPr lang="en-US" sz="3200" b="1">
                <a:solidFill>
                  <a:srgbClr val="800080"/>
                </a:solidFill>
                <a:latin typeface="Courier New" pitchFamily="49" charset="0"/>
              </a:rPr>
              <a:t>fac</a:t>
            </a:r>
            <a:r>
              <a:rPr lang="en-US" sz="3200" b="1">
                <a:latin typeface="Courier New" pitchFamily="49" charset="0"/>
              </a:rPr>
              <a:t>(N-1)</a:t>
            </a:r>
          </a:p>
          <a:p>
            <a:pPr eaLnBrk="1" hangingPunct="1"/>
            <a:r>
              <a:rPr lang="en-US" sz="3200" b="1">
                <a:latin typeface="Courier New" pitchFamily="49" charset="0"/>
              </a:rPr>
              <a:t>        </a:t>
            </a:r>
            <a:r>
              <a:rPr lang="en-US" sz="3200" b="1">
                <a:solidFill>
                  <a:srgbClr val="FF6600"/>
                </a:solidFill>
                <a:latin typeface="Courier New" pitchFamily="49" charset="0"/>
              </a:rPr>
              <a:t>return</a:t>
            </a:r>
            <a:r>
              <a:rPr lang="en-US" sz="3200" b="1">
                <a:latin typeface="Courier New" pitchFamily="49" charset="0"/>
              </a:rPr>
              <a:t> rest * N</a:t>
            </a:r>
          </a:p>
        </p:txBody>
      </p:sp>
      <p:sp>
        <p:nvSpPr>
          <p:cNvPr id="36869" name="AutoShape 9"/>
          <p:cNvSpPr>
            <a:spLocks/>
          </p:cNvSpPr>
          <p:nvPr/>
        </p:nvSpPr>
        <p:spPr bwMode="auto">
          <a:xfrm>
            <a:off x="7086600" y="4648200"/>
            <a:ext cx="166688" cy="990600"/>
          </a:xfrm>
          <a:prstGeom prst="rightBrace">
            <a:avLst>
              <a:gd name="adj1" fmla="val 49524"/>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70" name="Text Box 10"/>
          <p:cNvSpPr txBox="1">
            <a:spLocks noChangeArrowheads="1"/>
          </p:cNvSpPr>
          <p:nvPr/>
        </p:nvSpPr>
        <p:spPr bwMode="auto">
          <a:xfrm>
            <a:off x="7340777" y="4682067"/>
            <a:ext cx="1662112"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b="1" dirty="0">
                <a:latin typeface="Cambria" pitchFamily="18" charset="0"/>
              </a:rPr>
              <a:t>Recursive </a:t>
            </a:r>
            <a:r>
              <a:rPr lang="en-US" sz="2000" b="1" dirty="0" smtClean="0">
                <a:latin typeface="Cambria" pitchFamily="18" charset="0"/>
              </a:rPr>
              <a:t>case</a:t>
            </a:r>
          </a:p>
          <a:p>
            <a:pPr lvl="0" algn="ctr">
              <a:spcBef>
                <a:spcPct val="50000"/>
              </a:spcBef>
            </a:pPr>
            <a:r>
              <a:rPr lang="en-US" sz="1400" dirty="0" smtClean="0">
                <a:solidFill>
                  <a:srgbClr val="000000"/>
                </a:solidFill>
                <a:latin typeface="Cambria" pitchFamily="18" charset="0"/>
              </a:rPr>
              <a:t>(clearer, for some)</a:t>
            </a:r>
            <a:endParaRPr lang="en-US" sz="2000" dirty="0">
              <a:solidFill>
                <a:srgbClr val="000000"/>
              </a:solidFill>
              <a:latin typeface="Cambria" pitchFamily="18" charset="0"/>
            </a:endParaRPr>
          </a:p>
        </p:txBody>
      </p:sp>
      <p:sp>
        <p:nvSpPr>
          <p:cNvPr id="36872" name="Text Box 12"/>
          <p:cNvSpPr txBox="1">
            <a:spLocks noChangeArrowheads="1"/>
          </p:cNvSpPr>
          <p:nvPr/>
        </p:nvSpPr>
        <p:spPr bwMode="auto">
          <a:xfrm>
            <a:off x="457200" y="6172200"/>
            <a:ext cx="3657600" cy="41592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100" b="1" i="1" dirty="0">
                <a:latin typeface="Cambria" pitchFamily="18" charset="0"/>
              </a:rPr>
              <a:t>Human:</a:t>
            </a:r>
            <a:r>
              <a:rPr lang="en-US" sz="2100" dirty="0">
                <a:latin typeface="Cambria" pitchFamily="18" charset="0"/>
              </a:rPr>
              <a:t> </a:t>
            </a:r>
            <a:r>
              <a:rPr lang="en-US" sz="2100" dirty="0" smtClean="0">
                <a:latin typeface="Cambria" pitchFamily="18" charset="0"/>
              </a:rPr>
              <a:t> Base </a:t>
            </a:r>
            <a:r>
              <a:rPr lang="en-US" sz="2100" dirty="0">
                <a:latin typeface="Cambria" pitchFamily="18" charset="0"/>
              </a:rPr>
              <a:t>case and </a:t>
            </a:r>
            <a:r>
              <a:rPr lang="en-US" sz="2100" u="sng" dirty="0">
                <a:latin typeface="Cambria" pitchFamily="18" charset="0"/>
              </a:rPr>
              <a:t>1 step</a:t>
            </a:r>
            <a:endParaRPr lang="en-US" sz="2100" dirty="0">
              <a:latin typeface="Cambria" pitchFamily="18" charset="0"/>
            </a:endParaRPr>
          </a:p>
        </p:txBody>
      </p:sp>
      <p:sp>
        <p:nvSpPr>
          <p:cNvPr id="35850" name="Text Box 13"/>
          <p:cNvSpPr txBox="1">
            <a:spLocks noChangeArrowheads="1"/>
          </p:cNvSpPr>
          <p:nvPr/>
        </p:nvSpPr>
        <p:spPr bwMode="auto">
          <a:xfrm>
            <a:off x="5105400" y="6172200"/>
            <a:ext cx="3505200" cy="415498"/>
          </a:xfrm>
          <a:prstGeom prst="rect">
            <a:avLst/>
          </a:prstGeom>
          <a:solidFill>
            <a:schemeClr val="bg1">
              <a:lumMod val="85000"/>
            </a:schemeClr>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defRPr/>
            </a:pPr>
            <a:r>
              <a:rPr lang="en-US" sz="2100" b="1" i="1" dirty="0" smtClean="0">
                <a:latin typeface="Cambria" pitchFamily="18" charset="0"/>
              </a:rPr>
              <a:t>Computer:</a:t>
            </a:r>
            <a:r>
              <a:rPr lang="en-US" sz="2100" dirty="0" smtClean="0">
                <a:latin typeface="Cambria" pitchFamily="18" charset="0"/>
              </a:rPr>
              <a:t>  Everything else</a:t>
            </a:r>
          </a:p>
        </p:txBody>
      </p:sp>
      <p:sp>
        <p:nvSpPr>
          <p:cNvPr id="10" name="AutoShape 7"/>
          <p:cNvSpPr>
            <a:spLocks/>
          </p:cNvSpPr>
          <p:nvPr/>
        </p:nvSpPr>
        <p:spPr bwMode="auto">
          <a:xfrm>
            <a:off x="5994400" y="2667000"/>
            <a:ext cx="254000" cy="990600"/>
          </a:xfrm>
          <a:prstGeom prst="rightBrace">
            <a:avLst>
              <a:gd name="adj1" fmla="val 325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 name="Text Box 8"/>
          <p:cNvSpPr txBox="1">
            <a:spLocks noChangeArrowheads="1"/>
          </p:cNvSpPr>
          <p:nvPr/>
        </p:nvSpPr>
        <p:spPr bwMode="auto">
          <a:xfrm>
            <a:off x="6027738" y="2963863"/>
            <a:ext cx="2125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b="1" dirty="0">
                <a:latin typeface="Cambria" pitchFamily="18" charset="0"/>
              </a:rPr>
              <a:t>Base case</a:t>
            </a:r>
          </a:p>
        </p:txBody>
      </p:sp>
      <p:sp>
        <p:nvSpPr>
          <p:cNvPr id="12" name="Text Box 6"/>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Thinking </a:t>
            </a:r>
            <a:r>
              <a:rPr lang="en-US" sz="4000" dirty="0" smtClean="0">
                <a:latin typeface="Cambria" pitchFamily="18" charset="0"/>
              </a:rPr>
              <a:t>recursively</a:t>
            </a:r>
            <a:endParaRPr lang="en-US" sz="4000" dirty="0">
              <a:latin typeface="Cambria" pitchFamily="18" charset="0"/>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7105680" y="4286160"/>
              <a:ext cx="638640" cy="228960"/>
            </p14:xfrm>
          </p:contentPart>
        </mc:Choice>
        <mc:Fallback xmlns="">
          <p:pic>
            <p:nvPicPr>
              <p:cNvPr id="2" name="Ink 1"/>
              <p:cNvPicPr/>
              <p:nvPr/>
            </p:nvPicPr>
            <p:blipFill>
              <a:blip r:embed="rId4"/>
              <a:stretch>
                <a:fillRect/>
              </a:stretch>
            </p:blipFill>
            <p:spPr>
              <a:xfrm>
                <a:off x="7096320" y="4276800"/>
                <a:ext cx="657360" cy="247680"/>
              </a:xfrm>
              <a:prstGeom prst="rect">
                <a:avLst/>
              </a:prstGeom>
            </p:spPr>
          </p:pic>
        </mc:Fallback>
      </mc:AlternateContent>
    </p:spTree>
    <p:extLst>
      <p:ext uri="{BB962C8B-B14F-4D97-AF65-F5344CB8AC3E}">
        <p14:creationId xmlns:p14="http://schemas.microsoft.com/office/powerpoint/2010/main" val="2983645678"/>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5"/>
          <p:cNvSpPr txBox="1">
            <a:spLocks noChangeArrowheads="1"/>
          </p:cNvSpPr>
          <p:nvPr/>
        </p:nvSpPr>
        <p:spPr bwMode="auto">
          <a:xfrm>
            <a:off x="6054902" y="228600"/>
            <a:ext cx="2743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dirty="0">
                <a:latin typeface="Cambria" pitchFamily="18" charset="0"/>
              </a:rPr>
              <a:t>Behind the curtain…</a:t>
            </a:r>
          </a:p>
        </p:txBody>
      </p:sp>
      <p:sp>
        <p:nvSpPr>
          <p:cNvPr id="40963" name="Rectangle 7"/>
          <p:cNvSpPr>
            <a:spLocks noChangeArrowheads="1"/>
          </p:cNvSpPr>
          <p:nvPr/>
        </p:nvSpPr>
        <p:spPr bwMode="auto">
          <a:xfrm>
            <a:off x="3048000" y="26670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fac(5)</a:t>
            </a:r>
          </a:p>
        </p:txBody>
      </p:sp>
      <p:sp>
        <p:nvSpPr>
          <p:cNvPr id="40964" name="Text Box 6"/>
          <p:cNvSpPr txBox="1">
            <a:spLocks noChangeArrowheads="1"/>
          </p:cNvSpPr>
          <p:nvPr/>
        </p:nvSpPr>
        <p:spPr bwMode="auto">
          <a:xfrm>
            <a:off x="152400" y="231775"/>
            <a:ext cx="4267200" cy="1836738"/>
          </a:xfrm>
          <a:prstGeom prst="rect">
            <a:avLst/>
          </a:prstGeom>
          <a:solidFill>
            <a:schemeClr val="bg1">
              <a:lumMod val="85000"/>
            </a:schemeClr>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90000"/>
              </a:lnSpc>
            </a:pPr>
            <a:r>
              <a:rPr lang="en-US" sz="1800" b="1" dirty="0" err="1">
                <a:solidFill>
                  <a:srgbClr val="FF6600"/>
                </a:solidFill>
                <a:latin typeface="Courier New" pitchFamily="49" charset="0"/>
              </a:rPr>
              <a:t>def</a:t>
            </a:r>
            <a:r>
              <a:rPr lang="en-US" sz="1800" b="1" dirty="0">
                <a:latin typeface="Courier New" pitchFamily="49" charset="0"/>
              </a:rPr>
              <a:t> </a:t>
            </a:r>
            <a:r>
              <a:rPr lang="en-US" sz="1800" b="1" dirty="0" err="1">
                <a:solidFill>
                  <a:srgbClr val="0C0BC6"/>
                </a:solidFill>
                <a:latin typeface="Courier New" pitchFamily="49" charset="0"/>
              </a:rPr>
              <a:t>fac</a:t>
            </a:r>
            <a:r>
              <a:rPr lang="en-US" sz="1800" b="1" dirty="0">
                <a:latin typeface="Courier New" pitchFamily="49" charset="0"/>
              </a:rPr>
              <a:t>(N):</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if</a:t>
            </a:r>
            <a:r>
              <a:rPr lang="en-US" sz="1800" b="1" dirty="0">
                <a:latin typeface="Courier New" pitchFamily="49" charset="0"/>
              </a:rPr>
              <a:t> N &lt;= 1:</a:t>
            </a: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return</a:t>
            </a:r>
            <a:r>
              <a:rPr lang="en-US" sz="1800" b="1" dirty="0">
                <a:latin typeface="Courier New" pitchFamily="49" charset="0"/>
              </a:rPr>
              <a:t> 1</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else</a:t>
            </a:r>
            <a:r>
              <a:rPr lang="en-US" sz="1800" b="1" dirty="0">
                <a:latin typeface="Courier New" pitchFamily="49" charset="0"/>
              </a:rPr>
              <a:t>:</a:t>
            </a:r>
          </a:p>
          <a:p>
            <a:pPr eaLnBrk="1" hangingPunct="1">
              <a:lnSpc>
                <a:spcPct val="90000"/>
              </a:lnSpc>
            </a:pPr>
            <a:r>
              <a:rPr lang="en-US" sz="1800" b="1" dirty="0">
                <a:solidFill>
                  <a:srgbClr val="FF6600"/>
                </a:solidFill>
                <a:latin typeface="Courier New" pitchFamily="49" charset="0"/>
              </a:rPr>
              <a:t>        return</a:t>
            </a:r>
            <a:r>
              <a:rPr lang="en-US" sz="1800" b="1" dirty="0">
                <a:latin typeface="Courier New" pitchFamily="49" charset="0"/>
              </a:rPr>
              <a:t> N * </a:t>
            </a:r>
            <a:r>
              <a:rPr lang="en-US" sz="1800" b="1" dirty="0" err="1">
                <a:latin typeface="Courier New" pitchFamily="49" charset="0"/>
              </a:rPr>
              <a:t>fac</a:t>
            </a:r>
            <a:r>
              <a:rPr lang="en-US" sz="1800" b="1" dirty="0">
                <a:latin typeface="Courier New" pitchFamily="49" charset="0"/>
              </a:rPr>
              <a:t>(N-1)</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847800" y="219240"/>
              <a:ext cx="5039280" cy="1962360"/>
            </p14:xfrm>
          </p:contentPart>
        </mc:Choice>
        <mc:Fallback xmlns="">
          <p:pic>
            <p:nvPicPr>
              <p:cNvPr id="2" name="Ink 1"/>
              <p:cNvPicPr/>
              <p:nvPr/>
            </p:nvPicPr>
            <p:blipFill>
              <a:blip r:embed="rId4"/>
              <a:stretch>
                <a:fillRect/>
              </a:stretch>
            </p:blipFill>
            <p:spPr>
              <a:xfrm>
                <a:off x="838440" y="209880"/>
                <a:ext cx="5058000" cy="1981080"/>
              </a:xfrm>
              <a:prstGeom prst="rect">
                <a:avLst/>
              </a:prstGeom>
            </p:spPr>
          </p:pic>
        </mc:Fallback>
      </mc:AlternateContent>
    </p:spTree>
    <p:extLst>
      <p:ext uri="{BB962C8B-B14F-4D97-AF65-F5344CB8AC3E}">
        <p14:creationId xmlns:p14="http://schemas.microsoft.com/office/powerpoint/2010/main" val="2377723405"/>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ChangeArrowheads="1"/>
          </p:cNvSpPr>
          <p:nvPr/>
        </p:nvSpPr>
        <p:spPr bwMode="auto">
          <a:xfrm>
            <a:off x="3048000" y="26670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fac(5)</a:t>
            </a:r>
          </a:p>
        </p:txBody>
      </p:sp>
      <p:sp>
        <p:nvSpPr>
          <p:cNvPr id="41987" name="Rectangle 8"/>
          <p:cNvSpPr>
            <a:spLocks noChangeArrowheads="1"/>
          </p:cNvSpPr>
          <p:nvPr/>
        </p:nvSpPr>
        <p:spPr bwMode="auto">
          <a:xfrm>
            <a:off x="3046413" y="33528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5 * fac(4)</a:t>
            </a:r>
          </a:p>
        </p:txBody>
      </p:sp>
      <p:sp>
        <p:nvSpPr>
          <p:cNvPr id="41988" name="AutoShape 12"/>
          <p:cNvSpPr>
            <a:spLocks/>
          </p:cNvSpPr>
          <p:nvPr/>
        </p:nvSpPr>
        <p:spPr bwMode="auto">
          <a:xfrm rot="5400000" flipV="1">
            <a:off x="3846513" y="2400300"/>
            <a:ext cx="228600" cy="1676400"/>
          </a:xfrm>
          <a:prstGeom prst="leftBrace">
            <a:avLst>
              <a:gd name="adj1" fmla="val 61111"/>
              <a:gd name="adj2" fmla="val 34125"/>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 name="Text Box 5"/>
          <p:cNvSpPr txBox="1">
            <a:spLocks noChangeArrowheads="1"/>
          </p:cNvSpPr>
          <p:nvPr/>
        </p:nvSpPr>
        <p:spPr bwMode="auto">
          <a:xfrm>
            <a:off x="6054902" y="228600"/>
            <a:ext cx="2743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dirty="0">
                <a:latin typeface="Cambria" pitchFamily="18" charset="0"/>
              </a:rPr>
              <a:t>Behind the curtain…</a:t>
            </a:r>
          </a:p>
        </p:txBody>
      </p:sp>
      <p:sp>
        <p:nvSpPr>
          <p:cNvPr id="9" name="Text Box 6"/>
          <p:cNvSpPr txBox="1">
            <a:spLocks noChangeArrowheads="1"/>
          </p:cNvSpPr>
          <p:nvPr/>
        </p:nvSpPr>
        <p:spPr bwMode="auto">
          <a:xfrm>
            <a:off x="152400" y="231775"/>
            <a:ext cx="4267200" cy="1836738"/>
          </a:xfrm>
          <a:prstGeom prst="rect">
            <a:avLst/>
          </a:prstGeom>
          <a:solidFill>
            <a:schemeClr val="bg1">
              <a:lumMod val="85000"/>
            </a:schemeClr>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90000"/>
              </a:lnSpc>
            </a:pPr>
            <a:r>
              <a:rPr lang="en-US" sz="1800" b="1" dirty="0" err="1">
                <a:solidFill>
                  <a:srgbClr val="FF6600"/>
                </a:solidFill>
                <a:latin typeface="Courier New" pitchFamily="49" charset="0"/>
              </a:rPr>
              <a:t>def</a:t>
            </a:r>
            <a:r>
              <a:rPr lang="en-US" sz="1800" b="1" dirty="0">
                <a:latin typeface="Courier New" pitchFamily="49" charset="0"/>
              </a:rPr>
              <a:t> </a:t>
            </a:r>
            <a:r>
              <a:rPr lang="en-US" sz="1800" b="1" dirty="0" err="1">
                <a:solidFill>
                  <a:srgbClr val="0C0BC6"/>
                </a:solidFill>
                <a:latin typeface="Courier New" pitchFamily="49" charset="0"/>
              </a:rPr>
              <a:t>fac</a:t>
            </a:r>
            <a:r>
              <a:rPr lang="en-US" sz="1800" b="1" dirty="0">
                <a:latin typeface="Courier New" pitchFamily="49" charset="0"/>
              </a:rPr>
              <a:t>(N):</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if</a:t>
            </a:r>
            <a:r>
              <a:rPr lang="en-US" sz="1800" b="1" dirty="0">
                <a:latin typeface="Courier New" pitchFamily="49" charset="0"/>
              </a:rPr>
              <a:t> N &lt;= 1:</a:t>
            </a: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return</a:t>
            </a:r>
            <a:r>
              <a:rPr lang="en-US" sz="1800" b="1" dirty="0">
                <a:latin typeface="Courier New" pitchFamily="49" charset="0"/>
              </a:rPr>
              <a:t> 1</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else</a:t>
            </a:r>
            <a:r>
              <a:rPr lang="en-US" sz="1800" b="1" dirty="0">
                <a:latin typeface="Courier New" pitchFamily="49" charset="0"/>
              </a:rPr>
              <a:t>:</a:t>
            </a:r>
          </a:p>
          <a:p>
            <a:pPr eaLnBrk="1" hangingPunct="1">
              <a:lnSpc>
                <a:spcPct val="90000"/>
              </a:lnSpc>
            </a:pPr>
            <a:r>
              <a:rPr lang="en-US" sz="1800" b="1" dirty="0">
                <a:solidFill>
                  <a:srgbClr val="FF6600"/>
                </a:solidFill>
                <a:latin typeface="Courier New" pitchFamily="49" charset="0"/>
              </a:rPr>
              <a:t>        return</a:t>
            </a:r>
            <a:r>
              <a:rPr lang="en-US" sz="1800" b="1" dirty="0">
                <a:latin typeface="Courier New" pitchFamily="49" charset="0"/>
              </a:rPr>
              <a:t> N * </a:t>
            </a:r>
            <a:r>
              <a:rPr lang="en-US" sz="1800" b="1" dirty="0" err="1">
                <a:latin typeface="Courier New" pitchFamily="49" charset="0"/>
              </a:rPr>
              <a:t>fac</a:t>
            </a:r>
            <a:r>
              <a:rPr lang="en-US" sz="1800" b="1" dirty="0">
                <a:latin typeface="Courier New" pitchFamily="49" charset="0"/>
              </a:rPr>
              <a:t>(N-1)</a:t>
            </a:r>
          </a:p>
        </p:txBody>
      </p:sp>
    </p:spTree>
    <p:extLst>
      <p:ext uri="{BB962C8B-B14F-4D97-AF65-F5344CB8AC3E}">
        <p14:creationId xmlns:p14="http://schemas.microsoft.com/office/powerpoint/2010/main" val="1398885887"/>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2"/>
          <p:cNvSpPr/>
          <p:nvPr/>
        </p:nvSpPr>
        <p:spPr bwMode="auto">
          <a:xfrm rot="10800000">
            <a:off x="3046413" y="4517262"/>
            <a:ext cx="762000" cy="990600"/>
          </a:xfrm>
          <a:prstGeom prst="downArrow">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3010" name="Rectangle 7"/>
          <p:cNvSpPr>
            <a:spLocks noChangeArrowheads="1"/>
          </p:cNvSpPr>
          <p:nvPr/>
        </p:nvSpPr>
        <p:spPr bwMode="auto">
          <a:xfrm>
            <a:off x="3048000" y="26670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fac(5)</a:t>
            </a:r>
          </a:p>
        </p:txBody>
      </p:sp>
      <p:sp>
        <p:nvSpPr>
          <p:cNvPr id="43011" name="Rectangle 8"/>
          <p:cNvSpPr>
            <a:spLocks noChangeArrowheads="1"/>
          </p:cNvSpPr>
          <p:nvPr/>
        </p:nvSpPr>
        <p:spPr bwMode="auto">
          <a:xfrm>
            <a:off x="3046413" y="33528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5 * fac(4)</a:t>
            </a:r>
          </a:p>
        </p:txBody>
      </p:sp>
      <p:sp>
        <p:nvSpPr>
          <p:cNvPr id="43012" name="Rectangle 9"/>
          <p:cNvSpPr>
            <a:spLocks noChangeArrowheads="1"/>
          </p:cNvSpPr>
          <p:nvPr/>
        </p:nvSpPr>
        <p:spPr bwMode="auto">
          <a:xfrm>
            <a:off x="3808413" y="40386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4 * fac(3)</a:t>
            </a:r>
          </a:p>
        </p:txBody>
      </p:sp>
      <p:sp>
        <p:nvSpPr>
          <p:cNvPr id="43013" name="AutoShape 12"/>
          <p:cNvSpPr>
            <a:spLocks/>
          </p:cNvSpPr>
          <p:nvPr/>
        </p:nvSpPr>
        <p:spPr bwMode="auto">
          <a:xfrm rot="5400000" flipV="1">
            <a:off x="3846513" y="2400300"/>
            <a:ext cx="228600" cy="1676400"/>
          </a:xfrm>
          <a:prstGeom prst="leftBrace">
            <a:avLst>
              <a:gd name="adj1" fmla="val 61111"/>
              <a:gd name="adj2" fmla="val 34125"/>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14" name="AutoShape 13"/>
          <p:cNvSpPr>
            <a:spLocks/>
          </p:cNvSpPr>
          <p:nvPr/>
        </p:nvSpPr>
        <p:spPr bwMode="auto">
          <a:xfrm rot="5400000" flipV="1">
            <a:off x="4683920" y="3085306"/>
            <a:ext cx="188912" cy="1717675"/>
          </a:xfrm>
          <a:prstGeom prst="leftBrace">
            <a:avLst>
              <a:gd name="adj1" fmla="val 75771"/>
              <a:gd name="adj2" fmla="val 32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 name="Text Box 5"/>
          <p:cNvSpPr txBox="1">
            <a:spLocks noChangeArrowheads="1"/>
          </p:cNvSpPr>
          <p:nvPr/>
        </p:nvSpPr>
        <p:spPr bwMode="auto">
          <a:xfrm>
            <a:off x="6054902" y="228600"/>
            <a:ext cx="2743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dirty="0">
                <a:latin typeface="Cambria" pitchFamily="18" charset="0"/>
              </a:rPr>
              <a:t>Behind the curtain…</a:t>
            </a:r>
          </a:p>
        </p:txBody>
      </p:sp>
      <p:sp>
        <p:nvSpPr>
          <p:cNvPr id="10" name="Text Box 6"/>
          <p:cNvSpPr txBox="1">
            <a:spLocks noChangeArrowheads="1"/>
          </p:cNvSpPr>
          <p:nvPr/>
        </p:nvSpPr>
        <p:spPr bwMode="auto">
          <a:xfrm>
            <a:off x="152400" y="231775"/>
            <a:ext cx="4267200" cy="1836738"/>
          </a:xfrm>
          <a:prstGeom prst="rect">
            <a:avLst/>
          </a:prstGeom>
          <a:solidFill>
            <a:schemeClr val="bg1">
              <a:lumMod val="85000"/>
            </a:schemeClr>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90000"/>
              </a:lnSpc>
            </a:pPr>
            <a:r>
              <a:rPr lang="en-US" sz="1800" b="1" dirty="0" err="1">
                <a:solidFill>
                  <a:srgbClr val="FF6600"/>
                </a:solidFill>
                <a:latin typeface="Courier New" pitchFamily="49" charset="0"/>
              </a:rPr>
              <a:t>def</a:t>
            </a:r>
            <a:r>
              <a:rPr lang="en-US" sz="1800" b="1" dirty="0">
                <a:latin typeface="Courier New" pitchFamily="49" charset="0"/>
              </a:rPr>
              <a:t> </a:t>
            </a:r>
            <a:r>
              <a:rPr lang="en-US" sz="1800" b="1" dirty="0" err="1">
                <a:solidFill>
                  <a:srgbClr val="0C0BC6"/>
                </a:solidFill>
                <a:latin typeface="Courier New" pitchFamily="49" charset="0"/>
              </a:rPr>
              <a:t>fac</a:t>
            </a:r>
            <a:r>
              <a:rPr lang="en-US" sz="1800" b="1" dirty="0">
                <a:latin typeface="Courier New" pitchFamily="49" charset="0"/>
              </a:rPr>
              <a:t>(N):</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if</a:t>
            </a:r>
            <a:r>
              <a:rPr lang="en-US" sz="1800" b="1" dirty="0">
                <a:latin typeface="Courier New" pitchFamily="49" charset="0"/>
              </a:rPr>
              <a:t> N &lt;= 1:</a:t>
            </a: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return</a:t>
            </a:r>
            <a:r>
              <a:rPr lang="en-US" sz="1800" b="1" dirty="0">
                <a:latin typeface="Courier New" pitchFamily="49" charset="0"/>
              </a:rPr>
              <a:t> 1</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else</a:t>
            </a:r>
            <a:r>
              <a:rPr lang="en-US" sz="1800" b="1" dirty="0">
                <a:latin typeface="Courier New" pitchFamily="49" charset="0"/>
              </a:rPr>
              <a:t>:</a:t>
            </a:r>
          </a:p>
          <a:p>
            <a:pPr eaLnBrk="1" hangingPunct="1">
              <a:lnSpc>
                <a:spcPct val="90000"/>
              </a:lnSpc>
            </a:pPr>
            <a:r>
              <a:rPr lang="en-US" sz="1800" b="1" dirty="0">
                <a:solidFill>
                  <a:srgbClr val="FF6600"/>
                </a:solidFill>
                <a:latin typeface="Courier New" pitchFamily="49" charset="0"/>
              </a:rPr>
              <a:t>        return</a:t>
            </a:r>
            <a:r>
              <a:rPr lang="en-US" sz="1800" b="1" dirty="0">
                <a:latin typeface="Courier New" pitchFamily="49" charset="0"/>
              </a:rPr>
              <a:t> N * </a:t>
            </a:r>
            <a:r>
              <a:rPr lang="en-US" sz="1800" b="1" dirty="0" err="1">
                <a:latin typeface="Courier New" pitchFamily="49" charset="0"/>
              </a:rPr>
              <a:t>fac</a:t>
            </a:r>
            <a:r>
              <a:rPr lang="en-US" sz="1800" b="1" dirty="0">
                <a:latin typeface="Courier New" pitchFamily="49" charset="0"/>
              </a:rPr>
              <a:t>(N-1)</a:t>
            </a:r>
          </a:p>
        </p:txBody>
      </p:sp>
      <p:sp>
        <p:nvSpPr>
          <p:cNvPr id="11" name="Rectangle 10"/>
          <p:cNvSpPr/>
          <p:nvPr/>
        </p:nvSpPr>
        <p:spPr>
          <a:xfrm>
            <a:off x="3048000" y="4053890"/>
            <a:ext cx="2295524" cy="461665"/>
          </a:xfrm>
          <a:prstGeom prst="rect">
            <a:avLst/>
          </a:prstGeom>
        </p:spPr>
        <p:txBody>
          <a:bodyPr wrap="square">
            <a:spAutoFit/>
          </a:bodyPr>
          <a:lstStyle/>
          <a:p>
            <a:r>
              <a:rPr lang="en-US" b="1" dirty="0">
                <a:solidFill>
                  <a:schemeClr val="bg1">
                    <a:lumMod val="65000"/>
                  </a:schemeClr>
                </a:solidFill>
                <a:latin typeface="Courier New" pitchFamily="49" charset="0"/>
              </a:rPr>
              <a:t>5 *</a:t>
            </a:r>
            <a:endParaRPr lang="en-US" dirty="0">
              <a:solidFill>
                <a:schemeClr val="bg1">
                  <a:lumMod val="65000"/>
                </a:schemeClr>
              </a:solidFill>
            </a:endParaRPr>
          </a:p>
        </p:txBody>
      </p:sp>
      <p:sp>
        <p:nvSpPr>
          <p:cNvPr id="2" name="TextBox 1"/>
          <p:cNvSpPr txBox="1"/>
          <p:nvPr/>
        </p:nvSpPr>
        <p:spPr>
          <a:xfrm>
            <a:off x="2207419" y="5265003"/>
            <a:ext cx="2364581" cy="830997"/>
          </a:xfrm>
          <a:prstGeom prst="rect">
            <a:avLst/>
          </a:prstGeom>
          <a:solidFill>
            <a:schemeClr val="bg1">
              <a:lumMod val="65000"/>
            </a:schemeClr>
          </a:solidFill>
        </p:spPr>
        <p:txBody>
          <a:bodyPr wrap="square" rtlCol="0">
            <a:spAutoFit/>
          </a:bodyPr>
          <a:lstStyle/>
          <a:p>
            <a:pPr algn="ctr"/>
            <a:r>
              <a:rPr lang="en-US" dirty="0" smtClean="0">
                <a:solidFill>
                  <a:schemeClr val="bg1">
                    <a:lumMod val="95000"/>
                  </a:schemeClr>
                </a:solidFill>
                <a:latin typeface="Cambria" panose="02040503050406030204" pitchFamily="18" charset="0"/>
              </a:rPr>
              <a:t>Operation waiting …</a:t>
            </a:r>
            <a:endParaRPr lang="en-US" dirty="0">
              <a:solidFill>
                <a:schemeClr val="bg1">
                  <a:lumMod val="95000"/>
                </a:schemeClr>
              </a:solidFill>
              <a:latin typeface="Cambria" panose="02040503050406030204" pitchFamily="18" charset="0"/>
            </a:endParaRPr>
          </a:p>
        </p:txBody>
      </p:sp>
    </p:spTree>
    <p:extLst>
      <p:ext uri="{BB962C8B-B14F-4D97-AF65-F5344CB8AC3E}">
        <p14:creationId xmlns:p14="http://schemas.microsoft.com/office/powerpoint/2010/main" val="828202853"/>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own Arrow 16"/>
          <p:cNvSpPr/>
          <p:nvPr/>
        </p:nvSpPr>
        <p:spPr bwMode="auto">
          <a:xfrm rot="10800000">
            <a:off x="3984451" y="5126863"/>
            <a:ext cx="762000" cy="990600"/>
          </a:xfrm>
          <a:prstGeom prst="downArrow">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4034" name="Rectangle 7"/>
          <p:cNvSpPr>
            <a:spLocks noChangeArrowheads="1"/>
          </p:cNvSpPr>
          <p:nvPr/>
        </p:nvSpPr>
        <p:spPr bwMode="auto">
          <a:xfrm>
            <a:off x="3048000" y="26670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fac(5)</a:t>
            </a:r>
          </a:p>
        </p:txBody>
      </p:sp>
      <p:sp>
        <p:nvSpPr>
          <p:cNvPr id="44035" name="Rectangle 8"/>
          <p:cNvSpPr>
            <a:spLocks noChangeArrowheads="1"/>
          </p:cNvSpPr>
          <p:nvPr/>
        </p:nvSpPr>
        <p:spPr bwMode="auto">
          <a:xfrm>
            <a:off x="3046413" y="33528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5 * fac(4)</a:t>
            </a:r>
          </a:p>
        </p:txBody>
      </p:sp>
      <p:sp>
        <p:nvSpPr>
          <p:cNvPr id="44036" name="Rectangle 9"/>
          <p:cNvSpPr>
            <a:spLocks noChangeArrowheads="1"/>
          </p:cNvSpPr>
          <p:nvPr/>
        </p:nvSpPr>
        <p:spPr bwMode="auto">
          <a:xfrm>
            <a:off x="3808413" y="40386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4 * fac(3)</a:t>
            </a:r>
          </a:p>
        </p:txBody>
      </p:sp>
      <p:sp>
        <p:nvSpPr>
          <p:cNvPr id="44037" name="Rectangle 10"/>
          <p:cNvSpPr>
            <a:spLocks noChangeArrowheads="1"/>
          </p:cNvSpPr>
          <p:nvPr/>
        </p:nvSpPr>
        <p:spPr bwMode="auto">
          <a:xfrm>
            <a:off x="4527550" y="4724400"/>
            <a:ext cx="319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3 * fac(2)</a:t>
            </a:r>
          </a:p>
        </p:txBody>
      </p:sp>
      <p:sp>
        <p:nvSpPr>
          <p:cNvPr id="44038" name="AutoShape 12"/>
          <p:cNvSpPr>
            <a:spLocks/>
          </p:cNvSpPr>
          <p:nvPr/>
        </p:nvSpPr>
        <p:spPr bwMode="auto">
          <a:xfrm rot="5400000" flipV="1">
            <a:off x="3846513" y="2400300"/>
            <a:ext cx="228600" cy="1676400"/>
          </a:xfrm>
          <a:prstGeom prst="leftBrace">
            <a:avLst>
              <a:gd name="adj1" fmla="val 61111"/>
              <a:gd name="adj2" fmla="val 34125"/>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039" name="AutoShape 13"/>
          <p:cNvSpPr>
            <a:spLocks/>
          </p:cNvSpPr>
          <p:nvPr/>
        </p:nvSpPr>
        <p:spPr bwMode="auto">
          <a:xfrm rot="5400000" flipV="1">
            <a:off x="4683920" y="3085306"/>
            <a:ext cx="188912" cy="1717675"/>
          </a:xfrm>
          <a:prstGeom prst="leftBrace">
            <a:avLst>
              <a:gd name="adj1" fmla="val 75771"/>
              <a:gd name="adj2" fmla="val 32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040" name="AutoShape 14"/>
          <p:cNvSpPr>
            <a:spLocks/>
          </p:cNvSpPr>
          <p:nvPr/>
        </p:nvSpPr>
        <p:spPr bwMode="auto">
          <a:xfrm rot="5400000" flipV="1">
            <a:off x="5414170" y="3739356"/>
            <a:ext cx="138112" cy="1679575"/>
          </a:xfrm>
          <a:prstGeom prst="leftBrace">
            <a:avLst>
              <a:gd name="adj1" fmla="val 101341"/>
              <a:gd name="adj2" fmla="val 32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 name="Text Box 5"/>
          <p:cNvSpPr txBox="1">
            <a:spLocks noChangeArrowheads="1"/>
          </p:cNvSpPr>
          <p:nvPr/>
        </p:nvSpPr>
        <p:spPr bwMode="auto">
          <a:xfrm>
            <a:off x="6054902" y="228600"/>
            <a:ext cx="2743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dirty="0">
                <a:latin typeface="Cambria" pitchFamily="18" charset="0"/>
              </a:rPr>
              <a:t>Behind the curtain…</a:t>
            </a:r>
          </a:p>
        </p:txBody>
      </p:sp>
      <p:sp>
        <p:nvSpPr>
          <p:cNvPr id="12" name="Text Box 6"/>
          <p:cNvSpPr txBox="1">
            <a:spLocks noChangeArrowheads="1"/>
          </p:cNvSpPr>
          <p:nvPr/>
        </p:nvSpPr>
        <p:spPr bwMode="auto">
          <a:xfrm>
            <a:off x="152400" y="231775"/>
            <a:ext cx="4267200" cy="1836738"/>
          </a:xfrm>
          <a:prstGeom prst="rect">
            <a:avLst/>
          </a:prstGeom>
          <a:solidFill>
            <a:schemeClr val="bg1">
              <a:lumMod val="85000"/>
            </a:schemeClr>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90000"/>
              </a:lnSpc>
            </a:pPr>
            <a:r>
              <a:rPr lang="en-US" sz="1800" b="1" dirty="0" err="1">
                <a:solidFill>
                  <a:srgbClr val="FF6600"/>
                </a:solidFill>
                <a:latin typeface="Courier New" pitchFamily="49" charset="0"/>
              </a:rPr>
              <a:t>def</a:t>
            </a:r>
            <a:r>
              <a:rPr lang="en-US" sz="1800" b="1" dirty="0">
                <a:latin typeface="Courier New" pitchFamily="49" charset="0"/>
              </a:rPr>
              <a:t> </a:t>
            </a:r>
            <a:r>
              <a:rPr lang="en-US" sz="1800" b="1" dirty="0" err="1">
                <a:solidFill>
                  <a:srgbClr val="0C0BC6"/>
                </a:solidFill>
                <a:latin typeface="Courier New" pitchFamily="49" charset="0"/>
              </a:rPr>
              <a:t>fac</a:t>
            </a:r>
            <a:r>
              <a:rPr lang="en-US" sz="1800" b="1" dirty="0">
                <a:latin typeface="Courier New" pitchFamily="49" charset="0"/>
              </a:rPr>
              <a:t>(N):</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if</a:t>
            </a:r>
            <a:r>
              <a:rPr lang="en-US" sz="1800" b="1" dirty="0">
                <a:latin typeface="Courier New" pitchFamily="49" charset="0"/>
              </a:rPr>
              <a:t> N &lt;= 1:</a:t>
            </a: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return</a:t>
            </a:r>
            <a:r>
              <a:rPr lang="en-US" sz="1800" b="1" dirty="0">
                <a:latin typeface="Courier New" pitchFamily="49" charset="0"/>
              </a:rPr>
              <a:t> 1</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else</a:t>
            </a:r>
            <a:r>
              <a:rPr lang="en-US" sz="1800" b="1" dirty="0">
                <a:latin typeface="Courier New" pitchFamily="49" charset="0"/>
              </a:rPr>
              <a:t>:</a:t>
            </a:r>
          </a:p>
          <a:p>
            <a:pPr eaLnBrk="1" hangingPunct="1">
              <a:lnSpc>
                <a:spcPct val="90000"/>
              </a:lnSpc>
            </a:pPr>
            <a:r>
              <a:rPr lang="en-US" sz="1800" b="1" dirty="0">
                <a:solidFill>
                  <a:srgbClr val="FF6600"/>
                </a:solidFill>
                <a:latin typeface="Courier New" pitchFamily="49" charset="0"/>
              </a:rPr>
              <a:t>        return</a:t>
            </a:r>
            <a:r>
              <a:rPr lang="en-US" sz="1800" b="1" dirty="0">
                <a:latin typeface="Courier New" pitchFamily="49" charset="0"/>
              </a:rPr>
              <a:t> N * </a:t>
            </a:r>
            <a:r>
              <a:rPr lang="en-US" sz="1800" b="1" dirty="0" err="1">
                <a:latin typeface="Courier New" pitchFamily="49" charset="0"/>
              </a:rPr>
              <a:t>fac</a:t>
            </a:r>
            <a:r>
              <a:rPr lang="en-US" sz="1800" b="1" dirty="0">
                <a:latin typeface="Courier New" pitchFamily="49" charset="0"/>
              </a:rPr>
              <a:t>(N-1)</a:t>
            </a:r>
          </a:p>
        </p:txBody>
      </p:sp>
      <p:sp>
        <p:nvSpPr>
          <p:cNvPr id="13" name="Rectangle 12"/>
          <p:cNvSpPr/>
          <p:nvPr/>
        </p:nvSpPr>
        <p:spPr>
          <a:xfrm>
            <a:off x="3048000" y="4053890"/>
            <a:ext cx="2295524" cy="461665"/>
          </a:xfrm>
          <a:prstGeom prst="rect">
            <a:avLst/>
          </a:prstGeom>
        </p:spPr>
        <p:txBody>
          <a:bodyPr wrap="square">
            <a:spAutoFit/>
          </a:bodyPr>
          <a:lstStyle/>
          <a:p>
            <a:r>
              <a:rPr lang="en-US" b="1" dirty="0">
                <a:solidFill>
                  <a:schemeClr val="bg1">
                    <a:lumMod val="65000"/>
                  </a:schemeClr>
                </a:solidFill>
                <a:latin typeface="Courier New" pitchFamily="49" charset="0"/>
              </a:rPr>
              <a:t>5 *</a:t>
            </a:r>
            <a:endParaRPr lang="en-US" dirty="0">
              <a:solidFill>
                <a:schemeClr val="bg1">
                  <a:lumMod val="65000"/>
                </a:schemeClr>
              </a:solidFill>
            </a:endParaRPr>
          </a:p>
        </p:txBody>
      </p:sp>
      <p:sp>
        <p:nvSpPr>
          <p:cNvPr id="14" name="Rectangle 13"/>
          <p:cNvSpPr/>
          <p:nvPr/>
        </p:nvSpPr>
        <p:spPr>
          <a:xfrm>
            <a:off x="3048000" y="4731224"/>
            <a:ext cx="2295524" cy="461665"/>
          </a:xfrm>
          <a:prstGeom prst="rect">
            <a:avLst/>
          </a:prstGeom>
        </p:spPr>
        <p:txBody>
          <a:bodyPr wrap="square">
            <a:spAutoFit/>
          </a:bodyPr>
          <a:lstStyle/>
          <a:p>
            <a:r>
              <a:rPr lang="en-US" b="1" dirty="0">
                <a:solidFill>
                  <a:schemeClr val="bg1">
                    <a:lumMod val="65000"/>
                  </a:schemeClr>
                </a:solidFill>
                <a:latin typeface="Courier New" pitchFamily="49" charset="0"/>
              </a:rPr>
              <a:t>5 </a:t>
            </a:r>
            <a:r>
              <a:rPr lang="en-US" b="1" dirty="0" smtClean="0">
                <a:solidFill>
                  <a:schemeClr val="bg1">
                    <a:lumMod val="65000"/>
                  </a:schemeClr>
                </a:solidFill>
                <a:latin typeface="Courier New" pitchFamily="49" charset="0"/>
              </a:rPr>
              <a:t>* 4 *</a:t>
            </a:r>
            <a:endParaRPr lang="en-US" dirty="0">
              <a:solidFill>
                <a:schemeClr val="bg1">
                  <a:lumMod val="65000"/>
                </a:schemeClr>
              </a:solidFill>
            </a:endParaRPr>
          </a:p>
        </p:txBody>
      </p:sp>
      <p:sp>
        <p:nvSpPr>
          <p:cNvPr id="15" name="Down Arrow 14"/>
          <p:cNvSpPr/>
          <p:nvPr/>
        </p:nvSpPr>
        <p:spPr bwMode="auto">
          <a:xfrm rot="10800000">
            <a:off x="3178970" y="5126862"/>
            <a:ext cx="762000" cy="990600"/>
          </a:xfrm>
          <a:prstGeom prst="downArrow">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6" name="TextBox 15"/>
          <p:cNvSpPr txBox="1"/>
          <p:nvPr/>
        </p:nvSpPr>
        <p:spPr>
          <a:xfrm>
            <a:off x="2187576" y="5874603"/>
            <a:ext cx="2590800" cy="830997"/>
          </a:xfrm>
          <a:prstGeom prst="rect">
            <a:avLst/>
          </a:prstGeom>
          <a:solidFill>
            <a:schemeClr val="bg1">
              <a:lumMod val="65000"/>
            </a:schemeClr>
          </a:solidFill>
        </p:spPr>
        <p:txBody>
          <a:bodyPr wrap="square" rtlCol="0">
            <a:spAutoFit/>
          </a:bodyPr>
          <a:lstStyle/>
          <a:p>
            <a:pPr algn="ctr"/>
            <a:r>
              <a:rPr lang="en-US" dirty="0" smtClean="0">
                <a:solidFill>
                  <a:schemeClr val="bg1">
                    <a:lumMod val="95000"/>
                  </a:schemeClr>
                </a:solidFill>
                <a:latin typeface="Cambria" panose="02040503050406030204" pitchFamily="18" charset="0"/>
              </a:rPr>
              <a:t>More operations waiting…</a:t>
            </a:r>
            <a:endParaRPr lang="en-US" dirty="0">
              <a:solidFill>
                <a:schemeClr val="bg1">
                  <a:lumMod val="95000"/>
                </a:schemeClr>
              </a:solidFill>
              <a:latin typeface="Cambria" panose="02040503050406030204" pitchFamily="18" charset="0"/>
            </a:endParaRPr>
          </a:p>
        </p:txBody>
      </p:sp>
    </p:spTree>
    <p:extLst>
      <p:ext uri="{BB962C8B-B14F-4D97-AF65-F5344CB8AC3E}">
        <p14:creationId xmlns:p14="http://schemas.microsoft.com/office/powerpoint/2010/main" val="240957507"/>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7"/>
          <p:cNvSpPr>
            <a:spLocks noChangeArrowheads="1"/>
          </p:cNvSpPr>
          <p:nvPr/>
        </p:nvSpPr>
        <p:spPr bwMode="auto">
          <a:xfrm>
            <a:off x="3048000" y="26670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fac(5)</a:t>
            </a:r>
          </a:p>
        </p:txBody>
      </p:sp>
      <p:sp>
        <p:nvSpPr>
          <p:cNvPr id="45060" name="Rectangle 8"/>
          <p:cNvSpPr>
            <a:spLocks noChangeArrowheads="1"/>
          </p:cNvSpPr>
          <p:nvPr/>
        </p:nvSpPr>
        <p:spPr bwMode="auto">
          <a:xfrm>
            <a:off x="3046413" y="33528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chemeClr val="accent2"/>
                </a:solidFill>
                <a:latin typeface="Courier New" pitchFamily="49" charset="0"/>
              </a:rPr>
              <a:t>5 * </a:t>
            </a:r>
            <a:r>
              <a:rPr lang="en-US" b="1" dirty="0" err="1">
                <a:solidFill>
                  <a:schemeClr val="accent2"/>
                </a:solidFill>
                <a:latin typeface="Courier New" pitchFamily="49" charset="0"/>
              </a:rPr>
              <a:t>fac</a:t>
            </a:r>
            <a:r>
              <a:rPr lang="en-US" b="1" dirty="0">
                <a:solidFill>
                  <a:schemeClr val="accent2"/>
                </a:solidFill>
                <a:latin typeface="Courier New" pitchFamily="49" charset="0"/>
              </a:rPr>
              <a:t>(4)</a:t>
            </a:r>
          </a:p>
        </p:txBody>
      </p:sp>
      <p:sp>
        <p:nvSpPr>
          <p:cNvPr id="45061" name="Rectangle 9"/>
          <p:cNvSpPr>
            <a:spLocks noChangeArrowheads="1"/>
          </p:cNvSpPr>
          <p:nvPr/>
        </p:nvSpPr>
        <p:spPr bwMode="auto">
          <a:xfrm>
            <a:off x="3808413" y="40386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chemeClr val="accent2"/>
                </a:solidFill>
                <a:latin typeface="Courier New" pitchFamily="49" charset="0"/>
              </a:rPr>
              <a:t>4 * </a:t>
            </a:r>
            <a:r>
              <a:rPr lang="en-US" b="1" dirty="0" err="1">
                <a:solidFill>
                  <a:schemeClr val="accent2"/>
                </a:solidFill>
                <a:latin typeface="Courier New" pitchFamily="49" charset="0"/>
              </a:rPr>
              <a:t>fac</a:t>
            </a:r>
            <a:r>
              <a:rPr lang="en-US" b="1" dirty="0">
                <a:solidFill>
                  <a:schemeClr val="accent2"/>
                </a:solidFill>
                <a:latin typeface="Courier New" pitchFamily="49" charset="0"/>
              </a:rPr>
              <a:t>(3)</a:t>
            </a:r>
          </a:p>
        </p:txBody>
      </p:sp>
      <p:sp>
        <p:nvSpPr>
          <p:cNvPr id="45062" name="Rectangle 10"/>
          <p:cNvSpPr>
            <a:spLocks noChangeArrowheads="1"/>
          </p:cNvSpPr>
          <p:nvPr/>
        </p:nvSpPr>
        <p:spPr bwMode="auto">
          <a:xfrm>
            <a:off x="4527550" y="4724400"/>
            <a:ext cx="319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3 * fac(2)</a:t>
            </a:r>
          </a:p>
        </p:txBody>
      </p:sp>
      <p:sp>
        <p:nvSpPr>
          <p:cNvPr id="45063" name="Rectangle 11"/>
          <p:cNvSpPr>
            <a:spLocks noChangeArrowheads="1"/>
          </p:cNvSpPr>
          <p:nvPr/>
        </p:nvSpPr>
        <p:spPr bwMode="auto">
          <a:xfrm>
            <a:off x="5257800" y="5410200"/>
            <a:ext cx="319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2 * fac(1)</a:t>
            </a:r>
          </a:p>
        </p:txBody>
      </p:sp>
      <p:sp>
        <p:nvSpPr>
          <p:cNvPr id="45064" name="AutoShape 12"/>
          <p:cNvSpPr>
            <a:spLocks/>
          </p:cNvSpPr>
          <p:nvPr/>
        </p:nvSpPr>
        <p:spPr bwMode="auto">
          <a:xfrm rot="5400000" flipV="1">
            <a:off x="3846513" y="2400300"/>
            <a:ext cx="228600" cy="1676400"/>
          </a:xfrm>
          <a:prstGeom prst="leftBrace">
            <a:avLst>
              <a:gd name="adj1" fmla="val 61111"/>
              <a:gd name="adj2" fmla="val 34125"/>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65" name="AutoShape 13"/>
          <p:cNvSpPr>
            <a:spLocks/>
          </p:cNvSpPr>
          <p:nvPr/>
        </p:nvSpPr>
        <p:spPr bwMode="auto">
          <a:xfrm rot="5400000" flipV="1">
            <a:off x="4683920" y="3085306"/>
            <a:ext cx="188912" cy="1717675"/>
          </a:xfrm>
          <a:prstGeom prst="leftBrace">
            <a:avLst>
              <a:gd name="adj1" fmla="val 75771"/>
              <a:gd name="adj2" fmla="val 32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66" name="AutoShape 14"/>
          <p:cNvSpPr>
            <a:spLocks/>
          </p:cNvSpPr>
          <p:nvPr/>
        </p:nvSpPr>
        <p:spPr bwMode="auto">
          <a:xfrm rot="5400000" flipV="1">
            <a:off x="5414170" y="3739356"/>
            <a:ext cx="138112" cy="1679575"/>
          </a:xfrm>
          <a:prstGeom prst="leftBrace">
            <a:avLst>
              <a:gd name="adj1" fmla="val 101341"/>
              <a:gd name="adj2" fmla="val 32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67" name="AutoShape 15"/>
          <p:cNvSpPr>
            <a:spLocks/>
          </p:cNvSpPr>
          <p:nvPr/>
        </p:nvSpPr>
        <p:spPr bwMode="auto">
          <a:xfrm rot="5400000" flipV="1">
            <a:off x="6111875" y="4437063"/>
            <a:ext cx="204787" cy="1741488"/>
          </a:xfrm>
          <a:prstGeom prst="leftBrace">
            <a:avLst>
              <a:gd name="adj1" fmla="val 70866"/>
              <a:gd name="adj2" fmla="val 32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Text Box 5"/>
          <p:cNvSpPr txBox="1">
            <a:spLocks noChangeArrowheads="1"/>
          </p:cNvSpPr>
          <p:nvPr/>
        </p:nvSpPr>
        <p:spPr bwMode="auto">
          <a:xfrm>
            <a:off x="6054902" y="228600"/>
            <a:ext cx="2743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dirty="0">
                <a:latin typeface="Cambria" pitchFamily="18" charset="0"/>
              </a:rPr>
              <a:t>Behind the curtain…</a:t>
            </a:r>
          </a:p>
        </p:txBody>
      </p:sp>
      <p:sp>
        <p:nvSpPr>
          <p:cNvPr id="14" name="Text Box 6"/>
          <p:cNvSpPr txBox="1">
            <a:spLocks noChangeArrowheads="1"/>
          </p:cNvSpPr>
          <p:nvPr/>
        </p:nvSpPr>
        <p:spPr bwMode="auto">
          <a:xfrm>
            <a:off x="152400" y="231775"/>
            <a:ext cx="4267200" cy="1836738"/>
          </a:xfrm>
          <a:prstGeom prst="rect">
            <a:avLst/>
          </a:prstGeom>
          <a:solidFill>
            <a:schemeClr val="bg1">
              <a:lumMod val="85000"/>
            </a:schemeClr>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90000"/>
              </a:lnSpc>
            </a:pPr>
            <a:r>
              <a:rPr lang="en-US" sz="1800" b="1" dirty="0" err="1">
                <a:solidFill>
                  <a:srgbClr val="FF6600"/>
                </a:solidFill>
                <a:latin typeface="Courier New" pitchFamily="49" charset="0"/>
              </a:rPr>
              <a:t>def</a:t>
            </a:r>
            <a:r>
              <a:rPr lang="en-US" sz="1800" b="1" dirty="0">
                <a:latin typeface="Courier New" pitchFamily="49" charset="0"/>
              </a:rPr>
              <a:t> </a:t>
            </a:r>
            <a:r>
              <a:rPr lang="en-US" sz="1800" b="1" dirty="0" err="1">
                <a:solidFill>
                  <a:srgbClr val="0C0BC6"/>
                </a:solidFill>
                <a:latin typeface="Courier New" pitchFamily="49" charset="0"/>
              </a:rPr>
              <a:t>fac</a:t>
            </a:r>
            <a:r>
              <a:rPr lang="en-US" sz="1800" b="1" dirty="0">
                <a:latin typeface="Courier New" pitchFamily="49" charset="0"/>
              </a:rPr>
              <a:t>(N):</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if</a:t>
            </a:r>
            <a:r>
              <a:rPr lang="en-US" sz="1800" b="1" dirty="0">
                <a:latin typeface="Courier New" pitchFamily="49" charset="0"/>
              </a:rPr>
              <a:t> N &lt;= 1:</a:t>
            </a: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return</a:t>
            </a:r>
            <a:r>
              <a:rPr lang="en-US" sz="1800" b="1" dirty="0">
                <a:latin typeface="Courier New" pitchFamily="49" charset="0"/>
              </a:rPr>
              <a:t> 1</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else</a:t>
            </a:r>
            <a:r>
              <a:rPr lang="en-US" sz="1800" b="1" dirty="0">
                <a:latin typeface="Courier New" pitchFamily="49" charset="0"/>
              </a:rPr>
              <a:t>:</a:t>
            </a:r>
          </a:p>
          <a:p>
            <a:pPr eaLnBrk="1" hangingPunct="1">
              <a:lnSpc>
                <a:spcPct val="90000"/>
              </a:lnSpc>
            </a:pPr>
            <a:r>
              <a:rPr lang="en-US" sz="1800" b="1" dirty="0">
                <a:solidFill>
                  <a:srgbClr val="FF6600"/>
                </a:solidFill>
                <a:latin typeface="Courier New" pitchFamily="49" charset="0"/>
              </a:rPr>
              <a:t>        return</a:t>
            </a:r>
            <a:r>
              <a:rPr lang="en-US" sz="1800" b="1" dirty="0">
                <a:latin typeface="Courier New" pitchFamily="49" charset="0"/>
              </a:rPr>
              <a:t> N * </a:t>
            </a:r>
            <a:r>
              <a:rPr lang="en-US" sz="1800" b="1" dirty="0" err="1">
                <a:latin typeface="Courier New" pitchFamily="49" charset="0"/>
              </a:rPr>
              <a:t>fac</a:t>
            </a:r>
            <a:r>
              <a:rPr lang="en-US" sz="1800" b="1" dirty="0">
                <a:latin typeface="Courier New" pitchFamily="49" charset="0"/>
              </a:rPr>
              <a:t>(N-1)</a:t>
            </a:r>
          </a:p>
        </p:txBody>
      </p:sp>
      <p:sp>
        <p:nvSpPr>
          <p:cNvPr id="2" name="Rectangle 1"/>
          <p:cNvSpPr/>
          <p:nvPr/>
        </p:nvSpPr>
        <p:spPr>
          <a:xfrm>
            <a:off x="3048000" y="4053890"/>
            <a:ext cx="2295524" cy="461665"/>
          </a:xfrm>
          <a:prstGeom prst="rect">
            <a:avLst/>
          </a:prstGeom>
        </p:spPr>
        <p:txBody>
          <a:bodyPr wrap="square">
            <a:spAutoFit/>
          </a:bodyPr>
          <a:lstStyle/>
          <a:p>
            <a:r>
              <a:rPr lang="en-US" b="1" dirty="0">
                <a:solidFill>
                  <a:schemeClr val="bg1">
                    <a:lumMod val="65000"/>
                  </a:schemeClr>
                </a:solidFill>
                <a:latin typeface="Courier New" pitchFamily="49" charset="0"/>
              </a:rPr>
              <a:t>5 *</a:t>
            </a:r>
            <a:endParaRPr lang="en-US" dirty="0">
              <a:solidFill>
                <a:schemeClr val="bg1">
                  <a:lumMod val="65000"/>
                </a:schemeClr>
              </a:solidFill>
            </a:endParaRPr>
          </a:p>
        </p:txBody>
      </p:sp>
      <p:sp>
        <p:nvSpPr>
          <p:cNvPr id="15" name="Rectangle 14"/>
          <p:cNvSpPr/>
          <p:nvPr/>
        </p:nvSpPr>
        <p:spPr>
          <a:xfrm>
            <a:off x="3048000" y="4731224"/>
            <a:ext cx="2295524" cy="461665"/>
          </a:xfrm>
          <a:prstGeom prst="rect">
            <a:avLst/>
          </a:prstGeom>
        </p:spPr>
        <p:txBody>
          <a:bodyPr wrap="square">
            <a:spAutoFit/>
          </a:bodyPr>
          <a:lstStyle/>
          <a:p>
            <a:r>
              <a:rPr lang="en-US" b="1" dirty="0">
                <a:solidFill>
                  <a:schemeClr val="bg1">
                    <a:lumMod val="65000"/>
                  </a:schemeClr>
                </a:solidFill>
                <a:latin typeface="Courier New" pitchFamily="49" charset="0"/>
              </a:rPr>
              <a:t>5 </a:t>
            </a:r>
            <a:r>
              <a:rPr lang="en-US" b="1" dirty="0" smtClean="0">
                <a:solidFill>
                  <a:schemeClr val="bg1">
                    <a:lumMod val="65000"/>
                  </a:schemeClr>
                </a:solidFill>
                <a:latin typeface="Courier New" pitchFamily="49" charset="0"/>
              </a:rPr>
              <a:t>* 4 *</a:t>
            </a:r>
            <a:endParaRPr lang="en-US" dirty="0">
              <a:solidFill>
                <a:schemeClr val="bg1">
                  <a:lumMod val="65000"/>
                </a:schemeClr>
              </a:solidFill>
            </a:endParaRPr>
          </a:p>
        </p:txBody>
      </p:sp>
      <p:sp>
        <p:nvSpPr>
          <p:cNvPr id="16" name="Rectangle 15"/>
          <p:cNvSpPr/>
          <p:nvPr/>
        </p:nvSpPr>
        <p:spPr>
          <a:xfrm>
            <a:off x="3048000" y="5405735"/>
            <a:ext cx="2295524" cy="461665"/>
          </a:xfrm>
          <a:prstGeom prst="rect">
            <a:avLst/>
          </a:prstGeom>
        </p:spPr>
        <p:txBody>
          <a:bodyPr wrap="square">
            <a:spAutoFit/>
          </a:bodyPr>
          <a:lstStyle/>
          <a:p>
            <a:r>
              <a:rPr lang="en-US" b="1" dirty="0">
                <a:solidFill>
                  <a:schemeClr val="bg1">
                    <a:lumMod val="65000"/>
                  </a:schemeClr>
                </a:solidFill>
                <a:latin typeface="Courier New" pitchFamily="49" charset="0"/>
              </a:rPr>
              <a:t>5 </a:t>
            </a:r>
            <a:r>
              <a:rPr lang="en-US" b="1" dirty="0" smtClean="0">
                <a:solidFill>
                  <a:schemeClr val="bg1">
                    <a:lumMod val="65000"/>
                  </a:schemeClr>
                </a:solidFill>
                <a:latin typeface="Courier New" pitchFamily="49" charset="0"/>
              </a:rPr>
              <a:t>* 4 * 3 *</a:t>
            </a:r>
            <a:endParaRPr lang="en-US" dirty="0">
              <a:solidFill>
                <a:schemeClr val="bg1">
                  <a:lumMod val="65000"/>
                </a:schemeClr>
              </a:solidFill>
            </a:endParaRPr>
          </a:p>
        </p:txBody>
      </p:sp>
    </p:spTree>
    <p:extLst>
      <p:ext uri="{BB962C8B-B14F-4D97-AF65-F5344CB8AC3E}">
        <p14:creationId xmlns:p14="http://schemas.microsoft.com/office/powerpoint/2010/main" val="1381836408"/>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ounded Rectangle 21"/>
          <p:cNvSpPr>
            <a:spLocks noChangeArrowheads="1"/>
          </p:cNvSpPr>
          <p:nvPr/>
        </p:nvSpPr>
        <p:spPr bwMode="auto">
          <a:xfrm>
            <a:off x="2971800" y="3321050"/>
            <a:ext cx="4724400" cy="533400"/>
          </a:xfrm>
          <a:prstGeom prst="roundRect">
            <a:avLst>
              <a:gd name="adj" fmla="val 16667"/>
            </a:avLst>
          </a:prstGeom>
          <a:solidFill>
            <a:srgbClr val="CCECFF"/>
          </a:solidFill>
          <a:ln>
            <a:noFill/>
          </a:ln>
          <a:extLst/>
        </p:spPr>
        <p:txBody>
          <a:bodyPr/>
          <a:lstStyle/>
          <a:p>
            <a:endParaRPr lang="en-US"/>
          </a:p>
        </p:txBody>
      </p:sp>
      <p:sp>
        <p:nvSpPr>
          <p:cNvPr id="46083" name="Rounded Rectangle 21"/>
          <p:cNvSpPr>
            <a:spLocks noChangeArrowheads="1"/>
          </p:cNvSpPr>
          <p:nvPr/>
        </p:nvSpPr>
        <p:spPr bwMode="auto">
          <a:xfrm>
            <a:off x="2971800" y="3984625"/>
            <a:ext cx="4724400" cy="533400"/>
          </a:xfrm>
          <a:prstGeom prst="roundRect">
            <a:avLst>
              <a:gd name="adj" fmla="val 16667"/>
            </a:avLst>
          </a:prstGeom>
          <a:solidFill>
            <a:srgbClr val="CCECFF"/>
          </a:solidFill>
          <a:ln>
            <a:noFill/>
          </a:ln>
          <a:extLst/>
        </p:spPr>
        <p:txBody>
          <a:bodyPr/>
          <a:lstStyle/>
          <a:p>
            <a:endParaRPr lang="en-US"/>
          </a:p>
        </p:txBody>
      </p:sp>
      <p:sp>
        <p:nvSpPr>
          <p:cNvPr id="46084" name="Rounded Rectangle 21"/>
          <p:cNvSpPr>
            <a:spLocks noChangeArrowheads="1"/>
          </p:cNvSpPr>
          <p:nvPr/>
        </p:nvSpPr>
        <p:spPr bwMode="auto">
          <a:xfrm>
            <a:off x="2971800" y="4681538"/>
            <a:ext cx="4724400" cy="533400"/>
          </a:xfrm>
          <a:prstGeom prst="roundRect">
            <a:avLst>
              <a:gd name="adj" fmla="val 16667"/>
            </a:avLst>
          </a:prstGeom>
          <a:solidFill>
            <a:srgbClr val="CCECFF"/>
          </a:solidFill>
          <a:ln>
            <a:noFill/>
          </a:ln>
          <a:extLst/>
        </p:spPr>
        <p:txBody>
          <a:bodyPr/>
          <a:lstStyle/>
          <a:p>
            <a:endParaRPr lang="en-US"/>
          </a:p>
        </p:txBody>
      </p:sp>
      <p:sp>
        <p:nvSpPr>
          <p:cNvPr id="46085" name="Rounded Rectangle 21"/>
          <p:cNvSpPr>
            <a:spLocks noChangeArrowheads="1"/>
          </p:cNvSpPr>
          <p:nvPr/>
        </p:nvSpPr>
        <p:spPr bwMode="auto">
          <a:xfrm>
            <a:off x="2971800" y="5381625"/>
            <a:ext cx="4724400" cy="533400"/>
          </a:xfrm>
          <a:prstGeom prst="roundRect">
            <a:avLst>
              <a:gd name="adj" fmla="val 16667"/>
            </a:avLst>
          </a:prstGeom>
          <a:solidFill>
            <a:srgbClr val="CCECFF"/>
          </a:solidFill>
          <a:ln>
            <a:noFill/>
          </a:ln>
          <a:extLst/>
        </p:spPr>
        <p:txBody>
          <a:bodyPr/>
          <a:lstStyle/>
          <a:p>
            <a:endParaRPr lang="en-US"/>
          </a:p>
        </p:txBody>
      </p:sp>
      <p:sp>
        <p:nvSpPr>
          <p:cNvPr id="46086" name="Rounded Rectangle 21"/>
          <p:cNvSpPr>
            <a:spLocks noChangeArrowheads="1"/>
          </p:cNvSpPr>
          <p:nvPr/>
        </p:nvSpPr>
        <p:spPr bwMode="auto">
          <a:xfrm>
            <a:off x="2971800" y="2636838"/>
            <a:ext cx="4724400" cy="533400"/>
          </a:xfrm>
          <a:prstGeom prst="roundRect">
            <a:avLst>
              <a:gd name="adj" fmla="val 16667"/>
            </a:avLst>
          </a:prstGeom>
          <a:solidFill>
            <a:srgbClr val="CCECFF"/>
          </a:solidFill>
          <a:ln>
            <a:noFill/>
          </a:ln>
          <a:extLst/>
        </p:spPr>
        <p:txBody>
          <a:bodyPr/>
          <a:lstStyle/>
          <a:p>
            <a:endParaRPr lang="en-US"/>
          </a:p>
        </p:txBody>
      </p:sp>
      <p:sp>
        <p:nvSpPr>
          <p:cNvPr id="46088" name="Rectangle 7"/>
          <p:cNvSpPr>
            <a:spLocks noChangeArrowheads="1"/>
          </p:cNvSpPr>
          <p:nvPr/>
        </p:nvSpPr>
        <p:spPr bwMode="auto">
          <a:xfrm>
            <a:off x="3048000" y="26670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err="1">
                <a:solidFill>
                  <a:schemeClr val="accent2"/>
                </a:solidFill>
                <a:latin typeface="Courier New" pitchFamily="49" charset="0"/>
              </a:rPr>
              <a:t>fac</a:t>
            </a:r>
            <a:r>
              <a:rPr lang="en-US" b="1" dirty="0">
                <a:solidFill>
                  <a:schemeClr val="accent2"/>
                </a:solidFill>
                <a:latin typeface="Courier New" pitchFamily="49" charset="0"/>
              </a:rPr>
              <a:t>(5)</a:t>
            </a:r>
          </a:p>
        </p:txBody>
      </p:sp>
      <p:sp>
        <p:nvSpPr>
          <p:cNvPr id="46089" name="Rectangle 8"/>
          <p:cNvSpPr>
            <a:spLocks noChangeArrowheads="1"/>
          </p:cNvSpPr>
          <p:nvPr/>
        </p:nvSpPr>
        <p:spPr bwMode="auto">
          <a:xfrm>
            <a:off x="3046413" y="33528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5 * fac(4)</a:t>
            </a:r>
          </a:p>
        </p:txBody>
      </p:sp>
      <p:sp>
        <p:nvSpPr>
          <p:cNvPr id="46090" name="Rectangle 9"/>
          <p:cNvSpPr>
            <a:spLocks noChangeArrowheads="1"/>
          </p:cNvSpPr>
          <p:nvPr/>
        </p:nvSpPr>
        <p:spPr bwMode="auto">
          <a:xfrm>
            <a:off x="3808413" y="40386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4 * fac(3)</a:t>
            </a:r>
          </a:p>
        </p:txBody>
      </p:sp>
      <p:sp>
        <p:nvSpPr>
          <p:cNvPr id="46091" name="Rectangle 10"/>
          <p:cNvSpPr>
            <a:spLocks noChangeArrowheads="1"/>
          </p:cNvSpPr>
          <p:nvPr/>
        </p:nvSpPr>
        <p:spPr bwMode="auto">
          <a:xfrm>
            <a:off x="4527550" y="4724400"/>
            <a:ext cx="319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3 * fac(2)</a:t>
            </a:r>
          </a:p>
        </p:txBody>
      </p:sp>
      <p:sp>
        <p:nvSpPr>
          <p:cNvPr id="46092" name="Rectangle 11"/>
          <p:cNvSpPr>
            <a:spLocks noChangeArrowheads="1"/>
          </p:cNvSpPr>
          <p:nvPr/>
        </p:nvSpPr>
        <p:spPr bwMode="auto">
          <a:xfrm>
            <a:off x="5257800" y="5410200"/>
            <a:ext cx="319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2 * fac(1)</a:t>
            </a:r>
          </a:p>
        </p:txBody>
      </p:sp>
      <p:sp>
        <p:nvSpPr>
          <p:cNvPr id="46093" name="AutoShape 12"/>
          <p:cNvSpPr>
            <a:spLocks/>
          </p:cNvSpPr>
          <p:nvPr/>
        </p:nvSpPr>
        <p:spPr bwMode="auto">
          <a:xfrm rot="5400000" flipV="1">
            <a:off x="3846513" y="2400300"/>
            <a:ext cx="228600" cy="1676400"/>
          </a:xfrm>
          <a:prstGeom prst="leftBrace">
            <a:avLst>
              <a:gd name="adj1" fmla="val 61111"/>
              <a:gd name="adj2" fmla="val 34125"/>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094" name="AutoShape 13"/>
          <p:cNvSpPr>
            <a:spLocks/>
          </p:cNvSpPr>
          <p:nvPr/>
        </p:nvSpPr>
        <p:spPr bwMode="auto">
          <a:xfrm rot="5400000" flipV="1">
            <a:off x="4683920" y="3085306"/>
            <a:ext cx="188912" cy="1717675"/>
          </a:xfrm>
          <a:prstGeom prst="leftBrace">
            <a:avLst>
              <a:gd name="adj1" fmla="val 75771"/>
              <a:gd name="adj2" fmla="val 32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095" name="AutoShape 14"/>
          <p:cNvSpPr>
            <a:spLocks/>
          </p:cNvSpPr>
          <p:nvPr/>
        </p:nvSpPr>
        <p:spPr bwMode="auto">
          <a:xfrm rot="5400000" flipV="1">
            <a:off x="5414170" y="3739356"/>
            <a:ext cx="138112" cy="1679575"/>
          </a:xfrm>
          <a:prstGeom prst="leftBrace">
            <a:avLst>
              <a:gd name="adj1" fmla="val 101341"/>
              <a:gd name="adj2" fmla="val 32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096" name="AutoShape 15"/>
          <p:cNvSpPr>
            <a:spLocks/>
          </p:cNvSpPr>
          <p:nvPr/>
        </p:nvSpPr>
        <p:spPr bwMode="auto">
          <a:xfrm rot="5400000" flipV="1">
            <a:off x="6111875" y="4437063"/>
            <a:ext cx="204787" cy="1741488"/>
          </a:xfrm>
          <a:prstGeom prst="leftBrace">
            <a:avLst>
              <a:gd name="adj1" fmla="val 70866"/>
              <a:gd name="adj2" fmla="val 32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097" name="AutoShape 16"/>
          <p:cNvSpPr>
            <a:spLocks/>
          </p:cNvSpPr>
          <p:nvPr/>
        </p:nvSpPr>
        <p:spPr bwMode="auto">
          <a:xfrm rot="5400000" flipV="1">
            <a:off x="6384925" y="5556250"/>
            <a:ext cx="188913" cy="855663"/>
          </a:xfrm>
          <a:prstGeom prst="leftBrace">
            <a:avLst>
              <a:gd name="adj1" fmla="val 37745"/>
              <a:gd name="adj2" fmla="val 45824"/>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098" name="Rectangle 18"/>
          <p:cNvSpPr>
            <a:spLocks noChangeArrowheads="1"/>
          </p:cNvSpPr>
          <p:nvPr/>
        </p:nvSpPr>
        <p:spPr bwMode="auto">
          <a:xfrm>
            <a:off x="6294438" y="6108700"/>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chemeClr val="accent2"/>
                </a:solidFill>
                <a:latin typeface="Courier New" pitchFamily="49" charset="0"/>
              </a:rPr>
              <a:t>1</a:t>
            </a:r>
          </a:p>
        </p:txBody>
      </p:sp>
      <p:sp>
        <p:nvSpPr>
          <p:cNvPr id="46099" name="Line 19"/>
          <p:cNvSpPr>
            <a:spLocks noChangeShapeType="1"/>
          </p:cNvSpPr>
          <p:nvPr/>
        </p:nvSpPr>
        <p:spPr bwMode="auto">
          <a:xfrm>
            <a:off x="2720975" y="2820988"/>
            <a:ext cx="22225" cy="3798887"/>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00" name="Text Box 20"/>
          <p:cNvSpPr txBox="1">
            <a:spLocks noChangeArrowheads="1"/>
          </p:cNvSpPr>
          <p:nvPr/>
        </p:nvSpPr>
        <p:spPr bwMode="auto">
          <a:xfrm>
            <a:off x="481013" y="3065463"/>
            <a:ext cx="2057400" cy="523220"/>
          </a:xfrm>
          <a:prstGeom prst="rect">
            <a:avLst/>
          </a:prstGeom>
          <a:solidFill>
            <a:srgbClr val="CCECFF"/>
          </a:solidFill>
          <a:ln>
            <a:noFill/>
          </a:ln>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800" dirty="0">
                <a:latin typeface="Cambria" pitchFamily="18" charset="0"/>
              </a:rPr>
              <a:t>"The Stack"</a:t>
            </a:r>
          </a:p>
        </p:txBody>
      </p:sp>
      <p:sp>
        <p:nvSpPr>
          <p:cNvPr id="46101" name="Text Box 21"/>
          <p:cNvSpPr txBox="1">
            <a:spLocks noChangeArrowheads="1"/>
          </p:cNvSpPr>
          <p:nvPr/>
        </p:nvSpPr>
        <p:spPr bwMode="auto">
          <a:xfrm>
            <a:off x="609600" y="5105400"/>
            <a:ext cx="1866900" cy="1200329"/>
          </a:xfrm>
          <a:prstGeom prst="rect">
            <a:avLst/>
          </a:prstGeom>
          <a:solidFill>
            <a:srgbClr val="CCECFF"/>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800" dirty="0" smtClean="0">
                <a:latin typeface="Cambria" pitchFamily="18" charset="0"/>
              </a:rPr>
              <a:t>Stack frames hold all </a:t>
            </a:r>
            <a:r>
              <a:rPr lang="en-US" sz="1800" dirty="0">
                <a:latin typeface="Cambria" pitchFamily="18" charset="0"/>
              </a:rPr>
              <a:t>of the individual calls to </a:t>
            </a:r>
            <a:r>
              <a:rPr lang="en-US" sz="1800" b="1" dirty="0" err="1">
                <a:latin typeface="Cambria" pitchFamily="18" charset="0"/>
              </a:rPr>
              <a:t>fac</a:t>
            </a:r>
            <a:endParaRPr lang="en-US" sz="1800" dirty="0">
              <a:latin typeface="Cambria" pitchFamily="18" charset="0"/>
            </a:endParaRPr>
          </a:p>
        </p:txBody>
      </p:sp>
      <p:sp>
        <p:nvSpPr>
          <p:cNvPr id="23" name="Text Box 5"/>
          <p:cNvSpPr txBox="1">
            <a:spLocks noChangeArrowheads="1"/>
          </p:cNvSpPr>
          <p:nvPr/>
        </p:nvSpPr>
        <p:spPr bwMode="auto">
          <a:xfrm>
            <a:off x="6054902" y="228600"/>
            <a:ext cx="2743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dirty="0">
                <a:latin typeface="Cambria" pitchFamily="18" charset="0"/>
              </a:rPr>
              <a:t>Behind the curtain…</a:t>
            </a:r>
          </a:p>
        </p:txBody>
      </p:sp>
      <p:sp>
        <p:nvSpPr>
          <p:cNvPr id="24" name="Text Box 6"/>
          <p:cNvSpPr txBox="1">
            <a:spLocks noChangeArrowheads="1"/>
          </p:cNvSpPr>
          <p:nvPr/>
        </p:nvSpPr>
        <p:spPr bwMode="auto">
          <a:xfrm>
            <a:off x="152400" y="231775"/>
            <a:ext cx="4267200" cy="1836738"/>
          </a:xfrm>
          <a:prstGeom prst="rect">
            <a:avLst/>
          </a:prstGeom>
          <a:solidFill>
            <a:schemeClr val="bg1">
              <a:lumMod val="85000"/>
            </a:schemeClr>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90000"/>
              </a:lnSpc>
            </a:pPr>
            <a:r>
              <a:rPr lang="en-US" sz="1800" b="1" dirty="0" err="1">
                <a:solidFill>
                  <a:srgbClr val="FF6600"/>
                </a:solidFill>
                <a:latin typeface="Courier New" pitchFamily="49" charset="0"/>
              </a:rPr>
              <a:t>def</a:t>
            </a:r>
            <a:r>
              <a:rPr lang="en-US" sz="1800" b="1" dirty="0">
                <a:latin typeface="Courier New" pitchFamily="49" charset="0"/>
              </a:rPr>
              <a:t> </a:t>
            </a:r>
            <a:r>
              <a:rPr lang="en-US" sz="1800" b="1" dirty="0" err="1">
                <a:solidFill>
                  <a:srgbClr val="0C0BC6"/>
                </a:solidFill>
                <a:latin typeface="Courier New" pitchFamily="49" charset="0"/>
              </a:rPr>
              <a:t>fac</a:t>
            </a:r>
            <a:r>
              <a:rPr lang="en-US" sz="1800" b="1" dirty="0">
                <a:latin typeface="Courier New" pitchFamily="49" charset="0"/>
              </a:rPr>
              <a:t>(N):</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if</a:t>
            </a:r>
            <a:r>
              <a:rPr lang="en-US" sz="1800" b="1" dirty="0">
                <a:latin typeface="Courier New" pitchFamily="49" charset="0"/>
              </a:rPr>
              <a:t> N &lt;= 1:</a:t>
            </a: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return</a:t>
            </a:r>
            <a:r>
              <a:rPr lang="en-US" sz="1800" b="1" dirty="0">
                <a:latin typeface="Courier New" pitchFamily="49" charset="0"/>
              </a:rPr>
              <a:t> 1</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else</a:t>
            </a:r>
            <a:r>
              <a:rPr lang="en-US" sz="1800" b="1" dirty="0">
                <a:latin typeface="Courier New" pitchFamily="49" charset="0"/>
              </a:rPr>
              <a:t>:</a:t>
            </a:r>
          </a:p>
          <a:p>
            <a:pPr eaLnBrk="1" hangingPunct="1">
              <a:lnSpc>
                <a:spcPct val="90000"/>
              </a:lnSpc>
            </a:pPr>
            <a:r>
              <a:rPr lang="en-US" sz="1800" b="1" dirty="0">
                <a:solidFill>
                  <a:srgbClr val="FF6600"/>
                </a:solidFill>
                <a:latin typeface="Courier New" pitchFamily="49" charset="0"/>
              </a:rPr>
              <a:t>        return</a:t>
            </a:r>
            <a:r>
              <a:rPr lang="en-US" sz="1800" b="1" dirty="0">
                <a:latin typeface="Courier New" pitchFamily="49" charset="0"/>
              </a:rPr>
              <a:t> N * </a:t>
            </a:r>
            <a:r>
              <a:rPr lang="en-US" sz="1800" b="1" dirty="0" err="1">
                <a:latin typeface="Courier New" pitchFamily="49" charset="0"/>
              </a:rPr>
              <a:t>fac</a:t>
            </a:r>
            <a:r>
              <a:rPr lang="en-US" sz="1800" b="1" dirty="0">
                <a:latin typeface="Courier New" pitchFamily="49" charset="0"/>
              </a:rPr>
              <a:t>(N-1)</a:t>
            </a:r>
          </a:p>
        </p:txBody>
      </p:sp>
      <p:sp>
        <p:nvSpPr>
          <p:cNvPr id="2" name="Rectangle 1"/>
          <p:cNvSpPr/>
          <p:nvPr/>
        </p:nvSpPr>
        <p:spPr>
          <a:xfrm>
            <a:off x="7780584" y="2746023"/>
            <a:ext cx="598241" cy="369332"/>
          </a:xfrm>
          <a:prstGeom prst="rect">
            <a:avLst/>
          </a:prstGeom>
        </p:spPr>
        <p:txBody>
          <a:bodyPr wrap="none">
            <a:spAutoFit/>
          </a:bodyPr>
          <a:lstStyle/>
          <a:p>
            <a:r>
              <a:rPr lang="en-US" sz="1800" b="1" dirty="0" smtClean="0">
                <a:latin typeface="Courier New" pitchFamily="49" charset="0"/>
              </a:rPr>
              <a:t>N=5</a:t>
            </a:r>
            <a:endParaRPr lang="en-US" sz="1800" dirty="0"/>
          </a:p>
        </p:txBody>
      </p:sp>
      <p:sp>
        <p:nvSpPr>
          <p:cNvPr id="25" name="Rectangle 24"/>
          <p:cNvSpPr/>
          <p:nvPr/>
        </p:nvSpPr>
        <p:spPr>
          <a:xfrm>
            <a:off x="7783759" y="3432202"/>
            <a:ext cx="598241" cy="369332"/>
          </a:xfrm>
          <a:prstGeom prst="rect">
            <a:avLst/>
          </a:prstGeom>
        </p:spPr>
        <p:txBody>
          <a:bodyPr wrap="none">
            <a:spAutoFit/>
          </a:bodyPr>
          <a:lstStyle/>
          <a:p>
            <a:r>
              <a:rPr lang="en-US" sz="1800" b="1" dirty="0" smtClean="0">
                <a:latin typeface="Courier New" pitchFamily="49" charset="0"/>
              </a:rPr>
              <a:t>N=4</a:t>
            </a:r>
            <a:endParaRPr lang="en-US" sz="1800" dirty="0"/>
          </a:p>
        </p:txBody>
      </p:sp>
      <p:sp>
        <p:nvSpPr>
          <p:cNvPr id="26" name="Rectangle 25"/>
          <p:cNvSpPr/>
          <p:nvPr/>
        </p:nvSpPr>
        <p:spPr>
          <a:xfrm>
            <a:off x="7783759" y="4061557"/>
            <a:ext cx="598241" cy="369332"/>
          </a:xfrm>
          <a:prstGeom prst="rect">
            <a:avLst/>
          </a:prstGeom>
        </p:spPr>
        <p:txBody>
          <a:bodyPr wrap="none">
            <a:spAutoFit/>
          </a:bodyPr>
          <a:lstStyle/>
          <a:p>
            <a:r>
              <a:rPr lang="en-US" sz="1800" b="1" dirty="0" smtClean="0">
                <a:latin typeface="Courier New" pitchFamily="49" charset="0"/>
              </a:rPr>
              <a:t>N=3</a:t>
            </a:r>
            <a:endParaRPr lang="en-US" sz="1800" dirty="0"/>
          </a:p>
        </p:txBody>
      </p:sp>
      <p:sp>
        <p:nvSpPr>
          <p:cNvPr id="27" name="Rectangle 26"/>
          <p:cNvSpPr/>
          <p:nvPr/>
        </p:nvSpPr>
        <p:spPr>
          <a:xfrm>
            <a:off x="7783759" y="4736068"/>
            <a:ext cx="598241" cy="369332"/>
          </a:xfrm>
          <a:prstGeom prst="rect">
            <a:avLst/>
          </a:prstGeom>
        </p:spPr>
        <p:txBody>
          <a:bodyPr wrap="none">
            <a:spAutoFit/>
          </a:bodyPr>
          <a:lstStyle/>
          <a:p>
            <a:r>
              <a:rPr lang="en-US" sz="1800" b="1" dirty="0" smtClean="0">
                <a:latin typeface="Courier New" pitchFamily="49" charset="0"/>
              </a:rPr>
              <a:t>N=2</a:t>
            </a:r>
            <a:endParaRPr lang="en-US" sz="1800" dirty="0"/>
          </a:p>
        </p:txBody>
      </p:sp>
      <p:sp>
        <p:nvSpPr>
          <p:cNvPr id="28" name="Rectangle 27"/>
          <p:cNvSpPr/>
          <p:nvPr/>
        </p:nvSpPr>
        <p:spPr>
          <a:xfrm>
            <a:off x="7783759" y="5455356"/>
            <a:ext cx="598241" cy="369332"/>
          </a:xfrm>
          <a:prstGeom prst="rect">
            <a:avLst/>
          </a:prstGeom>
        </p:spPr>
        <p:txBody>
          <a:bodyPr wrap="none">
            <a:spAutoFit/>
          </a:bodyPr>
          <a:lstStyle/>
          <a:p>
            <a:r>
              <a:rPr lang="en-US" sz="1800" b="1" dirty="0" smtClean="0">
                <a:latin typeface="Courier New" pitchFamily="49" charset="0"/>
              </a:rPr>
              <a:t>N=1</a:t>
            </a:r>
            <a:endParaRPr lang="en-US" sz="1800" dirty="0"/>
          </a:p>
        </p:txBody>
      </p:sp>
      <p:sp>
        <p:nvSpPr>
          <p:cNvPr id="3" name="Rectangle 2"/>
          <p:cNvSpPr/>
          <p:nvPr/>
        </p:nvSpPr>
        <p:spPr>
          <a:xfrm rot="20963503">
            <a:off x="7392714" y="5906404"/>
            <a:ext cx="1671661" cy="523220"/>
          </a:xfrm>
          <a:prstGeom prst="rect">
            <a:avLst/>
          </a:prstGeom>
        </p:spPr>
        <p:txBody>
          <a:bodyPr wrap="square">
            <a:spAutoFit/>
          </a:bodyPr>
          <a:lstStyle/>
          <a:p>
            <a:pPr algn="ctr"/>
            <a:r>
              <a:rPr lang="en-US" sz="1400" dirty="0" smtClean="0">
                <a:latin typeface="Cambria" pitchFamily="18" charset="0"/>
              </a:rPr>
              <a:t>5 different N's are living in memory…</a:t>
            </a:r>
            <a:endParaRPr lang="en-US" sz="1400" dirty="0"/>
          </a:p>
        </p:txBody>
      </p:sp>
      <p:sp>
        <p:nvSpPr>
          <p:cNvPr id="29" name="Rectangle 28"/>
          <p:cNvSpPr/>
          <p:nvPr/>
        </p:nvSpPr>
        <p:spPr>
          <a:xfrm>
            <a:off x="3048000" y="4053890"/>
            <a:ext cx="2295524" cy="461665"/>
          </a:xfrm>
          <a:prstGeom prst="rect">
            <a:avLst/>
          </a:prstGeom>
        </p:spPr>
        <p:txBody>
          <a:bodyPr wrap="square">
            <a:spAutoFit/>
          </a:bodyPr>
          <a:lstStyle/>
          <a:p>
            <a:r>
              <a:rPr lang="en-US" b="1" dirty="0">
                <a:solidFill>
                  <a:schemeClr val="bg1">
                    <a:lumMod val="65000"/>
                  </a:schemeClr>
                </a:solidFill>
                <a:latin typeface="Courier New" pitchFamily="49" charset="0"/>
              </a:rPr>
              <a:t>5 *</a:t>
            </a:r>
            <a:endParaRPr lang="en-US" dirty="0">
              <a:solidFill>
                <a:schemeClr val="bg1">
                  <a:lumMod val="65000"/>
                </a:schemeClr>
              </a:solidFill>
            </a:endParaRPr>
          </a:p>
        </p:txBody>
      </p:sp>
      <p:sp>
        <p:nvSpPr>
          <p:cNvPr id="30" name="Rectangle 29"/>
          <p:cNvSpPr/>
          <p:nvPr/>
        </p:nvSpPr>
        <p:spPr>
          <a:xfrm>
            <a:off x="3048000" y="4731224"/>
            <a:ext cx="2295524" cy="461665"/>
          </a:xfrm>
          <a:prstGeom prst="rect">
            <a:avLst/>
          </a:prstGeom>
        </p:spPr>
        <p:txBody>
          <a:bodyPr wrap="square">
            <a:spAutoFit/>
          </a:bodyPr>
          <a:lstStyle/>
          <a:p>
            <a:r>
              <a:rPr lang="en-US" b="1" dirty="0">
                <a:solidFill>
                  <a:schemeClr val="bg1">
                    <a:lumMod val="65000"/>
                  </a:schemeClr>
                </a:solidFill>
                <a:latin typeface="Courier New" pitchFamily="49" charset="0"/>
              </a:rPr>
              <a:t>5 </a:t>
            </a:r>
            <a:r>
              <a:rPr lang="en-US" b="1" dirty="0" smtClean="0">
                <a:solidFill>
                  <a:schemeClr val="bg1">
                    <a:lumMod val="65000"/>
                  </a:schemeClr>
                </a:solidFill>
                <a:latin typeface="Courier New" pitchFamily="49" charset="0"/>
              </a:rPr>
              <a:t>* 4 *</a:t>
            </a:r>
            <a:endParaRPr lang="en-US" dirty="0">
              <a:solidFill>
                <a:schemeClr val="bg1">
                  <a:lumMod val="65000"/>
                </a:schemeClr>
              </a:solidFill>
            </a:endParaRPr>
          </a:p>
        </p:txBody>
      </p:sp>
      <p:sp>
        <p:nvSpPr>
          <p:cNvPr id="31" name="Rectangle 30"/>
          <p:cNvSpPr/>
          <p:nvPr/>
        </p:nvSpPr>
        <p:spPr>
          <a:xfrm>
            <a:off x="3048000" y="5405735"/>
            <a:ext cx="2295524" cy="461665"/>
          </a:xfrm>
          <a:prstGeom prst="rect">
            <a:avLst/>
          </a:prstGeom>
        </p:spPr>
        <p:txBody>
          <a:bodyPr wrap="square">
            <a:spAutoFit/>
          </a:bodyPr>
          <a:lstStyle/>
          <a:p>
            <a:r>
              <a:rPr lang="en-US" b="1" dirty="0">
                <a:solidFill>
                  <a:schemeClr val="bg1">
                    <a:lumMod val="65000"/>
                  </a:schemeClr>
                </a:solidFill>
                <a:latin typeface="Courier New" pitchFamily="49" charset="0"/>
              </a:rPr>
              <a:t>5 </a:t>
            </a:r>
            <a:r>
              <a:rPr lang="en-US" b="1" dirty="0" smtClean="0">
                <a:solidFill>
                  <a:schemeClr val="bg1">
                    <a:lumMod val="65000"/>
                  </a:schemeClr>
                </a:solidFill>
                <a:latin typeface="Courier New" pitchFamily="49" charset="0"/>
              </a:rPr>
              <a:t>* 4 * 3 *</a:t>
            </a:r>
            <a:endParaRPr lang="en-US" dirty="0">
              <a:solidFill>
                <a:schemeClr val="bg1">
                  <a:lumMod val="65000"/>
                </a:schemeClr>
              </a:solidFill>
            </a:endParaRPr>
          </a:p>
        </p:txBody>
      </p:sp>
      <p:sp>
        <p:nvSpPr>
          <p:cNvPr id="32" name="Rectangle 31"/>
          <p:cNvSpPr/>
          <p:nvPr/>
        </p:nvSpPr>
        <p:spPr>
          <a:xfrm>
            <a:off x="3048000" y="6110112"/>
            <a:ext cx="3246438" cy="461665"/>
          </a:xfrm>
          <a:prstGeom prst="rect">
            <a:avLst/>
          </a:prstGeom>
        </p:spPr>
        <p:txBody>
          <a:bodyPr wrap="square">
            <a:spAutoFit/>
          </a:bodyPr>
          <a:lstStyle/>
          <a:p>
            <a:r>
              <a:rPr lang="en-US" b="1" dirty="0">
                <a:solidFill>
                  <a:schemeClr val="bg1">
                    <a:lumMod val="65000"/>
                  </a:schemeClr>
                </a:solidFill>
                <a:latin typeface="Courier New" pitchFamily="49" charset="0"/>
              </a:rPr>
              <a:t>5 </a:t>
            </a:r>
            <a:r>
              <a:rPr lang="en-US" b="1" dirty="0" smtClean="0">
                <a:solidFill>
                  <a:schemeClr val="bg1">
                    <a:lumMod val="65000"/>
                  </a:schemeClr>
                </a:solidFill>
                <a:latin typeface="Courier New" pitchFamily="49" charset="0"/>
              </a:rPr>
              <a:t>* 4 * 3 * 2 * </a:t>
            </a:r>
            <a:endParaRPr lang="en-US" dirty="0">
              <a:solidFill>
                <a:schemeClr val="bg1">
                  <a:lumMod val="65000"/>
                </a:schemeClr>
              </a:solidFill>
            </a:endParaRPr>
          </a:p>
        </p:txBody>
      </p:sp>
    </p:spTree>
    <p:extLst>
      <p:ext uri="{BB962C8B-B14F-4D97-AF65-F5344CB8AC3E}">
        <p14:creationId xmlns:p14="http://schemas.microsoft.com/office/powerpoint/2010/main" val="2298651453"/>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7"/>
          <p:cNvSpPr>
            <a:spLocks noChangeArrowheads="1"/>
          </p:cNvSpPr>
          <p:nvPr/>
        </p:nvSpPr>
        <p:spPr bwMode="auto">
          <a:xfrm>
            <a:off x="3048000" y="26670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fac(5)</a:t>
            </a:r>
          </a:p>
        </p:txBody>
      </p:sp>
      <p:sp>
        <p:nvSpPr>
          <p:cNvPr id="47108" name="Rectangle 8"/>
          <p:cNvSpPr>
            <a:spLocks noChangeArrowheads="1"/>
          </p:cNvSpPr>
          <p:nvPr/>
        </p:nvSpPr>
        <p:spPr bwMode="auto">
          <a:xfrm>
            <a:off x="3046413" y="33528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5 * fac(4)</a:t>
            </a:r>
          </a:p>
        </p:txBody>
      </p:sp>
      <p:sp>
        <p:nvSpPr>
          <p:cNvPr id="47109" name="Rectangle 9"/>
          <p:cNvSpPr>
            <a:spLocks noChangeArrowheads="1"/>
          </p:cNvSpPr>
          <p:nvPr/>
        </p:nvSpPr>
        <p:spPr bwMode="auto">
          <a:xfrm>
            <a:off x="3808413" y="40386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4 * fac(3)</a:t>
            </a:r>
          </a:p>
        </p:txBody>
      </p:sp>
      <p:sp>
        <p:nvSpPr>
          <p:cNvPr id="47110" name="Rectangle 10"/>
          <p:cNvSpPr>
            <a:spLocks noChangeArrowheads="1"/>
          </p:cNvSpPr>
          <p:nvPr/>
        </p:nvSpPr>
        <p:spPr bwMode="auto">
          <a:xfrm>
            <a:off x="4527550" y="4724400"/>
            <a:ext cx="319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3 * fac(2)</a:t>
            </a:r>
          </a:p>
        </p:txBody>
      </p:sp>
      <p:sp>
        <p:nvSpPr>
          <p:cNvPr id="47111" name="Rectangle 11"/>
          <p:cNvSpPr>
            <a:spLocks noChangeArrowheads="1"/>
          </p:cNvSpPr>
          <p:nvPr/>
        </p:nvSpPr>
        <p:spPr bwMode="auto">
          <a:xfrm>
            <a:off x="5257800" y="5410200"/>
            <a:ext cx="319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2 *   1</a:t>
            </a:r>
          </a:p>
        </p:txBody>
      </p:sp>
      <p:sp>
        <p:nvSpPr>
          <p:cNvPr id="47112" name="AutoShape 12"/>
          <p:cNvSpPr>
            <a:spLocks/>
          </p:cNvSpPr>
          <p:nvPr/>
        </p:nvSpPr>
        <p:spPr bwMode="auto">
          <a:xfrm rot="5400000" flipV="1">
            <a:off x="3846513" y="2400300"/>
            <a:ext cx="228600" cy="1676400"/>
          </a:xfrm>
          <a:prstGeom prst="leftBrace">
            <a:avLst>
              <a:gd name="adj1" fmla="val 61111"/>
              <a:gd name="adj2" fmla="val 34125"/>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113" name="AutoShape 13"/>
          <p:cNvSpPr>
            <a:spLocks/>
          </p:cNvSpPr>
          <p:nvPr/>
        </p:nvSpPr>
        <p:spPr bwMode="auto">
          <a:xfrm rot="5400000" flipV="1">
            <a:off x="4683920" y="3085306"/>
            <a:ext cx="188912" cy="1717675"/>
          </a:xfrm>
          <a:prstGeom prst="leftBrace">
            <a:avLst>
              <a:gd name="adj1" fmla="val 75771"/>
              <a:gd name="adj2" fmla="val 32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114" name="AutoShape 14"/>
          <p:cNvSpPr>
            <a:spLocks/>
          </p:cNvSpPr>
          <p:nvPr/>
        </p:nvSpPr>
        <p:spPr bwMode="auto">
          <a:xfrm rot="5400000" flipV="1">
            <a:off x="5414170" y="3739356"/>
            <a:ext cx="138112" cy="1679575"/>
          </a:xfrm>
          <a:prstGeom prst="leftBrace">
            <a:avLst>
              <a:gd name="adj1" fmla="val 101341"/>
              <a:gd name="adj2" fmla="val 32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115" name="AutoShape 15"/>
          <p:cNvSpPr>
            <a:spLocks/>
          </p:cNvSpPr>
          <p:nvPr/>
        </p:nvSpPr>
        <p:spPr bwMode="auto">
          <a:xfrm rot="5400000" flipV="1">
            <a:off x="6111875" y="4437063"/>
            <a:ext cx="204787" cy="1741488"/>
          </a:xfrm>
          <a:prstGeom prst="leftBrace">
            <a:avLst>
              <a:gd name="adj1" fmla="val 70866"/>
              <a:gd name="adj2" fmla="val 32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Text Box 5"/>
          <p:cNvSpPr txBox="1">
            <a:spLocks noChangeArrowheads="1"/>
          </p:cNvSpPr>
          <p:nvPr/>
        </p:nvSpPr>
        <p:spPr bwMode="auto">
          <a:xfrm>
            <a:off x="6054902" y="228600"/>
            <a:ext cx="2743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dirty="0">
                <a:latin typeface="Cambria" pitchFamily="18" charset="0"/>
              </a:rPr>
              <a:t>Behind the curtain…</a:t>
            </a:r>
          </a:p>
        </p:txBody>
      </p:sp>
      <p:sp>
        <p:nvSpPr>
          <p:cNvPr id="14" name="Text Box 6"/>
          <p:cNvSpPr txBox="1">
            <a:spLocks noChangeArrowheads="1"/>
          </p:cNvSpPr>
          <p:nvPr/>
        </p:nvSpPr>
        <p:spPr bwMode="auto">
          <a:xfrm>
            <a:off x="152400" y="231775"/>
            <a:ext cx="4267200" cy="1836738"/>
          </a:xfrm>
          <a:prstGeom prst="rect">
            <a:avLst/>
          </a:prstGeom>
          <a:solidFill>
            <a:schemeClr val="bg1">
              <a:lumMod val="85000"/>
            </a:schemeClr>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90000"/>
              </a:lnSpc>
            </a:pPr>
            <a:r>
              <a:rPr lang="en-US" sz="1800" b="1" dirty="0" err="1">
                <a:solidFill>
                  <a:srgbClr val="FF6600"/>
                </a:solidFill>
                <a:latin typeface="Courier New" pitchFamily="49" charset="0"/>
              </a:rPr>
              <a:t>def</a:t>
            </a:r>
            <a:r>
              <a:rPr lang="en-US" sz="1800" b="1" dirty="0">
                <a:latin typeface="Courier New" pitchFamily="49" charset="0"/>
              </a:rPr>
              <a:t> </a:t>
            </a:r>
            <a:r>
              <a:rPr lang="en-US" sz="1800" b="1" dirty="0" err="1">
                <a:solidFill>
                  <a:srgbClr val="0C0BC6"/>
                </a:solidFill>
                <a:latin typeface="Courier New" pitchFamily="49" charset="0"/>
              </a:rPr>
              <a:t>fac</a:t>
            </a:r>
            <a:r>
              <a:rPr lang="en-US" sz="1800" b="1" dirty="0">
                <a:latin typeface="Courier New" pitchFamily="49" charset="0"/>
              </a:rPr>
              <a:t>(N):</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if</a:t>
            </a:r>
            <a:r>
              <a:rPr lang="en-US" sz="1800" b="1" dirty="0">
                <a:latin typeface="Courier New" pitchFamily="49" charset="0"/>
              </a:rPr>
              <a:t> N &lt;= 1:</a:t>
            </a: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return</a:t>
            </a:r>
            <a:r>
              <a:rPr lang="en-US" sz="1800" b="1" dirty="0">
                <a:latin typeface="Courier New" pitchFamily="49" charset="0"/>
              </a:rPr>
              <a:t> 1</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else</a:t>
            </a:r>
            <a:r>
              <a:rPr lang="en-US" sz="1800" b="1" dirty="0">
                <a:latin typeface="Courier New" pitchFamily="49" charset="0"/>
              </a:rPr>
              <a:t>:</a:t>
            </a:r>
          </a:p>
          <a:p>
            <a:pPr eaLnBrk="1" hangingPunct="1">
              <a:lnSpc>
                <a:spcPct val="90000"/>
              </a:lnSpc>
            </a:pPr>
            <a:r>
              <a:rPr lang="en-US" sz="1800" b="1" dirty="0">
                <a:solidFill>
                  <a:srgbClr val="FF6600"/>
                </a:solidFill>
                <a:latin typeface="Courier New" pitchFamily="49" charset="0"/>
              </a:rPr>
              <a:t>        return</a:t>
            </a:r>
            <a:r>
              <a:rPr lang="en-US" sz="1800" b="1" dirty="0">
                <a:latin typeface="Courier New" pitchFamily="49" charset="0"/>
              </a:rPr>
              <a:t> N * </a:t>
            </a:r>
            <a:r>
              <a:rPr lang="en-US" sz="1800" b="1" dirty="0" err="1">
                <a:latin typeface="Courier New" pitchFamily="49" charset="0"/>
              </a:rPr>
              <a:t>fac</a:t>
            </a:r>
            <a:r>
              <a:rPr lang="en-US" sz="1800" b="1" dirty="0">
                <a:latin typeface="Courier New" pitchFamily="49" charset="0"/>
              </a:rPr>
              <a:t>(N-1)</a:t>
            </a:r>
          </a:p>
        </p:txBody>
      </p:sp>
      <p:sp>
        <p:nvSpPr>
          <p:cNvPr id="15" name="Rectangle 14"/>
          <p:cNvSpPr/>
          <p:nvPr/>
        </p:nvSpPr>
        <p:spPr>
          <a:xfrm>
            <a:off x="3048000" y="4053890"/>
            <a:ext cx="2295524" cy="461665"/>
          </a:xfrm>
          <a:prstGeom prst="rect">
            <a:avLst/>
          </a:prstGeom>
        </p:spPr>
        <p:txBody>
          <a:bodyPr wrap="square">
            <a:spAutoFit/>
          </a:bodyPr>
          <a:lstStyle/>
          <a:p>
            <a:r>
              <a:rPr lang="en-US" b="1" dirty="0">
                <a:solidFill>
                  <a:schemeClr val="bg1">
                    <a:lumMod val="65000"/>
                  </a:schemeClr>
                </a:solidFill>
                <a:latin typeface="Courier New" pitchFamily="49" charset="0"/>
              </a:rPr>
              <a:t>5 *</a:t>
            </a:r>
            <a:endParaRPr lang="en-US" dirty="0">
              <a:solidFill>
                <a:schemeClr val="bg1">
                  <a:lumMod val="65000"/>
                </a:schemeClr>
              </a:solidFill>
            </a:endParaRPr>
          </a:p>
        </p:txBody>
      </p:sp>
      <p:sp>
        <p:nvSpPr>
          <p:cNvPr id="16" name="Rectangle 15"/>
          <p:cNvSpPr/>
          <p:nvPr/>
        </p:nvSpPr>
        <p:spPr>
          <a:xfrm>
            <a:off x="3048000" y="4731224"/>
            <a:ext cx="2295524" cy="461665"/>
          </a:xfrm>
          <a:prstGeom prst="rect">
            <a:avLst/>
          </a:prstGeom>
        </p:spPr>
        <p:txBody>
          <a:bodyPr wrap="square">
            <a:spAutoFit/>
          </a:bodyPr>
          <a:lstStyle/>
          <a:p>
            <a:r>
              <a:rPr lang="en-US" b="1" dirty="0">
                <a:solidFill>
                  <a:schemeClr val="bg1">
                    <a:lumMod val="65000"/>
                  </a:schemeClr>
                </a:solidFill>
                <a:latin typeface="Courier New" pitchFamily="49" charset="0"/>
              </a:rPr>
              <a:t>5 </a:t>
            </a:r>
            <a:r>
              <a:rPr lang="en-US" b="1" dirty="0" smtClean="0">
                <a:solidFill>
                  <a:schemeClr val="bg1">
                    <a:lumMod val="65000"/>
                  </a:schemeClr>
                </a:solidFill>
                <a:latin typeface="Courier New" pitchFamily="49" charset="0"/>
              </a:rPr>
              <a:t>* 4 *</a:t>
            </a:r>
            <a:endParaRPr lang="en-US" dirty="0">
              <a:solidFill>
                <a:schemeClr val="bg1">
                  <a:lumMod val="65000"/>
                </a:schemeClr>
              </a:solidFill>
            </a:endParaRPr>
          </a:p>
        </p:txBody>
      </p:sp>
      <p:sp>
        <p:nvSpPr>
          <p:cNvPr id="17" name="Rectangle 16"/>
          <p:cNvSpPr/>
          <p:nvPr/>
        </p:nvSpPr>
        <p:spPr>
          <a:xfrm>
            <a:off x="3048000" y="5405735"/>
            <a:ext cx="2295524" cy="461665"/>
          </a:xfrm>
          <a:prstGeom prst="rect">
            <a:avLst/>
          </a:prstGeom>
        </p:spPr>
        <p:txBody>
          <a:bodyPr wrap="square">
            <a:spAutoFit/>
          </a:bodyPr>
          <a:lstStyle/>
          <a:p>
            <a:r>
              <a:rPr lang="en-US" b="1" dirty="0">
                <a:solidFill>
                  <a:schemeClr val="bg1">
                    <a:lumMod val="65000"/>
                  </a:schemeClr>
                </a:solidFill>
                <a:latin typeface="Courier New" pitchFamily="49" charset="0"/>
              </a:rPr>
              <a:t>5 </a:t>
            </a:r>
            <a:r>
              <a:rPr lang="en-US" b="1" dirty="0" smtClean="0">
                <a:solidFill>
                  <a:schemeClr val="bg1">
                    <a:lumMod val="65000"/>
                  </a:schemeClr>
                </a:solidFill>
                <a:latin typeface="Courier New" pitchFamily="49" charset="0"/>
              </a:rPr>
              <a:t>* 4 * 3 *</a:t>
            </a:r>
            <a:endParaRPr lang="en-US" dirty="0">
              <a:solidFill>
                <a:schemeClr val="bg1">
                  <a:lumMod val="65000"/>
                </a:schemeClr>
              </a:solidFill>
            </a:endParaRPr>
          </a:p>
        </p:txBody>
      </p:sp>
    </p:spTree>
    <p:extLst>
      <p:ext uri="{BB962C8B-B14F-4D97-AF65-F5344CB8AC3E}">
        <p14:creationId xmlns:p14="http://schemas.microsoft.com/office/powerpoint/2010/main" val="31777378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ounded Rectangle 20"/>
          <p:cNvSpPr>
            <a:spLocks noChangeArrowheads="1"/>
          </p:cNvSpPr>
          <p:nvPr/>
        </p:nvSpPr>
        <p:spPr bwMode="auto">
          <a:xfrm>
            <a:off x="381000" y="1676400"/>
            <a:ext cx="8077200" cy="639763"/>
          </a:xfrm>
          <a:prstGeom prst="roundRect">
            <a:avLst>
              <a:gd name="adj" fmla="val 16667"/>
            </a:avLst>
          </a:prstGeom>
          <a:solidFill>
            <a:srgbClr val="FFCC99"/>
          </a:solidFill>
          <a:ln>
            <a:noFill/>
          </a:ln>
          <a:extLst>
            <a:ext uri="{91240B29-F687-4F45-9708-019B960494DF}">
              <a14:hiddenLine xmlns:a14="http://schemas.microsoft.com/office/drawing/2010/main" w="28575" algn="ctr">
                <a:solidFill>
                  <a:srgbClr val="000000"/>
                </a:solidFill>
                <a:round/>
                <a:headEnd/>
                <a:tailEnd/>
              </a14:hiddenLine>
            </a:ext>
          </a:extLst>
        </p:spPr>
        <p:txBody>
          <a:bodyPr>
            <a:spAutoFit/>
          </a:bodyPr>
          <a:lstStyle/>
          <a:p>
            <a:pPr eaLnBrk="0" fontAlgn="base" hangingPunct="0">
              <a:spcBef>
                <a:spcPct val="0"/>
              </a:spcBef>
              <a:spcAft>
                <a:spcPct val="0"/>
              </a:spcAft>
            </a:pPr>
            <a:endParaRPr lang="en-US" sz="2400">
              <a:solidFill>
                <a:srgbClr val="000000"/>
              </a:solidFill>
            </a:endParaRPr>
          </a:p>
        </p:txBody>
      </p:sp>
      <p:sp>
        <p:nvSpPr>
          <p:cNvPr id="17411" name="Rounded Rectangle 6"/>
          <p:cNvSpPr>
            <a:spLocks noChangeArrowheads="1"/>
          </p:cNvSpPr>
          <p:nvPr/>
        </p:nvSpPr>
        <p:spPr bwMode="auto">
          <a:xfrm>
            <a:off x="381000" y="866775"/>
            <a:ext cx="8229600" cy="639763"/>
          </a:xfrm>
          <a:prstGeom prst="roundRect">
            <a:avLst>
              <a:gd name="adj" fmla="val 16667"/>
            </a:avLst>
          </a:prstGeom>
          <a:solidFill>
            <a:srgbClr val="FFCCCC"/>
          </a:solidFill>
          <a:ln>
            <a:noFill/>
          </a:ln>
          <a:extLst>
            <a:ext uri="{91240B29-F687-4F45-9708-019B960494DF}">
              <a14:hiddenLine xmlns:a14="http://schemas.microsoft.com/office/drawing/2010/main" w="28575" algn="ctr">
                <a:solidFill>
                  <a:srgbClr val="000000"/>
                </a:solidFill>
                <a:round/>
                <a:headEnd/>
                <a:tailEnd/>
              </a14:hiddenLine>
            </a:ext>
          </a:extLst>
        </p:spPr>
        <p:txBody>
          <a:bodyPr>
            <a:spAutoFit/>
          </a:bodyPr>
          <a:lstStyle/>
          <a:p>
            <a:pPr eaLnBrk="0" fontAlgn="base" hangingPunct="0">
              <a:spcBef>
                <a:spcPct val="0"/>
              </a:spcBef>
              <a:spcAft>
                <a:spcPct val="0"/>
              </a:spcAft>
            </a:pPr>
            <a:endParaRPr lang="en-US" sz="2400">
              <a:solidFill>
                <a:srgbClr val="000000"/>
              </a:solidFill>
            </a:endParaRPr>
          </a:p>
        </p:txBody>
      </p:sp>
      <p:sp>
        <p:nvSpPr>
          <p:cNvPr id="17412" name="Rounded Rectangle 21"/>
          <p:cNvSpPr>
            <a:spLocks noChangeArrowheads="1"/>
          </p:cNvSpPr>
          <p:nvPr/>
        </p:nvSpPr>
        <p:spPr bwMode="auto">
          <a:xfrm>
            <a:off x="381000" y="2471738"/>
            <a:ext cx="7848600" cy="639762"/>
          </a:xfrm>
          <a:prstGeom prst="roundRect">
            <a:avLst>
              <a:gd name="adj" fmla="val 16667"/>
            </a:avLst>
          </a:prstGeom>
          <a:solidFill>
            <a:srgbClr val="FFFFCC"/>
          </a:solidFill>
          <a:ln>
            <a:noFill/>
          </a:ln>
          <a:extLst>
            <a:ext uri="{91240B29-F687-4F45-9708-019B960494DF}">
              <a14:hiddenLine xmlns:a14="http://schemas.microsoft.com/office/drawing/2010/main" w="28575" algn="ctr">
                <a:solidFill>
                  <a:srgbClr val="000000"/>
                </a:solidFill>
                <a:round/>
                <a:headEnd/>
                <a:tailEnd/>
              </a14:hiddenLine>
            </a:ext>
          </a:extLst>
        </p:spPr>
        <p:txBody>
          <a:bodyPr>
            <a:spAutoFit/>
          </a:bodyPr>
          <a:lstStyle/>
          <a:p>
            <a:pPr eaLnBrk="0" fontAlgn="base" hangingPunct="0">
              <a:spcBef>
                <a:spcPct val="0"/>
              </a:spcBef>
              <a:spcAft>
                <a:spcPct val="0"/>
              </a:spcAft>
            </a:pPr>
            <a:endParaRPr lang="en-US" sz="2400">
              <a:solidFill>
                <a:srgbClr val="000000"/>
              </a:solidFill>
            </a:endParaRPr>
          </a:p>
        </p:txBody>
      </p:sp>
      <p:sp>
        <p:nvSpPr>
          <p:cNvPr id="17413" name="Rounded Rectangle 22"/>
          <p:cNvSpPr>
            <a:spLocks noChangeArrowheads="1"/>
          </p:cNvSpPr>
          <p:nvPr/>
        </p:nvSpPr>
        <p:spPr bwMode="auto">
          <a:xfrm>
            <a:off x="381000" y="3262313"/>
            <a:ext cx="7620000" cy="639762"/>
          </a:xfrm>
          <a:prstGeom prst="roundRect">
            <a:avLst>
              <a:gd name="adj" fmla="val 16667"/>
            </a:avLst>
          </a:prstGeom>
          <a:solidFill>
            <a:srgbClr val="CCFFCC"/>
          </a:solidFill>
          <a:ln>
            <a:noFill/>
          </a:ln>
          <a:extLst>
            <a:ext uri="{91240B29-F687-4F45-9708-019B960494DF}">
              <a14:hiddenLine xmlns:a14="http://schemas.microsoft.com/office/drawing/2010/main" w="28575" algn="ctr">
                <a:solidFill>
                  <a:srgbClr val="000000"/>
                </a:solidFill>
                <a:round/>
                <a:headEnd/>
                <a:tailEnd/>
              </a14:hiddenLine>
            </a:ext>
          </a:extLst>
        </p:spPr>
        <p:txBody>
          <a:bodyPr>
            <a:spAutoFit/>
          </a:bodyPr>
          <a:lstStyle/>
          <a:p>
            <a:pPr eaLnBrk="0" fontAlgn="base" hangingPunct="0">
              <a:spcBef>
                <a:spcPct val="0"/>
              </a:spcBef>
              <a:spcAft>
                <a:spcPct val="0"/>
              </a:spcAft>
            </a:pPr>
            <a:endParaRPr lang="en-US" sz="2400">
              <a:solidFill>
                <a:srgbClr val="000000"/>
              </a:solidFill>
            </a:endParaRPr>
          </a:p>
        </p:txBody>
      </p:sp>
      <p:sp>
        <p:nvSpPr>
          <p:cNvPr id="17414" name="Rounded Rectangle 23"/>
          <p:cNvSpPr>
            <a:spLocks noChangeArrowheads="1"/>
          </p:cNvSpPr>
          <p:nvPr/>
        </p:nvSpPr>
        <p:spPr bwMode="auto">
          <a:xfrm>
            <a:off x="381000" y="4060825"/>
            <a:ext cx="7391400" cy="639763"/>
          </a:xfrm>
          <a:prstGeom prst="roundRect">
            <a:avLst>
              <a:gd name="adj" fmla="val 16667"/>
            </a:avLst>
          </a:prstGeom>
          <a:solidFill>
            <a:srgbClr val="CCECFF"/>
          </a:solidFill>
          <a:ln>
            <a:noFill/>
          </a:ln>
          <a:extLst>
            <a:ext uri="{91240B29-F687-4F45-9708-019B960494DF}">
              <a14:hiddenLine xmlns:a14="http://schemas.microsoft.com/office/drawing/2010/main" w="28575" algn="ctr">
                <a:solidFill>
                  <a:srgbClr val="000000"/>
                </a:solidFill>
                <a:round/>
                <a:headEnd/>
                <a:tailEnd/>
              </a14:hiddenLine>
            </a:ext>
          </a:extLst>
        </p:spPr>
        <p:txBody>
          <a:bodyPr>
            <a:spAutoFit/>
          </a:bodyPr>
          <a:lstStyle/>
          <a:p>
            <a:pPr eaLnBrk="0" fontAlgn="base" hangingPunct="0">
              <a:spcBef>
                <a:spcPct val="0"/>
              </a:spcBef>
              <a:spcAft>
                <a:spcPct val="0"/>
              </a:spcAft>
            </a:pPr>
            <a:endParaRPr lang="en-US" sz="2400">
              <a:solidFill>
                <a:srgbClr val="000000"/>
              </a:solidFill>
            </a:endParaRPr>
          </a:p>
        </p:txBody>
      </p:sp>
      <p:sp>
        <p:nvSpPr>
          <p:cNvPr id="17415" name="Rounded Rectangle 24"/>
          <p:cNvSpPr>
            <a:spLocks noChangeArrowheads="1"/>
          </p:cNvSpPr>
          <p:nvPr/>
        </p:nvSpPr>
        <p:spPr bwMode="auto">
          <a:xfrm>
            <a:off x="381000" y="4829175"/>
            <a:ext cx="7086600" cy="639763"/>
          </a:xfrm>
          <a:prstGeom prst="roundRect">
            <a:avLst>
              <a:gd name="adj" fmla="val 16667"/>
            </a:avLst>
          </a:prstGeom>
          <a:solidFill>
            <a:srgbClr val="CCCCFF"/>
          </a:solidFill>
          <a:ln>
            <a:noFill/>
          </a:ln>
          <a:extLst>
            <a:ext uri="{91240B29-F687-4F45-9708-019B960494DF}">
              <a14:hiddenLine xmlns:a14="http://schemas.microsoft.com/office/drawing/2010/main" w="28575" algn="ctr">
                <a:solidFill>
                  <a:srgbClr val="000000"/>
                </a:solidFill>
                <a:round/>
                <a:headEnd/>
                <a:tailEnd/>
              </a14:hiddenLine>
            </a:ext>
          </a:extLst>
        </p:spPr>
        <p:txBody>
          <a:bodyPr>
            <a:spAutoFit/>
          </a:bodyPr>
          <a:lstStyle/>
          <a:p>
            <a:pPr eaLnBrk="0" fontAlgn="base" hangingPunct="0">
              <a:spcBef>
                <a:spcPct val="0"/>
              </a:spcBef>
              <a:spcAft>
                <a:spcPct val="0"/>
              </a:spcAft>
            </a:pPr>
            <a:endParaRPr lang="en-US" sz="2400">
              <a:solidFill>
                <a:srgbClr val="000000"/>
              </a:solidFill>
            </a:endParaRPr>
          </a:p>
        </p:txBody>
      </p:sp>
      <p:sp>
        <p:nvSpPr>
          <p:cNvPr id="17416" name="Rounded Rectangle 25"/>
          <p:cNvSpPr>
            <a:spLocks noChangeArrowheads="1"/>
          </p:cNvSpPr>
          <p:nvPr/>
        </p:nvSpPr>
        <p:spPr bwMode="auto">
          <a:xfrm>
            <a:off x="381000" y="5635625"/>
            <a:ext cx="6858000" cy="641350"/>
          </a:xfrm>
          <a:prstGeom prst="roundRect">
            <a:avLst>
              <a:gd name="adj" fmla="val 16667"/>
            </a:avLst>
          </a:prstGeom>
          <a:solidFill>
            <a:srgbClr val="FFCCFF"/>
          </a:solidFill>
          <a:ln>
            <a:noFill/>
          </a:ln>
          <a:extLst>
            <a:ext uri="{91240B29-F687-4F45-9708-019B960494DF}">
              <a14:hiddenLine xmlns:a14="http://schemas.microsoft.com/office/drawing/2010/main" w="28575" algn="ctr">
                <a:solidFill>
                  <a:srgbClr val="000000"/>
                </a:solidFill>
                <a:round/>
                <a:headEnd/>
                <a:tailEnd/>
              </a14:hiddenLine>
            </a:ext>
          </a:extLst>
        </p:spPr>
        <p:txBody>
          <a:bodyPr>
            <a:spAutoFit/>
          </a:bodyPr>
          <a:lstStyle/>
          <a:p>
            <a:pPr eaLnBrk="0" fontAlgn="base" hangingPunct="0">
              <a:spcBef>
                <a:spcPct val="0"/>
              </a:spcBef>
              <a:spcAft>
                <a:spcPct val="0"/>
              </a:spcAft>
            </a:pPr>
            <a:endParaRPr lang="en-US" sz="2400">
              <a:solidFill>
                <a:srgbClr val="000000"/>
              </a:solidFill>
            </a:endParaRPr>
          </a:p>
        </p:txBody>
      </p:sp>
      <p:sp>
        <p:nvSpPr>
          <p:cNvPr id="17417" name="Text Box 2"/>
          <p:cNvSpPr txBox="1">
            <a:spLocks noChangeArrowheads="1"/>
          </p:cNvSpPr>
          <p:nvPr/>
        </p:nvSpPr>
        <p:spPr bwMode="auto">
          <a:xfrm>
            <a:off x="273050" y="152400"/>
            <a:ext cx="6516688"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4200">
                <a:solidFill>
                  <a:srgbClr val="000000"/>
                </a:solidFill>
                <a:latin typeface="Cambria" pitchFamily="18" charset="0"/>
              </a:rPr>
              <a:t>Python operators</a:t>
            </a:r>
          </a:p>
        </p:txBody>
      </p:sp>
      <p:sp>
        <p:nvSpPr>
          <p:cNvPr id="17418" name="TextBox 1"/>
          <p:cNvSpPr txBox="1">
            <a:spLocks noChangeArrowheads="1"/>
          </p:cNvSpPr>
          <p:nvPr/>
        </p:nvSpPr>
        <p:spPr bwMode="auto">
          <a:xfrm>
            <a:off x="3962400" y="793750"/>
            <a:ext cx="21240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0"/>
              </a:spcBef>
              <a:spcAft>
                <a:spcPct val="0"/>
              </a:spcAft>
            </a:pPr>
            <a:r>
              <a:rPr lang="en-US" sz="4200" b="1">
                <a:solidFill>
                  <a:srgbClr val="000000"/>
                </a:solidFill>
                <a:latin typeface="Courier New" pitchFamily="49" charset="0"/>
                <a:cs typeface="Courier New" pitchFamily="49" charset="0"/>
              </a:rPr>
              <a:t>(   )</a:t>
            </a:r>
          </a:p>
        </p:txBody>
      </p:sp>
      <p:sp>
        <p:nvSpPr>
          <p:cNvPr id="17419" name="TextBox 50"/>
          <p:cNvSpPr txBox="1">
            <a:spLocks noChangeArrowheads="1"/>
          </p:cNvSpPr>
          <p:nvPr/>
        </p:nvSpPr>
        <p:spPr bwMode="auto">
          <a:xfrm>
            <a:off x="3962400" y="1624013"/>
            <a:ext cx="21240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0"/>
              </a:spcBef>
              <a:spcAft>
                <a:spcPct val="0"/>
              </a:spcAft>
            </a:pPr>
            <a:r>
              <a:rPr lang="en-US" sz="4200" b="1">
                <a:solidFill>
                  <a:srgbClr val="000000"/>
                </a:solidFill>
                <a:latin typeface="Courier New" pitchFamily="49" charset="0"/>
                <a:cs typeface="Courier New" pitchFamily="49" charset="0"/>
              </a:rPr>
              <a:t>**</a:t>
            </a:r>
          </a:p>
        </p:txBody>
      </p:sp>
      <p:sp>
        <p:nvSpPr>
          <p:cNvPr id="17420" name="TextBox 51"/>
          <p:cNvSpPr txBox="1">
            <a:spLocks noChangeArrowheads="1"/>
          </p:cNvSpPr>
          <p:nvPr/>
        </p:nvSpPr>
        <p:spPr bwMode="auto">
          <a:xfrm>
            <a:off x="3962400" y="2392363"/>
            <a:ext cx="21240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0"/>
              </a:spcBef>
              <a:spcAft>
                <a:spcPct val="0"/>
              </a:spcAft>
            </a:pPr>
            <a:r>
              <a:rPr lang="en-US" sz="4200" b="1">
                <a:solidFill>
                  <a:srgbClr val="000000"/>
                </a:solidFill>
                <a:latin typeface="Courier New" pitchFamily="49" charset="0"/>
                <a:cs typeface="Courier New" pitchFamily="49" charset="0"/>
              </a:rPr>
              <a:t>-</a:t>
            </a:r>
          </a:p>
        </p:txBody>
      </p:sp>
      <p:sp>
        <p:nvSpPr>
          <p:cNvPr id="17421" name="TextBox 52"/>
          <p:cNvSpPr txBox="1">
            <a:spLocks noChangeArrowheads="1"/>
          </p:cNvSpPr>
          <p:nvPr/>
        </p:nvSpPr>
        <p:spPr bwMode="auto">
          <a:xfrm>
            <a:off x="4276725" y="3190875"/>
            <a:ext cx="21240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0"/>
              </a:spcBef>
              <a:spcAft>
                <a:spcPct val="0"/>
              </a:spcAft>
            </a:pPr>
            <a:r>
              <a:rPr lang="en-US" sz="4200" b="1">
                <a:solidFill>
                  <a:srgbClr val="000000"/>
                </a:solidFill>
                <a:latin typeface="Courier New" pitchFamily="49" charset="0"/>
                <a:cs typeface="Courier New" pitchFamily="49" charset="0"/>
              </a:rPr>
              <a:t>* % /</a:t>
            </a:r>
          </a:p>
        </p:txBody>
      </p:sp>
      <p:sp>
        <p:nvSpPr>
          <p:cNvPr id="17422" name="TextBox 53"/>
          <p:cNvSpPr txBox="1">
            <a:spLocks noChangeArrowheads="1"/>
          </p:cNvSpPr>
          <p:nvPr/>
        </p:nvSpPr>
        <p:spPr bwMode="auto">
          <a:xfrm>
            <a:off x="3962400" y="3990975"/>
            <a:ext cx="21240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0"/>
              </a:spcBef>
              <a:spcAft>
                <a:spcPct val="0"/>
              </a:spcAft>
            </a:pPr>
            <a:r>
              <a:rPr lang="en-US" sz="4200" b="1">
                <a:solidFill>
                  <a:srgbClr val="000000"/>
                </a:solidFill>
                <a:latin typeface="Courier New" pitchFamily="49" charset="0"/>
                <a:cs typeface="Courier New" pitchFamily="49" charset="0"/>
              </a:rPr>
              <a:t>+ -</a:t>
            </a:r>
          </a:p>
        </p:txBody>
      </p:sp>
      <p:sp>
        <p:nvSpPr>
          <p:cNvPr id="17423" name="TextBox 54"/>
          <p:cNvSpPr txBox="1">
            <a:spLocks noChangeArrowheads="1"/>
          </p:cNvSpPr>
          <p:nvPr/>
        </p:nvSpPr>
        <p:spPr bwMode="auto">
          <a:xfrm>
            <a:off x="3652838" y="4789488"/>
            <a:ext cx="27432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0"/>
              </a:spcBef>
              <a:spcAft>
                <a:spcPct val="0"/>
              </a:spcAft>
            </a:pPr>
            <a:r>
              <a:rPr lang="en-US" sz="4200" b="1">
                <a:solidFill>
                  <a:srgbClr val="000000"/>
                </a:solidFill>
                <a:latin typeface="Courier New" pitchFamily="49" charset="0"/>
                <a:cs typeface="Courier New" pitchFamily="49" charset="0"/>
              </a:rPr>
              <a:t>&gt; == &lt;</a:t>
            </a:r>
          </a:p>
        </p:txBody>
      </p:sp>
      <p:sp>
        <p:nvSpPr>
          <p:cNvPr id="17424" name="TextBox 55"/>
          <p:cNvSpPr txBox="1">
            <a:spLocks noChangeArrowheads="1"/>
          </p:cNvSpPr>
          <p:nvPr/>
        </p:nvSpPr>
        <p:spPr bwMode="auto">
          <a:xfrm>
            <a:off x="3652838" y="5588000"/>
            <a:ext cx="27432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0"/>
              </a:spcBef>
              <a:spcAft>
                <a:spcPct val="0"/>
              </a:spcAft>
            </a:pPr>
            <a:r>
              <a:rPr lang="en-US" sz="4200" b="1">
                <a:solidFill>
                  <a:srgbClr val="000000"/>
                </a:solidFill>
                <a:latin typeface="Courier New" pitchFamily="49" charset="0"/>
                <a:cs typeface="Courier New" pitchFamily="49" charset="0"/>
              </a:rPr>
              <a:t>=</a:t>
            </a:r>
          </a:p>
        </p:txBody>
      </p:sp>
      <p:sp>
        <p:nvSpPr>
          <p:cNvPr id="17425" name="TextBox 3"/>
          <p:cNvSpPr txBox="1">
            <a:spLocks noChangeArrowheads="1"/>
          </p:cNvSpPr>
          <p:nvPr/>
        </p:nvSpPr>
        <p:spPr bwMode="auto">
          <a:xfrm>
            <a:off x="990600" y="933450"/>
            <a:ext cx="22050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0"/>
              </a:spcBef>
              <a:spcAft>
                <a:spcPct val="0"/>
              </a:spcAft>
            </a:pPr>
            <a:r>
              <a:rPr lang="en-US">
                <a:solidFill>
                  <a:srgbClr val="000000"/>
                </a:solidFill>
                <a:latin typeface="Cambria" pitchFamily="18" charset="0"/>
              </a:rPr>
              <a:t>parens</a:t>
            </a:r>
          </a:p>
        </p:txBody>
      </p:sp>
      <p:sp>
        <p:nvSpPr>
          <p:cNvPr id="17426" name="TextBox 11"/>
          <p:cNvSpPr txBox="1">
            <a:spLocks noChangeArrowheads="1"/>
          </p:cNvSpPr>
          <p:nvPr/>
        </p:nvSpPr>
        <p:spPr bwMode="auto">
          <a:xfrm>
            <a:off x="990600" y="1762125"/>
            <a:ext cx="2205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0"/>
              </a:spcBef>
              <a:spcAft>
                <a:spcPct val="0"/>
              </a:spcAft>
            </a:pPr>
            <a:r>
              <a:rPr lang="en-US">
                <a:solidFill>
                  <a:srgbClr val="000000"/>
                </a:solidFill>
                <a:latin typeface="Cambria" pitchFamily="18" charset="0"/>
              </a:rPr>
              <a:t>power</a:t>
            </a:r>
          </a:p>
        </p:txBody>
      </p:sp>
      <p:sp>
        <p:nvSpPr>
          <p:cNvPr id="17427" name="TextBox 12"/>
          <p:cNvSpPr txBox="1">
            <a:spLocks noChangeArrowheads="1"/>
          </p:cNvSpPr>
          <p:nvPr/>
        </p:nvSpPr>
        <p:spPr bwMode="auto">
          <a:xfrm>
            <a:off x="990600" y="2530475"/>
            <a:ext cx="2205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0"/>
              </a:spcBef>
              <a:spcAft>
                <a:spcPct val="0"/>
              </a:spcAft>
            </a:pPr>
            <a:r>
              <a:rPr lang="en-US">
                <a:solidFill>
                  <a:srgbClr val="000000"/>
                </a:solidFill>
                <a:latin typeface="Cambria" pitchFamily="18" charset="0"/>
              </a:rPr>
              <a:t>negate</a:t>
            </a:r>
          </a:p>
        </p:txBody>
      </p:sp>
      <p:sp>
        <p:nvSpPr>
          <p:cNvPr id="17428" name="TextBox 13"/>
          <p:cNvSpPr txBox="1">
            <a:spLocks noChangeArrowheads="1"/>
          </p:cNvSpPr>
          <p:nvPr/>
        </p:nvSpPr>
        <p:spPr bwMode="auto">
          <a:xfrm>
            <a:off x="609600" y="3330575"/>
            <a:ext cx="2895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0"/>
              </a:spcBef>
              <a:spcAft>
                <a:spcPct val="0"/>
              </a:spcAft>
            </a:pPr>
            <a:r>
              <a:rPr lang="en-US">
                <a:solidFill>
                  <a:srgbClr val="000000"/>
                </a:solidFill>
                <a:latin typeface="Cambria" pitchFamily="18" charset="0"/>
              </a:rPr>
              <a:t>times, mod, divide</a:t>
            </a:r>
          </a:p>
        </p:txBody>
      </p:sp>
      <p:sp>
        <p:nvSpPr>
          <p:cNvPr id="17429" name="TextBox 14"/>
          <p:cNvSpPr txBox="1">
            <a:spLocks noChangeArrowheads="1"/>
          </p:cNvSpPr>
          <p:nvPr/>
        </p:nvSpPr>
        <p:spPr bwMode="auto">
          <a:xfrm>
            <a:off x="609600" y="4110038"/>
            <a:ext cx="289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0"/>
              </a:spcBef>
              <a:spcAft>
                <a:spcPct val="0"/>
              </a:spcAft>
            </a:pPr>
            <a:r>
              <a:rPr lang="en-US">
                <a:solidFill>
                  <a:srgbClr val="000000"/>
                </a:solidFill>
                <a:latin typeface="Cambria" pitchFamily="18" charset="0"/>
              </a:rPr>
              <a:t>add, subtract</a:t>
            </a:r>
          </a:p>
        </p:txBody>
      </p:sp>
      <p:sp>
        <p:nvSpPr>
          <p:cNvPr id="17430" name="TextBox 15"/>
          <p:cNvSpPr txBox="1">
            <a:spLocks noChangeArrowheads="1"/>
          </p:cNvSpPr>
          <p:nvPr/>
        </p:nvSpPr>
        <p:spPr bwMode="auto">
          <a:xfrm>
            <a:off x="573088" y="4927600"/>
            <a:ext cx="289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0"/>
              </a:spcBef>
              <a:spcAft>
                <a:spcPct val="0"/>
              </a:spcAft>
            </a:pPr>
            <a:r>
              <a:rPr lang="en-US">
                <a:solidFill>
                  <a:srgbClr val="000000"/>
                </a:solidFill>
                <a:latin typeface="Cambria" pitchFamily="18" charset="0"/>
              </a:rPr>
              <a:t>compare</a:t>
            </a:r>
          </a:p>
        </p:txBody>
      </p:sp>
      <p:sp>
        <p:nvSpPr>
          <p:cNvPr id="17431" name="TextBox 16"/>
          <p:cNvSpPr txBox="1">
            <a:spLocks noChangeArrowheads="1"/>
          </p:cNvSpPr>
          <p:nvPr/>
        </p:nvSpPr>
        <p:spPr bwMode="auto">
          <a:xfrm>
            <a:off x="609600" y="5727700"/>
            <a:ext cx="2895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0"/>
              </a:spcBef>
              <a:spcAft>
                <a:spcPct val="0"/>
              </a:spcAft>
            </a:pPr>
            <a:r>
              <a:rPr lang="en-US">
                <a:solidFill>
                  <a:srgbClr val="000000"/>
                </a:solidFill>
                <a:latin typeface="Cambria" pitchFamily="18" charset="0"/>
              </a:rPr>
              <a:t>assign</a:t>
            </a:r>
          </a:p>
        </p:txBody>
      </p:sp>
      <p:cxnSp>
        <p:nvCxnSpPr>
          <p:cNvPr id="17432" name="Straight Arrow Connector 8"/>
          <p:cNvCxnSpPr>
            <a:cxnSpLocks noChangeShapeType="1"/>
          </p:cNvCxnSpPr>
          <p:nvPr/>
        </p:nvCxnSpPr>
        <p:spPr bwMode="auto">
          <a:xfrm flipV="1">
            <a:off x="8763000" y="746125"/>
            <a:ext cx="0" cy="5578475"/>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17433" name="Group 3"/>
          <p:cNvGrpSpPr>
            <a:grpSpLocks/>
          </p:cNvGrpSpPr>
          <p:nvPr/>
        </p:nvGrpSpPr>
        <p:grpSpPr bwMode="auto">
          <a:xfrm>
            <a:off x="4876800" y="6321190"/>
            <a:ext cx="473075" cy="519112"/>
            <a:chOff x="2928" y="1051"/>
            <a:chExt cx="840" cy="957"/>
          </a:xfrm>
        </p:grpSpPr>
        <p:sp>
          <p:nvSpPr>
            <p:cNvPr id="17436" name="Freeform 4"/>
            <p:cNvSpPr>
              <a:spLocks/>
            </p:cNvSpPr>
            <p:nvPr/>
          </p:nvSpPr>
          <p:spPr bwMode="auto">
            <a:xfrm>
              <a:off x="2928" y="1759"/>
              <a:ext cx="810" cy="249"/>
            </a:xfrm>
            <a:custGeom>
              <a:avLst/>
              <a:gdLst>
                <a:gd name="T0" fmla="*/ 4 w 1048"/>
                <a:gd name="T1" fmla="*/ 21 h 250"/>
                <a:gd name="T2" fmla="*/ 7 w 1048"/>
                <a:gd name="T3" fmla="*/ 83 h 250"/>
                <a:gd name="T4" fmla="*/ 7 w 1048"/>
                <a:gd name="T5" fmla="*/ 111 h 250"/>
                <a:gd name="T6" fmla="*/ 8 w 1048"/>
                <a:gd name="T7" fmla="*/ 125 h 250"/>
                <a:gd name="T8" fmla="*/ 8 w 1048"/>
                <a:gd name="T9" fmla="*/ 160 h 250"/>
                <a:gd name="T10" fmla="*/ 5 w 1048"/>
                <a:gd name="T11" fmla="*/ 229 h 250"/>
                <a:gd name="T12" fmla="*/ 2 w 1048"/>
                <a:gd name="T13" fmla="*/ 209 h 250"/>
                <a:gd name="T14" fmla="*/ 0 w 1048"/>
                <a:gd name="T15" fmla="*/ 188 h 250"/>
                <a:gd name="T16" fmla="*/ 2 w 1048"/>
                <a:gd name="T17" fmla="*/ 154 h 250"/>
                <a:gd name="T18" fmla="*/ 2 w 1048"/>
                <a:gd name="T19" fmla="*/ 125 h 250"/>
                <a:gd name="T20" fmla="*/ 2 w 1048"/>
                <a:gd name="T21" fmla="*/ 76 h 250"/>
                <a:gd name="T22" fmla="*/ 2 w 1048"/>
                <a:gd name="T23" fmla="*/ 55 h 250"/>
                <a:gd name="T24" fmla="*/ 2 w 1048"/>
                <a:gd name="T25" fmla="*/ 28 h 250"/>
                <a:gd name="T26" fmla="*/ 3 w 1048"/>
                <a:gd name="T27" fmla="*/ 14 h 250"/>
                <a:gd name="T28" fmla="*/ 4 w 1048"/>
                <a:gd name="T29" fmla="*/ 28 h 250"/>
                <a:gd name="T30" fmla="*/ 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17437" name="Oval 5"/>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17438" name="Oval 6"/>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7439" name="Oval 7"/>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7440" name="Oval 8"/>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7441" name="Oval 9"/>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7442" name="Oval 10"/>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7443" name="Oval 11"/>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7444" name="AutoShape 12"/>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17445" name="Freeform 13"/>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17446" name="Freeform 14"/>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17447" name="Freeform 15"/>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17448" name="Freeform 16"/>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0" fontAlgn="base" hangingPunct="0">
                <a:spcBef>
                  <a:spcPct val="0"/>
                </a:spcBef>
                <a:spcAft>
                  <a:spcPct val="0"/>
                </a:spcAft>
              </a:pPr>
              <a:endParaRPr lang="en-US" sz="2400">
                <a:solidFill>
                  <a:srgbClr val="000000"/>
                </a:solidFill>
              </a:endParaRPr>
            </a:p>
          </p:txBody>
        </p:sp>
      </p:grpSp>
      <p:sp>
        <p:nvSpPr>
          <p:cNvPr id="17434" name="Text Box 52"/>
          <p:cNvSpPr txBox="1">
            <a:spLocks noChangeArrowheads="1"/>
          </p:cNvSpPr>
          <p:nvPr/>
        </p:nvSpPr>
        <p:spPr bwMode="auto">
          <a:xfrm>
            <a:off x="5346048" y="6324600"/>
            <a:ext cx="3529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200" dirty="0">
                <a:solidFill>
                  <a:srgbClr val="000000"/>
                </a:solidFill>
                <a:latin typeface="Cambria" pitchFamily="18" charset="0"/>
              </a:rPr>
              <a:t>It's not worth remembering all these </a:t>
            </a:r>
            <a:r>
              <a:rPr lang="en-US" sz="1200" b="1" dirty="0">
                <a:solidFill>
                  <a:srgbClr val="000000"/>
                </a:solidFill>
                <a:latin typeface="Courier New" pitchFamily="49" charset="0"/>
                <a:cs typeface="Courier New" pitchFamily="49" charset="0"/>
              </a:rPr>
              <a:t>%+/*</a:t>
            </a:r>
            <a:r>
              <a:rPr lang="en-US" sz="1200" dirty="0">
                <a:solidFill>
                  <a:srgbClr val="000000"/>
                </a:solidFill>
                <a:latin typeface="Cambria" pitchFamily="18" charset="0"/>
              </a:rPr>
              <a:t> things!     I’d recommend </a:t>
            </a:r>
            <a:r>
              <a:rPr lang="en-US" sz="1200" u="sng" dirty="0">
                <a:solidFill>
                  <a:srgbClr val="000000"/>
                </a:solidFill>
                <a:latin typeface="Cambria" pitchFamily="18" charset="0"/>
              </a:rPr>
              <a:t>parentheses</a:t>
            </a:r>
            <a:r>
              <a:rPr lang="en-US" sz="1200" dirty="0">
                <a:solidFill>
                  <a:srgbClr val="000000"/>
                </a:solidFill>
                <a:latin typeface="Cambria" pitchFamily="18" charset="0"/>
              </a:rPr>
              <a:t> over  </a:t>
            </a:r>
            <a:r>
              <a:rPr lang="en-US" sz="1200" u="sng" dirty="0">
                <a:solidFill>
                  <a:srgbClr val="000000"/>
                </a:solidFill>
                <a:latin typeface="Cambria" pitchFamily="18" charset="0"/>
              </a:rPr>
              <a:t>precedence</a:t>
            </a:r>
            <a:r>
              <a:rPr lang="en-US" sz="1200" dirty="0">
                <a:solidFill>
                  <a:srgbClr val="000000"/>
                </a:solidFill>
                <a:latin typeface="Cambria" pitchFamily="18" charset="0"/>
              </a:rPr>
              <a:t>.</a:t>
            </a:r>
          </a:p>
        </p:txBody>
      </p:sp>
      <p:sp>
        <p:nvSpPr>
          <p:cNvPr id="17435" name="TextBox 43"/>
          <p:cNvSpPr txBox="1">
            <a:spLocks noChangeArrowheads="1"/>
          </p:cNvSpPr>
          <p:nvPr/>
        </p:nvSpPr>
        <p:spPr bwMode="auto">
          <a:xfrm>
            <a:off x="6797675" y="333375"/>
            <a:ext cx="2205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0" fontAlgn="base" hangingPunct="0">
              <a:spcBef>
                <a:spcPct val="0"/>
              </a:spcBef>
              <a:spcAft>
                <a:spcPct val="0"/>
              </a:spcAft>
            </a:pPr>
            <a:r>
              <a:rPr lang="en-US" sz="1800" b="1" dirty="0">
                <a:solidFill>
                  <a:srgbClr val="000000"/>
                </a:solidFill>
                <a:latin typeface="Calibri" pitchFamily="34" charset="0"/>
              </a:rPr>
              <a:t>higher precedence</a:t>
            </a:r>
          </a:p>
        </p:txBody>
      </p:sp>
    </p:spTree>
    <p:extLst>
      <p:ext uri="{BB962C8B-B14F-4D97-AF65-F5344CB8AC3E}">
        <p14:creationId xmlns:p14="http://schemas.microsoft.com/office/powerpoint/2010/main" val="2711243079"/>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7"/>
          <p:cNvSpPr>
            <a:spLocks noChangeArrowheads="1"/>
          </p:cNvSpPr>
          <p:nvPr/>
        </p:nvSpPr>
        <p:spPr bwMode="auto">
          <a:xfrm>
            <a:off x="3048000" y="26670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fac(5)</a:t>
            </a:r>
          </a:p>
        </p:txBody>
      </p:sp>
      <p:sp>
        <p:nvSpPr>
          <p:cNvPr id="48132" name="Rectangle 8"/>
          <p:cNvSpPr>
            <a:spLocks noChangeArrowheads="1"/>
          </p:cNvSpPr>
          <p:nvPr/>
        </p:nvSpPr>
        <p:spPr bwMode="auto">
          <a:xfrm>
            <a:off x="3046413" y="33528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5 * fac(4)</a:t>
            </a:r>
          </a:p>
        </p:txBody>
      </p:sp>
      <p:sp>
        <p:nvSpPr>
          <p:cNvPr id="48133" name="Rectangle 9"/>
          <p:cNvSpPr>
            <a:spLocks noChangeArrowheads="1"/>
          </p:cNvSpPr>
          <p:nvPr/>
        </p:nvSpPr>
        <p:spPr bwMode="auto">
          <a:xfrm>
            <a:off x="3808413" y="40386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4 * fac(3)</a:t>
            </a:r>
          </a:p>
        </p:txBody>
      </p:sp>
      <p:sp>
        <p:nvSpPr>
          <p:cNvPr id="48134" name="Rectangle 10"/>
          <p:cNvSpPr>
            <a:spLocks noChangeArrowheads="1"/>
          </p:cNvSpPr>
          <p:nvPr/>
        </p:nvSpPr>
        <p:spPr bwMode="auto">
          <a:xfrm>
            <a:off x="4527550" y="4724400"/>
            <a:ext cx="319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3 *   2</a:t>
            </a:r>
          </a:p>
        </p:txBody>
      </p:sp>
      <p:sp>
        <p:nvSpPr>
          <p:cNvPr id="48135" name="AutoShape 12"/>
          <p:cNvSpPr>
            <a:spLocks/>
          </p:cNvSpPr>
          <p:nvPr/>
        </p:nvSpPr>
        <p:spPr bwMode="auto">
          <a:xfrm rot="5400000" flipV="1">
            <a:off x="3846513" y="2400300"/>
            <a:ext cx="228600" cy="1676400"/>
          </a:xfrm>
          <a:prstGeom prst="leftBrace">
            <a:avLst>
              <a:gd name="adj1" fmla="val 61111"/>
              <a:gd name="adj2" fmla="val 34125"/>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36" name="AutoShape 13"/>
          <p:cNvSpPr>
            <a:spLocks/>
          </p:cNvSpPr>
          <p:nvPr/>
        </p:nvSpPr>
        <p:spPr bwMode="auto">
          <a:xfrm rot="5400000" flipV="1">
            <a:off x="4683920" y="3085306"/>
            <a:ext cx="188912" cy="1717675"/>
          </a:xfrm>
          <a:prstGeom prst="leftBrace">
            <a:avLst>
              <a:gd name="adj1" fmla="val 75771"/>
              <a:gd name="adj2" fmla="val 32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37" name="AutoShape 14"/>
          <p:cNvSpPr>
            <a:spLocks/>
          </p:cNvSpPr>
          <p:nvPr/>
        </p:nvSpPr>
        <p:spPr bwMode="auto">
          <a:xfrm rot="5400000" flipV="1">
            <a:off x="5414170" y="3739356"/>
            <a:ext cx="138112" cy="1679575"/>
          </a:xfrm>
          <a:prstGeom prst="leftBrace">
            <a:avLst>
              <a:gd name="adj1" fmla="val 101341"/>
              <a:gd name="adj2" fmla="val 32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 name="Text Box 5"/>
          <p:cNvSpPr txBox="1">
            <a:spLocks noChangeArrowheads="1"/>
          </p:cNvSpPr>
          <p:nvPr/>
        </p:nvSpPr>
        <p:spPr bwMode="auto">
          <a:xfrm>
            <a:off x="6054902" y="228600"/>
            <a:ext cx="2743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dirty="0">
                <a:latin typeface="Cambria" pitchFamily="18" charset="0"/>
              </a:rPr>
              <a:t>Behind the curtain…</a:t>
            </a:r>
          </a:p>
        </p:txBody>
      </p:sp>
      <p:sp>
        <p:nvSpPr>
          <p:cNvPr id="12" name="Text Box 6"/>
          <p:cNvSpPr txBox="1">
            <a:spLocks noChangeArrowheads="1"/>
          </p:cNvSpPr>
          <p:nvPr/>
        </p:nvSpPr>
        <p:spPr bwMode="auto">
          <a:xfrm>
            <a:off x="152400" y="231775"/>
            <a:ext cx="4267200" cy="1836738"/>
          </a:xfrm>
          <a:prstGeom prst="rect">
            <a:avLst/>
          </a:prstGeom>
          <a:solidFill>
            <a:schemeClr val="bg1">
              <a:lumMod val="85000"/>
            </a:schemeClr>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90000"/>
              </a:lnSpc>
            </a:pPr>
            <a:r>
              <a:rPr lang="en-US" sz="1800" b="1" dirty="0" err="1">
                <a:solidFill>
                  <a:srgbClr val="FF6600"/>
                </a:solidFill>
                <a:latin typeface="Courier New" pitchFamily="49" charset="0"/>
              </a:rPr>
              <a:t>def</a:t>
            </a:r>
            <a:r>
              <a:rPr lang="en-US" sz="1800" b="1" dirty="0">
                <a:latin typeface="Courier New" pitchFamily="49" charset="0"/>
              </a:rPr>
              <a:t> </a:t>
            </a:r>
            <a:r>
              <a:rPr lang="en-US" sz="1800" b="1" dirty="0" err="1">
                <a:solidFill>
                  <a:srgbClr val="0C0BC6"/>
                </a:solidFill>
                <a:latin typeface="Courier New" pitchFamily="49" charset="0"/>
              </a:rPr>
              <a:t>fac</a:t>
            </a:r>
            <a:r>
              <a:rPr lang="en-US" sz="1800" b="1" dirty="0">
                <a:latin typeface="Courier New" pitchFamily="49" charset="0"/>
              </a:rPr>
              <a:t>(N):</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if</a:t>
            </a:r>
            <a:r>
              <a:rPr lang="en-US" sz="1800" b="1" dirty="0">
                <a:latin typeface="Courier New" pitchFamily="49" charset="0"/>
              </a:rPr>
              <a:t> N &lt;= 1:</a:t>
            </a: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return</a:t>
            </a:r>
            <a:r>
              <a:rPr lang="en-US" sz="1800" b="1" dirty="0">
                <a:latin typeface="Courier New" pitchFamily="49" charset="0"/>
              </a:rPr>
              <a:t> 1</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else</a:t>
            </a:r>
            <a:r>
              <a:rPr lang="en-US" sz="1800" b="1" dirty="0">
                <a:latin typeface="Courier New" pitchFamily="49" charset="0"/>
              </a:rPr>
              <a:t>:</a:t>
            </a:r>
          </a:p>
          <a:p>
            <a:pPr eaLnBrk="1" hangingPunct="1">
              <a:lnSpc>
                <a:spcPct val="90000"/>
              </a:lnSpc>
            </a:pPr>
            <a:r>
              <a:rPr lang="en-US" sz="1800" b="1" dirty="0">
                <a:solidFill>
                  <a:srgbClr val="FF6600"/>
                </a:solidFill>
                <a:latin typeface="Courier New" pitchFamily="49" charset="0"/>
              </a:rPr>
              <a:t>        return</a:t>
            </a:r>
            <a:r>
              <a:rPr lang="en-US" sz="1800" b="1" dirty="0">
                <a:latin typeface="Courier New" pitchFamily="49" charset="0"/>
              </a:rPr>
              <a:t> N * </a:t>
            </a:r>
            <a:r>
              <a:rPr lang="en-US" sz="1800" b="1" dirty="0" err="1">
                <a:latin typeface="Courier New" pitchFamily="49" charset="0"/>
              </a:rPr>
              <a:t>fac</a:t>
            </a:r>
            <a:r>
              <a:rPr lang="en-US" sz="1800" b="1" dirty="0">
                <a:latin typeface="Courier New" pitchFamily="49" charset="0"/>
              </a:rPr>
              <a:t>(N-1)</a:t>
            </a:r>
          </a:p>
        </p:txBody>
      </p:sp>
      <p:sp>
        <p:nvSpPr>
          <p:cNvPr id="13" name="Rectangle 12"/>
          <p:cNvSpPr/>
          <p:nvPr/>
        </p:nvSpPr>
        <p:spPr>
          <a:xfrm>
            <a:off x="3048000" y="4053890"/>
            <a:ext cx="2295524" cy="461665"/>
          </a:xfrm>
          <a:prstGeom prst="rect">
            <a:avLst/>
          </a:prstGeom>
        </p:spPr>
        <p:txBody>
          <a:bodyPr wrap="square">
            <a:spAutoFit/>
          </a:bodyPr>
          <a:lstStyle/>
          <a:p>
            <a:r>
              <a:rPr lang="en-US" b="1" dirty="0">
                <a:solidFill>
                  <a:schemeClr val="bg1">
                    <a:lumMod val="65000"/>
                  </a:schemeClr>
                </a:solidFill>
                <a:latin typeface="Courier New" pitchFamily="49" charset="0"/>
              </a:rPr>
              <a:t>5 *</a:t>
            </a:r>
            <a:endParaRPr lang="en-US" dirty="0">
              <a:solidFill>
                <a:schemeClr val="bg1">
                  <a:lumMod val="65000"/>
                </a:schemeClr>
              </a:solidFill>
            </a:endParaRPr>
          </a:p>
        </p:txBody>
      </p:sp>
      <p:sp>
        <p:nvSpPr>
          <p:cNvPr id="14" name="Rectangle 13"/>
          <p:cNvSpPr/>
          <p:nvPr/>
        </p:nvSpPr>
        <p:spPr>
          <a:xfrm>
            <a:off x="3048000" y="4731224"/>
            <a:ext cx="2295524" cy="461665"/>
          </a:xfrm>
          <a:prstGeom prst="rect">
            <a:avLst/>
          </a:prstGeom>
        </p:spPr>
        <p:txBody>
          <a:bodyPr wrap="square">
            <a:spAutoFit/>
          </a:bodyPr>
          <a:lstStyle/>
          <a:p>
            <a:r>
              <a:rPr lang="en-US" b="1" dirty="0">
                <a:solidFill>
                  <a:schemeClr val="bg1">
                    <a:lumMod val="65000"/>
                  </a:schemeClr>
                </a:solidFill>
                <a:latin typeface="Courier New" pitchFamily="49" charset="0"/>
              </a:rPr>
              <a:t>5 </a:t>
            </a:r>
            <a:r>
              <a:rPr lang="en-US" b="1" dirty="0" smtClean="0">
                <a:solidFill>
                  <a:schemeClr val="bg1">
                    <a:lumMod val="65000"/>
                  </a:schemeClr>
                </a:solidFill>
                <a:latin typeface="Courier New" pitchFamily="49" charset="0"/>
              </a:rPr>
              <a:t>* 4 *</a:t>
            </a:r>
            <a:endParaRPr lang="en-US" dirty="0">
              <a:solidFill>
                <a:schemeClr val="bg1">
                  <a:lumMod val="65000"/>
                </a:schemeClr>
              </a:solidFill>
            </a:endParaRPr>
          </a:p>
        </p:txBody>
      </p:sp>
    </p:spTree>
    <p:extLst>
      <p:ext uri="{BB962C8B-B14F-4D97-AF65-F5344CB8AC3E}">
        <p14:creationId xmlns:p14="http://schemas.microsoft.com/office/powerpoint/2010/main" val="3939280597"/>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7"/>
          <p:cNvSpPr>
            <a:spLocks noChangeArrowheads="1"/>
          </p:cNvSpPr>
          <p:nvPr/>
        </p:nvSpPr>
        <p:spPr bwMode="auto">
          <a:xfrm>
            <a:off x="3048000" y="26670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fac(5)</a:t>
            </a:r>
          </a:p>
        </p:txBody>
      </p:sp>
      <p:sp>
        <p:nvSpPr>
          <p:cNvPr id="49156" name="Rectangle 8"/>
          <p:cNvSpPr>
            <a:spLocks noChangeArrowheads="1"/>
          </p:cNvSpPr>
          <p:nvPr/>
        </p:nvSpPr>
        <p:spPr bwMode="auto">
          <a:xfrm>
            <a:off x="3046413" y="33528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5 * fac(4)</a:t>
            </a:r>
          </a:p>
        </p:txBody>
      </p:sp>
      <p:sp>
        <p:nvSpPr>
          <p:cNvPr id="49157" name="Rectangle 9"/>
          <p:cNvSpPr>
            <a:spLocks noChangeArrowheads="1"/>
          </p:cNvSpPr>
          <p:nvPr/>
        </p:nvSpPr>
        <p:spPr bwMode="auto">
          <a:xfrm>
            <a:off x="3808413" y="40386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4 *   6</a:t>
            </a:r>
          </a:p>
        </p:txBody>
      </p:sp>
      <p:sp>
        <p:nvSpPr>
          <p:cNvPr id="49158" name="AutoShape 12"/>
          <p:cNvSpPr>
            <a:spLocks/>
          </p:cNvSpPr>
          <p:nvPr/>
        </p:nvSpPr>
        <p:spPr bwMode="auto">
          <a:xfrm rot="5400000" flipV="1">
            <a:off x="3846513" y="2400300"/>
            <a:ext cx="228600" cy="1676400"/>
          </a:xfrm>
          <a:prstGeom prst="leftBrace">
            <a:avLst>
              <a:gd name="adj1" fmla="val 61111"/>
              <a:gd name="adj2" fmla="val 34125"/>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59" name="AutoShape 13"/>
          <p:cNvSpPr>
            <a:spLocks/>
          </p:cNvSpPr>
          <p:nvPr/>
        </p:nvSpPr>
        <p:spPr bwMode="auto">
          <a:xfrm rot="5400000" flipV="1">
            <a:off x="4683920" y="3085306"/>
            <a:ext cx="188912" cy="1717675"/>
          </a:xfrm>
          <a:prstGeom prst="leftBrace">
            <a:avLst>
              <a:gd name="adj1" fmla="val 75771"/>
              <a:gd name="adj2" fmla="val 32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 name="Text Box 5"/>
          <p:cNvSpPr txBox="1">
            <a:spLocks noChangeArrowheads="1"/>
          </p:cNvSpPr>
          <p:nvPr/>
        </p:nvSpPr>
        <p:spPr bwMode="auto">
          <a:xfrm>
            <a:off x="6054902" y="228600"/>
            <a:ext cx="2743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dirty="0">
                <a:latin typeface="Cambria" pitchFamily="18" charset="0"/>
              </a:rPr>
              <a:t>Behind the curtain…</a:t>
            </a:r>
          </a:p>
        </p:txBody>
      </p:sp>
      <p:sp>
        <p:nvSpPr>
          <p:cNvPr id="10" name="Text Box 6"/>
          <p:cNvSpPr txBox="1">
            <a:spLocks noChangeArrowheads="1"/>
          </p:cNvSpPr>
          <p:nvPr/>
        </p:nvSpPr>
        <p:spPr bwMode="auto">
          <a:xfrm>
            <a:off x="152400" y="231775"/>
            <a:ext cx="4267200" cy="1836738"/>
          </a:xfrm>
          <a:prstGeom prst="rect">
            <a:avLst/>
          </a:prstGeom>
          <a:solidFill>
            <a:schemeClr val="bg1">
              <a:lumMod val="85000"/>
            </a:schemeClr>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90000"/>
              </a:lnSpc>
            </a:pPr>
            <a:r>
              <a:rPr lang="en-US" sz="1800" b="1" dirty="0" err="1">
                <a:solidFill>
                  <a:srgbClr val="FF6600"/>
                </a:solidFill>
                <a:latin typeface="Courier New" pitchFamily="49" charset="0"/>
              </a:rPr>
              <a:t>def</a:t>
            </a:r>
            <a:r>
              <a:rPr lang="en-US" sz="1800" b="1" dirty="0">
                <a:latin typeface="Courier New" pitchFamily="49" charset="0"/>
              </a:rPr>
              <a:t> </a:t>
            </a:r>
            <a:r>
              <a:rPr lang="en-US" sz="1800" b="1" dirty="0" err="1">
                <a:solidFill>
                  <a:srgbClr val="0C0BC6"/>
                </a:solidFill>
                <a:latin typeface="Courier New" pitchFamily="49" charset="0"/>
              </a:rPr>
              <a:t>fac</a:t>
            </a:r>
            <a:r>
              <a:rPr lang="en-US" sz="1800" b="1" dirty="0">
                <a:latin typeface="Courier New" pitchFamily="49" charset="0"/>
              </a:rPr>
              <a:t>(N):</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if</a:t>
            </a:r>
            <a:r>
              <a:rPr lang="en-US" sz="1800" b="1" dirty="0">
                <a:latin typeface="Courier New" pitchFamily="49" charset="0"/>
              </a:rPr>
              <a:t> N &lt;= 1:</a:t>
            </a: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return</a:t>
            </a:r>
            <a:r>
              <a:rPr lang="en-US" sz="1800" b="1" dirty="0">
                <a:latin typeface="Courier New" pitchFamily="49" charset="0"/>
              </a:rPr>
              <a:t> 1</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else</a:t>
            </a:r>
            <a:r>
              <a:rPr lang="en-US" sz="1800" b="1" dirty="0">
                <a:latin typeface="Courier New" pitchFamily="49" charset="0"/>
              </a:rPr>
              <a:t>:</a:t>
            </a:r>
          </a:p>
          <a:p>
            <a:pPr eaLnBrk="1" hangingPunct="1">
              <a:lnSpc>
                <a:spcPct val="90000"/>
              </a:lnSpc>
            </a:pPr>
            <a:r>
              <a:rPr lang="en-US" sz="1800" b="1" dirty="0">
                <a:solidFill>
                  <a:srgbClr val="FF6600"/>
                </a:solidFill>
                <a:latin typeface="Courier New" pitchFamily="49" charset="0"/>
              </a:rPr>
              <a:t>        return</a:t>
            </a:r>
            <a:r>
              <a:rPr lang="en-US" sz="1800" b="1" dirty="0">
                <a:latin typeface="Courier New" pitchFamily="49" charset="0"/>
              </a:rPr>
              <a:t> N * </a:t>
            </a:r>
            <a:r>
              <a:rPr lang="en-US" sz="1800" b="1" dirty="0" err="1">
                <a:latin typeface="Courier New" pitchFamily="49" charset="0"/>
              </a:rPr>
              <a:t>fac</a:t>
            </a:r>
            <a:r>
              <a:rPr lang="en-US" sz="1800" b="1" dirty="0">
                <a:latin typeface="Courier New" pitchFamily="49" charset="0"/>
              </a:rPr>
              <a:t>(N-1)</a:t>
            </a:r>
          </a:p>
        </p:txBody>
      </p:sp>
      <p:sp>
        <p:nvSpPr>
          <p:cNvPr id="11" name="Rectangle 10"/>
          <p:cNvSpPr/>
          <p:nvPr/>
        </p:nvSpPr>
        <p:spPr>
          <a:xfrm>
            <a:off x="3048000" y="4053890"/>
            <a:ext cx="2295524" cy="461665"/>
          </a:xfrm>
          <a:prstGeom prst="rect">
            <a:avLst/>
          </a:prstGeom>
        </p:spPr>
        <p:txBody>
          <a:bodyPr wrap="square">
            <a:spAutoFit/>
          </a:bodyPr>
          <a:lstStyle/>
          <a:p>
            <a:r>
              <a:rPr lang="en-US" b="1" dirty="0">
                <a:solidFill>
                  <a:schemeClr val="bg1">
                    <a:lumMod val="65000"/>
                  </a:schemeClr>
                </a:solidFill>
                <a:latin typeface="Courier New" pitchFamily="49" charset="0"/>
              </a:rPr>
              <a:t>5 *</a:t>
            </a:r>
            <a:endParaRPr lang="en-US" dirty="0">
              <a:solidFill>
                <a:schemeClr val="bg1">
                  <a:lumMod val="65000"/>
                </a:schemeClr>
              </a:solidFill>
            </a:endParaRPr>
          </a:p>
        </p:txBody>
      </p:sp>
    </p:spTree>
    <p:extLst>
      <p:ext uri="{BB962C8B-B14F-4D97-AF65-F5344CB8AC3E}">
        <p14:creationId xmlns:p14="http://schemas.microsoft.com/office/powerpoint/2010/main" val="2081417883"/>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7"/>
          <p:cNvSpPr>
            <a:spLocks noChangeArrowheads="1"/>
          </p:cNvSpPr>
          <p:nvPr/>
        </p:nvSpPr>
        <p:spPr bwMode="auto">
          <a:xfrm>
            <a:off x="3048000" y="26670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fac(5)</a:t>
            </a:r>
          </a:p>
        </p:txBody>
      </p:sp>
      <p:sp>
        <p:nvSpPr>
          <p:cNvPr id="50180" name="Rectangle 8"/>
          <p:cNvSpPr>
            <a:spLocks noChangeArrowheads="1"/>
          </p:cNvSpPr>
          <p:nvPr/>
        </p:nvSpPr>
        <p:spPr bwMode="auto">
          <a:xfrm>
            <a:off x="3046413" y="33528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5 *   24</a:t>
            </a:r>
          </a:p>
        </p:txBody>
      </p:sp>
      <p:sp>
        <p:nvSpPr>
          <p:cNvPr id="50181" name="AutoShape 12"/>
          <p:cNvSpPr>
            <a:spLocks/>
          </p:cNvSpPr>
          <p:nvPr/>
        </p:nvSpPr>
        <p:spPr bwMode="auto">
          <a:xfrm rot="5400000" flipV="1">
            <a:off x="3846513" y="2400300"/>
            <a:ext cx="228600" cy="1676400"/>
          </a:xfrm>
          <a:prstGeom prst="leftBrace">
            <a:avLst>
              <a:gd name="adj1" fmla="val 61111"/>
              <a:gd name="adj2" fmla="val 34125"/>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 name="Text Box 5"/>
          <p:cNvSpPr txBox="1">
            <a:spLocks noChangeArrowheads="1"/>
          </p:cNvSpPr>
          <p:nvPr/>
        </p:nvSpPr>
        <p:spPr bwMode="auto">
          <a:xfrm>
            <a:off x="6054902" y="228600"/>
            <a:ext cx="2743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dirty="0">
                <a:latin typeface="Cambria" pitchFamily="18" charset="0"/>
              </a:rPr>
              <a:t>Behind the curtain…</a:t>
            </a:r>
          </a:p>
        </p:txBody>
      </p:sp>
      <p:sp>
        <p:nvSpPr>
          <p:cNvPr id="8" name="Text Box 6"/>
          <p:cNvSpPr txBox="1">
            <a:spLocks noChangeArrowheads="1"/>
          </p:cNvSpPr>
          <p:nvPr/>
        </p:nvSpPr>
        <p:spPr bwMode="auto">
          <a:xfrm>
            <a:off x="152400" y="231775"/>
            <a:ext cx="4267200" cy="1836738"/>
          </a:xfrm>
          <a:prstGeom prst="rect">
            <a:avLst/>
          </a:prstGeom>
          <a:solidFill>
            <a:schemeClr val="bg1">
              <a:lumMod val="85000"/>
            </a:schemeClr>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90000"/>
              </a:lnSpc>
            </a:pPr>
            <a:r>
              <a:rPr lang="en-US" sz="1800" b="1" dirty="0" err="1">
                <a:solidFill>
                  <a:srgbClr val="FF6600"/>
                </a:solidFill>
                <a:latin typeface="Courier New" pitchFamily="49" charset="0"/>
              </a:rPr>
              <a:t>def</a:t>
            </a:r>
            <a:r>
              <a:rPr lang="en-US" sz="1800" b="1" dirty="0">
                <a:latin typeface="Courier New" pitchFamily="49" charset="0"/>
              </a:rPr>
              <a:t> </a:t>
            </a:r>
            <a:r>
              <a:rPr lang="en-US" sz="1800" b="1" dirty="0" err="1">
                <a:solidFill>
                  <a:srgbClr val="0C0BC6"/>
                </a:solidFill>
                <a:latin typeface="Courier New" pitchFamily="49" charset="0"/>
              </a:rPr>
              <a:t>fac</a:t>
            </a:r>
            <a:r>
              <a:rPr lang="en-US" sz="1800" b="1" dirty="0">
                <a:latin typeface="Courier New" pitchFamily="49" charset="0"/>
              </a:rPr>
              <a:t>(N):</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if</a:t>
            </a:r>
            <a:r>
              <a:rPr lang="en-US" sz="1800" b="1" dirty="0">
                <a:latin typeface="Courier New" pitchFamily="49" charset="0"/>
              </a:rPr>
              <a:t> N &lt;= 1:</a:t>
            </a: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return</a:t>
            </a:r>
            <a:r>
              <a:rPr lang="en-US" sz="1800" b="1" dirty="0">
                <a:latin typeface="Courier New" pitchFamily="49" charset="0"/>
              </a:rPr>
              <a:t> 1</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else</a:t>
            </a:r>
            <a:r>
              <a:rPr lang="en-US" sz="1800" b="1" dirty="0">
                <a:latin typeface="Courier New" pitchFamily="49" charset="0"/>
              </a:rPr>
              <a:t>:</a:t>
            </a:r>
          </a:p>
          <a:p>
            <a:pPr eaLnBrk="1" hangingPunct="1">
              <a:lnSpc>
                <a:spcPct val="90000"/>
              </a:lnSpc>
            </a:pPr>
            <a:r>
              <a:rPr lang="en-US" sz="1800" b="1" dirty="0">
                <a:solidFill>
                  <a:srgbClr val="FF6600"/>
                </a:solidFill>
                <a:latin typeface="Courier New" pitchFamily="49" charset="0"/>
              </a:rPr>
              <a:t>        return</a:t>
            </a:r>
            <a:r>
              <a:rPr lang="en-US" sz="1800" b="1" dirty="0">
                <a:latin typeface="Courier New" pitchFamily="49" charset="0"/>
              </a:rPr>
              <a:t> N * </a:t>
            </a:r>
            <a:r>
              <a:rPr lang="en-US" sz="1800" b="1" dirty="0" err="1">
                <a:latin typeface="Courier New" pitchFamily="49" charset="0"/>
              </a:rPr>
              <a:t>fac</a:t>
            </a:r>
            <a:r>
              <a:rPr lang="en-US" sz="1800" b="1" dirty="0">
                <a:latin typeface="Courier New" pitchFamily="49" charset="0"/>
              </a:rPr>
              <a:t>(N-1)</a:t>
            </a:r>
          </a:p>
        </p:txBody>
      </p:sp>
    </p:spTree>
    <p:extLst>
      <p:ext uri="{BB962C8B-B14F-4D97-AF65-F5344CB8AC3E}">
        <p14:creationId xmlns:p14="http://schemas.microsoft.com/office/powerpoint/2010/main" val="2627430700"/>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ounded Rectangle 1"/>
          <p:cNvSpPr>
            <a:spLocks noChangeArrowheads="1"/>
          </p:cNvSpPr>
          <p:nvPr/>
        </p:nvSpPr>
        <p:spPr bwMode="auto">
          <a:xfrm>
            <a:off x="927100" y="5105400"/>
            <a:ext cx="7302500" cy="1371600"/>
          </a:xfrm>
          <a:prstGeom prst="roundRect">
            <a:avLst>
              <a:gd name="adj" fmla="val 16667"/>
            </a:avLst>
          </a:prstGeom>
          <a:solidFill>
            <a:srgbClr val="CCEC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51204" name="Rectangle 7"/>
          <p:cNvSpPr>
            <a:spLocks noChangeArrowheads="1"/>
          </p:cNvSpPr>
          <p:nvPr/>
        </p:nvSpPr>
        <p:spPr bwMode="auto">
          <a:xfrm>
            <a:off x="3048000" y="26670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fac(5)</a:t>
            </a:r>
          </a:p>
        </p:txBody>
      </p:sp>
      <p:sp>
        <p:nvSpPr>
          <p:cNvPr id="51205" name="Text Box 9"/>
          <p:cNvSpPr txBox="1">
            <a:spLocks noChangeArrowheads="1"/>
          </p:cNvSpPr>
          <p:nvPr/>
        </p:nvSpPr>
        <p:spPr bwMode="auto">
          <a:xfrm>
            <a:off x="2819400" y="3505200"/>
            <a:ext cx="1885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1800"/>
              <a:t>Result:    </a:t>
            </a:r>
            <a:r>
              <a:rPr lang="en-US" b="1">
                <a:solidFill>
                  <a:schemeClr val="accent2"/>
                </a:solidFill>
                <a:latin typeface="Courier New" pitchFamily="49" charset="0"/>
              </a:rPr>
              <a:t>120</a:t>
            </a:r>
          </a:p>
        </p:txBody>
      </p:sp>
      <p:sp>
        <p:nvSpPr>
          <p:cNvPr id="51206" name="Rectangle 10"/>
          <p:cNvSpPr>
            <a:spLocks noChangeArrowheads="1"/>
          </p:cNvSpPr>
          <p:nvPr/>
        </p:nvSpPr>
        <p:spPr bwMode="auto">
          <a:xfrm>
            <a:off x="2514600" y="3352800"/>
            <a:ext cx="2309813" cy="762000"/>
          </a:xfrm>
          <a:prstGeom prst="rect">
            <a:avLst/>
          </a:prstGeom>
          <a:noFill/>
          <a:ln w="285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07" name="Text Box 14"/>
          <p:cNvSpPr txBox="1">
            <a:spLocks noChangeArrowheads="1"/>
          </p:cNvSpPr>
          <p:nvPr/>
        </p:nvSpPr>
        <p:spPr bwMode="auto">
          <a:xfrm>
            <a:off x="3733800" y="5410200"/>
            <a:ext cx="24384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800" b="1">
                <a:latin typeface="Courier New" pitchFamily="49" charset="0"/>
              </a:rPr>
              <a:t>0 x*** -&gt; N 0</a:t>
            </a:r>
          </a:p>
          <a:p>
            <a:pPr>
              <a:spcBef>
                <a:spcPct val="50000"/>
              </a:spcBef>
            </a:pPr>
            <a:r>
              <a:rPr lang="en-US" sz="1800" b="1">
                <a:latin typeface="Courier New" pitchFamily="49" charset="0"/>
              </a:rPr>
              <a:t>0 N*** -&gt; X 1</a:t>
            </a:r>
          </a:p>
        </p:txBody>
      </p:sp>
      <p:sp>
        <p:nvSpPr>
          <p:cNvPr id="51208" name="Text Box 15"/>
          <p:cNvSpPr txBox="1">
            <a:spLocks noChangeArrowheads="1"/>
          </p:cNvSpPr>
          <p:nvPr/>
        </p:nvSpPr>
        <p:spPr bwMode="auto">
          <a:xfrm>
            <a:off x="927100" y="5548313"/>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a:solidFill>
                  <a:srgbClr val="0C0BC6"/>
                </a:solidFill>
              </a:rPr>
              <a:t>Look familiar?</a:t>
            </a:r>
          </a:p>
        </p:txBody>
      </p:sp>
      <p:sp>
        <p:nvSpPr>
          <p:cNvPr id="51209" name="Text Box 16"/>
          <p:cNvSpPr txBox="1">
            <a:spLocks noChangeArrowheads="1"/>
          </p:cNvSpPr>
          <p:nvPr/>
        </p:nvSpPr>
        <p:spPr bwMode="auto">
          <a:xfrm>
            <a:off x="5859463" y="5381625"/>
            <a:ext cx="23701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600" b="1">
                <a:solidFill>
                  <a:srgbClr val="0C0BC6"/>
                </a:solidFill>
              </a:rPr>
              <a:t>Recursive step</a:t>
            </a:r>
          </a:p>
        </p:txBody>
      </p:sp>
      <p:sp>
        <p:nvSpPr>
          <p:cNvPr id="51210" name="Text Box 17"/>
          <p:cNvSpPr txBox="1">
            <a:spLocks noChangeArrowheads="1"/>
          </p:cNvSpPr>
          <p:nvPr/>
        </p:nvSpPr>
        <p:spPr bwMode="auto">
          <a:xfrm>
            <a:off x="5867400" y="5822950"/>
            <a:ext cx="190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600" b="1">
                <a:solidFill>
                  <a:srgbClr val="0C0BC6"/>
                </a:solidFill>
              </a:rPr>
              <a:t>Base case</a:t>
            </a:r>
          </a:p>
        </p:txBody>
      </p:sp>
      <p:sp>
        <p:nvSpPr>
          <p:cNvPr id="51212" name="TextBox 1"/>
          <p:cNvSpPr txBox="1">
            <a:spLocks noChangeArrowheads="1"/>
          </p:cNvSpPr>
          <p:nvPr/>
        </p:nvSpPr>
        <p:spPr bwMode="auto">
          <a:xfrm rot="20707256">
            <a:off x="3790290" y="3883817"/>
            <a:ext cx="23622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dirty="0">
                <a:solidFill>
                  <a:srgbClr val="C00000"/>
                </a:solidFill>
                <a:latin typeface="Cambria" pitchFamily="18" charset="0"/>
              </a:rPr>
              <a:t>show </a:t>
            </a:r>
            <a:r>
              <a:rPr lang="en-US" b="1" dirty="0" err="1">
                <a:solidFill>
                  <a:srgbClr val="C00000"/>
                </a:solidFill>
                <a:latin typeface="Courier New" pitchFamily="49" charset="0"/>
                <a:cs typeface="Courier New" pitchFamily="49" charset="0"/>
              </a:rPr>
              <a:t>facWPR</a:t>
            </a:r>
            <a:r>
              <a:rPr lang="en-US" dirty="0">
                <a:solidFill>
                  <a:srgbClr val="C00000"/>
                </a:solidFill>
                <a:latin typeface="Cambria" pitchFamily="18" charset="0"/>
              </a:rPr>
              <a:t> …</a:t>
            </a:r>
          </a:p>
        </p:txBody>
      </p:sp>
      <p:sp>
        <p:nvSpPr>
          <p:cNvPr id="14" name="Text Box 5"/>
          <p:cNvSpPr txBox="1">
            <a:spLocks noChangeArrowheads="1"/>
          </p:cNvSpPr>
          <p:nvPr/>
        </p:nvSpPr>
        <p:spPr bwMode="auto">
          <a:xfrm>
            <a:off x="6054902" y="228600"/>
            <a:ext cx="2743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dirty="0">
                <a:latin typeface="Cambria" pitchFamily="18" charset="0"/>
              </a:rPr>
              <a:t>Behind the curtain…</a:t>
            </a:r>
          </a:p>
        </p:txBody>
      </p:sp>
      <p:sp>
        <p:nvSpPr>
          <p:cNvPr id="15" name="Text Box 6"/>
          <p:cNvSpPr txBox="1">
            <a:spLocks noChangeArrowheads="1"/>
          </p:cNvSpPr>
          <p:nvPr/>
        </p:nvSpPr>
        <p:spPr bwMode="auto">
          <a:xfrm>
            <a:off x="152400" y="231775"/>
            <a:ext cx="4267200" cy="1836738"/>
          </a:xfrm>
          <a:prstGeom prst="rect">
            <a:avLst/>
          </a:prstGeom>
          <a:solidFill>
            <a:schemeClr val="bg1">
              <a:lumMod val="85000"/>
            </a:schemeClr>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90000"/>
              </a:lnSpc>
            </a:pPr>
            <a:r>
              <a:rPr lang="en-US" sz="1800" b="1" dirty="0" err="1">
                <a:solidFill>
                  <a:srgbClr val="FF6600"/>
                </a:solidFill>
                <a:latin typeface="Courier New" pitchFamily="49" charset="0"/>
              </a:rPr>
              <a:t>def</a:t>
            </a:r>
            <a:r>
              <a:rPr lang="en-US" sz="1800" b="1" dirty="0">
                <a:latin typeface="Courier New" pitchFamily="49" charset="0"/>
              </a:rPr>
              <a:t> </a:t>
            </a:r>
            <a:r>
              <a:rPr lang="en-US" sz="1800" b="1" dirty="0" err="1">
                <a:solidFill>
                  <a:srgbClr val="0C0BC6"/>
                </a:solidFill>
                <a:latin typeface="Courier New" pitchFamily="49" charset="0"/>
              </a:rPr>
              <a:t>fac</a:t>
            </a:r>
            <a:r>
              <a:rPr lang="en-US" sz="1800" b="1" dirty="0">
                <a:latin typeface="Courier New" pitchFamily="49" charset="0"/>
              </a:rPr>
              <a:t>(N):</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if</a:t>
            </a:r>
            <a:r>
              <a:rPr lang="en-US" sz="1800" b="1" dirty="0">
                <a:latin typeface="Courier New" pitchFamily="49" charset="0"/>
              </a:rPr>
              <a:t> N &lt;= 1:</a:t>
            </a: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return</a:t>
            </a:r>
            <a:r>
              <a:rPr lang="en-US" sz="1800" b="1" dirty="0">
                <a:latin typeface="Courier New" pitchFamily="49" charset="0"/>
              </a:rPr>
              <a:t> 1</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else</a:t>
            </a:r>
            <a:r>
              <a:rPr lang="en-US" sz="1800" b="1" dirty="0">
                <a:latin typeface="Courier New" pitchFamily="49" charset="0"/>
              </a:rPr>
              <a:t>:</a:t>
            </a:r>
          </a:p>
          <a:p>
            <a:pPr eaLnBrk="1" hangingPunct="1">
              <a:lnSpc>
                <a:spcPct val="90000"/>
              </a:lnSpc>
            </a:pPr>
            <a:r>
              <a:rPr lang="en-US" sz="1800" b="1" dirty="0">
                <a:solidFill>
                  <a:srgbClr val="FF6600"/>
                </a:solidFill>
                <a:latin typeface="Courier New" pitchFamily="49" charset="0"/>
              </a:rPr>
              <a:t>        return</a:t>
            </a:r>
            <a:r>
              <a:rPr lang="en-US" sz="1800" b="1" dirty="0">
                <a:latin typeface="Courier New" pitchFamily="49" charset="0"/>
              </a:rPr>
              <a:t> N * </a:t>
            </a:r>
            <a:r>
              <a:rPr lang="en-US" sz="1800" b="1" dirty="0" err="1">
                <a:latin typeface="Courier New" pitchFamily="49" charset="0"/>
              </a:rPr>
              <a:t>fac</a:t>
            </a:r>
            <a:r>
              <a:rPr lang="en-US" sz="1800" b="1" dirty="0">
                <a:latin typeface="Courier New" pitchFamily="49" charset="0"/>
              </a:rPr>
              <a:t>(N-1)</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524160" y="0"/>
              <a:ext cx="5295960" cy="5743800"/>
            </p14:xfrm>
          </p:contentPart>
        </mc:Choice>
        <mc:Fallback xmlns="">
          <p:pic>
            <p:nvPicPr>
              <p:cNvPr id="2" name="Ink 1"/>
              <p:cNvPicPr/>
              <p:nvPr/>
            </p:nvPicPr>
            <p:blipFill>
              <a:blip r:embed="rId4"/>
              <a:stretch>
                <a:fillRect/>
              </a:stretch>
            </p:blipFill>
            <p:spPr>
              <a:xfrm>
                <a:off x="514800" y="-9360"/>
                <a:ext cx="5314680" cy="5762520"/>
              </a:xfrm>
              <a:prstGeom prst="rect">
                <a:avLst/>
              </a:prstGeom>
            </p:spPr>
          </p:pic>
        </mc:Fallback>
      </mc:AlternateContent>
    </p:spTree>
    <p:extLst>
      <p:ext uri="{BB962C8B-B14F-4D97-AF65-F5344CB8AC3E}">
        <p14:creationId xmlns:p14="http://schemas.microsoft.com/office/powerpoint/2010/main" val="2553980242"/>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5"/>
          <p:cNvSpPr txBox="1">
            <a:spLocks noChangeArrowheads="1"/>
          </p:cNvSpPr>
          <p:nvPr/>
        </p:nvSpPr>
        <p:spPr bwMode="auto">
          <a:xfrm>
            <a:off x="152400" y="242711"/>
            <a:ext cx="44547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b="1" i="1" dirty="0" smtClean="0">
                <a:latin typeface="Cambria" pitchFamily="18" charset="0"/>
              </a:rPr>
              <a:t>Thinking</a:t>
            </a:r>
            <a:r>
              <a:rPr lang="en-US" sz="3200" dirty="0" smtClean="0">
                <a:latin typeface="Cambria" pitchFamily="18" charset="0"/>
              </a:rPr>
              <a:t> recursively…</a:t>
            </a:r>
            <a:endParaRPr lang="en-US" sz="3200" dirty="0">
              <a:latin typeface="Cambria"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179689"/>
            <a:ext cx="6571376" cy="3810000"/>
          </a:xfrm>
          <a:prstGeom prst="rect">
            <a:avLst/>
          </a:prstGeom>
          <a:ln>
            <a:solidFill>
              <a:srgbClr val="0B9520"/>
            </a:solidFill>
          </a:ln>
        </p:spPr>
      </p:pic>
      <p:sp>
        <p:nvSpPr>
          <p:cNvPr id="3" name="TextBox 2"/>
          <p:cNvSpPr txBox="1"/>
          <p:nvPr/>
        </p:nvSpPr>
        <p:spPr>
          <a:xfrm>
            <a:off x="349162" y="5569803"/>
            <a:ext cx="3373349" cy="830997"/>
          </a:xfrm>
          <a:prstGeom prst="rect">
            <a:avLst/>
          </a:prstGeom>
          <a:noFill/>
        </p:spPr>
        <p:txBody>
          <a:bodyPr wrap="square" rtlCol="0">
            <a:spAutoFit/>
          </a:bodyPr>
          <a:lstStyle/>
          <a:p>
            <a:pPr algn="ctr"/>
            <a:r>
              <a:rPr lang="en-US" dirty="0" smtClean="0">
                <a:latin typeface="Cambria" panose="02040503050406030204" pitchFamily="18" charset="0"/>
              </a:rPr>
              <a:t>What will print when </a:t>
            </a:r>
            <a:r>
              <a:rPr lang="en-US" b="1" dirty="0" err="1" smtClean="0">
                <a:solidFill>
                  <a:srgbClr val="0000FF"/>
                </a:solidFill>
                <a:latin typeface="Courier New" panose="02070309020205020404" pitchFamily="49" charset="0"/>
                <a:cs typeface="Courier New" panose="02070309020205020404" pitchFamily="49" charset="0"/>
              </a:rPr>
              <a:t>facWPR</a:t>
            </a:r>
            <a:r>
              <a:rPr lang="en-US" b="1" dirty="0" smtClean="0">
                <a:latin typeface="Courier New" panose="02070309020205020404" pitchFamily="49" charset="0"/>
                <a:cs typeface="Courier New" panose="02070309020205020404" pitchFamily="49" charset="0"/>
              </a:rPr>
              <a:t>(5)</a:t>
            </a:r>
            <a:r>
              <a:rPr lang="en-US" dirty="0" smtClean="0">
                <a:latin typeface="Cambria" panose="02040503050406030204" pitchFamily="18" charset="0"/>
              </a:rPr>
              <a:t> is called?</a:t>
            </a:r>
          </a:p>
        </p:txBody>
      </p:sp>
    </p:spTree>
    <p:extLst>
      <p:ext uri="{BB962C8B-B14F-4D97-AF65-F5344CB8AC3E}">
        <p14:creationId xmlns:p14="http://schemas.microsoft.com/office/powerpoint/2010/main" val="2271707311"/>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Box 7"/>
          <p:cNvSpPr txBox="1">
            <a:spLocks noChangeArrowheads="1"/>
          </p:cNvSpPr>
          <p:nvPr/>
        </p:nvSpPr>
        <p:spPr bwMode="auto">
          <a:xfrm>
            <a:off x="609600" y="3567113"/>
            <a:ext cx="76962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a:solidFill>
                  <a:srgbClr val="FF6600"/>
                </a:solidFill>
                <a:latin typeface="Courier New" pitchFamily="49" charset="0"/>
              </a:rPr>
              <a:t>def</a:t>
            </a:r>
            <a:r>
              <a:rPr lang="en-US" sz="3200" b="1">
                <a:latin typeface="Courier New" pitchFamily="49" charset="0"/>
              </a:rPr>
              <a:t> </a:t>
            </a:r>
            <a:r>
              <a:rPr lang="en-US" sz="3200" b="1">
                <a:solidFill>
                  <a:srgbClr val="800080"/>
                </a:solidFill>
                <a:latin typeface="Courier New" pitchFamily="49" charset="0"/>
              </a:rPr>
              <a:t>fac</a:t>
            </a:r>
            <a:r>
              <a:rPr lang="en-US" sz="3200" b="1">
                <a:latin typeface="Courier New" pitchFamily="49" charset="0"/>
              </a:rPr>
              <a:t>(N):</a:t>
            </a:r>
          </a:p>
          <a:p>
            <a:pPr eaLnBrk="1" hangingPunct="1"/>
            <a:r>
              <a:rPr lang="en-US" sz="3200" b="1">
                <a:latin typeface="Courier New" pitchFamily="49" charset="0"/>
              </a:rPr>
              <a:t>    </a:t>
            </a:r>
            <a:r>
              <a:rPr lang="en-US" sz="3200" b="1">
                <a:solidFill>
                  <a:srgbClr val="FF6600"/>
                </a:solidFill>
                <a:latin typeface="Courier New" pitchFamily="49" charset="0"/>
              </a:rPr>
              <a:t>if</a:t>
            </a:r>
            <a:r>
              <a:rPr lang="en-US" sz="3200" b="1">
                <a:latin typeface="Courier New" pitchFamily="49" charset="0"/>
              </a:rPr>
              <a:t> N &lt;= 1: </a:t>
            </a:r>
          </a:p>
          <a:p>
            <a:pPr eaLnBrk="1" hangingPunct="1"/>
            <a:r>
              <a:rPr lang="en-US" sz="3200" b="1">
                <a:latin typeface="Courier New" pitchFamily="49" charset="0"/>
              </a:rPr>
              <a:t>        </a:t>
            </a:r>
            <a:r>
              <a:rPr lang="en-US" sz="3200" b="1">
                <a:solidFill>
                  <a:srgbClr val="FF6600"/>
                </a:solidFill>
                <a:latin typeface="Courier New" pitchFamily="49" charset="0"/>
              </a:rPr>
              <a:t>return</a:t>
            </a:r>
            <a:r>
              <a:rPr lang="en-US" sz="3200" b="1">
                <a:latin typeface="Courier New" pitchFamily="49" charset="0"/>
              </a:rPr>
              <a:t> 1</a:t>
            </a:r>
          </a:p>
          <a:p>
            <a:pPr eaLnBrk="1" hangingPunct="1"/>
            <a:r>
              <a:rPr lang="en-US" sz="3200" b="1">
                <a:latin typeface="Courier New" pitchFamily="49" charset="0"/>
              </a:rPr>
              <a:t>    </a:t>
            </a:r>
            <a:r>
              <a:rPr lang="en-US" sz="3200" b="1">
                <a:solidFill>
                  <a:srgbClr val="FF6600"/>
                </a:solidFill>
                <a:latin typeface="Courier New" pitchFamily="49" charset="0"/>
              </a:rPr>
              <a:t>else</a:t>
            </a:r>
            <a:r>
              <a:rPr lang="en-US" sz="3200" b="1">
                <a:latin typeface="Courier New" pitchFamily="49" charset="0"/>
              </a:rPr>
              <a:t>: </a:t>
            </a:r>
          </a:p>
          <a:p>
            <a:pPr eaLnBrk="1" hangingPunct="1"/>
            <a:r>
              <a:rPr lang="en-US" sz="3200" b="1">
                <a:latin typeface="Courier New" pitchFamily="49" charset="0"/>
              </a:rPr>
              <a:t>        rest = </a:t>
            </a:r>
            <a:r>
              <a:rPr lang="en-US" sz="3200" b="1">
                <a:solidFill>
                  <a:srgbClr val="800080"/>
                </a:solidFill>
                <a:latin typeface="Courier New" pitchFamily="49" charset="0"/>
              </a:rPr>
              <a:t>fac</a:t>
            </a:r>
            <a:r>
              <a:rPr lang="en-US" sz="3200" b="1">
                <a:latin typeface="Courier New" pitchFamily="49" charset="0"/>
              </a:rPr>
              <a:t>(N-1)</a:t>
            </a:r>
          </a:p>
          <a:p>
            <a:pPr eaLnBrk="1" hangingPunct="1"/>
            <a:r>
              <a:rPr lang="en-US" sz="3200" b="1">
                <a:latin typeface="Courier New" pitchFamily="49" charset="0"/>
              </a:rPr>
              <a:t>        </a:t>
            </a:r>
            <a:r>
              <a:rPr lang="en-US" sz="3200" b="1">
                <a:solidFill>
                  <a:srgbClr val="FF6600"/>
                </a:solidFill>
                <a:latin typeface="Courier New" pitchFamily="49" charset="0"/>
              </a:rPr>
              <a:t>return</a:t>
            </a:r>
            <a:r>
              <a:rPr lang="en-US" sz="3200" b="1">
                <a:latin typeface="Courier New" pitchFamily="49" charset="0"/>
              </a:rPr>
              <a:t> rest * N</a:t>
            </a:r>
          </a:p>
        </p:txBody>
      </p:sp>
      <p:sp>
        <p:nvSpPr>
          <p:cNvPr id="53252" name="Line 8"/>
          <p:cNvSpPr>
            <a:spLocks noChangeShapeType="1"/>
          </p:cNvSpPr>
          <p:nvPr/>
        </p:nvSpPr>
        <p:spPr bwMode="auto">
          <a:xfrm flipH="1">
            <a:off x="4724400" y="3733800"/>
            <a:ext cx="1676400" cy="914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53" name="Text Box 9"/>
          <p:cNvSpPr txBox="1">
            <a:spLocks noChangeArrowheads="1"/>
          </p:cNvSpPr>
          <p:nvPr/>
        </p:nvSpPr>
        <p:spPr bwMode="auto">
          <a:xfrm>
            <a:off x="6324600" y="3505200"/>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400" dirty="0">
                <a:latin typeface="Cambria" pitchFamily="18" charset="0"/>
              </a:rPr>
              <a:t>You handle the base case – the easiest case!</a:t>
            </a:r>
          </a:p>
        </p:txBody>
      </p:sp>
      <p:sp>
        <p:nvSpPr>
          <p:cNvPr id="53254" name="Text Box 10"/>
          <p:cNvSpPr txBox="1">
            <a:spLocks noChangeArrowheads="1"/>
          </p:cNvSpPr>
          <p:nvPr/>
        </p:nvSpPr>
        <p:spPr bwMode="auto">
          <a:xfrm>
            <a:off x="5907088" y="4683125"/>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400">
                <a:latin typeface="Cambria" pitchFamily="18" charset="0"/>
              </a:rPr>
              <a:t>Recursion does </a:t>
            </a:r>
            <a:r>
              <a:rPr lang="en-US" sz="1400" u="sng">
                <a:latin typeface="Cambria" pitchFamily="18" charset="0"/>
              </a:rPr>
              <a:t>almost</a:t>
            </a:r>
            <a:r>
              <a:rPr lang="en-US" sz="1400">
                <a:latin typeface="Cambria" pitchFamily="18" charset="0"/>
              </a:rPr>
              <a:t> all of the rest of the problem!</a:t>
            </a:r>
          </a:p>
        </p:txBody>
      </p:sp>
      <p:sp>
        <p:nvSpPr>
          <p:cNvPr id="53259" name="Line 15"/>
          <p:cNvSpPr>
            <a:spLocks noChangeShapeType="1"/>
          </p:cNvSpPr>
          <p:nvPr/>
        </p:nvSpPr>
        <p:spPr bwMode="auto">
          <a:xfrm flipH="1">
            <a:off x="4953000" y="4935538"/>
            <a:ext cx="977900" cy="62706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61" name="Text Box 10"/>
          <p:cNvSpPr txBox="1">
            <a:spLocks noChangeArrowheads="1"/>
          </p:cNvSpPr>
          <p:nvPr/>
        </p:nvSpPr>
        <p:spPr bwMode="auto">
          <a:xfrm>
            <a:off x="7010400" y="5486400"/>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400">
                <a:latin typeface="Cambria" pitchFamily="18" charset="0"/>
              </a:rPr>
              <a:t>You specify one step at the end</a:t>
            </a:r>
          </a:p>
        </p:txBody>
      </p:sp>
      <p:sp>
        <p:nvSpPr>
          <p:cNvPr id="53262" name="Line 15"/>
          <p:cNvSpPr>
            <a:spLocks noChangeShapeType="1"/>
          </p:cNvSpPr>
          <p:nvPr/>
        </p:nvSpPr>
        <p:spPr bwMode="auto">
          <a:xfrm flipH="1">
            <a:off x="6400800" y="5695950"/>
            <a:ext cx="719138" cy="4762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Rounded Rectangle 2"/>
          <p:cNvSpPr>
            <a:spLocks noChangeArrowheads="1"/>
          </p:cNvSpPr>
          <p:nvPr/>
        </p:nvSpPr>
        <p:spPr bwMode="auto">
          <a:xfrm>
            <a:off x="479778" y="598311"/>
            <a:ext cx="8229600" cy="838200"/>
          </a:xfrm>
          <a:prstGeom prst="roundRect">
            <a:avLst>
              <a:gd name="adj" fmla="val 16667"/>
            </a:avLst>
          </a:prstGeom>
          <a:solidFill>
            <a:srgbClr val="FFCC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latin typeface="Cambria" pitchFamily="18" charset="0"/>
            </a:endParaRPr>
          </a:p>
        </p:txBody>
      </p:sp>
      <p:sp>
        <p:nvSpPr>
          <p:cNvPr id="16" name="Text Box 6"/>
          <p:cNvSpPr txBox="1">
            <a:spLocks noChangeArrowheads="1"/>
          </p:cNvSpPr>
          <p:nvPr/>
        </p:nvSpPr>
        <p:spPr bwMode="auto">
          <a:xfrm>
            <a:off x="533400" y="609600"/>
            <a:ext cx="83058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i="1" dirty="0">
                <a:latin typeface="Cambria" pitchFamily="18" charset="0"/>
              </a:rPr>
              <a:t>Let recursion do the work for you.</a:t>
            </a:r>
          </a:p>
        </p:txBody>
      </p:sp>
      <p:sp>
        <p:nvSpPr>
          <p:cNvPr id="17" name="Text Box 11"/>
          <p:cNvSpPr txBox="1">
            <a:spLocks noChangeArrowheads="1"/>
          </p:cNvSpPr>
          <p:nvPr/>
        </p:nvSpPr>
        <p:spPr bwMode="auto">
          <a:xfrm>
            <a:off x="533400" y="1828800"/>
            <a:ext cx="556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800">
                <a:latin typeface="Cambria" pitchFamily="18" charset="0"/>
              </a:rPr>
              <a:t>Exploit self-similarity</a:t>
            </a:r>
          </a:p>
        </p:txBody>
      </p:sp>
      <p:sp>
        <p:nvSpPr>
          <p:cNvPr id="18" name="Text Box 12"/>
          <p:cNvSpPr txBox="1">
            <a:spLocks noChangeArrowheads="1"/>
          </p:cNvSpPr>
          <p:nvPr/>
        </p:nvSpPr>
        <p:spPr bwMode="auto">
          <a:xfrm>
            <a:off x="533400" y="2376488"/>
            <a:ext cx="5562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800">
                <a:latin typeface="Cambria" pitchFamily="18" charset="0"/>
              </a:rPr>
              <a:t>Produce short, elegant code</a:t>
            </a:r>
          </a:p>
        </p:txBody>
      </p:sp>
      <p:sp>
        <p:nvSpPr>
          <p:cNvPr id="19" name="Text Box 13"/>
          <p:cNvSpPr txBox="1">
            <a:spLocks noChangeArrowheads="1"/>
          </p:cNvSpPr>
          <p:nvPr/>
        </p:nvSpPr>
        <p:spPr bwMode="auto">
          <a:xfrm>
            <a:off x="6103938" y="2087563"/>
            <a:ext cx="2057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b="1">
                <a:latin typeface="Cambria" pitchFamily="18" charset="0"/>
              </a:rPr>
              <a:t>Less work !</a:t>
            </a:r>
            <a:endParaRPr lang="en-US" sz="2800">
              <a:latin typeface="Cambria" pitchFamily="18" charset="0"/>
            </a:endParaRPr>
          </a:p>
        </p:txBody>
      </p:sp>
      <p:sp>
        <p:nvSpPr>
          <p:cNvPr id="20" name="AutoShape 14"/>
          <p:cNvSpPr>
            <a:spLocks/>
          </p:cNvSpPr>
          <p:nvPr/>
        </p:nvSpPr>
        <p:spPr bwMode="auto">
          <a:xfrm>
            <a:off x="5791200" y="1905000"/>
            <a:ext cx="152400" cy="914400"/>
          </a:xfrm>
          <a:prstGeom prst="rightBrace">
            <a:avLst>
              <a:gd name="adj1" fmla="val 500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mbria" pitchFamily="18" charset="0"/>
            </a:endParaRPr>
          </a:p>
        </p:txBody>
      </p:sp>
    </p:spTree>
    <p:extLst>
      <p:ext uri="{BB962C8B-B14F-4D97-AF65-F5344CB8AC3E}">
        <p14:creationId xmlns:p14="http://schemas.microsoft.com/office/powerpoint/2010/main" val="3782071945"/>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6"/>
          <p:cNvSpPr txBox="1">
            <a:spLocks noChangeArrowheads="1"/>
          </p:cNvSpPr>
          <p:nvPr/>
        </p:nvSpPr>
        <p:spPr bwMode="auto">
          <a:xfrm>
            <a:off x="500063" y="615950"/>
            <a:ext cx="8305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dirty="0">
                <a:latin typeface="Cambria" pitchFamily="18" charset="0"/>
              </a:rPr>
              <a:t>But you </a:t>
            </a:r>
            <a:r>
              <a:rPr lang="en-US" sz="3200" b="1" i="1" dirty="0">
                <a:latin typeface="Cambria" pitchFamily="18" charset="0"/>
              </a:rPr>
              <a:t>do</a:t>
            </a:r>
            <a:r>
              <a:rPr lang="en-US" sz="3200" dirty="0">
                <a:latin typeface="Cambria" pitchFamily="18" charset="0"/>
              </a:rPr>
              <a:t> need to do one step yourself…</a:t>
            </a:r>
          </a:p>
        </p:txBody>
      </p:sp>
      <p:sp>
        <p:nvSpPr>
          <p:cNvPr id="54275" name="Text Box 7"/>
          <p:cNvSpPr txBox="1">
            <a:spLocks noChangeArrowheads="1"/>
          </p:cNvSpPr>
          <p:nvPr/>
        </p:nvSpPr>
        <p:spPr bwMode="auto">
          <a:xfrm>
            <a:off x="1676400" y="2286000"/>
            <a:ext cx="5486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dirty="0" err="1">
                <a:solidFill>
                  <a:srgbClr val="FF6600"/>
                </a:solidFill>
                <a:latin typeface="Courier New" pitchFamily="49" charset="0"/>
              </a:rPr>
              <a:t>def</a:t>
            </a:r>
            <a:r>
              <a:rPr lang="en-US" sz="3200" b="1" dirty="0">
                <a:latin typeface="Courier New" pitchFamily="49" charset="0"/>
              </a:rPr>
              <a:t> </a:t>
            </a:r>
            <a:r>
              <a:rPr lang="en-US" sz="3200" b="1" dirty="0" err="1">
                <a:solidFill>
                  <a:srgbClr val="800080"/>
                </a:solidFill>
                <a:latin typeface="Courier New" pitchFamily="49" charset="0"/>
              </a:rPr>
              <a:t>fac</a:t>
            </a:r>
            <a:r>
              <a:rPr lang="en-US" sz="3200" b="1" dirty="0">
                <a:latin typeface="Courier New" pitchFamily="49" charset="0"/>
              </a:rPr>
              <a:t>(N):</a:t>
            </a:r>
          </a:p>
          <a:p>
            <a:pPr eaLnBrk="1" hangingPunct="1"/>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if</a:t>
            </a:r>
            <a:r>
              <a:rPr lang="en-US" sz="3200" b="1" dirty="0">
                <a:latin typeface="Courier New" pitchFamily="49" charset="0"/>
              </a:rPr>
              <a:t> N &lt;= 1: </a:t>
            </a:r>
          </a:p>
          <a:p>
            <a:pPr eaLnBrk="1" hangingPunct="1"/>
            <a:r>
              <a:rPr lang="en-US" sz="3200" b="1" dirty="0">
                <a:latin typeface="Courier New" pitchFamily="49" charset="0"/>
              </a:rPr>
              <a:t>        </a:t>
            </a:r>
            <a:r>
              <a:rPr lang="en-US" sz="3200" b="1" dirty="0">
                <a:solidFill>
                  <a:srgbClr val="FF6600"/>
                </a:solidFill>
                <a:latin typeface="Courier New" pitchFamily="49" charset="0"/>
              </a:rPr>
              <a:t>return</a:t>
            </a:r>
            <a:r>
              <a:rPr lang="en-US" sz="3200" b="1" dirty="0">
                <a:latin typeface="Courier New" pitchFamily="49" charset="0"/>
              </a:rPr>
              <a:t> 1</a:t>
            </a:r>
          </a:p>
          <a:p>
            <a:pPr eaLnBrk="1" hangingPunct="1"/>
            <a:r>
              <a:rPr lang="en-US" sz="3200" b="1" dirty="0">
                <a:latin typeface="Courier New" pitchFamily="49" charset="0"/>
              </a:rPr>
              <a:t>    </a:t>
            </a:r>
            <a:r>
              <a:rPr lang="en-US" sz="3200" b="1" dirty="0">
                <a:solidFill>
                  <a:srgbClr val="FF6600"/>
                </a:solidFill>
                <a:latin typeface="Courier New" pitchFamily="49" charset="0"/>
              </a:rPr>
              <a:t>else</a:t>
            </a:r>
            <a:r>
              <a:rPr lang="en-US" sz="3200" b="1" dirty="0">
                <a:latin typeface="Courier New" pitchFamily="49" charset="0"/>
              </a:rPr>
              <a:t>: </a:t>
            </a:r>
          </a:p>
          <a:p>
            <a:pPr eaLnBrk="1" hangingPunct="1"/>
            <a:r>
              <a:rPr lang="en-US" sz="3200" b="1" dirty="0">
                <a:latin typeface="Courier New" pitchFamily="49" charset="0"/>
              </a:rPr>
              <a:t>        </a:t>
            </a:r>
            <a:r>
              <a:rPr lang="en-US" sz="3200" b="1" dirty="0">
                <a:solidFill>
                  <a:srgbClr val="FF6600"/>
                </a:solidFill>
                <a:latin typeface="Courier New" pitchFamily="49" charset="0"/>
              </a:rPr>
              <a:t>return</a:t>
            </a:r>
            <a:r>
              <a:rPr lang="en-US" sz="3200" b="1" dirty="0">
                <a:latin typeface="Courier New" pitchFamily="49" charset="0"/>
              </a:rPr>
              <a:t> </a:t>
            </a:r>
            <a:r>
              <a:rPr lang="en-US" sz="3200" b="1" dirty="0" err="1">
                <a:solidFill>
                  <a:srgbClr val="800080"/>
                </a:solidFill>
                <a:latin typeface="Courier New" pitchFamily="49" charset="0"/>
              </a:rPr>
              <a:t>fac</a:t>
            </a:r>
            <a:r>
              <a:rPr lang="en-US" sz="3200" b="1" dirty="0">
                <a:latin typeface="Courier New" pitchFamily="49" charset="0"/>
              </a:rPr>
              <a:t>(N)</a:t>
            </a:r>
          </a:p>
        </p:txBody>
      </p:sp>
      <p:sp>
        <p:nvSpPr>
          <p:cNvPr id="54276" name="Text Box 10"/>
          <p:cNvSpPr txBox="1">
            <a:spLocks noChangeArrowheads="1"/>
          </p:cNvSpPr>
          <p:nvPr/>
        </p:nvSpPr>
        <p:spPr bwMode="auto">
          <a:xfrm rot="895785">
            <a:off x="4848707" y="5167607"/>
            <a:ext cx="1143000" cy="523220"/>
          </a:xfrm>
          <a:prstGeom prst="rect">
            <a:avLst/>
          </a:prstGeom>
          <a:solidFill>
            <a:srgbClr val="FFCCCC"/>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400" b="1" dirty="0">
                <a:latin typeface="Cambria" pitchFamily="18" charset="0"/>
              </a:rPr>
              <a:t>This will not work !</a:t>
            </a:r>
          </a:p>
        </p:txBody>
      </p:sp>
    </p:spTree>
    <p:extLst>
      <p:ext uri="{BB962C8B-B14F-4D97-AF65-F5344CB8AC3E}">
        <p14:creationId xmlns:p14="http://schemas.microsoft.com/office/powerpoint/2010/main" val="3963346536"/>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ern.jpg"/>
          <p:cNvPicPr>
            <a:picLocks noChangeAspect="1"/>
          </p:cNvPicPr>
          <p:nvPr/>
        </p:nvPicPr>
        <p:blipFill rotWithShape="1">
          <a:blip r:embed="rId2"/>
          <a:srcRect l="4266" r="3421" b="5548"/>
          <a:stretch/>
        </p:blipFill>
        <p:spPr>
          <a:xfrm>
            <a:off x="152400" y="1263372"/>
            <a:ext cx="8610600" cy="5049349"/>
          </a:xfrm>
          <a:prstGeom prst="rect">
            <a:avLst/>
          </a:prstGeom>
        </p:spPr>
      </p:pic>
      <p:sp>
        <p:nvSpPr>
          <p:cNvPr id="5" name="Rectangle 4"/>
          <p:cNvSpPr/>
          <p:nvPr/>
        </p:nvSpPr>
        <p:spPr>
          <a:xfrm>
            <a:off x="457200" y="5754469"/>
            <a:ext cx="2152448" cy="646331"/>
          </a:xfrm>
          <a:prstGeom prst="rect">
            <a:avLst/>
          </a:prstGeom>
        </p:spPr>
        <p:txBody>
          <a:bodyPr wrap="square">
            <a:spAutoFit/>
          </a:bodyPr>
          <a:lstStyle/>
          <a:p>
            <a:pPr algn="ctr" defTabSz="457200" eaLnBrk="1" fontAlgn="auto" hangingPunct="1">
              <a:spcBef>
                <a:spcPts val="0"/>
              </a:spcBef>
              <a:spcAft>
                <a:spcPts val="0"/>
              </a:spcAft>
            </a:pPr>
            <a:r>
              <a:rPr lang="en-US" sz="1800" i="1" dirty="0" smtClean="0">
                <a:solidFill>
                  <a:srgbClr val="008000"/>
                </a:solidFill>
                <a:latin typeface="Calibri"/>
                <a:ea typeface="+mn-ea"/>
              </a:rPr>
              <a:t>Nature prefers recursion, too!</a:t>
            </a:r>
            <a:endParaRPr lang="en-US" sz="1800" i="1" dirty="0">
              <a:solidFill>
                <a:prstClr val="black"/>
              </a:solidFill>
              <a:latin typeface="Calibri"/>
              <a:ea typeface="+mn-ea"/>
            </a:endParaRPr>
          </a:p>
        </p:txBody>
      </p:sp>
      <p:sp>
        <p:nvSpPr>
          <p:cNvPr id="6" name="Text Box 6"/>
          <p:cNvSpPr txBox="1">
            <a:spLocks noChangeArrowheads="1"/>
          </p:cNvSpPr>
          <p:nvPr/>
        </p:nvSpPr>
        <p:spPr bwMode="auto">
          <a:xfrm>
            <a:off x="457200" y="176212"/>
            <a:ext cx="8305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dirty="0">
                <a:latin typeface="Cambria" pitchFamily="18" charset="0"/>
              </a:rPr>
              <a:t>Recursion's </a:t>
            </a:r>
            <a:r>
              <a:rPr lang="en-US" sz="4200" i="1" dirty="0" smtClean="0">
                <a:latin typeface="Cambria" pitchFamily="18" charset="0"/>
              </a:rPr>
              <a:t>challenge</a:t>
            </a:r>
            <a:r>
              <a:rPr lang="en-US" sz="4200" dirty="0" smtClean="0">
                <a:latin typeface="Cambria" pitchFamily="18" charset="0"/>
              </a:rPr>
              <a:t>?</a:t>
            </a:r>
            <a:endParaRPr lang="en-US" sz="4200" dirty="0">
              <a:latin typeface="Cambria" pitchFamily="18" charset="0"/>
            </a:endParaRPr>
          </a:p>
        </p:txBody>
      </p:sp>
      <p:sp>
        <p:nvSpPr>
          <p:cNvPr id="8" name="Rectangle 2"/>
          <p:cNvSpPr>
            <a:spLocks noChangeArrowheads="1"/>
          </p:cNvSpPr>
          <p:nvPr/>
        </p:nvSpPr>
        <p:spPr bwMode="auto">
          <a:xfrm>
            <a:off x="5302877" y="1143000"/>
            <a:ext cx="3637843"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100" dirty="0" smtClean="0">
                <a:latin typeface="Cambria" pitchFamily="18" charset="0"/>
              </a:rPr>
              <a:t>You need </a:t>
            </a:r>
            <a:r>
              <a:rPr lang="en-US" sz="2100" dirty="0">
                <a:latin typeface="Cambria" pitchFamily="18" charset="0"/>
              </a:rPr>
              <a:t>to see BOTH the </a:t>
            </a:r>
            <a:r>
              <a:rPr lang="en-US" sz="2100" b="1" i="1" dirty="0">
                <a:solidFill>
                  <a:srgbClr val="008000"/>
                </a:solidFill>
                <a:latin typeface="Cambria" pitchFamily="18" charset="0"/>
              </a:rPr>
              <a:t>self-similar </a:t>
            </a:r>
            <a:r>
              <a:rPr lang="en-US" sz="2100" b="1" i="1" dirty="0" smtClean="0">
                <a:solidFill>
                  <a:srgbClr val="008000"/>
                </a:solidFill>
                <a:latin typeface="Cambria" pitchFamily="18" charset="0"/>
              </a:rPr>
              <a:t>pieces  </a:t>
            </a:r>
            <a:r>
              <a:rPr lang="en-US" sz="2100" dirty="0" smtClean="0">
                <a:latin typeface="Cambria" pitchFamily="18" charset="0"/>
              </a:rPr>
              <a:t>AND </a:t>
            </a:r>
            <a:r>
              <a:rPr lang="en-US" sz="2100" dirty="0">
                <a:latin typeface="Cambria" pitchFamily="18" charset="0"/>
              </a:rPr>
              <a:t>the </a:t>
            </a:r>
            <a:r>
              <a:rPr lang="en-US" sz="2100" b="1" i="1" dirty="0" smtClean="0">
                <a:solidFill>
                  <a:srgbClr val="008000"/>
                </a:solidFill>
                <a:latin typeface="Cambria" pitchFamily="18" charset="0"/>
              </a:rPr>
              <a:t>whole thing  </a:t>
            </a:r>
            <a:r>
              <a:rPr lang="en-US" sz="2100" dirty="0">
                <a:latin typeface="Cambria" pitchFamily="18" charset="0"/>
              </a:rPr>
              <a:t>simultaneously!</a:t>
            </a:r>
          </a:p>
        </p:txBody>
      </p:sp>
      <p:grpSp>
        <p:nvGrpSpPr>
          <p:cNvPr id="10" name="Group 11"/>
          <p:cNvGrpSpPr>
            <a:grpSpLocks/>
          </p:cNvGrpSpPr>
          <p:nvPr/>
        </p:nvGrpSpPr>
        <p:grpSpPr bwMode="auto">
          <a:xfrm>
            <a:off x="140605" y="6005207"/>
            <a:ext cx="638175" cy="711200"/>
            <a:chOff x="2928" y="1051"/>
            <a:chExt cx="840" cy="957"/>
          </a:xfrm>
        </p:grpSpPr>
        <p:sp>
          <p:nvSpPr>
            <p:cNvPr id="11" name="Freeform 12"/>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2" name="Oval 13"/>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3" name="Oval 14"/>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Oval 15"/>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Oval 16"/>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Oval 17"/>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Oval 18"/>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Oval 19"/>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AutoShape 20"/>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0" name="Freeform 21"/>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1" name="Freeform 22"/>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2" name="Freeform 23"/>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3" name="Freeform 24"/>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533520" y="1523880"/>
              <a:ext cx="7753680" cy="4563000"/>
            </p14:xfrm>
          </p:contentPart>
        </mc:Choice>
        <mc:Fallback xmlns="">
          <p:pic>
            <p:nvPicPr>
              <p:cNvPr id="2" name="Ink 1"/>
              <p:cNvPicPr/>
              <p:nvPr/>
            </p:nvPicPr>
            <p:blipFill>
              <a:blip r:embed="rId4"/>
              <a:stretch>
                <a:fillRect/>
              </a:stretch>
            </p:blipFill>
            <p:spPr>
              <a:xfrm>
                <a:off x="524160" y="1514520"/>
                <a:ext cx="7772400" cy="4581720"/>
              </a:xfrm>
              <a:prstGeom prst="rect">
                <a:avLst/>
              </a:prstGeom>
            </p:spPr>
          </p:pic>
        </mc:Fallback>
      </mc:AlternateContent>
    </p:spTree>
    <p:extLst>
      <p:ext uri="{BB962C8B-B14F-4D97-AF65-F5344CB8AC3E}">
        <p14:creationId xmlns:p14="http://schemas.microsoft.com/office/powerpoint/2010/main" val="1596831531"/>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cr1.jpg"/>
          <p:cNvPicPr>
            <a:picLocks noChangeAspect="1"/>
          </p:cNvPicPr>
          <p:nvPr/>
        </p:nvPicPr>
        <p:blipFill>
          <a:blip r:embed="rId2"/>
          <a:stretch>
            <a:fillRect/>
          </a:stretch>
        </p:blipFill>
        <p:spPr>
          <a:xfrm>
            <a:off x="263661" y="0"/>
            <a:ext cx="8616677" cy="6858000"/>
          </a:xfrm>
          <a:prstGeom prst="rect">
            <a:avLst/>
          </a:prstGeom>
        </p:spPr>
      </p:pic>
    </p:spTree>
    <p:extLst>
      <p:ext uri="{BB962C8B-B14F-4D97-AF65-F5344CB8AC3E}">
        <p14:creationId xmlns:p14="http://schemas.microsoft.com/office/powerpoint/2010/main" val="3402652853"/>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73990" y="190500"/>
            <a:ext cx="3167560" cy="646331"/>
          </a:xfrm>
          <a:prstGeom prst="rect">
            <a:avLst/>
          </a:prstGeom>
        </p:spPr>
        <p:txBody>
          <a:bodyPr wrap="square">
            <a:spAutoFit/>
          </a:bodyPr>
          <a:lstStyle/>
          <a:p>
            <a:pPr algn="ctr" defTabSz="457200" eaLnBrk="1" fontAlgn="auto" hangingPunct="1">
              <a:spcBef>
                <a:spcPts val="0"/>
              </a:spcBef>
              <a:spcAft>
                <a:spcPts val="0"/>
              </a:spcAft>
            </a:pPr>
            <a:r>
              <a:rPr lang="en-US" sz="3600" b="1" i="1" dirty="0" smtClean="0">
                <a:solidFill>
                  <a:srgbClr val="008000"/>
                </a:solidFill>
                <a:latin typeface="Calibri"/>
                <a:ea typeface="+mn-ea"/>
              </a:rPr>
              <a:t>Yes...  </a:t>
            </a:r>
            <a:r>
              <a:rPr lang="en-US" sz="3600" dirty="0" smtClean="0">
                <a:solidFill>
                  <a:prstClr val="white">
                    <a:lumMod val="65000"/>
                  </a:prstClr>
                </a:solidFill>
                <a:latin typeface="Calibri"/>
                <a:ea typeface="+mn-ea"/>
              </a:rPr>
              <a:t>and no.</a:t>
            </a:r>
            <a:endParaRPr lang="en-US" sz="3600">
              <a:solidFill>
                <a:prstClr val="white">
                  <a:lumMod val="65000"/>
                </a:prstClr>
              </a:solidFill>
              <a:latin typeface="Calibri"/>
              <a:ea typeface="+mn-ea"/>
            </a:endParaRPr>
          </a:p>
        </p:txBody>
      </p:sp>
      <p:sp>
        <p:nvSpPr>
          <p:cNvPr id="8" name="Rectangle 7"/>
          <p:cNvSpPr/>
          <p:nvPr/>
        </p:nvSpPr>
        <p:spPr>
          <a:xfrm>
            <a:off x="597268" y="190500"/>
            <a:ext cx="4671922" cy="646331"/>
          </a:xfrm>
          <a:prstGeom prst="rect">
            <a:avLst/>
          </a:prstGeom>
        </p:spPr>
        <p:txBody>
          <a:bodyPr wrap="none">
            <a:spAutoFit/>
          </a:bodyPr>
          <a:lstStyle/>
          <a:p>
            <a:pPr defTabSz="457200" eaLnBrk="1" fontAlgn="auto" hangingPunct="1">
              <a:spcBef>
                <a:spcPts val="0"/>
              </a:spcBef>
              <a:spcAft>
                <a:spcPts val="0"/>
              </a:spcAft>
            </a:pPr>
            <a:r>
              <a:rPr lang="en-US" sz="3600" dirty="0" smtClean="0">
                <a:solidFill>
                  <a:prstClr val="black"/>
                </a:solidFill>
                <a:latin typeface="Calibri"/>
                <a:ea typeface="+mn-ea"/>
              </a:rPr>
              <a:t>Are these rules for real?</a:t>
            </a:r>
            <a:endParaRPr lang="en-US" sz="3600">
              <a:solidFill>
                <a:prstClr val="black"/>
              </a:solidFill>
              <a:latin typeface="Calibri"/>
              <a:ea typeface="+mn-ea"/>
            </a:endParaRPr>
          </a:p>
        </p:txBody>
      </p:sp>
      <p:pic>
        <p:nvPicPr>
          <p:cNvPr id="9" name="Picture 8" descr="Lcr2.jpg"/>
          <p:cNvPicPr>
            <a:picLocks noChangeAspect="1"/>
          </p:cNvPicPr>
          <p:nvPr/>
        </p:nvPicPr>
        <p:blipFill>
          <a:blip r:embed="rId2"/>
          <a:stretch>
            <a:fillRect/>
          </a:stretch>
        </p:blipFill>
        <p:spPr>
          <a:xfrm>
            <a:off x="-396885" y="0"/>
            <a:ext cx="10312176" cy="6857999"/>
          </a:xfrm>
          <a:prstGeom prst="rect">
            <a:avLst/>
          </a:prstGeom>
        </p:spPr>
      </p:pic>
    </p:spTree>
    <p:extLst>
      <p:ext uri="{BB962C8B-B14F-4D97-AF65-F5344CB8AC3E}">
        <p14:creationId xmlns:p14="http://schemas.microsoft.com/office/powerpoint/2010/main" val="11570141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838200" y="1319213"/>
            <a:ext cx="205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3200" b="1">
                <a:solidFill>
                  <a:srgbClr val="0000DF"/>
                </a:solidFill>
                <a:latin typeface="Courier New" pitchFamily="49" charset="0"/>
              </a:rPr>
              <a:t>7 % 3</a:t>
            </a:r>
          </a:p>
        </p:txBody>
      </p:sp>
      <p:sp>
        <p:nvSpPr>
          <p:cNvPr id="18435" name="Text Box 20"/>
          <p:cNvSpPr txBox="1">
            <a:spLocks noChangeArrowheads="1"/>
          </p:cNvSpPr>
          <p:nvPr/>
        </p:nvSpPr>
        <p:spPr bwMode="auto">
          <a:xfrm>
            <a:off x="533400" y="228600"/>
            <a:ext cx="80200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4200" b="1" dirty="0">
                <a:solidFill>
                  <a:srgbClr val="000000"/>
                </a:solidFill>
                <a:latin typeface="Courier New" pitchFamily="49" charset="0"/>
              </a:rPr>
              <a:t>%   </a:t>
            </a:r>
            <a:r>
              <a:rPr lang="en-US" sz="4200" dirty="0">
                <a:solidFill>
                  <a:srgbClr val="000000"/>
                </a:solidFill>
                <a:latin typeface="Cambria" panose="02040503050406030204" pitchFamily="18" charset="0"/>
              </a:rPr>
              <a:t>the </a:t>
            </a:r>
            <a:r>
              <a:rPr lang="en-US" sz="4200" b="1" i="1" u="sng" dirty="0">
                <a:solidFill>
                  <a:srgbClr val="000000"/>
                </a:solidFill>
                <a:latin typeface="Cambria" panose="02040503050406030204" pitchFamily="18" charset="0"/>
              </a:rPr>
              <a:t>mod</a:t>
            </a:r>
            <a:r>
              <a:rPr lang="en-US" sz="4200" dirty="0">
                <a:solidFill>
                  <a:srgbClr val="000000"/>
                </a:solidFill>
                <a:latin typeface="Cambria" panose="02040503050406030204" pitchFamily="18" charset="0"/>
              </a:rPr>
              <a:t> operator </a:t>
            </a:r>
          </a:p>
        </p:txBody>
      </p:sp>
      <p:sp>
        <p:nvSpPr>
          <p:cNvPr id="18436" name="Rectangle 25"/>
          <p:cNvSpPr>
            <a:spLocks noChangeArrowheads="1"/>
          </p:cNvSpPr>
          <p:nvPr/>
        </p:nvSpPr>
        <p:spPr bwMode="auto">
          <a:xfrm>
            <a:off x="838200" y="2157413"/>
            <a:ext cx="205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3200" b="1">
                <a:solidFill>
                  <a:srgbClr val="0000DF"/>
                </a:solidFill>
                <a:latin typeface="Courier New" pitchFamily="49" charset="0"/>
              </a:rPr>
              <a:t>8 % 3</a:t>
            </a:r>
          </a:p>
        </p:txBody>
      </p:sp>
      <p:sp>
        <p:nvSpPr>
          <p:cNvPr id="18437" name="Rectangle 26"/>
          <p:cNvSpPr>
            <a:spLocks noChangeArrowheads="1"/>
          </p:cNvSpPr>
          <p:nvPr/>
        </p:nvSpPr>
        <p:spPr bwMode="auto">
          <a:xfrm>
            <a:off x="4876800" y="1319213"/>
            <a:ext cx="205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3200" b="1">
                <a:solidFill>
                  <a:srgbClr val="0000DF"/>
                </a:solidFill>
                <a:latin typeface="Courier New" pitchFamily="49" charset="0"/>
              </a:rPr>
              <a:t>9 % 3</a:t>
            </a:r>
          </a:p>
        </p:txBody>
      </p:sp>
      <p:sp>
        <p:nvSpPr>
          <p:cNvPr id="18438" name="Rectangle 27"/>
          <p:cNvSpPr>
            <a:spLocks noChangeArrowheads="1"/>
          </p:cNvSpPr>
          <p:nvPr/>
        </p:nvSpPr>
        <p:spPr bwMode="auto">
          <a:xfrm>
            <a:off x="4876800" y="2157413"/>
            <a:ext cx="205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3200" b="1">
                <a:solidFill>
                  <a:srgbClr val="0000DF"/>
                </a:solidFill>
                <a:latin typeface="Courier New" pitchFamily="49" charset="0"/>
              </a:rPr>
              <a:t>16 % 7</a:t>
            </a:r>
          </a:p>
        </p:txBody>
      </p:sp>
      <p:sp>
        <p:nvSpPr>
          <p:cNvPr id="18439" name="Rectangle 28"/>
          <p:cNvSpPr>
            <a:spLocks noChangeArrowheads="1"/>
          </p:cNvSpPr>
          <p:nvPr/>
        </p:nvSpPr>
        <p:spPr bwMode="auto">
          <a:xfrm>
            <a:off x="4191000" y="5432425"/>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2400" b="1">
                <a:solidFill>
                  <a:srgbClr val="FF9900"/>
                </a:solidFill>
                <a:latin typeface="Courier New" pitchFamily="49" charset="0"/>
              </a:rPr>
              <a:t>x%4 == 0</a:t>
            </a:r>
          </a:p>
        </p:txBody>
      </p:sp>
      <p:sp>
        <p:nvSpPr>
          <p:cNvPr id="18440" name="Rectangle 29"/>
          <p:cNvSpPr>
            <a:spLocks noChangeArrowheads="1"/>
          </p:cNvSpPr>
          <p:nvPr/>
        </p:nvSpPr>
        <p:spPr bwMode="auto">
          <a:xfrm>
            <a:off x="4191000" y="40386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2400" b="1">
                <a:solidFill>
                  <a:srgbClr val="000000"/>
                </a:solidFill>
                <a:latin typeface="Courier New" pitchFamily="49" charset="0"/>
              </a:rPr>
              <a:t>x%2 == 0</a:t>
            </a:r>
          </a:p>
        </p:txBody>
      </p:sp>
      <p:sp>
        <p:nvSpPr>
          <p:cNvPr id="18441" name="Text Box 30"/>
          <p:cNvSpPr txBox="1">
            <a:spLocks noChangeArrowheads="1"/>
          </p:cNvSpPr>
          <p:nvPr/>
        </p:nvSpPr>
        <p:spPr bwMode="auto">
          <a:xfrm>
            <a:off x="561975" y="4906963"/>
            <a:ext cx="2743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a:solidFill>
                  <a:srgbClr val="000000"/>
                </a:solidFill>
                <a:latin typeface="Times" pitchFamily="-106" charset="0"/>
              </a:rPr>
              <a:t>For what values of </a:t>
            </a:r>
            <a:r>
              <a:rPr lang="en-US" b="1">
                <a:solidFill>
                  <a:srgbClr val="000000"/>
                </a:solidFill>
                <a:latin typeface="Courier New" pitchFamily="49" charset="0"/>
              </a:rPr>
              <a:t>x</a:t>
            </a:r>
            <a:r>
              <a:rPr lang="en-US">
                <a:solidFill>
                  <a:srgbClr val="000000"/>
                </a:solidFill>
                <a:latin typeface="Times" pitchFamily="-106" charset="0"/>
              </a:rPr>
              <a:t> are these </a:t>
            </a:r>
            <a:r>
              <a:rPr lang="en-US" b="1">
                <a:solidFill>
                  <a:srgbClr val="000000"/>
                </a:solidFill>
                <a:latin typeface="Courier New" pitchFamily="49" charset="0"/>
              </a:rPr>
              <a:t>True</a:t>
            </a:r>
            <a:r>
              <a:rPr lang="en-US">
                <a:solidFill>
                  <a:srgbClr val="000000"/>
                </a:solidFill>
                <a:latin typeface="Times" pitchFamily="-106" charset="0"/>
              </a:rPr>
              <a:t>?</a:t>
            </a:r>
          </a:p>
        </p:txBody>
      </p:sp>
      <p:sp>
        <p:nvSpPr>
          <p:cNvPr id="18442" name="Text Box 32"/>
          <p:cNvSpPr txBox="1">
            <a:spLocks noChangeArrowheads="1"/>
          </p:cNvSpPr>
          <p:nvPr/>
        </p:nvSpPr>
        <p:spPr bwMode="auto">
          <a:xfrm>
            <a:off x="3832225" y="58674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400">
                <a:solidFill>
                  <a:srgbClr val="000000"/>
                </a:solidFill>
                <a:latin typeface="Calibri" pitchFamily="34" charset="0"/>
              </a:rPr>
              <a:t>What happens on these years?</a:t>
            </a:r>
          </a:p>
        </p:txBody>
      </p:sp>
      <p:sp>
        <p:nvSpPr>
          <p:cNvPr id="18443" name="Text Box 33"/>
          <p:cNvSpPr txBox="1">
            <a:spLocks noChangeArrowheads="1"/>
          </p:cNvSpPr>
          <p:nvPr/>
        </p:nvSpPr>
        <p:spPr bwMode="auto">
          <a:xfrm>
            <a:off x="152400" y="3046413"/>
            <a:ext cx="8915400" cy="58420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3200" b="1">
                <a:solidFill>
                  <a:srgbClr val="000000"/>
                </a:solidFill>
                <a:latin typeface="Courier New" pitchFamily="49" charset="0"/>
              </a:rPr>
              <a:t>x%y</a:t>
            </a:r>
            <a:r>
              <a:rPr lang="en-US" sz="3200">
                <a:solidFill>
                  <a:srgbClr val="000000"/>
                </a:solidFill>
                <a:latin typeface="Times New Roman" pitchFamily="18" charset="0"/>
              </a:rPr>
              <a:t> returns the </a:t>
            </a:r>
            <a:r>
              <a:rPr lang="en-US" sz="3200" b="1" i="1">
                <a:solidFill>
                  <a:srgbClr val="000000"/>
                </a:solidFill>
                <a:latin typeface="Times New Roman" pitchFamily="18" charset="0"/>
              </a:rPr>
              <a:t>remainder</a:t>
            </a:r>
            <a:r>
              <a:rPr lang="en-US" sz="3200">
                <a:solidFill>
                  <a:srgbClr val="000000"/>
                </a:solidFill>
                <a:latin typeface="Times New Roman" pitchFamily="18" charset="0"/>
              </a:rPr>
              <a:t> when </a:t>
            </a:r>
            <a:r>
              <a:rPr lang="en-US" sz="3200" b="1">
                <a:solidFill>
                  <a:srgbClr val="000000"/>
                </a:solidFill>
                <a:latin typeface="Courier New" pitchFamily="49" charset="0"/>
              </a:rPr>
              <a:t>x</a:t>
            </a:r>
            <a:r>
              <a:rPr lang="en-US" sz="3200">
                <a:solidFill>
                  <a:srgbClr val="000000"/>
                </a:solidFill>
                <a:latin typeface="Times New Roman" pitchFamily="18" charset="0"/>
              </a:rPr>
              <a:t> is divided by </a:t>
            </a:r>
            <a:r>
              <a:rPr lang="en-US" sz="3200" b="1">
                <a:solidFill>
                  <a:srgbClr val="000000"/>
                </a:solidFill>
                <a:latin typeface="Courier New" pitchFamily="49" charset="0"/>
              </a:rPr>
              <a:t>y</a:t>
            </a:r>
            <a:r>
              <a:rPr lang="en-US" sz="3200">
                <a:solidFill>
                  <a:srgbClr val="000000"/>
                </a:solidFill>
                <a:latin typeface="Times New Roman" pitchFamily="18" charset="0"/>
              </a:rPr>
              <a:t> </a:t>
            </a:r>
          </a:p>
        </p:txBody>
      </p:sp>
      <p:sp>
        <p:nvSpPr>
          <p:cNvPr id="18444" name="Rectangle 34"/>
          <p:cNvSpPr>
            <a:spLocks noChangeArrowheads="1"/>
          </p:cNvSpPr>
          <p:nvPr/>
        </p:nvSpPr>
        <p:spPr bwMode="auto">
          <a:xfrm>
            <a:off x="4181475" y="4670425"/>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2400" b="1">
                <a:solidFill>
                  <a:srgbClr val="000000"/>
                </a:solidFill>
                <a:latin typeface="Courier New" pitchFamily="49" charset="0"/>
              </a:rPr>
              <a:t>x%2 == 1</a:t>
            </a:r>
          </a:p>
        </p:txBody>
      </p:sp>
      <p:sp>
        <p:nvSpPr>
          <p:cNvPr id="18445" name="AutoShape 35"/>
          <p:cNvSpPr>
            <a:spLocks/>
          </p:cNvSpPr>
          <p:nvPr/>
        </p:nvSpPr>
        <p:spPr bwMode="auto">
          <a:xfrm>
            <a:off x="3571875" y="4138613"/>
            <a:ext cx="390525" cy="2436812"/>
          </a:xfrm>
          <a:prstGeom prst="leftBrace">
            <a:avLst>
              <a:gd name="adj1" fmla="val 53905"/>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8446" name="Rectangle 28"/>
          <p:cNvSpPr>
            <a:spLocks noChangeArrowheads="1"/>
          </p:cNvSpPr>
          <p:nvPr/>
        </p:nvSpPr>
        <p:spPr bwMode="auto">
          <a:xfrm>
            <a:off x="4191000" y="6194425"/>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2400" b="1">
                <a:solidFill>
                  <a:srgbClr val="FF9900"/>
                </a:solidFill>
                <a:latin typeface="Courier New" pitchFamily="49" charset="0"/>
              </a:rPr>
              <a:t>x%4 == 3</a:t>
            </a:r>
          </a:p>
        </p:txBody>
      </p:sp>
      <mc:AlternateContent xmlns:mc="http://schemas.openxmlformats.org/markup-compatibility/2006" xmlns:p14="http://schemas.microsoft.com/office/powerpoint/2010/main">
        <mc:Choice Requires="p14">
          <p:contentPart p14:bwMode="auto" r:id="rId3">
            <p14:nvContentPartPr>
              <p14:cNvPr id="3074" name="Ink 38"/>
              <p14:cNvContentPartPr>
                <a14:cpLocks xmlns:a14="http://schemas.microsoft.com/office/drawing/2010/main" noRot="1" noChangeAspect="1" noEditPoints="1" noChangeArrowheads="1" noChangeShapeType="1"/>
              </p14:cNvContentPartPr>
              <p14:nvPr/>
            </p14:nvContentPartPr>
            <p14:xfrm>
              <a:off x="4549775" y="5621338"/>
              <a:ext cx="503238" cy="46037"/>
            </p14:xfrm>
          </p:contentPart>
        </mc:Choice>
        <mc:Fallback xmlns="">
          <p:pic>
            <p:nvPicPr>
              <p:cNvPr id="3074" name="Ink 38"/>
              <p:cNvPicPr>
                <a:picLocks noRot="1" noChangeAspect="1" noEditPoints="1" noChangeArrowheads="1" noChangeShapeType="1"/>
              </p:cNvPicPr>
              <p:nvPr/>
            </p:nvPicPr>
            <p:blipFill>
              <a:blip r:embed="rId4"/>
              <a:stretch>
                <a:fillRect/>
              </a:stretch>
            </p:blipFill>
            <p:spPr>
              <a:xfrm>
                <a:off x="4541496" y="5614145"/>
                <a:ext cx="515117" cy="57187"/>
              </a:xfrm>
              <a:prstGeom prst="rect">
                <a:avLst/>
              </a:prstGeom>
            </p:spPr>
          </p:pic>
        </mc:Fallback>
      </mc:AlternateContent>
    </p:spTree>
    <p:extLst>
      <p:ext uri="{BB962C8B-B14F-4D97-AF65-F5344CB8AC3E}">
        <p14:creationId xmlns:p14="http://schemas.microsoft.com/office/powerpoint/2010/main" val="2929620331"/>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ragon-blood-tree.jpg"/>
          <p:cNvPicPr>
            <a:picLocks noChangeAspect="1"/>
          </p:cNvPicPr>
          <p:nvPr/>
        </p:nvPicPr>
        <p:blipFill>
          <a:blip r:embed="rId2"/>
          <a:stretch>
            <a:fillRect/>
          </a:stretch>
        </p:blipFill>
        <p:spPr>
          <a:xfrm>
            <a:off x="457200" y="304800"/>
            <a:ext cx="8382000" cy="6286501"/>
          </a:xfrm>
          <a:prstGeom prst="rect">
            <a:avLst/>
          </a:prstGeom>
        </p:spPr>
      </p:pic>
      <p:pic>
        <p:nvPicPr>
          <p:cNvPr id="6" name="Picture 5" descr="dragon2.jpg"/>
          <p:cNvPicPr>
            <a:picLocks noChangeAspect="1"/>
          </p:cNvPicPr>
          <p:nvPr/>
        </p:nvPicPr>
        <p:blipFill>
          <a:blip r:embed="rId3"/>
          <a:stretch>
            <a:fillRect/>
          </a:stretch>
        </p:blipFill>
        <p:spPr>
          <a:xfrm rot="16200000">
            <a:off x="5222779" y="1525156"/>
            <a:ext cx="3954468" cy="2970022"/>
          </a:xfrm>
          <a:prstGeom prst="rect">
            <a:avLst/>
          </a:prstGeom>
        </p:spPr>
      </p:pic>
      <p:sp>
        <p:nvSpPr>
          <p:cNvPr id="4" name="TextBox 3"/>
          <p:cNvSpPr txBox="1"/>
          <p:nvPr/>
        </p:nvSpPr>
        <p:spPr>
          <a:xfrm>
            <a:off x="5791200" y="381000"/>
            <a:ext cx="2971800" cy="461665"/>
          </a:xfrm>
          <a:prstGeom prst="rect">
            <a:avLst/>
          </a:prstGeom>
          <a:noFill/>
        </p:spPr>
        <p:txBody>
          <a:bodyPr wrap="square" rtlCol="0">
            <a:spAutoFit/>
          </a:bodyPr>
          <a:lstStyle/>
          <a:p>
            <a:pPr algn="ctr"/>
            <a:r>
              <a:rPr lang="en-US" dirty="0" smtClean="0">
                <a:latin typeface="Cambria" pitchFamily="18" charset="0"/>
              </a:rPr>
              <a:t>Dragon's-blood Tree</a:t>
            </a:r>
            <a:endParaRPr lang="en-US" dirty="0">
              <a:latin typeface="Cambria" pitchFamily="18" charset="0"/>
            </a:endParaRPr>
          </a:p>
        </p:txBody>
      </p:sp>
    </p:spTree>
    <p:extLst>
      <p:ext uri="{BB962C8B-B14F-4D97-AF65-F5344CB8AC3E}">
        <p14:creationId xmlns:p14="http://schemas.microsoft.com/office/powerpoint/2010/main" val="1293073543"/>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andreal.jpg"/>
          <p:cNvPicPr>
            <a:picLocks noChangeAspect="1"/>
          </p:cNvPicPr>
          <p:nvPr/>
        </p:nvPicPr>
        <p:blipFill>
          <a:blip r:embed="rId2"/>
          <a:srcRect l="11726" t="6921" r="4724"/>
          <a:stretch>
            <a:fillRect/>
          </a:stretch>
        </p:blipFill>
        <p:spPr>
          <a:xfrm>
            <a:off x="380635" y="381000"/>
            <a:ext cx="4577781" cy="4481539"/>
          </a:xfrm>
          <a:prstGeom prst="rect">
            <a:avLst/>
          </a:prstGeom>
        </p:spPr>
      </p:pic>
      <p:sp>
        <p:nvSpPr>
          <p:cNvPr id="7" name="Rectangle 6"/>
          <p:cNvSpPr/>
          <p:nvPr/>
        </p:nvSpPr>
        <p:spPr>
          <a:xfrm>
            <a:off x="608006" y="5433536"/>
            <a:ext cx="7881453" cy="738664"/>
          </a:xfrm>
          <a:prstGeom prst="rect">
            <a:avLst/>
          </a:prstGeom>
        </p:spPr>
        <p:txBody>
          <a:bodyPr wrap="none">
            <a:spAutoFit/>
          </a:bodyPr>
          <a:lstStyle/>
          <a:p>
            <a:pPr algn="ctr" defTabSz="457200" eaLnBrk="1" fontAlgn="auto" hangingPunct="1">
              <a:spcBef>
                <a:spcPts val="0"/>
              </a:spcBef>
              <a:spcAft>
                <a:spcPts val="0"/>
              </a:spcAft>
            </a:pPr>
            <a:r>
              <a:rPr lang="en-US" sz="4200" dirty="0">
                <a:solidFill>
                  <a:prstClr val="black"/>
                </a:solidFill>
                <a:latin typeface="Cambria" pitchFamily="18" charset="0"/>
                <a:ea typeface="+mn-ea"/>
              </a:rPr>
              <a:t>T</a:t>
            </a:r>
            <a:r>
              <a:rPr lang="en-US" sz="4200" dirty="0" smtClean="0">
                <a:solidFill>
                  <a:prstClr val="black"/>
                </a:solidFill>
                <a:latin typeface="Cambria" pitchFamily="18" charset="0"/>
                <a:ea typeface="+mn-ea"/>
              </a:rPr>
              <a:t>here still has to be a </a:t>
            </a:r>
            <a:r>
              <a:rPr lang="en-US" sz="4200" b="1" i="1" dirty="0">
                <a:solidFill>
                  <a:prstClr val="black"/>
                </a:solidFill>
                <a:latin typeface="Cambria" pitchFamily="18" charset="0"/>
                <a:ea typeface="+mn-ea"/>
              </a:rPr>
              <a:t>b</a:t>
            </a:r>
            <a:r>
              <a:rPr lang="en-US" sz="4200" b="1" i="1" dirty="0" smtClean="0">
                <a:solidFill>
                  <a:prstClr val="black"/>
                </a:solidFill>
                <a:latin typeface="Cambria" pitchFamily="18" charset="0"/>
                <a:ea typeface="+mn-ea"/>
              </a:rPr>
              <a:t>ase case</a:t>
            </a:r>
            <a:r>
              <a:rPr lang="en-US" sz="4200" dirty="0" smtClean="0">
                <a:solidFill>
                  <a:prstClr val="black"/>
                </a:solidFill>
                <a:latin typeface="Cambria" pitchFamily="18" charset="0"/>
                <a:ea typeface="+mn-ea"/>
              </a:rPr>
              <a:t>…</a:t>
            </a:r>
            <a:endParaRPr lang="en-US" sz="4200" dirty="0">
              <a:solidFill>
                <a:prstClr val="black"/>
              </a:solidFill>
              <a:latin typeface="Cambria" pitchFamily="18" charset="0"/>
              <a:ea typeface="+mn-ea"/>
            </a:endParaRPr>
          </a:p>
        </p:txBody>
      </p:sp>
      <p:pic>
        <p:nvPicPr>
          <p:cNvPr id="10" name="Picture 9" descr="dragon2.jpg"/>
          <p:cNvPicPr>
            <a:picLocks noChangeAspect="1"/>
          </p:cNvPicPr>
          <p:nvPr/>
        </p:nvPicPr>
        <p:blipFill>
          <a:blip r:embed="rId3"/>
          <a:stretch>
            <a:fillRect/>
          </a:stretch>
        </p:blipFill>
        <p:spPr>
          <a:xfrm rot="16200000">
            <a:off x="4777915" y="953654"/>
            <a:ext cx="4464606" cy="3353163"/>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2838600" y="961920"/>
              <a:ext cx="628920" cy="2286360"/>
            </p14:xfrm>
          </p:contentPart>
        </mc:Choice>
        <mc:Fallback xmlns="">
          <p:pic>
            <p:nvPicPr>
              <p:cNvPr id="2" name="Ink 1"/>
              <p:cNvPicPr/>
              <p:nvPr/>
            </p:nvPicPr>
            <p:blipFill>
              <a:blip r:embed="rId5"/>
              <a:stretch>
                <a:fillRect/>
              </a:stretch>
            </p:blipFill>
            <p:spPr>
              <a:xfrm>
                <a:off x="2829240" y="952560"/>
                <a:ext cx="647640" cy="2305080"/>
              </a:xfrm>
              <a:prstGeom prst="rect">
                <a:avLst/>
              </a:prstGeom>
            </p:spPr>
          </p:pic>
        </mc:Fallback>
      </mc:AlternateContent>
    </p:spTree>
    <p:extLst>
      <p:ext uri="{BB962C8B-B14F-4D97-AF65-F5344CB8AC3E}">
        <p14:creationId xmlns:p14="http://schemas.microsoft.com/office/powerpoint/2010/main" val="1077663052"/>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andreal.jpg"/>
          <p:cNvPicPr>
            <a:picLocks noChangeAspect="1"/>
          </p:cNvPicPr>
          <p:nvPr/>
        </p:nvPicPr>
        <p:blipFill>
          <a:blip r:embed="rId2"/>
          <a:srcRect l="11726" t="6921" r="4724"/>
          <a:stretch>
            <a:fillRect/>
          </a:stretch>
        </p:blipFill>
        <p:spPr>
          <a:xfrm>
            <a:off x="380635" y="381000"/>
            <a:ext cx="4577781" cy="4481539"/>
          </a:xfrm>
          <a:prstGeom prst="rect">
            <a:avLst/>
          </a:prstGeom>
        </p:spPr>
      </p:pic>
      <p:sp>
        <p:nvSpPr>
          <p:cNvPr id="7" name="Rectangle 6"/>
          <p:cNvSpPr/>
          <p:nvPr/>
        </p:nvSpPr>
        <p:spPr>
          <a:xfrm>
            <a:off x="6035119" y="5470983"/>
            <a:ext cx="2023311" cy="738664"/>
          </a:xfrm>
          <a:prstGeom prst="rect">
            <a:avLst/>
          </a:prstGeom>
        </p:spPr>
        <p:txBody>
          <a:bodyPr wrap="none">
            <a:spAutoFit/>
          </a:bodyPr>
          <a:lstStyle/>
          <a:p>
            <a:pPr algn="ctr" defTabSz="457200" eaLnBrk="1" fontAlgn="auto" hangingPunct="1">
              <a:spcBef>
                <a:spcPts val="0"/>
              </a:spcBef>
              <a:spcAft>
                <a:spcPts val="0"/>
              </a:spcAft>
            </a:pPr>
            <a:r>
              <a:rPr lang="en-US" sz="4200" b="1" i="1" dirty="0" smtClean="0">
                <a:solidFill>
                  <a:srgbClr val="C00000"/>
                </a:solidFill>
                <a:latin typeface="Cambria" pitchFamily="18" charset="0"/>
                <a:ea typeface="+mn-ea"/>
              </a:rPr>
              <a:t>or else!</a:t>
            </a:r>
            <a:endParaRPr lang="en-US" sz="4200" b="1" i="1" dirty="0">
              <a:solidFill>
                <a:srgbClr val="C00000"/>
              </a:solidFill>
              <a:latin typeface="Cambria" pitchFamily="18" charset="0"/>
              <a:ea typeface="+mn-ea"/>
            </a:endParaRPr>
          </a:p>
        </p:txBody>
      </p:sp>
      <p:pic>
        <p:nvPicPr>
          <p:cNvPr id="5" name="Picture 4" descr="hand.jpg"/>
          <p:cNvPicPr>
            <a:picLocks noChangeAspect="1"/>
          </p:cNvPicPr>
          <p:nvPr/>
        </p:nvPicPr>
        <p:blipFill>
          <a:blip r:embed="rId3"/>
          <a:srcRect l="8248" t="4830"/>
          <a:stretch>
            <a:fillRect/>
          </a:stretch>
        </p:blipFill>
        <p:spPr>
          <a:xfrm rot="5400000">
            <a:off x="4803183" y="696702"/>
            <a:ext cx="4487184" cy="3844494"/>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6620040" y="5019840"/>
              <a:ext cx="600480" cy="381240"/>
            </p14:xfrm>
          </p:contentPart>
        </mc:Choice>
        <mc:Fallback xmlns="">
          <p:pic>
            <p:nvPicPr>
              <p:cNvPr id="2" name="Ink 1"/>
              <p:cNvPicPr/>
              <p:nvPr/>
            </p:nvPicPr>
            <p:blipFill>
              <a:blip r:embed="rId5"/>
              <a:stretch>
                <a:fillRect/>
              </a:stretch>
            </p:blipFill>
            <p:spPr>
              <a:xfrm>
                <a:off x="6610680" y="5010480"/>
                <a:ext cx="619200" cy="399960"/>
              </a:xfrm>
              <a:prstGeom prst="rect">
                <a:avLst/>
              </a:prstGeom>
            </p:spPr>
          </p:pic>
        </mc:Fallback>
      </mc:AlternateContent>
    </p:spTree>
    <p:extLst>
      <p:ext uri="{BB962C8B-B14F-4D97-AF65-F5344CB8AC3E}">
        <p14:creationId xmlns:p14="http://schemas.microsoft.com/office/powerpoint/2010/main" val="3867354397"/>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5"/>
          <p:cNvSpPr txBox="1">
            <a:spLocks noChangeArrowheads="1"/>
          </p:cNvSpPr>
          <p:nvPr/>
        </p:nvSpPr>
        <p:spPr bwMode="auto">
          <a:xfrm>
            <a:off x="313267" y="254000"/>
            <a:ext cx="55594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200" dirty="0" smtClean="0">
                <a:latin typeface="Cambria" pitchFamily="18" charset="0"/>
              </a:rPr>
              <a:t>Recursive design…</a:t>
            </a:r>
            <a:endParaRPr lang="en-US" sz="4200" dirty="0">
              <a:latin typeface="Cambria" pitchFamily="18" charset="0"/>
            </a:endParaRPr>
          </a:p>
        </p:txBody>
      </p:sp>
      <p:sp>
        <p:nvSpPr>
          <p:cNvPr id="15" name="Text Box 5"/>
          <p:cNvSpPr txBox="1">
            <a:spLocks noChangeArrowheads="1"/>
          </p:cNvSpPr>
          <p:nvPr/>
        </p:nvSpPr>
        <p:spPr bwMode="auto">
          <a:xfrm>
            <a:off x="1066800" y="2692400"/>
            <a:ext cx="701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dirty="0" smtClean="0">
                <a:latin typeface="Cambria" pitchFamily="18" charset="0"/>
              </a:rPr>
              <a:t>(2) Find the self-similarity.</a:t>
            </a:r>
            <a:endParaRPr lang="en-US" sz="3200" dirty="0">
              <a:latin typeface="Cambria" pitchFamily="18" charset="0"/>
            </a:endParaRPr>
          </a:p>
        </p:txBody>
      </p:sp>
      <p:sp>
        <p:nvSpPr>
          <p:cNvPr id="16" name="Text Box 5"/>
          <p:cNvSpPr txBox="1">
            <a:spLocks noChangeArrowheads="1"/>
          </p:cNvSpPr>
          <p:nvPr/>
        </p:nvSpPr>
        <p:spPr bwMode="auto">
          <a:xfrm>
            <a:off x="1066800" y="1524000"/>
            <a:ext cx="701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dirty="0" smtClean="0">
                <a:latin typeface="Cambria" pitchFamily="18" charset="0"/>
              </a:rPr>
              <a:t>(1) Program the base case.</a:t>
            </a:r>
            <a:endParaRPr lang="en-US" sz="3200" dirty="0">
              <a:latin typeface="Cambria" pitchFamily="18" charset="0"/>
            </a:endParaRPr>
          </a:p>
        </p:txBody>
      </p:sp>
      <p:sp>
        <p:nvSpPr>
          <p:cNvPr id="17" name="Text Box 5"/>
          <p:cNvSpPr txBox="1">
            <a:spLocks noChangeArrowheads="1"/>
          </p:cNvSpPr>
          <p:nvPr/>
        </p:nvSpPr>
        <p:spPr bwMode="auto">
          <a:xfrm>
            <a:off x="1066800" y="3860800"/>
            <a:ext cx="3124200" cy="584775"/>
          </a:xfrm>
          <a:prstGeom prst="rect">
            <a:avLst/>
          </a:prstGeom>
          <a:solidFill>
            <a:srgbClr val="FFCC99"/>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dirty="0" smtClean="0">
                <a:latin typeface="Cambria" pitchFamily="18" charset="0"/>
              </a:rPr>
              <a:t>(3) Do one step!</a:t>
            </a:r>
            <a:endParaRPr lang="en-US" sz="3200" dirty="0">
              <a:latin typeface="Cambria" pitchFamily="18" charset="0"/>
            </a:endParaRPr>
          </a:p>
        </p:txBody>
      </p:sp>
      <p:sp>
        <p:nvSpPr>
          <p:cNvPr id="18" name="Text Box 5"/>
          <p:cNvSpPr txBox="1">
            <a:spLocks noChangeArrowheads="1"/>
          </p:cNvSpPr>
          <p:nvPr/>
        </p:nvSpPr>
        <p:spPr bwMode="auto">
          <a:xfrm>
            <a:off x="1083733" y="5029200"/>
            <a:ext cx="701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dirty="0" smtClean="0">
                <a:latin typeface="Cambria" pitchFamily="18" charset="0"/>
              </a:rPr>
              <a:t>(4) Delegate the </a:t>
            </a:r>
            <a:r>
              <a:rPr lang="en-US" sz="3200" b="1" u="sng" dirty="0" smtClean="0">
                <a:latin typeface="Cambria" pitchFamily="18" charset="0"/>
              </a:rPr>
              <a:t>rest</a:t>
            </a:r>
            <a:r>
              <a:rPr lang="en-US" sz="3200" dirty="0" smtClean="0">
                <a:latin typeface="Cambria" pitchFamily="18" charset="0"/>
              </a:rPr>
              <a:t> to recursion…</a:t>
            </a:r>
            <a:endParaRPr lang="en-US" sz="3200" dirty="0">
              <a:latin typeface="Cambria" pitchFamily="18" charset="0"/>
            </a:endParaRPr>
          </a:p>
        </p:txBody>
      </p:sp>
      <p:sp>
        <p:nvSpPr>
          <p:cNvPr id="2" name="Rectangle 1"/>
          <p:cNvSpPr/>
          <p:nvPr/>
        </p:nvSpPr>
        <p:spPr>
          <a:xfrm rot="20678924">
            <a:off x="5905612" y="1261334"/>
            <a:ext cx="1580241" cy="461665"/>
          </a:xfrm>
          <a:prstGeom prst="rect">
            <a:avLst/>
          </a:prstGeom>
          <a:solidFill>
            <a:srgbClr val="CCECFF"/>
          </a:solidFill>
        </p:spPr>
        <p:txBody>
          <a:bodyPr wrap="none">
            <a:spAutoFit/>
          </a:bodyPr>
          <a:lstStyle/>
          <a:p>
            <a:pPr algn="ctr"/>
            <a:r>
              <a:rPr lang="en-US" dirty="0" smtClean="0">
                <a:latin typeface="Cambria" pitchFamily="18" charset="0"/>
              </a:rPr>
              <a:t>fun! easy!?</a:t>
            </a:r>
            <a:endParaRPr lang="en-US" dirty="0"/>
          </a:p>
        </p:txBody>
      </p:sp>
      <p:sp>
        <p:nvSpPr>
          <p:cNvPr id="20" name="Rectangle 19"/>
          <p:cNvSpPr/>
          <p:nvPr/>
        </p:nvSpPr>
        <p:spPr>
          <a:xfrm rot="20678924">
            <a:off x="6053092" y="2792634"/>
            <a:ext cx="819455" cy="461665"/>
          </a:xfrm>
          <a:prstGeom prst="rect">
            <a:avLst/>
          </a:prstGeom>
          <a:solidFill>
            <a:srgbClr val="FFCCFF"/>
          </a:solidFill>
        </p:spPr>
        <p:txBody>
          <a:bodyPr wrap="none">
            <a:spAutoFit/>
          </a:bodyPr>
          <a:lstStyle/>
          <a:p>
            <a:pPr algn="ctr"/>
            <a:r>
              <a:rPr lang="en-US" dirty="0" smtClean="0">
                <a:latin typeface="Cambria" pitchFamily="18" charset="0"/>
              </a:rPr>
              <a:t>cool!</a:t>
            </a:r>
            <a:endParaRPr lang="en-US" dirty="0"/>
          </a:p>
        </p:txBody>
      </p:sp>
      <p:sp>
        <p:nvSpPr>
          <p:cNvPr id="21" name="Rectangle 20"/>
          <p:cNvSpPr/>
          <p:nvPr/>
        </p:nvSpPr>
        <p:spPr>
          <a:xfrm rot="20678924">
            <a:off x="7590892" y="5118209"/>
            <a:ext cx="785793" cy="461665"/>
          </a:xfrm>
          <a:prstGeom prst="rect">
            <a:avLst/>
          </a:prstGeom>
          <a:solidFill>
            <a:srgbClr val="CCFFCC"/>
          </a:solidFill>
        </p:spPr>
        <p:txBody>
          <a:bodyPr wrap="none">
            <a:spAutoFit/>
          </a:bodyPr>
          <a:lstStyle/>
          <a:p>
            <a:pPr algn="ctr"/>
            <a:r>
              <a:rPr lang="en-US" dirty="0" smtClean="0">
                <a:latin typeface="Cambria" pitchFamily="18" charset="0"/>
              </a:rPr>
              <a:t>Aha!</a:t>
            </a:r>
            <a:endParaRPr lang="en-US" dirty="0"/>
          </a:p>
        </p:txBody>
      </p:sp>
      <p:cxnSp>
        <p:nvCxnSpPr>
          <p:cNvPr id="4" name="Straight Arrow Connector 3"/>
          <p:cNvCxnSpPr/>
          <p:nvPr/>
        </p:nvCxnSpPr>
        <p:spPr bwMode="auto">
          <a:xfrm>
            <a:off x="4278489" y="4198343"/>
            <a:ext cx="4495800" cy="0"/>
          </a:xfrm>
          <a:prstGeom prst="straightConnector1">
            <a:avLst/>
          </a:prstGeom>
          <a:solidFill>
            <a:schemeClr val="accent1"/>
          </a:solidFill>
          <a:ln w="38100" cap="flat" cmpd="sng" algn="ctr">
            <a:solidFill>
              <a:srgbClr val="CC3300"/>
            </a:solidFill>
            <a:prstDash val="solid"/>
            <a:round/>
            <a:headEnd type="none" w="med" len="med"/>
            <a:tailEnd type="arrow"/>
          </a:ln>
          <a:effectLst/>
        </p:spPr>
      </p:cxnSp>
      <p:sp>
        <p:nvSpPr>
          <p:cNvPr id="24" name="Rectangle 23"/>
          <p:cNvSpPr/>
          <p:nvPr/>
        </p:nvSpPr>
        <p:spPr>
          <a:xfrm rot="20678924">
            <a:off x="4964920" y="3961034"/>
            <a:ext cx="2727990" cy="461665"/>
          </a:xfrm>
          <a:prstGeom prst="rect">
            <a:avLst/>
          </a:prstGeom>
          <a:solidFill>
            <a:srgbClr val="FFCC99"/>
          </a:solidFill>
        </p:spPr>
        <p:txBody>
          <a:bodyPr wrap="none">
            <a:spAutoFit/>
          </a:bodyPr>
          <a:lstStyle/>
          <a:p>
            <a:pPr algn="ctr"/>
            <a:r>
              <a:rPr lang="en-US" i="1" dirty="0" smtClean="0">
                <a:latin typeface="Cambria" pitchFamily="18" charset="0"/>
              </a:rPr>
              <a:t>indexing and slicing</a:t>
            </a:r>
            <a:endParaRPr lang="en-US" i="1" dirty="0"/>
          </a:p>
        </p:txBody>
      </p:sp>
    </p:spTree>
    <p:extLst>
      <p:ext uri="{BB962C8B-B14F-4D97-AF65-F5344CB8AC3E}">
        <p14:creationId xmlns:p14="http://schemas.microsoft.com/office/powerpoint/2010/main" val="863702430"/>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5"/>
          <p:cNvSpPr txBox="1">
            <a:spLocks noChangeArrowheads="1"/>
          </p:cNvSpPr>
          <p:nvPr/>
        </p:nvSpPr>
        <p:spPr bwMode="auto">
          <a:xfrm>
            <a:off x="313267" y="254000"/>
            <a:ext cx="5559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dirty="0">
                <a:latin typeface="Cambria" pitchFamily="18" charset="0"/>
              </a:rPr>
              <a:t>One step?</a:t>
            </a:r>
          </a:p>
        </p:txBody>
      </p:sp>
      <p:sp>
        <p:nvSpPr>
          <p:cNvPr id="57347" name="Text Box 6"/>
          <p:cNvSpPr txBox="1">
            <a:spLocks noChangeArrowheads="1"/>
          </p:cNvSpPr>
          <p:nvPr/>
        </p:nvSpPr>
        <p:spPr bwMode="auto">
          <a:xfrm>
            <a:off x="4187649" y="445911"/>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dirty="0">
                <a:latin typeface="Cambria" pitchFamily="18" charset="0"/>
              </a:rPr>
              <a:t>…is </a:t>
            </a:r>
            <a:r>
              <a:rPr lang="en-US" b="1" i="1" dirty="0">
                <a:latin typeface="Cambria" pitchFamily="18" charset="0"/>
              </a:rPr>
              <a:t>easy</a:t>
            </a:r>
            <a:r>
              <a:rPr lang="en-US" dirty="0">
                <a:latin typeface="Cambria" pitchFamily="18" charset="0"/>
              </a:rPr>
              <a:t> to do with Python</a:t>
            </a:r>
          </a:p>
        </p:txBody>
      </p:sp>
      <p:sp>
        <p:nvSpPr>
          <p:cNvPr id="57348" name="Text Box 7"/>
          <p:cNvSpPr txBox="1">
            <a:spLocks noChangeArrowheads="1"/>
          </p:cNvSpPr>
          <p:nvPr/>
        </p:nvSpPr>
        <p:spPr bwMode="auto">
          <a:xfrm>
            <a:off x="609600" y="1600200"/>
            <a:ext cx="7696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dirty="0">
                <a:latin typeface="Courier New" pitchFamily="49" charset="0"/>
              </a:rPr>
              <a:t>s = </a:t>
            </a:r>
            <a:r>
              <a:rPr lang="en-US" sz="3200" dirty="0">
                <a:solidFill>
                  <a:srgbClr val="0B9520"/>
                </a:solidFill>
                <a:latin typeface="Courier New" pitchFamily="49" charset="0"/>
              </a:rPr>
              <a:t>'</a:t>
            </a:r>
            <a:r>
              <a:rPr lang="en-US" sz="3200" b="1" dirty="0">
                <a:solidFill>
                  <a:srgbClr val="0B9520"/>
                </a:solidFill>
                <a:latin typeface="Courier New" pitchFamily="49" charset="0"/>
              </a:rPr>
              <a:t>aliens</a:t>
            </a:r>
            <a:r>
              <a:rPr lang="en-US" sz="3200" dirty="0">
                <a:solidFill>
                  <a:srgbClr val="0B9520"/>
                </a:solidFill>
                <a:latin typeface="Courier New" pitchFamily="49" charset="0"/>
              </a:rPr>
              <a:t>'</a:t>
            </a:r>
            <a:endParaRPr lang="en-US" sz="3200" b="1" dirty="0">
              <a:solidFill>
                <a:srgbClr val="0B9520"/>
              </a:solidFill>
              <a:latin typeface="Courier New" pitchFamily="49" charset="0"/>
            </a:endParaRPr>
          </a:p>
        </p:txBody>
      </p:sp>
      <p:sp>
        <p:nvSpPr>
          <p:cNvPr id="57349" name="Text Box 14"/>
          <p:cNvSpPr txBox="1">
            <a:spLocks noChangeArrowheads="1"/>
          </p:cNvSpPr>
          <p:nvPr/>
        </p:nvSpPr>
        <p:spPr bwMode="auto">
          <a:xfrm>
            <a:off x="457200" y="2207859"/>
            <a:ext cx="594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dirty="0">
                <a:latin typeface="Cambria" panose="02040503050406030204" pitchFamily="18" charset="0"/>
              </a:rPr>
              <a:t>How do we get at the </a:t>
            </a:r>
            <a:r>
              <a:rPr lang="en-US" b="1" i="1" dirty="0">
                <a:latin typeface="Cambria" panose="02040503050406030204" pitchFamily="18" charset="0"/>
              </a:rPr>
              <a:t>initial character </a:t>
            </a:r>
            <a:r>
              <a:rPr lang="en-US" i="1" dirty="0">
                <a:latin typeface="Cambria" panose="02040503050406030204" pitchFamily="18" charset="0"/>
              </a:rPr>
              <a:t>of </a:t>
            </a:r>
            <a:r>
              <a:rPr lang="en-US" b="1" dirty="0">
                <a:latin typeface="Cambria" panose="02040503050406030204" pitchFamily="18" charset="0"/>
              </a:rPr>
              <a:t>s</a:t>
            </a:r>
            <a:r>
              <a:rPr lang="en-US" i="1" dirty="0">
                <a:latin typeface="Cambria" panose="02040503050406030204" pitchFamily="18" charset="0"/>
              </a:rPr>
              <a:t>?</a:t>
            </a:r>
            <a:endParaRPr lang="en-US" dirty="0">
              <a:latin typeface="Cambria" panose="02040503050406030204" pitchFamily="18" charset="0"/>
            </a:endParaRPr>
          </a:p>
        </p:txBody>
      </p:sp>
      <p:sp>
        <p:nvSpPr>
          <p:cNvPr id="57350" name="Rectangle 15"/>
          <p:cNvSpPr>
            <a:spLocks noChangeArrowheads="1"/>
          </p:cNvSpPr>
          <p:nvPr/>
        </p:nvSpPr>
        <p:spPr bwMode="auto">
          <a:xfrm>
            <a:off x="609600" y="4126971"/>
            <a:ext cx="36401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a:latin typeface="Courier New" pitchFamily="49" charset="0"/>
              </a:rPr>
              <a:t>L = </a:t>
            </a:r>
            <a:r>
              <a:rPr lang="en-US" sz="3200" b="1" dirty="0">
                <a:solidFill>
                  <a:srgbClr val="0000FF"/>
                </a:solidFill>
                <a:latin typeface="Courier New" pitchFamily="49" charset="0"/>
              </a:rPr>
              <a:t>[ 42, 21 ]</a:t>
            </a:r>
          </a:p>
        </p:txBody>
      </p:sp>
      <p:sp>
        <p:nvSpPr>
          <p:cNvPr id="57352" name="Text Box 17"/>
          <p:cNvSpPr txBox="1">
            <a:spLocks noChangeArrowheads="1"/>
          </p:cNvSpPr>
          <p:nvPr/>
        </p:nvSpPr>
        <p:spPr bwMode="auto">
          <a:xfrm>
            <a:off x="457200" y="2831571"/>
            <a:ext cx="594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dirty="0">
                <a:latin typeface="Cambria" panose="02040503050406030204" pitchFamily="18" charset="0"/>
              </a:rPr>
              <a:t>How do we get at </a:t>
            </a:r>
            <a:r>
              <a:rPr lang="en-US" b="1" dirty="0">
                <a:latin typeface="Cambria" panose="02040503050406030204" pitchFamily="18" charset="0"/>
              </a:rPr>
              <a:t>ALL THE REST </a:t>
            </a:r>
            <a:r>
              <a:rPr lang="en-US" i="1" dirty="0">
                <a:latin typeface="Cambria" panose="02040503050406030204" pitchFamily="18" charset="0"/>
              </a:rPr>
              <a:t>of </a:t>
            </a:r>
            <a:r>
              <a:rPr lang="en-US" b="1" dirty="0">
                <a:latin typeface="Cambria" panose="02040503050406030204" pitchFamily="18" charset="0"/>
              </a:rPr>
              <a:t>s</a:t>
            </a:r>
            <a:r>
              <a:rPr lang="en-US" i="1" dirty="0">
                <a:latin typeface="Cambria" panose="02040503050406030204" pitchFamily="18" charset="0"/>
              </a:rPr>
              <a:t>?</a:t>
            </a:r>
            <a:endParaRPr lang="en-US" dirty="0">
              <a:latin typeface="Cambria" panose="02040503050406030204" pitchFamily="18" charset="0"/>
            </a:endParaRPr>
          </a:p>
        </p:txBody>
      </p:sp>
      <p:sp>
        <p:nvSpPr>
          <p:cNvPr id="57354" name="Rectangle 12"/>
          <p:cNvSpPr>
            <a:spLocks noChangeArrowheads="1"/>
          </p:cNvSpPr>
          <p:nvPr/>
        </p:nvSpPr>
        <p:spPr bwMode="auto">
          <a:xfrm>
            <a:off x="7239000" y="2030059"/>
            <a:ext cx="14795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200" b="1" dirty="0">
                <a:solidFill>
                  <a:srgbClr val="000000"/>
                </a:solidFill>
                <a:latin typeface="Courier New" pitchFamily="49" charset="0"/>
              </a:rPr>
              <a:t>s[0]</a:t>
            </a:r>
            <a:endParaRPr lang="en-US" sz="4200" dirty="0"/>
          </a:p>
        </p:txBody>
      </p:sp>
      <p:sp>
        <p:nvSpPr>
          <p:cNvPr id="15" name="Rectangle 12"/>
          <p:cNvSpPr>
            <a:spLocks noChangeArrowheads="1"/>
          </p:cNvSpPr>
          <p:nvPr/>
        </p:nvSpPr>
        <p:spPr bwMode="auto">
          <a:xfrm>
            <a:off x="7239000" y="4670071"/>
            <a:ext cx="147989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200" b="1" dirty="0">
                <a:solidFill>
                  <a:srgbClr val="000000"/>
                </a:solidFill>
                <a:latin typeface="Courier New" pitchFamily="49" charset="0"/>
              </a:rPr>
              <a:t>L</a:t>
            </a:r>
            <a:r>
              <a:rPr lang="en-US" sz="4200" b="1" dirty="0" smtClean="0">
                <a:solidFill>
                  <a:srgbClr val="000000"/>
                </a:solidFill>
                <a:latin typeface="Courier New" pitchFamily="49" charset="0"/>
              </a:rPr>
              <a:t>[0</a:t>
            </a:r>
            <a:r>
              <a:rPr lang="en-US" sz="4200" b="1" dirty="0">
                <a:solidFill>
                  <a:srgbClr val="000000"/>
                </a:solidFill>
                <a:latin typeface="Courier New" pitchFamily="49" charset="0"/>
              </a:rPr>
              <a:t>]</a:t>
            </a:r>
            <a:endParaRPr lang="en-US" sz="4200" dirty="0"/>
          </a:p>
        </p:txBody>
      </p:sp>
      <p:sp>
        <p:nvSpPr>
          <p:cNvPr id="16" name="Rectangle 12"/>
          <p:cNvSpPr>
            <a:spLocks noChangeArrowheads="1"/>
          </p:cNvSpPr>
          <p:nvPr/>
        </p:nvSpPr>
        <p:spPr bwMode="auto">
          <a:xfrm>
            <a:off x="7239000" y="2702983"/>
            <a:ext cx="1479892" cy="738664"/>
          </a:xfrm>
          <a:prstGeom prst="rect">
            <a:avLst/>
          </a:prstGeom>
          <a:solidFill>
            <a:srgbClr val="CCFFCC"/>
          </a:solidFill>
          <a:ln>
            <a:noFill/>
          </a:ln>
          <a:extLst/>
        </p:spPr>
        <p:txBody>
          <a:bodyPr wrap="none">
            <a:spAutoFit/>
          </a:bodyPr>
          <a:lstStyle/>
          <a:p>
            <a:pPr algn="ctr"/>
            <a:r>
              <a:rPr lang="en-US" sz="4200" b="1" dirty="0">
                <a:solidFill>
                  <a:srgbClr val="000000"/>
                </a:solidFill>
                <a:latin typeface="Courier New" pitchFamily="49" charset="0"/>
              </a:rPr>
              <a:t>s</a:t>
            </a:r>
            <a:r>
              <a:rPr lang="en-US" sz="4200" b="1" dirty="0" smtClean="0">
                <a:solidFill>
                  <a:srgbClr val="000000"/>
                </a:solidFill>
                <a:latin typeface="Courier New" pitchFamily="49" charset="0"/>
              </a:rPr>
              <a:t>[ ]</a:t>
            </a:r>
            <a:endParaRPr lang="en-US" sz="4200" dirty="0"/>
          </a:p>
        </p:txBody>
      </p:sp>
      <p:sp>
        <p:nvSpPr>
          <p:cNvPr id="17" name="Rectangle 12"/>
          <p:cNvSpPr>
            <a:spLocks noChangeArrowheads="1"/>
          </p:cNvSpPr>
          <p:nvPr/>
        </p:nvSpPr>
        <p:spPr bwMode="auto">
          <a:xfrm>
            <a:off x="7239000" y="5349752"/>
            <a:ext cx="1479892" cy="738664"/>
          </a:xfrm>
          <a:prstGeom prst="rect">
            <a:avLst/>
          </a:prstGeom>
          <a:solidFill>
            <a:srgbClr val="CCECFF"/>
          </a:solidFill>
          <a:ln>
            <a:noFill/>
          </a:ln>
          <a:extLst/>
        </p:spPr>
        <p:txBody>
          <a:bodyPr wrap="none">
            <a:spAutoFit/>
          </a:bodyPr>
          <a:lstStyle/>
          <a:p>
            <a:pPr algn="ctr"/>
            <a:r>
              <a:rPr lang="en-US" sz="4200" b="1" dirty="0">
                <a:solidFill>
                  <a:srgbClr val="000000"/>
                </a:solidFill>
                <a:latin typeface="Courier New" pitchFamily="49" charset="0"/>
              </a:rPr>
              <a:t>L</a:t>
            </a:r>
            <a:r>
              <a:rPr lang="en-US" sz="4200" b="1" dirty="0" smtClean="0">
                <a:solidFill>
                  <a:srgbClr val="000000"/>
                </a:solidFill>
                <a:latin typeface="Courier New" pitchFamily="49" charset="0"/>
              </a:rPr>
              <a:t>[ ]</a:t>
            </a:r>
            <a:endParaRPr lang="en-US" sz="4200" dirty="0"/>
          </a:p>
        </p:txBody>
      </p:sp>
      <p:sp>
        <p:nvSpPr>
          <p:cNvPr id="21" name="Down Arrow 20"/>
          <p:cNvSpPr/>
          <p:nvPr/>
        </p:nvSpPr>
        <p:spPr bwMode="auto">
          <a:xfrm rot="16200000">
            <a:off x="6603057" y="2242106"/>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2" name="Down Arrow 21"/>
          <p:cNvSpPr/>
          <p:nvPr/>
        </p:nvSpPr>
        <p:spPr bwMode="auto">
          <a:xfrm rot="16200000">
            <a:off x="6626814" y="2870139"/>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3" name="Text Box 14"/>
          <p:cNvSpPr txBox="1">
            <a:spLocks noChangeArrowheads="1"/>
          </p:cNvSpPr>
          <p:nvPr/>
        </p:nvSpPr>
        <p:spPr bwMode="auto">
          <a:xfrm>
            <a:off x="465667" y="4864390"/>
            <a:ext cx="594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dirty="0">
                <a:latin typeface="Cambria" panose="02040503050406030204" pitchFamily="18" charset="0"/>
              </a:rPr>
              <a:t>How do we get at the </a:t>
            </a:r>
            <a:r>
              <a:rPr lang="en-US" b="1" i="1" dirty="0">
                <a:latin typeface="Cambria" panose="02040503050406030204" pitchFamily="18" charset="0"/>
              </a:rPr>
              <a:t>initial </a:t>
            </a:r>
            <a:r>
              <a:rPr lang="en-US" b="1" i="1" dirty="0" smtClean="0">
                <a:latin typeface="Cambria" panose="02040503050406030204" pitchFamily="18" charset="0"/>
              </a:rPr>
              <a:t>element </a:t>
            </a:r>
            <a:r>
              <a:rPr lang="en-US" i="1" dirty="0">
                <a:latin typeface="Cambria" panose="02040503050406030204" pitchFamily="18" charset="0"/>
              </a:rPr>
              <a:t>of </a:t>
            </a:r>
            <a:r>
              <a:rPr lang="en-US" b="1" dirty="0">
                <a:latin typeface="Cambria" panose="02040503050406030204" pitchFamily="18" charset="0"/>
              </a:rPr>
              <a:t>L</a:t>
            </a:r>
            <a:r>
              <a:rPr lang="en-US" i="1" dirty="0" smtClean="0">
                <a:latin typeface="Cambria" panose="02040503050406030204" pitchFamily="18" charset="0"/>
              </a:rPr>
              <a:t>?</a:t>
            </a:r>
            <a:endParaRPr lang="en-US" dirty="0">
              <a:latin typeface="Cambria" panose="02040503050406030204" pitchFamily="18" charset="0"/>
            </a:endParaRPr>
          </a:p>
        </p:txBody>
      </p:sp>
      <p:sp>
        <p:nvSpPr>
          <p:cNvPr id="24" name="Text Box 17"/>
          <p:cNvSpPr txBox="1">
            <a:spLocks noChangeArrowheads="1"/>
          </p:cNvSpPr>
          <p:nvPr/>
        </p:nvSpPr>
        <p:spPr bwMode="auto">
          <a:xfrm>
            <a:off x="465667" y="5488102"/>
            <a:ext cx="594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dirty="0">
                <a:latin typeface="Cambria" panose="02040503050406030204" pitchFamily="18" charset="0"/>
              </a:rPr>
              <a:t>How do we get at </a:t>
            </a:r>
            <a:r>
              <a:rPr lang="en-US" b="1" dirty="0">
                <a:latin typeface="Cambria" panose="02040503050406030204" pitchFamily="18" charset="0"/>
              </a:rPr>
              <a:t>ALL THE REST </a:t>
            </a:r>
            <a:r>
              <a:rPr lang="en-US" i="1" dirty="0">
                <a:latin typeface="Cambria" panose="02040503050406030204" pitchFamily="18" charset="0"/>
              </a:rPr>
              <a:t>of </a:t>
            </a:r>
            <a:r>
              <a:rPr lang="en-US" b="1" dirty="0">
                <a:latin typeface="Cambria" panose="02040503050406030204" pitchFamily="18" charset="0"/>
              </a:rPr>
              <a:t>L</a:t>
            </a:r>
            <a:r>
              <a:rPr lang="en-US" i="1" dirty="0" smtClean="0">
                <a:latin typeface="Cambria" panose="02040503050406030204" pitchFamily="18" charset="0"/>
              </a:rPr>
              <a:t>?</a:t>
            </a:r>
            <a:endParaRPr lang="en-US" dirty="0">
              <a:latin typeface="Cambria" panose="02040503050406030204" pitchFamily="18" charset="0"/>
            </a:endParaRPr>
          </a:p>
        </p:txBody>
      </p:sp>
      <p:sp>
        <p:nvSpPr>
          <p:cNvPr id="25" name="Down Arrow 24"/>
          <p:cNvSpPr/>
          <p:nvPr/>
        </p:nvSpPr>
        <p:spPr bwMode="auto">
          <a:xfrm rot="16200000">
            <a:off x="6611524" y="4898637"/>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6" name="Down Arrow 25"/>
          <p:cNvSpPr/>
          <p:nvPr/>
        </p:nvSpPr>
        <p:spPr bwMode="auto">
          <a:xfrm rot="16200000">
            <a:off x="6635281" y="5526670"/>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 name="Rectangle 2"/>
          <p:cNvSpPr/>
          <p:nvPr/>
        </p:nvSpPr>
        <p:spPr>
          <a:xfrm>
            <a:off x="7348004" y="3469895"/>
            <a:ext cx="1261884" cy="400110"/>
          </a:xfrm>
          <a:prstGeom prst="rect">
            <a:avLst/>
          </a:prstGeom>
        </p:spPr>
        <p:txBody>
          <a:bodyPr wrap="none">
            <a:spAutoFit/>
          </a:bodyPr>
          <a:lstStyle/>
          <a:p>
            <a:r>
              <a:rPr lang="en-US" sz="2000" dirty="0" smtClean="0">
                <a:solidFill>
                  <a:srgbClr val="0B9520"/>
                </a:solidFill>
                <a:latin typeface="Courier New" pitchFamily="49" charset="0"/>
              </a:rPr>
              <a:t>'</a:t>
            </a:r>
            <a:r>
              <a:rPr lang="en-US" sz="2000" b="1" dirty="0" smtClean="0">
                <a:solidFill>
                  <a:srgbClr val="0B9520"/>
                </a:solidFill>
                <a:latin typeface="Courier New" pitchFamily="49" charset="0"/>
              </a:rPr>
              <a:t>liens</a:t>
            </a:r>
            <a:r>
              <a:rPr lang="en-US" sz="2000" dirty="0">
                <a:solidFill>
                  <a:srgbClr val="0B9520"/>
                </a:solidFill>
                <a:latin typeface="Courier New" pitchFamily="49" charset="0"/>
              </a:rPr>
              <a:t>'</a:t>
            </a:r>
            <a:endParaRPr lang="en-US" sz="2000" dirty="0"/>
          </a:p>
        </p:txBody>
      </p:sp>
      <p:sp>
        <p:nvSpPr>
          <p:cNvPr id="4" name="Rectangle 3"/>
          <p:cNvSpPr/>
          <p:nvPr/>
        </p:nvSpPr>
        <p:spPr>
          <a:xfrm>
            <a:off x="7424948" y="6088416"/>
            <a:ext cx="1107996" cy="400110"/>
          </a:xfrm>
          <a:prstGeom prst="rect">
            <a:avLst/>
          </a:prstGeom>
        </p:spPr>
        <p:txBody>
          <a:bodyPr wrap="none">
            <a:spAutoFit/>
          </a:bodyPr>
          <a:lstStyle/>
          <a:p>
            <a:r>
              <a:rPr lang="en-US" sz="2000" b="1" dirty="0">
                <a:solidFill>
                  <a:srgbClr val="0000FF"/>
                </a:solidFill>
                <a:latin typeface="Courier New" pitchFamily="49" charset="0"/>
              </a:rPr>
              <a:t>[ </a:t>
            </a:r>
            <a:r>
              <a:rPr lang="en-US" sz="2000" b="1" dirty="0" smtClean="0">
                <a:solidFill>
                  <a:srgbClr val="0000FF"/>
                </a:solidFill>
                <a:latin typeface="Courier New" pitchFamily="49" charset="0"/>
              </a:rPr>
              <a:t>21 </a:t>
            </a:r>
            <a:r>
              <a:rPr lang="en-US" sz="2000" b="1" dirty="0">
                <a:solidFill>
                  <a:srgbClr val="0000FF"/>
                </a:solidFill>
                <a:latin typeface="Courier New" pitchFamily="49" charset="0"/>
              </a:rPr>
              <a:t>]</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38320" y="371520"/>
              <a:ext cx="8715600" cy="5505840"/>
            </p14:xfrm>
          </p:contentPart>
        </mc:Choice>
        <mc:Fallback xmlns="">
          <p:pic>
            <p:nvPicPr>
              <p:cNvPr id="2" name="Ink 1"/>
              <p:cNvPicPr/>
              <p:nvPr/>
            </p:nvPicPr>
            <p:blipFill>
              <a:blip r:embed="rId4"/>
              <a:stretch>
                <a:fillRect/>
              </a:stretch>
            </p:blipFill>
            <p:spPr>
              <a:xfrm>
                <a:off x="228960" y="362160"/>
                <a:ext cx="8734320" cy="5524560"/>
              </a:xfrm>
              <a:prstGeom prst="rect">
                <a:avLst/>
              </a:prstGeom>
            </p:spPr>
          </p:pic>
        </mc:Fallback>
      </mc:AlternateContent>
    </p:spTree>
    <p:extLst>
      <p:ext uri="{BB962C8B-B14F-4D97-AF65-F5344CB8AC3E}">
        <p14:creationId xmlns:p14="http://schemas.microsoft.com/office/powerpoint/2010/main" val="516476992"/>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5"/>
          <p:cNvSpPr txBox="1">
            <a:spLocks noChangeArrowheads="1"/>
          </p:cNvSpPr>
          <p:nvPr/>
        </p:nvSpPr>
        <p:spPr bwMode="auto">
          <a:xfrm>
            <a:off x="228600" y="136525"/>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dirty="0" smtClean="0">
                <a:latin typeface="Cambria" pitchFamily="18" charset="0"/>
              </a:rPr>
              <a:t>Recursive design #1</a:t>
            </a:r>
            <a:endParaRPr lang="en-US" sz="4000" dirty="0">
              <a:latin typeface="Cambria" pitchFamily="18" charset="0"/>
            </a:endParaRPr>
          </a:p>
        </p:txBody>
      </p:sp>
      <p:sp>
        <p:nvSpPr>
          <p:cNvPr id="58371" name="Rectangle 10"/>
          <p:cNvSpPr>
            <a:spLocks noChangeArrowheads="1"/>
          </p:cNvSpPr>
          <p:nvPr/>
        </p:nvSpPr>
        <p:spPr bwMode="auto">
          <a:xfrm>
            <a:off x="266700" y="1676400"/>
            <a:ext cx="8496300" cy="376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0000"/>
              </a:lnSpc>
              <a:spcBef>
                <a:spcPct val="50000"/>
              </a:spcBef>
            </a:pPr>
            <a:r>
              <a:rPr lang="en-US" b="1" dirty="0" err="1">
                <a:solidFill>
                  <a:srgbClr val="FEA30F"/>
                </a:solidFill>
                <a:latin typeface="Courier New" pitchFamily="49" charset="0"/>
              </a:rPr>
              <a:t>def</a:t>
            </a:r>
            <a:r>
              <a:rPr lang="en-US" b="1" dirty="0">
                <a:latin typeface="Courier New" pitchFamily="49" charset="0"/>
              </a:rPr>
              <a:t> </a:t>
            </a:r>
            <a:r>
              <a:rPr lang="en-US" b="1" dirty="0" err="1">
                <a:latin typeface="Courier New" pitchFamily="49" charset="0"/>
              </a:rPr>
              <a:t>mylen</a:t>
            </a:r>
            <a:r>
              <a:rPr lang="en-US" b="1" dirty="0">
                <a:latin typeface="Courier New" pitchFamily="49" charset="0"/>
              </a:rPr>
              <a:t>(s):</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0B9520"/>
                </a:solidFill>
                <a:latin typeface="Courier New" pitchFamily="49" charset="0"/>
              </a:rPr>
              <a:t>""" input: any string, s</a:t>
            </a:r>
          </a:p>
          <a:p>
            <a:pPr eaLnBrk="1" hangingPunct="1">
              <a:lnSpc>
                <a:spcPct val="80000"/>
              </a:lnSpc>
              <a:spcBef>
                <a:spcPct val="50000"/>
              </a:spcBef>
            </a:pPr>
            <a:r>
              <a:rPr lang="en-US" b="1" dirty="0">
                <a:solidFill>
                  <a:srgbClr val="0B9520"/>
                </a:solidFill>
                <a:latin typeface="Courier New" pitchFamily="49" charset="0"/>
              </a:rPr>
              <a:t>        output: the number of characters in s</a:t>
            </a:r>
          </a:p>
          <a:p>
            <a:pPr eaLnBrk="1" hangingPunct="1">
              <a:lnSpc>
                <a:spcPct val="80000"/>
              </a:lnSpc>
              <a:spcBef>
                <a:spcPct val="50000"/>
              </a:spcBef>
            </a:pPr>
            <a:r>
              <a:rPr lang="en-US" b="1" dirty="0">
                <a:solidFill>
                  <a:srgbClr val="0B9520"/>
                </a:solidFill>
                <a:latin typeface="Courier New" pitchFamily="49" charset="0"/>
              </a:rPr>
              <a:t>    """</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FEA30F"/>
                </a:solidFill>
                <a:latin typeface="Courier New" pitchFamily="49" charset="0"/>
              </a:rPr>
              <a:t>if</a:t>
            </a:r>
            <a:r>
              <a:rPr lang="en-US" b="1" dirty="0">
                <a:solidFill>
                  <a:srgbClr val="9103B9"/>
                </a:solidFill>
                <a:latin typeface="Courier New" pitchFamily="49" charset="0"/>
              </a:rPr>
              <a:t>             </a:t>
            </a:r>
            <a:r>
              <a:rPr lang="en-US" b="1" dirty="0">
                <a:latin typeface="Courier New" pitchFamily="49" charset="0"/>
              </a:rPr>
              <a:t>:</a:t>
            </a: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FEA30F"/>
                </a:solidFill>
                <a:latin typeface="Courier New" pitchFamily="49" charset="0"/>
              </a:rPr>
              <a:t>else</a:t>
            </a:r>
            <a:r>
              <a:rPr lang="en-US" b="1" dirty="0">
                <a:latin typeface="Courier New" pitchFamily="49" charset="0"/>
              </a:rPr>
              <a:t>:</a:t>
            </a:r>
          </a:p>
        </p:txBody>
      </p:sp>
      <p:sp>
        <p:nvSpPr>
          <p:cNvPr id="58372" name="Line 38"/>
          <p:cNvSpPr>
            <a:spLocks noChangeShapeType="1"/>
          </p:cNvSpPr>
          <p:nvPr/>
        </p:nvSpPr>
        <p:spPr bwMode="auto">
          <a:xfrm>
            <a:off x="1622425" y="3987800"/>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3" name="Text Box 39"/>
          <p:cNvSpPr txBox="1">
            <a:spLocks noChangeArrowheads="1"/>
          </p:cNvSpPr>
          <p:nvPr/>
        </p:nvSpPr>
        <p:spPr bwMode="auto">
          <a:xfrm>
            <a:off x="2045208" y="3954970"/>
            <a:ext cx="12202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900" dirty="0"/>
              <a:t>base case test!</a:t>
            </a:r>
          </a:p>
        </p:txBody>
      </p:sp>
      <mc:AlternateContent xmlns:mc="http://schemas.openxmlformats.org/markup-compatibility/2006" xmlns:p14="http://schemas.microsoft.com/office/powerpoint/2010/main">
        <mc:Choice Requires="p14">
          <p:contentPart p14:bwMode="auto" r:id="rId3">
            <p14:nvContentPartPr>
              <p14:cNvPr id="8205" name="Ink 20"/>
              <p14:cNvContentPartPr>
                <a14:cpLocks xmlns:a14="http://schemas.microsoft.com/office/drawing/2010/main" noRot="1" noChangeAspect="1" noEditPoints="1" noChangeArrowheads="1" noChangeShapeType="1"/>
              </p14:cNvContentPartPr>
              <p14:nvPr/>
            </p14:nvContentPartPr>
            <p14:xfrm>
              <a:off x="7213600" y="4681537"/>
              <a:ext cx="1588" cy="4763"/>
            </p14:xfrm>
          </p:contentPart>
        </mc:Choice>
        <mc:Fallback xmlns="">
          <p:pic>
            <p:nvPicPr>
              <p:cNvPr id="8205" name="Ink 20"/>
              <p:cNvPicPr>
                <a:picLocks noRot="1" noChangeAspect="1" noEditPoints="1" noChangeArrowheads="1" noChangeShapeType="1"/>
              </p:cNvPicPr>
              <p:nvPr/>
            </p:nvPicPr>
            <p:blipFill>
              <a:blip r:embed="rId4"/>
              <a:stretch>
                <a:fillRect/>
              </a:stretch>
            </p:blipFill>
            <p:spPr>
              <a:xfrm>
                <a:off x="7198514" y="4668609"/>
                <a:ext cx="32157" cy="30960"/>
              </a:xfrm>
              <a:prstGeom prst="rect">
                <a:avLst/>
              </a:prstGeom>
            </p:spPr>
          </p:pic>
        </mc:Fallback>
      </mc:AlternateContent>
      <p:cxnSp>
        <p:nvCxnSpPr>
          <p:cNvPr id="4" name="Straight Arrow Connector 3"/>
          <p:cNvCxnSpPr/>
          <p:nvPr/>
        </p:nvCxnSpPr>
        <p:spPr bwMode="auto">
          <a:xfrm>
            <a:off x="2286000" y="1371600"/>
            <a:ext cx="0" cy="30480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5" name="Rectangle 4"/>
          <p:cNvSpPr/>
          <p:nvPr/>
        </p:nvSpPr>
        <p:spPr>
          <a:xfrm>
            <a:off x="1863977" y="1029270"/>
            <a:ext cx="873957" cy="369332"/>
          </a:xfrm>
          <a:prstGeom prst="rect">
            <a:avLst/>
          </a:prstGeom>
        </p:spPr>
        <p:txBody>
          <a:bodyPr wrap="none">
            <a:spAutoFit/>
          </a:bodyPr>
          <a:lstStyle/>
          <a:p>
            <a:pPr algn="ctr"/>
            <a:r>
              <a:rPr lang="en-US" sz="1800" b="1" dirty="0" smtClean="0">
                <a:solidFill>
                  <a:srgbClr val="0B9520"/>
                </a:solidFill>
                <a:latin typeface="Courier New" pitchFamily="49" charset="0"/>
              </a:rPr>
              <a:t>'cs5'</a:t>
            </a:r>
            <a:endParaRPr lang="en-US" sz="1800" dirty="0">
              <a:solidFill>
                <a:srgbClr val="0B9520"/>
              </a:solidFill>
            </a:endParaRPr>
          </a:p>
        </p:txBody>
      </p:sp>
      <p:sp>
        <p:nvSpPr>
          <p:cNvPr id="9" name="Rectangle 8"/>
          <p:cNvSpPr>
            <a:spLocks noChangeArrowheads="1"/>
          </p:cNvSpPr>
          <p:nvPr/>
        </p:nvSpPr>
        <p:spPr bwMode="auto">
          <a:xfrm>
            <a:off x="5638800" y="6233601"/>
            <a:ext cx="3451292" cy="584775"/>
          </a:xfrm>
          <a:prstGeom prst="rect">
            <a:avLst/>
          </a:prstGeom>
          <a:solidFill>
            <a:srgbClr val="CCFFCC"/>
          </a:solidFill>
          <a:ln w="9525">
            <a:noFill/>
            <a:miter lim="800000"/>
            <a:headEnd/>
            <a:tailEnd/>
          </a:ln>
        </p:spPr>
        <p:txBody>
          <a:bodyPr wrap="square">
            <a:spAutoFit/>
          </a:bodyPr>
          <a:lstStyle/>
          <a:p>
            <a:pPr algn="r"/>
            <a:r>
              <a:rPr lang="en-US" sz="1600" i="1" dirty="0" smtClean="0">
                <a:latin typeface="Cambria" pitchFamily="18" charset="0"/>
              </a:rPr>
              <a:t>"How could I make use of the length of something</a:t>
            </a:r>
            <a:r>
              <a:rPr lang="en-US" sz="1600" b="1" i="1" dirty="0" smtClean="0">
                <a:latin typeface="Cambria" pitchFamily="18" charset="0"/>
              </a:rPr>
              <a:t> smaller </a:t>
            </a:r>
            <a:r>
              <a:rPr lang="en-US" sz="1600" i="1" dirty="0" smtClean="0">
                <a:latin typeface="Cambria" pitchFamily="18" charset="0"/>
              </a:rPr>
              <a:t>than s?"  </a:t>
            </a:r>
            <a:r>
              <a:rPr lang="en-US" sz="1600" b="1" i="1" u="sng" dirty="0" smtClean="0">
                <a:latin typeface="Cambria" pitchFamily="18" charset="0"/>
              </a:rPr>
              <a:t>Then do!</a:t>
            </a:r>
            <a:endParaRPr lang="en-US" sz="1600" b="1" i="1" u="sng" dirty="0">
              <a:latin typeface="Cambria" pitchFamily="18" charset="0"/>
            </a:endParaRPr>
          </a:p>
        </p:txBody>
      </p:sp>
      <p:sp>
        <p:nvSpPr>
          <p:cNvPr id="10" name="Rectangle 9"/>
          <p:cNvSpPr/>
          <p:nvPr/>
        </p:nvSpPr>
        <p:spPr>
          <a:xfrm>
            <a:off x="7694774" y="5819506"/>
            <a:ext cx="1395318" cy="369332"/>
          </a:xfrm>
          <a:prstGeom prst="rect">
            <a:avLst/>
          </a:prstGeom>
          <a:solidFill>
            <a:srgbClr val="CCFFCC"/>
          </a:solidFill>
          <a:ln>
            <a:noFill/>
          </a:ln>
        </p:spPr>
        <p:txBody>
          <a:bodyPr wrap="none">
            <a:spAutoFit/>
          </a:bodyPr>
          <a:lstStyle/>
          <a:p>
            <a:r>
              <a:rPr lang="en-US" sz="1800" i="1" dirty="0" smtClean="0">
                <a:latin typeface="Cambria" pitchFamily="18" charset="0"/>
              </a:rPr>
              <a:t>Ask yourself:</a:t>
            </a:r>
            <a:endParaRPr lang="en-US" sz="1800" dirty="0"/>
          </a:p>
        </p:txBody>
      </p:sp>
      <p:sp>
        <p:nvSpPr>
          <p:cNvPr id="3" name="Rectangle 2"/>
          <p:cNvSpPr/>
          <p:nvPr/>
        </p:nvSpPr>
        <p:spPr>
          <a:xfrm>
            <a:off x="1553350" y="4188059"/>
            <a:ext cx="1290738" cy="461665"/>
          </a:xfrm>
          <a:prstGeom prst="rect">
            <a:avLst/>
          </a:prstGeom>
        </p:spPr>
        <p:txBody>
          <a:bodyPr wrap="none">
            <a:spAutoFit/>
          </a:bodyPr>
          <a:lstStyle/>
          <a:p>
            <a:r>
              <a:rPr lang="en-US" b="1" dirty="0">
                <a:solidFill>
                  <a:srgbClr val="7030A0"/>
                </a:solidFill>
                <a:latin typeface="Courier New" pitchFamily="49" charset="0"/>
              </a:rPr>
              <a:t>return</a:t>
            </a:r>
            <a:endParaRPr lang="en-US" dirty="0">
              <a:solidFill>
                <a:srgbClr val="7030A0"/>
              </a:solidFill>
            </a:endParaRPr>
          </a:p>
        </p:txBody>
      </p:sp>
      <p:sp>
        <p:nvSpPr>
          <p:cNvPr id="13" name="Rectangle 12"/>
          <p:cNvSpPr/>
          <p:nvPr/>
        </p:nvSpPr>
        <p:spPr>
          <a:xfrm>
            <a:off x="1568286" y="5734919"/>
            <a:ext cx="1290738" cy="461665"/>
          </a:xfrm>
          <a:prstGeom prst="rect">
            <a:avLst/>
          </a:prstGeom>
        </p:spPr>
        <p:txBody>
          <a:bodyPr wrap="none">
            <a:spAutoFit/>
          </a:bodyPr>
          <a:lstStyle/>
          <a:p>
            <a:r>
              <a:rPr lang="en-US" b="1" dirty="0">
                <a:solidFill>
                  <a:srgbClr val="7030A0"/>
                </a:solidFill>
                <a:latin typeface="Courier New" pitchFamily="49" charset="0"/>
              </a:rPr>
              <a:t>return</a:t>
            </a:r>
            <a:endParaRPr lang="en-US" dirty="0">
              <a:solidFill>
                <a:srgbClr val="7030A0"/>
              </a:solidFill>
            </a:endParaRPr>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1200240" y="76320"/>
              <a:ext cx="6944040" cy="6305760"/>
            </p14:xfrm>
          </p:contentPart>
        </mc:Choice>
        <mc:Fallback xmlns="">
          <p:pic>
            <p:nvPicPr>
              <p:cNvPr id="2" name="Ink 1"/>
              <p:cNvPicPr/>
              <p:nvPr/>
            </p:nvPicPr>
            <p:blipFill>
              <a:blip r:embed="rId6"/>
              <a:stretch>
                <a:fillRect/>
              </a:stretch>
            </p:blipFill>
            <p:spPr>
              <a:xfrm>
                <a:off x="1190880" y="66960"/>
                <a:ext cx="6962760" cy="6324480"/>
              </a:xfrm>
              <a:prstGeom prst="rect">
                <a:avLst/>
              </a:prstGeom>
            </p:spPr>
          </p:pic>
        </mc:Fallback>
      </mc:AlternateContent>
    </p:spTree>
    <p:extLst>
      <p:ext uri="{BB962C8B-B14F-4D97-AF65-F5344CB8AC3E}">
        <p14:creationId xmlns:p14="http://schemas.microsoft.com/office/powerpoint/2010/main" val="2030255545"/>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5"/>
          <p:cNvSpPr txBox="1">
            <a:spLocks noChangeArrowheads="1"/>
          </p:cNvSpPr>
          <p:nvPr/>
        </p:nvSpPr>
        <p:spPr bwMode="auto">
          <a:xfrm>
            <a:off x="337892"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dirty="0" smtClean="0">
                <a:latin typeface="Cambria" pitchFamily="18" charset="0"/>
              </a:rPr>
              <a:t>… complete</a:t>
            </a:r>
            <a:endParaRPr lang="en-US" sz="4000" dirty="0">
              <a:latin typeface="Cambria" pitchFamily="18" charset="0"/>
            </a:endParaRPr>
          </a:p>
        </p:txBody>
      </p:sp>
      <p:sp>
        <p:nvSpPr>
          <p:cNvPr id="62467" name="Text Box 6"/>
          <p:cNvSpPr txBox="1">
            <a:spLocks noChangeArrowheads="1"/>
          </p:cNvSpPr>
          <p:nvPr/>
        </p:nvSpPr>
        <p:spPr bwMode="auto">
          <a:xfrm>
            <a:off x="304800" y="1447800"/>
            <a:ext cx="8670925" cy="374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80000"/>
              </a:lnSpc>
              <a:spcBef>
                <a:spcPct val="50000"/>
              </a:spcBef>
            </a:pPr>
            <a:r>
              <a:rPr lang="en-US" b="1" dirty="0" err="1">
                <a:solidFill>
                  <a:srgbClr val="FEA30F"/>
                </a:solidFill>
                <a:latin typeface="Courier New" pitchFamily="49" charset="0"/>
              </a:rPr>
              <a:t>def</a:t>
            </a:r>
            <a:r>
              <a:rPr lang="en-US" b="1" dirty="0">
                <a:latin typeface="Courier New" pitchFamily="49" charset="0"/>
              </a:rPr>
              <a:t> </a:t>
            </a:r>
            <a:r>
              <a:rPr lang="en-US" b="1" dirty="0" err="1">
                <a:latin typeface="Courier New" pitchFamily="49" charset="0"/>
              </a:rPr>
              <a:t>mylen</a:t>
            </a:r>
            <a:r>
              <a:rPr lang="en-US" b="1" dirty="0">
                <a:latin typeface="Courier New" pitchFamily="49" charset="0"/>
              </a:rPr>
              <a:t>(s):</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0B9520"/>
                </a:solidFill>
                <a:latin typeface="Courier New" pitchFamily="49" charset="0"/>
              </a:rPr>
              <a:t>""" input: any string, s</a:t>
            </a:r>
          </a:p>
          <a:p>
            <a:pPr eaLnBrk="1" hangingPunct="1">
              <a:lnSpc>
                <a:spcPct val="80000"/>
              </a:lnSpc>
              <a:spcBef>
                <a:spcPct val="50000"/>
              </a:spcBef>
            </a:pPr>
            <a:r>
              <a:rPr lang="en-US" b="1" dirty="0">
                <a:solidFill>
                  <a:srgbClr val="0B9520"/>
                </a:solidFill>
                <a:latin typeface="Courier New" pitchFamily="49" charset="0"/>
              </a:rPr>
              <a:t>        output: the number of characters in s</a:t>
            </a:r>
          </a:p>
          <a:p>
            <a:pPr eaLnBrk="1" hangingPunct="1">
              <a:lnSpc>
                <a:spcPct val="80000"/>
              </a:lnSpc>
              <a:spcBef>
                <a:spcPct val="50000"/>
              </a:spcBef>
            </a:pPr>
            <a:r>
              <a:rPr lang="en-US" b="1" dirty="0">
                <a:solidFill>
                  <a:srgbClr val="0B9520"/>
                </a:solidFill>
                <a:latin typeface="Courier New" pitchFamily="49" charset="0"/>
              </a:rPr>
              <a:t>    """</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FEA30F"/>
                </a:solidFill>
                <a:latin typeface="Courier New" pitchFamily="49" charset="0"/>
              </a:rPr>
              <a:t>if</a:t>
            </a:r>
            <a:r>
              <a:rPr lang="en-US" b="1" dirty="0">
                <a:solidFill>
                  <a:srgbClr val="9103B9"/>
                </a:solidFill>
                <a:latin typeface="Courier New" pitchFamily="49" charset="0"/>
              </a:rPr>
              <a:t> </a:t>
            </a:r>
            <a:r>
              <a:rPr lang="en-US" b="1" dirty="0">
                <a:latin typeface="Courier New" pitchFamily="49" charset="0"/>
              </a:rPr>
              <a:t>s ==</a:t>
            </a:r>
            <a:r>
              <a:rPr lang="en-US" b="1" dirty="0">
                <a:solidFill>
                  <a:srgbClr val="9103B9"/>
                </a:solidFill>
                <a:latin typeface="Courier New" pitchFamily="49" charset="0"/>
              </a:rPr>
              <a:t> </a:t>
            </a:r>
            <a:r>
              <a:rPr lang="en-US" b="1" dirty="0">
                <a:solidFill>
                  <a:srgbClr val="0B9520"/>
                </a:solidFill>
                <a:latin typeface="Courier New" pitchFamily="49" charset="0"/>
              </a:rPr>
              <a:t>''</a:t>
            </a:r>
            <a:r>
              <a:rPr lang="en-US" b="1" dirty="0">
                <a:latin typeface="Courier New" pitchFamily="49" charset="0"/>
              </a:rPr>
              <a:t>:</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7030A0"/>
                </a:solidFill>
                <a:latin typeface="Courier New" pitchFamily="49" charset="0"/>
              </a:rPr>
              <a:t>return </a:t>
            </a:r>
            <a:r>
              <a:rPr lang="en-US" b="1" dirty="0">
                <a:latin typeface="Courier New" pitchFamily="49" charset="0"/>
              </a:rPr>
              <a:t>0</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FEA30F"/>
                </a:solidFill>
                <a:latin typeface="Courier New" pitchFamily="49" charset="0"/>
              </a:rPr>
              <a:t>else</a:t>
            </a:r>
            <a:r>
              <a:rPr lang="en-US" b="1" dirty="0">
                <a:latin typeface="Courier New" pitchFamily="49" charset="0"/>
              </a:rPr>
              <a:t>:</a:t>
            </a:r>
            <a:endParaRPr lang="en-US" b="1" dirty="0">
              <a:solidFill>
                <a:srgbClr val="9103B9"/>
              </a:solidFill>
              <a:latin typeface="Courier New" pitchFamily="49" charset="0"/>
            </a:endParaRP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7030A0"/>
                </a:solidFill>
                <a:latin typeface="Courier New" pitchFamily="49" charset="0"/>
              </a:rPr>
              <a:t>return </a:t>
            </a:r>
            <a:r>
              <a:rPr lang="en-US" b="1" dirty="0">
                <a:latin typeface="Courier New" pitchFamily="49" charset="0"/>
              </a:rPr>
              <a:t>1 + </a:t>
            </a:r>
            <a:r>
              <a:rPr lang="en-US" b="1" dirty="0" err="1">
                <a:latin typeface="Courier New" pitchFamily="49" charset="0"/>
              </a:rPr>
              <a:t>mylen</a:t>
            </a:r>
            <a:r>
              <a:rPr lang="en-US" b="1" dirty="0">
                <a:latin typeface="Courier New" pitchFamily="49" charset="0"/>
              </a:rPr>
              <a:t>(s[1:])</a:t>
            </a:r>
          </a:p>
        </p:txBody>
      </p:sp>
      <p:grpSp>
        <p:nvGrpSpPr>
          <p:cNvPr id="62468" name="Group 7"/>
          <p:cNvGrpSpPr>
            <a:grpSpLocks/>
          </p:cNvGrpSpPr>
          <p:nvPr/>
        </p:nvGrpSpPr>
        <p:grpSpPr bwMode="auto">
          <a:xfrm>
            <a:off x="8437563" y="6083259"/>
            <a:ext cx="477837" cy="622341"/>
            <a:chOff x="2928" y="1051"/>
            <a:chExt cx="840" cy="957"/>
          </a:xfrm>
        </p:grpSpPr>
        <p:sp>
          <p:nvSpPr>
            <p:cNvPr id="62470" name="Freeform 8"/>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62471" name="Oval 9"/>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62472" name="Oval 10"/>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473" name="Oval 11"/>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474" name="Oval 12"/>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475" name="Oval 13"/>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476" name="Oval 14"/>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477" name="Oval 15"/>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478" name="AutoShape 16"/>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2479" name="Freeform 17"/>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62480" name="Freeform 18"/>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62481" name="Freeform 19"/>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62482" name="Freeform 20"/>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62469" name="Rectangle 21"/>
          <p:cNvSpPr>
            <a:spLocks noChangeArrowheads="1"/>
          </p:cNvSpPr>
          <p:nvPr/>
        </p:nvSpPr>
        <p:spPr bwMode="auto">
          <a:xfrm>
            <a:off x="7230817" y="5907475"/>
            <a:ext cx="143510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100" dirty="0">
                <a:solidFill>
                  <a:srgbClr val="0B9520"/>
                </a:solidFill>
                <a:latin typeface="Cambria" pitchFamily="18" charset="0"/>
              </a:rPr>
              <a:t>There's not much </a:t>
            </a:r>
            <a:r>
              <a:rPr lang="en-US" sz="1100" b="1" dirty="0" err="1">
                <a:solidFill>
                  <a:srgbClr val="0B9520"/>
                </a:solidFill>
                <a:latin typeface="Cambria" pitchFamily="18" charset="0"/>
              </a:rPr>
              <a:t>len</a:t>
            </a:r>
            <a:r>
              <a:rPr lang="en-US" sz="1100" dirty="0">
                <a:solidFill>
                  <a:srgbClr val="0B9520"/>
                </a:solidFill>
                <a:latin typeface="Cambria" pitchFamily="18" charset="0"/>
              </a:rPr>
              <a:t> left here!</a:t>
            </a:r>
          </a:p>
        </p:txBody>
      </p:sp>
    </p:spTree>
    <p:extLst>
      <p:ext uri="{BB962C8B-B14F-4D97-AF65-F5344CB8AC3E}">
        <p14:creationId xmlns:p14="http://schemas.microsoft.com/office/powerpoint/2010/main" val="1784313123"/>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ounded Rectangle 4"/>
          <p:cNvSpPr>
            <a:spLocks noChangeArrowheads="1"/>
          </p:cNvSpPr>
          <p:nvPr/>
        </p:nvSpPr>
        <p:spPr bwMode="auto">
          <a:xfrm>
            <a:off x="4775200" y="65088"/>
            <a:ext cx="4114800" cy="2220912"/>
          </a:xfrm>
          <a:prstGeom prst="roundRect">
            <a:avLst>
              <a:gd name="adj" fmla="val 16667"/>
            </a:avLst>
          </a:prstGeom>
          <a:solidFill>
            <a:srgbClr val="FFFFE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63491" name="Text Box 3"/>
          <p:cNvSpPr txBox="1">
            <a:spLocks noChangeArrowheads="1"/>
          </p:cNvSpPr>
          <p:nvPr/>
        </p:nvSpPr>
        <p:spPr bwMode="auto">
          <a:xfrm>
            <a:off x="685800" y="22098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err="1">
                <a:latin typeface="Courier New" pitchFamily="49" charset="0"/>
              </a:rPr>
              <a:t>mylen</a:t>
            </a:r>
            <a:r>
              <a:rPr lang="en-US" b="1" dirty="0">
                <a:latin typeface="Courier New" pitchFamily="49" charset="0"/>
              </a:rPr>
              <a:t>(</a:t>
            </a:r>
            <a:r>
              <a:rPr lang="en-US" b="1" dirty="0">
                <a:solidFill>
                  <a:srgbClr val="0B9520"/>
                </a:solidFill>
                <a:latin typeface="Courier New" pitchFamily="49" charset="0"/>
              </a:rPr>
              <a:t>'cs5'</a:t>
            </a:r>
            <a:r>
              <a:rPr lang="en-US" b="1" dirty="0">
                <a:latin typeface="Courier New" pitchFamily="49" charset="0"/>
              </a:rPr>
              <a:t>)</a:t>
            </a:r>
          </a:p>
        </p:txBody>
      </p:sp>
      <p:sp>
        <p:nvSpPr>
          <p:cNvPr id="63492" name="Text Box 4"/>
          <p:cNvSpPr txBox="1">
            <a:spLocks noChangeArrowheads="1"/>
          </p:cNvSpPr>
          <p:nvPr/>
        </p:nvSpPr>
        <p:spPr bwMode="auto">
          <a:xfrm>
            <a:off x="304800" y="583128"/>
            <a:ext cx="3276600" cy="63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ts val="1400"/>
              </a:lnSpc>
              <a:spcBef>
                <a:spcPct val="50000"/>
              </a:spcBef>
            </a:pPr>
            <a:r>
              <a:rPr lang="en-US" dirty="0">
                <a:latin typeface="Calibri" pitchFamily="34" charset="0"/>
              </a:rPr>
              <a:t>Behind the curtain:</a:t>
            </a:r>
          </a:p>
          <a:p>
            <a:pPr algn="ctr">
              <a:lnSpc>
                <a:spcPts val="1400"/>
              </a:lnSpc>
              <a:spcBef>
                <a:spcPct val="50000"/>
              </a:spcBef>
            </a:pPr>
            <a:r>
              <a:rPr lang="en-US" i="1" dirty="0">
                <a:latin typeface="Calibri" pitchFamily="34" charset="0"/>
              </a:rPr>
              <a:t>how recursion works</a:t>
            </a:r>
            <a:r>
              <a:rPr lang="en-US" dirty="0">
                <a:latin typeface="Calibri" pitchFamily="34" charset="0"/>
              </a:rPr>
              <a:t>...</a:t>
            </a:r>
          </a:p>
        </p:txBody>
      </p:sp>
      <p:sp>
        <p:nvSpPr>
          <p:cNvPr id="63493" name="Rectangle 3"/>
          <p:cNvSpPr>
            <a:spLocks noChangeArrowheads="1"/>
          </p:cNvSpPr>
          <p:nvPr/>
        </p:nvSpPr>
        <p:spPr bwMode="auto">
          <a:xfrm>
            <a:off x="4953000" y="303213"/>
            <a:ext cx="3810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80000"/>
              </a:lnSpc>
              <a:spcBef>
                <a:spcPct val="50000"/>
              </a:spcBef>
            </a:pPr>
            <a:r>
              <a:rPr lang="en-US" sz="1800" b="1">
                <a:solidFill>
                  <a:srgbClr val="FEA30F"/>
                </a:solidFill>
                <a:latin typeface="Courier New" pitchFamily="49" charset="0"/>
              </a:rPr>
              <a:t>def </a:t>
            </a:r>
            <a:r>
              <a:rPr lang="en-US" sz="1800" b="1">
                <a:latin typeface="Courier New" pitchFamily="49" charset="0"/>
              </a:rPr>
              <a:t>mylen(s):</a:t>
            </a:r>
          </a:p>
          <a:p>
            <a:pPr eaLnBrk="1" hangingPunct="1">
              <a:lnSpc>
                <a:spcPct val="80000"/>
              </a:lnSpc>
              <a:spcBef>
                <a:spcPct val="50000"/>
              </a:spcBef>
            </a:pPr>
            <a:r>
              <a:rPr lang="en-US" sz="1800" b="1">
                <a:solidFill>
                  <a:srgbClr val="FEA30F"/>
                </a:solidFill>
                <a:latin typeface="Courier New" pitchFamily="49" charset="0"/>
              </a:rPr>
              <a:t>   if</a:t>
            </a:r>
            <a:r>
              <a:rPr lang="en-US" sz="1800" b="1">
                <a:solidFill>
                  <a:srgbClr val="9103B9"/>
                </a:solidFill>
                <a:latin typeface="Courier New" pitchFamily="49" charset="0"/>
              </a:rPr>
              <a:t> </a:t>
            </a:r>
            <a:r>
              <a:rPr lang="en-US" sz="1800" b="1">
                <a:latin typeface="Courier New" pitchFamily="49" charset="0"/>
              </a:rPr>
              <a:t>s ==</a:t>
            </a:r>
            <a:r>
              <a:rPr lang="en-US" sz="1800" b="1">
                <a:solidFill>
                  <a:srgbClr val="9103B9"/>
                </a:solidFill>
                <a:latin typeface="Courier New" pitchFamily="49" charset="0"/>
              </a:rPr>
              <a:t> </a:t>
            </a:r>
            <a:r>
              <a:rPr lang="en-US" sz="1800" b="1">
                <a:solidFill>
                  <a:srgbClr val="0B9520"/>
                </a:solidFill>
                <a:latin typeface="Courier New" pitchFamily="49" charset="0"/>
              </a:rPr>
              <a:t>''</a:t>
            </a:r>
            <a:r>
              <a:rPr lang="en-US" sz="1800" b="1">
                <a:latin typeface="Courier New" pitchFamily="49" charset="0"/>
              </a:rPr>
              <a:t>:</a:t>
            </a:r>
          </a:p>
          <a:p>
            <a:pPr eaLnBrk="1" hangingPunct="1">
              <a:lnSpc>
                <a:spcPct val="80000"/>
              </a:lnSpc>
              <a:spcBef>
                <a:spcPct val="50000"/>
              </a:spcBef>
            </a:pPr>
            <a:r>
              <a:rPr lang="en-US" sz="1800" b="1">
                <a:solidFill>
                  <a:srgbClr val="9103B9"/>
                </a:solidFill>
                <a:latin typeface="Courier New" pitchFamily="49" charset="0"/>
              </a:rPr>
              <a:t>      </a:t>
            </a:r>
            <a:r>
              <a:rPr lang="en-US" sz="1800" b="1">
                <a:solidFill>
                  <a:srgbClr val="FEA30F"/>
                </a:solidFill>
                <a:latin typeface="Courier New" pitchFamily="49" charset="0"/>
              </a:rPr>
              <a:t>return</a:t>
            </a:r>
            <a:r>
              <a:rPr lang="en-US" sz="1800" b="1">
                <a:solidFill>
                  <a:srgbClr val="9103B9"/>
                </a:solidFill>
                <a:latin typeface="Courier New" pitchFamily="49" charset="0"/>
              </a:rPr>
              <a:t> </a:t>
            </a:r>
            <a:r>
              <a:rPr lang="en-US" sz="1800" b="1">
                <a:latin typeface="Courier New" pitchFamily="49" charset="0"/>
              </a:rPr>
              <a:t>0</a:t>
            </a:r>
          </a:p>
          <a:p>
            <a:pPr eaLnBrk="1" hangingPunct="1">
              <a:lnSpc>
                <a:spcPct val="80000"/>
              </a:lnSpc>
              <a:spcBef>
                <a:spcPct val="50000"/>
              </a:spcBef>
            </a:pPr>
            <a:r>
              <a:rPr lang="en-US" sz="1800" b="1">
                <a:solidFill>
                  <a:srgbClr val="FEA30F"/>
                </a:solidFill>
                <a:latin typeface="Courier New" pitchFamily="49" charset="0"/>
              </a:rPr>
              <a:t>   else</a:t>
            </a:r>
            <a:r>
              <a:rPr lang="en-US" sz="1800" b="1">
                <a:latin typeface="Courier New" pitchFamily="49" charset="0"/>
              </a:rPr>
              <a:t>:</a:t>
            </a:r>
            <a:endParaRPr lang="en-US" sz="1800" b="1">
              <a:solidFill>
                <a:srgbClr val="9103B9"/>
              </a:solidFill>
              <a:latin typeface="Courier New" pitchFamily="49" charset="0"/>
            </a:endParaRPr>
          </a:p>
          <a:p>
            <a:pPr eaLnBrk="1" hangingPunct="1">
              <a:lnSpc>
                <a:spcPct val="80000"/>
              </a:lnSpc>
              <a:spcBef>
                <a:spcPct val="50000"/>
              </a:spcBef>
            </a:pPr>
            <a:r>
              <a:rPr lang="en-US" sz="1800" b="1">
                <a:solidFill>
                  <a:srgbClr val="9103B9"/>
                </a:solidFill>
                <a:latin typeface="Courier New" pitchFamily="49" charset="0"/>
              </a:rPr>
              <a:t>      </a:t>
            </a:r>
            <a:r>
              <a:rPr lang="en-US" sz="1800" b="1">
                <a:solidFill>
                  <a:srgbClr val="FEA30F"/>
                </a:solidFill>
                <a:latin typeface="Courier New" pitchFamily="49" charset="0"/>
              </a:rPr>
              <a:t>return</a:t>
            </a:r>
            <a:r>
              <a:rPr lang="en-US" sz="1800" b="1">
                <a:solidFill>
                  <a:srgbClr val="9103B9"/>
                </a:solidFill>
                <a:latin typeface="Courier New" pitchFamily="49" charset="0"/>
              </a:rPr>
              <a:t> </a:t>
            </a:r>
            <a:r>
              <a:rPr lang="en-US" sz="1500" b="1">
                <a:latin typeface="Courier New" pitchFamily="49" charset="0"/>
              </a:rPr>
              <a:t>1 + mylen(s[1:])</a:t>
            </a:r>
          </a:p>
        </p:txBody>
      </p:sp>
      <p:sp>
        <p:nvSpPr>
          <p:cNvPr id="6" name="Text Box 3"/>
          <p:cNvSpPr txBox="1">
            <a:spLocks noChangeArrowheads="1"/>
          </p:cNvSpPr>
          <p:nvPr/>
        </p:nvSpPr>
        <p:spPr bwMode="auto">
          <a:xfrm>
            <a:off x="685800" y="3081635"/>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latin typeface="Courier New" pitchFamily="49" charset="0"/>
              </a:rPr>
              <a:t>1 + </a:t>
            </a:r>
            <a:r>
              <a:rPr lang="en-US" b="1" dirty="0" err="1" smtClean="0">
                <a:latin typeface="Courier New" pitchFamily="49" charset="0"/>
              </a:rPr>
              <a:t>mylen</a:t>
            </a:r>
            <a:r>
              <a:rPr lang="en-US" b="1" dirty="0">
                <a:latin typeface="Courier New" pitchFamily="49" charset="0"/>
              </a:rPr>
              <a:t>(</a:t>
            </a:r>
            <a:r>
              <a:rPr lang="en-US" b="1" dirty="0" smtClean="0">
                <a:solidFill>
                  <a:srgbClr val="0B9520"/>
                </a:solidFill>
                <a:latin typeface="Courier New" pitchFamily="49" charset="0"/>
              </a:rPr>
              <a:t>'s5</a:t>
            </a:r>
            <a:r>
              <a:rPr lang="en-US" b="1" dirty="0">
                <a:solidFill>
                  <a:srgbClr val="0B9520"/>
                </a:solidFill>
                <a:latin typeface="Courier New" pitchFamily="49" charset="0"/>
              </a:rPr>
              <a:t>'</a:t>
            </a:r>
            <a:r>
              <a:rPr lang="en-US" b="1" dirty="0">
                <a:latin typeface="Courier New" pitchFamily="49" charset="0"/>
              </a:rPr>
              <a:t>)</a:t>
            </a:r>
          </a:p>
        </p:txBody>
      </p:sp>
      <p:sp>
        <p:nvSpPr>
          <p:cNvPr id="7" name="Text Box 3"/>
          <p:cNvSpPr txBox="1">
            <a:spLocks noChangeArrowheads="1"/>
          </p:cNvSpPr>
          <p:nvPr/>
        </p:nvSpPr>
        <p:spPr bwMode="auto">
          <a:xfrm>
            <a:off x="685800" y="3957935"/>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latin typeface="Courier New" pitchFamily="49" charset="0"/>
              </a:rPr>
              <a:t>1 + 1 + </a:t>
            </a:r>
            <a:r>
              <a:rPr lang="en-US" b="1" dirty="0" err="1" smtClean="0">
                <a:latin typeface="Courier New" pitchFamily="49" charset="0"/>
              </a:rPr>
              <a:t>mylen</a:t>
            </a:r>
            <a:r>
              <a:rPr lang="en-US" b="1" dirty="0">
                <a:latin typeface="Courier New" pitchFamily="49" charset="0"/>
              </a:rPr>
              <a:t>(</a:t>
            </a:r>
            <a:r>
              <a:rPr lang="en-US" b="1" dirty="0" smtClean="0">
                <a:solidFill>
                  <a:srgbClr val="0B9520"/>
                </a:solidFill>
                <a:latin typeface="Courier New" pitchFamily="49" charset="0"/>
              </a:rPr>
              <a:t>'5</a:t>
            </a:r>
            <a:r>
              <a:rPr lang="en-US" b="1" dirty="0">
                <a:solidFill>
                  <a:srgbClr val="0B9520"/>
                </a:solidFill>
                <a:latin typeface="Courier New" pitchFamily="49" charset="0"/>
              </a:rPr>
              <a:t>'</a:t>
            </a:r>
            <a:r>
              <a:rPr lang="en-US" b="1" dirty="0">
                <a:latin typeface="Courier New" pitchFamily="49" charset="0"/>
              </a:rPr>
              <a:t>)</a:t>
            </a:r>
          </a:p>
        </p:txBody>
      </p:sp>
      <p:sp>
        <p:nvSpPr>
          <p:cNvPr id="8" name="Text Box 3"/>
          <p:cNvSpPr txBox="1">
            <a:spLocks noChangeArrowheads="1"/>
          </p:cNvSpPr>
          <p:nvPr/>
        </p:nvSpPr>
        <p:spPr bwMode="auto">
          <a:xfrm>
            <a:off x="685800" y="4834235"/>
            <a:ext cx="487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latin typeface="Courier New" pitchFamily="49" charset="0"/>
              </a:rPr>
              <a:t>1 + 1 + 1 + </a:t>
            </a:r>
            <a:r>
              <a:rPr lang="en-US" b="1" dirty="0" err="1" smtClean="0">
                <a:latin typeface="Courier New" pitchFamily="49" charset="0"/>
              </a:rPr>
              <a:t>mylen</a:t>
            </a:r>
            <a:r>
              <a:rPr lang="en-US" b="1" dirty="0" smtClean="0">
                <a:latin typeface="Courier New" pitchFamily="49" charset="0"/>
              </a:rPr>
              <a:t>(</a:t>
            </a:r>
            <a:r>
              <a:rPr lang="en-US" b="1" dirty="0" smtClean="0">
                <a:solidFill>
                  <a:srgbClr val="0B9520"/>
                </a:solidFill>
                <a:latin typeface="Courier New" pitchFamily="49" charset="0"/>
              </a:rPr>
              <a:t>''</a:t>
            </a:r>
            <a:r>
              <a:rPr lang="en-US" b="1" dirty="0" smtClean="0">
                <a:latin typeface="Courier New" pitchFamily="49" charset="0"/>
              </a:rPr>
              <a:t>)</a:t>
            </a:r>
            <a:endParaRPr lang="en-US" b="1" dirty="0">
              <a:latin typeface="Courier New" pitchFamily="49" charset="0"/>
            </a:endParaRPr>
          </a:p>
        </p:txBody>
      </p:sp>
      <p:sp>
        <p:nvSpPr>
          <p:cNvPr id="9" name="Text Box 3"/>
          <p:cNvSpPr txBox="1">
            <a:spLocks noChangeArrowheads="1"/>
          </p:cNvSpPr>
          <p:nvPr/>
        </p:nvSpPr>
        <p:spPr bwMode="auto">
          <a:xfrm>
            <a:off x="685800" y="5710535"/>
            <a:ext cx="487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latin typeface="Courier New" pitchFamily="49" charset="0"/>
              </a:rPr>
              <a:t>1 + 1 + 1 + 0</a:t>
            </a:r>
            <a:endParaRPr lang="en-US" b="1" dirty="0">
              <a:latin typeface="Courier New" pitchFamily="49" charset="0"/>
            </a:endParaRPr>
          </a:p>
        </p:txBody>
      </p:sp>
      <p:sp>
        <p:nvSpPr>
          <p:cNvPr id="2" name="Left Brace 1"/>
          <p:cNvSpPr/>
          <p:nvPr/>
        </p:nvSpPr>
        <p:spPr bwMode="auto">
          <a:xfrm rot="5400000">
            <a:off x="1848261" y="1608372"/>
            <a:ext cx="457201" cy="2512367"/>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Left Brace 11"/>
          <p:cNvSpPr/>
          <p:nvPr/>
        </p:nvSpPr>
        <p:spPr bwMode="auto">
          <a:xfrm rot="5400000">
            <a:off x="2517716" y="2504428"/>
            <a:ext cx="457201" cy="2512367"/>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 name="Left Brace 12"/>
          <p:cNvSpPr/>
          <p:nvPr/>
        </p:nvSpPr>
        <p:spPr bwMode="auto">
          <a:xfrm rot="5400000">
            <a:off x="3212804" y="3410361"/>
            <a:ext cx="457201" cy="2413589"/>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4" name="Left Brace 13"/>
          <p:cNvSpPr/>
          <p:nvPr/>
        </p:nvSpPr>
        <p:spPr bwMode="auto">
          <a:xfrm rot="5400000">
            <a:off x="2939902" y="5245956"/>
            <a:ext cx="457200" cy="545804"/>
          </a:xfrm>
          <a:prstGeom prst="leftBrace">
            <a:avLst>
              <a:gd name="adj1" fmla="val 46193"/>
              <a:gd name="adj2" fmla="val 36915"/>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5" name="Down Arrow 14"/>
          <p:cNvSpPr/>
          <p:nvPr/>
        </p:nvSpPr>
        <p:spPr bwMode="auto">
          <a:xfrm>
            <a:off x="3050116" y="2286000"/>
            <a:ext cx="398640" cy="438624"/>
          </a:xfrm>
          <a:prstGeom prst="downArrow">
            <a:avLst/>
          </a:prstGeom>
          <a:solidFill>
            <a:srgbClr val="CCFFCC"/>
          </a:solidFill>
          <a:ln w="952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6" name="Down Arrow 15"/>
          <p:cNvSpPr/>
          <p:nvPr/>
        </p:nvSpPr>
        <p:spPr bwMode="auto">
          <a:xfrm>
            <a:off x="3680178" y="3206043"/>
            <a:ext cx="398640" cy="438624"/>
          </a:xfrm>
          <a:prstGeom prst="downArrow">
            <a:avLst/>
          </a:prstGeom>
          <a:solidFill>
            <a:srgbClr val="CCFFCC"/>
          </a:solidFill>
          <a:ln w="952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7" name="Down Arrow 16"/>
          <p:cNvSpPr/>
          <p:nvPr/>
        </p:nvSpPr>
        <p:spPr bwMode="auto">
          <a:xfrm>
            <a:off x="4331404" y="4080933"/>
            <a:ext cx="398640" cy="438624"/>
          </a:xfrm>
          <a:prstGeom prst="downArrow">
            <a:avLst/>
          </a:prstGeom>
          <a:solidFill>
            <a:srgbClr val="CCFFCC"/>
          </a:solidFill>
          <a:ln w="952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8" name="Down Arrow 17"/>
          <p:cNvSpPr/>
          <p:nvPr/>
        </p:nvSpPr>
        <p:spPr bwMode="auto">
          <a:xfrm rot="5400000">
            <a:off x="3803180" y="5753568"/>
            <a:ext cx="398640" cy="438624"/>
          </a:xfrm>
          <a:prstGeom prst="downArrow">
            <a:avLst/>
          </a:prstGeom>
          <a:solidFill>
            <a:srgbClr val="CCFFCC"/>
          </a:solidFill>
          <a:ln w="952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1800360" y="123840"/>
              <a:ext cx="5934600" cy="6105960"/>
            </p14:xfrm>
          </p:contentPart>
        </mc:Choice>
        <mc:Fallback xmlns="">
          <p:pic>
            <p:nvPicPr>
              <p:cNvPr id="3" name="Ink 2"/>
              <p:cNvPicPr/>
              <p:nvPr/>
            </p:nvPicPr>
            <p:blipFill>
              <a:blip r:embed="rId4"/>
              <a:stretch>
                <a:fillRect/>
              </a:stretch>
            </p:blipFill>
            <p:spPr>
              <a:xfrm>
                <a:off x="1791000" y="114480"/>
                <a:ext cx="5953320" cy="6124680"/>
              </a:xfrm>
              <a:prstGeom prst="rect">
                <a:avLst/>
              </a:prstGeom>
            </p:spPr>
          </p:pic>
        </mc:Fallback>
      </mc:AlternateContent>
    </p:spTree>
    <p:extLst>
      <p:ext uri="{BB962C8B-B14F-4D97-AF65-F5344CB8AC3E}">
        <p14:creationId xmlns:p14="http://schemas.microsoft.com/office/powerpoint/2010/main" val="1707337240"/>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61" t="5885" r="4354" b="25850"/>
          <a:stretch/>
        </p:blipFill>
        <p:spPr bwMode="auto">
          <a:xfrm>
            <a:off x="386644" y="1524000"/>
            <a:ext cx="8452556" cy="4800600"/>
          </a:xfrm>
          <a:prstGeom prst="rect">
            <a:avLst/>
          </a:prstGeom>
          <a:noFill/>
          <a:ln w="28575">
            <a:solidFill>
              <a:srgbClr val="0B9520"/>
            </a:solidFill>
            <a:miter lim="800000"/>
            <a:headEnd/>
            <a:tailEnd/>
          </a:ln>
          <a:extLst>
            <a:ext uri="{909E8E84-426E-40DD-AFC4-6F175D3DCCD1}">
              <a14:hiddenFill xmlns:a14="http://schemas.microsoft.com/office/drawing/2010/main">
                <a:solidFill>
                  <a:schemeClr val="accent1"/>
                </a:solidFill>
              </a14:hiddenFill>
            </a:ext>
          </a:extLst>
        </p:spPr>
      </p:pic>
      <p:sp>
        <p:nvSpPr>
          <p:cNvPr id="39938" name="Text Box 5"/>
          <p:cNvSpPr txBox="1">
            <a:spLocks noChangeArrowheads="1"/>
          </p:cNvSpPr>
          <p:nvPr/>
        </p:nvSpPr>
        <p:spPr bwMode="auto">
          <a:xfrm>
            <a:off x="1219200" y="228600"/>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smtClean="0">
                <a:latin typeface="Cambria" pitchFamily="18" charset="0"/>
              </a:rPr>
              <a:t>Looking behind </a:t>
            </a:r>
            <a:r>
              <a:rPr lang="en-US" sz="4000" dirty="0">
                <a:latin typeface="Cambria" pitchFamily="18" charset="0"/>
              </a:rPr>
              <a:t>the curtain…</a:t>
            </a:r>
          </a:p>
        </p:txBody>
      </p:sp>
      <p:sp>
        <p:nvSpPr>
          <p:cNvPr id="2" name="Rectangle 1"/>
          <p:cNvSpPr/>
          <p:nvPr/>
        </p:nvSpPr>
        <p:spPr>
          <a:xfrm>
            <a:off x="1603022" y="1290935"/>
            <a:ext cx="6019800" cy="461665"/>
          </a:xfrm>
          <a:prstGeom prst="rect">
            <a:avLst/>
          </a:prstGeom>
          <a:solidFill>
            <a:srgbClr val="CCFFCC"/>
          </a:solidFill>
          <a:ln>
            <a:solidFill>
              <a:schemeClr val="bg1"/>
            </a:solidFill>
          </a:ln>
        </p:spPr>
        <p:txBody>
          <a:bodyPr wrap="square">
            <a:spAutoFit/>
          </a:bodyPr>
          <a:lstStyle/>
          <a:p>
            <a:pPr algn="ctr"/>
            <a:r>
              <a:rPr lang="en-US" dirty="0" smtClean="0">
                <a:latin typeface="Cambria" pitchFamily="18" charset="0"/>
              </a:rPr>
              <a:t>http://www.pythontutor.com/visualize.html</a:t>
            </a:r>
            <a:endParaRPr lang="en-US" dirty="0">
              <a:latin typeface="Cambria" pitchFamily="18" charset="0"/>
            </a:endParaRPr>
          </a:p>
        </p:txBody>
      </p:sp>
    </p:spTree>
    <p:extLst>
      <p:ext uri="{BB962C8B-B14F-4D97-AF65-F5344CB8AC3E}">
        <p14:creationId xmlns:p14="http://schemas.microsoft.com/office/powerpoint/2010/main" val="812491503"/>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5"/>
          <p:cNvSpPr txBox="1">
            <a:spLocks noChangeArrowheads="1"/>
          </p:cNvSpPr>
          <p:nvPr/>
        </p:nvSpPr>
        <p:spPr bwMode="auto">
          <a:xfrm>
            <a:off x="381000" y="228600"/>
            <a:ext cx="2667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dirty="0" smtClean="0">
                <a:latin typeface="Cambria" pitchFamily="18" charset="0"/>
              </a:rPr>
              <a:t>Design #2</a:t>
            </a:r>
            <a:endParaRPr lang="en-US" sz="4000" dirty="0">
              <a:latin typeface="Cambria" pitchFamily="18" charset="0"/>
            </a:endParaRPr>
          </a:p>
        </p:txBody>
      </p:sp>
      <p:sp>
        <p:nvSpPr>
          <p:cNvPr id="64515" name="Rectangle 6"/>
          <p:cNvSpPr>
            <a:spLocks noChangeArrowheads="1"/>
          </p:cNvSpPr>
          <p:nvPr/>
        </p:nvSpPr>
        <p:spPr bwMode="auto">
          <a:xfrm>
            <a:off x="304800" y="1398588"/>
            <a:ext cx="6636753"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0000"/>
              </a:lnSpc>
              <a:spcBef>
                <a:spcPct val="50000"/>
              </a:spcBef>
            </a:pPr>
            <a:r>
              <a:rPr lang="en-US" b="1" dirty="0" err="1">
                <a:solidFill>
                  <a:srgbClr val="FEA30F"/>
                </a:solidFill>
                <a:latin typeface="Courier New" pitchFamily="49" charset="0"/>
              </a:rPr>
              <a:t>def</a:t>
            </a:r>
            <a:r>
              <a:rPr lang="en-US" b="1" dirty="0">
                <a:latin typeface="Courier New" pitchFamily="49" charset="0"/>
              </a:rPr>
              <a:t> </a:t>
            </a:r>
            <a:r>
              <a:rPr lang="en-US" b="1" dirty="0" err="1">
                <a:latin typeface="Courier New" pitchFamily="49" charset="0"/>
              </a:rPr>
              <a:t>mymax</a:t>
            </a:r>
            <a:r>
              <a:rPr lang="en-US" b="1" dirty="0">
                <a:latin typeface="Courier New" pitchFamily="49" charset="0"/>
              </a:rPr>
              <a:t>(L):</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0B9520"/>
                </a:solidFill>
                <a:latin typeface="Courier New" pitchFamily="49" charset="0"/>
              </a:rPr>
              <a:t>""" input: a NONEMPTY list, L</a:t>
            </a:r>
          </a:p>
          <a:p>
            <a:pPr eaLnBrk="1" hangingPunct="1">
              <a:lnSpc>
                <a:spcPct val="80000"/>
              </a:lnSpc>
              <a:spcBef>
                <a:spcPct val="50000"/>
              </a:spcBef>
            </a:pPr>
            <a:r>
              <a:rPr lang="en-US" b="1" dirty="0">
                <a:solidFill>
                  <a:srgbClr val="0B9520"/>
                </a:solidFill>
                <a:latin typeface="Courier New" pitchFamily="49" charset="0"/>
              </a:rPr>
              <a:t>        output: L's maximum element</a:t>
            </a:r>
          </a:p>
          <a:p>
            <a:pPr eaLnBrk="1" hangingPunct="1">
              <a:lnSpc>
                <a:spcPct val="80000"/>
              </a:lnSpc>
              <a:spcBef>
                <a:spcPct val="50000"/>
              </a:spcBef>
            </a:pPr>
            <a:r>
              <a:rPr lang="en-US" b="1" dirty="0">
                <a:solidFill>
                  <a:srgbClr val="0B9520"/>
                </a:solidFill>
                <a:latin typeface="Courier New" pitchFamily="49" charset="0"/>
              </a:rPr>
              <a:t>    """</a:t>
            </a:r>
          </a:p>
          <a:p>
            <a:pPr eaLnBrk="1" hangingPunct="1">
              <a:lnSpc>
                <a:spcPct val="80000"/>
              </a:lnSpc>
              <a:spcBef>
                <a:spcPct val="50000"/>
              </a:spcBef>
            </a:pPr>
            <a:r>
              <a:rPr lang="en-US" b="1" dirty="0">
                <a:solidFill>
                  <a:srgbClr val="FEA30F"/>
                </a:solidFill>
                <a:latin typeface="Courier New" pitchFamily="49" charset="0"/>
              </a:rPr>
              <a:t>    if</a:t>
            </a:r>
            <a:r>
              <a:rPr lang="en-US" b="1" dirty="0">
                <a:solidFill>
                  <a:srgbClr val="9103B9"/>
                </a:solidFill>
                <a:latin typeface="Courier New" pitchFamily="49" charset="0"/>
              </a:rPr>
              <a:t>            </a:t>
            </a:r>
            <a:r>
              <a:rPr lang="en-US" b="1" dirty="0">
                <a:latin typeface="Courier New" pitchFamily="49" charset="0"/>
              </a:rPr>
              <a:t>:</a:t>
            </a: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r>
              <a:rPr lang="en-US" b="1" dirty="0">
                <a:solidFill>
                  <a:srgbClr val="9103B9"/>
                </a:solidFill>
                <a:latin typeface="Courier New" pitchFamily="49" charset="0"/>
              </a:rPr>
              <a:t>    </a:t>
            </a:r>
            <a:r>
              <a:rPr lang="en-US" b="1" dirty="0" err="1">
                <a:solidFill>
                  <a:srgbClr val="FEA30F"/>
                </a:solidFill>
                <a:latin typeface="Courier New" pitchFamily="49" charset="0"/>
              </a:rPr>
              <a:t>elif</a:t>
            </a:r>
            <a:r>
              <a:rPr lang="en-US" b="1" dirty="0">
                <a:solidFill>
                  <a:srgbClr val="FEA30F"/>
                </a:solidFill>
                <a:latin typeface="Courier New" pitchFamily="49" charset="0"/>
              </a:rPr>
              <a:t>               </a:t>
            </a:r>
            <a:r>
              <a:rPr lang="en-US" b="1" dirty="0">
                <a:latin typeface="Courier New" pitchFamily="49" charset="0"/>
              </a:rPr>
              <a:t>:</a:t>
            </a: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endParaRPr lang="en-US" b="1" dirty="0">
              <a:latin typeface="Courier New" pitchFamily="49" charset="0"/>
            </a:endParaRPr>
          </a:p>
        </p:txBody>
      </p:sp>
      <p:sp>
        <p:nvSpPr>
          <p:cNvPr id="64516" name="Line 13"/>
          <p:cNvSpPr>
            <a:spLocks noChangeShapeType="1"/>
          </p:cNvSpPr>
          <p:nvPr/>
        </p:nvSpPr>
        <p:spPr bwMode="auto">
          <a:xfrm>
            <a:off x="1625600" y="3709988"/>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17" name="Text Box 14"/>
          <p:cNvSpPr txBox="1">
            <a:spLocks noChangeArrowheads="1"/>
          </p:cNvSpPr>
          <p:nvPr/>
        </p:nvSpPr>
        <p:spPr bwMode="auto">
          <a:xfrm>
            <a:off x="1520825" y="368935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900"/>
              <a:t>base case test!</a:t>
            </a:r>
          </a:p>
        </p:txBody>
      </p:sp>
      <p:sp>
        <p:nvSpPr>
          <p:cNvPr id="64518" name="Line 15"/>
          <p:cNvSpPr>
            <a:spLocks noChangeShapeType="1"/>
          </p:cNvSpPr>
          <p:nvPr/>
        </p:nvSpPr>
        <p:spPr bwMode="auto">
          <a:xfrm>
            <a:off x="2214563" y="5153025"/>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19" name="Text Box 16"/>
          <p:cNvSpPr txBox="1">
            <a:spLocks noChangeArrowheads="1"/>
          </p:cNvSpPr>
          <p:nvPr/>
        </p:nvSpPr>
        <p:spPr bwMode="auto">
          <a:xfrm>
            <a:off x="2109788" y="5132388"/>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900"/>
              <a:t>another case…</a:t>
            </a:r>
          </a:p>
        </p:txBody>
      </p:sp>
      <p:sp>
        <p:nvSpPr>
          <p:cNvPr id="64520" name="Rectangle 10"/>
          <p:cNvSpPr>
            <a:spLocks noChangeArrowheads="1"/>
          </p:cNvSpPr>
          <p:nvPr/>
        </p:nvSpPr>
        <p:spPr bwMode="auto">
          <a:xfrm>
            <a:off x="1711325" y="3208338"/>
            <a:ext cx="1844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len(L)==1</a:t>
            </a:r>
            <a:endParaRPr lang="en-US"/>
          </a:p>
        </p:txBody>
      </p:sp>
      <p:sp>
        <p:nvSpPr>
          <p:cNvPr id="12" name="Rectangle 11"/>
          <p:cNvSpPr/>
          <p:nvPr/>
        </p:nvSpPr>
        <p:spPr>
          <a:xfrm>
            <a:off x="3352800" y="152400"/>
            <a:ext cx="5410200" cy="584775"/>
          </a:xfrm>
          <a:prstGeom prst="rect">
            <a:avLst/>
          </a:prstGeom>
        </p:spPr>
        <p:txBody>
          <a:bodyPr wrap="square">
            <a:spAutoFit/>
          </a:bodyPr>
          <a:lstStyle/>
          <a:p>
            <a:pPr algn="ctr"/>
            <a:r>
              <a:rPr lang="en-US" sz="3200" b="1" dirty="0">
                <a:solidFill>
                  <a:srgbClr val="333399"/>
                </a:solidFill>
                <a:latin typeface="Courier New" pitchFamily="49" charset="0"/>
              </a:rPr>
              <a:t>[1,4,3,42</a:t>
            </a:r>
            <a:r>
              <a:rPr lang="en-US" sz="3200" b="1" dirty="0" smtClean="0">
                <a:solidFill>
                  <a:srgbClr val="333399"/>
                </a:solidFill>
                <a:latin typeface="Courier New" pitchFamily="49" charset="0"/>
              </a:rPr>
              <a:t>,-100,7]</a:t>
            </a:r>
            <a:r>
              <a:rPr lang="en-US" sz="3200" b="1" dirty="0" smtClean="0">
                <a:solidFill>
                  <a:srgbClr val="000000"/>
                </a:solidFill>
                <a:latin typeface="Courier New" pitchFamily="49" charset="0"/>
              </a:rPr>
              <a:t> </a:t>
            </a:r>
            <a:endParaRPr lang="en-US" dirty="0"/>
          </a:p>
        </p:txBody>
      </p:sp>
      <p:sp>
        <p:nvSpPr>
          <p:cNvPr id="11" name="Rectangle 10"/>
          <p:cNvSpPr/>
          <p:nvPr/>
        </p:nvSpPr>
        <p:spPr>
          <a:xfrm>
            <a:off x="1553350" y="3886200"/>
            <a:ext cx="1290738" cy="461665"/>
          </a:xfrm>
          <a:prstGeom prst="rect">
            <a:avLst/>
          </a:prstGeom>
        </p:spPr>
        <p:txBody>
          <a:bodyPr wrap="none">
            <a:spAutoFit/>
          </a:bodyPr>
          <a:lstStyle/>
          <a:p>
            <a:r>
              <a:rPr lang="en-US" b="1" dirty="0">
                <a:solidFill>
                  <a:srgbClr val="7030A0"/>
                </a:solidFill>
                <a:latin typeface="Courier New" pitchFamily="49" charset="0"/>
              </a:rPr>
              <a:t>return</a:t>
            </a:r>
            <a:endParaRPr lang="en-US" dirty="0">
              <a:solidFill>
                <a:srgbClr val="7030A0"/>
              </a:solidFill>
            </a:endParaRPr>
          </a:p>
        </p:txBody>
      </p:sp>
      <p:sp>
        <p:nvSpPr>
          <p:cNvPr id="13" name="Rectangle 12"/>
          <p:cNvSpPr/>
          <p:nvPr/>
        </p:nvSpPr>
        <p:spPr>
          <a:xfrm>
            <a:off x="1568286" y="5334000"/>
            <a:ext cx="1290738" cy="461665"/>
          </a:xfrm>
          <a:prstGeom prst="rect">
            <a:avLst/>
          </a:prstGeom>
        </p:spPr>
        <p:txBody>
          <a:bodyPr wrap="none">
            <a:spAutoFit/>
          </a:bodyPr>
          <a:lstStyle/>
          <a:p>
            <a:r>
              <a:rPr lang="en-US" b="1" dirty="0">
                <a:solidFill>
                  <a:srgbClr val="7030A0"/>
                </a:solidFill>
                <a:latin typeface="Courier New" pitchFamily="49" charset="0"/>
              </a:rPr>
              <a:t>return</a:t>
            </a:r>
            <a:endParaRPr lang="en-US" dirty="0">
              <a:solidFill>
                <a:srgbClr val="7030A0"/>
              </a:solidFill>
            </a:endParaRPr>
          </a:p>
        </p:txBody>
      </p:sp>
      <p:sp>
        <p:nvSpPr>
          <p:cNvPr id="14" name="Rectangle 13"/>
          <p:cNvSpPr/>
          <p:nvPr/>
        </p:nvSpPr>
        <p:spPr>
          <a:xfrm>
            <a:off x="1568286" y="6396335"/>
            <a:ext cx="1290738" cy="461665"/>
          </a:xfrm>
          <a:prstGeom prst="rect">
            <a:avLst/>
          </a:prstGeom>
        </p:spPr>
        <p:txBody>
          <a:bodyPr wrap="none">
            <a:spAutoFit/>
          </a:bodyPr>
          <a:lstStyle/>
          <a:p>
            <a:r>
              <a:rPr lang="en-US" b="1" dirty="0">
                <a:solidFill>
                  <a:srgbClr val="7030A0"/>
                </a:solidFill>
                <a:latin typeface="Courier New" pitchFamily="49" charset="0"/>
              </a:rPr>
              <a:t>return</a:t>
            </a:r>
            <a:endParaRPr lang="en-US" dirty="0">
              <a:solidFill>
                <a:srgbClr val="7030A0"/>
              </a:solidFill>
            </a:endParaRPr>
          </a:p>
        </p:txBody>
      </p:sp>
      <p:sp>
        <p:nvSpPr>
          <p:cNvPr id="3" name="Rectangle 2"/>
          <p:cNvSpPr/>
          <p:nvPr/>
        </p:nvSpPr>
        <p:spPr>
          <a:xfrm>
            <a:off x="1051560" y="5937696"/>
            <a:ext cx="1106393" cy="461665"/>
          </a:xfrm>
          <a:prstGeom prst="rect">
            <a:avLst/>
          </a:prstGeom>
        </p:spPr>
        <p:txBody>
          <a:bodyPr wrap="none">
            <a:spAutoFit/>
          </a:bodyPr>
          <a:lstStyle/>
          <a:p>
            <a:r>
              <a:rPr lang="en-US" b="1" dirty="0" smtClean="0">
                <a:solidFill>
                  <a:srgbClr val="FEA30F"/>
                </a:solidFill>
                <a:latin typeface="Courier New" pitchFamily="49" charset="0"/>
              </a:rPr>
              <a:t>else</a:t>
            </a:r>
            <a:r>
              <a:rPr lang="en-US" b="1" dirty="0">
                <a:latin typeface="Courier New" pitchFamily="49" charset="0"/>
              </a:rPr>
              <a:t>:</a:t>
            </a:r>
            <a:endParaRPr lang="en-US" dirty="0"/>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800360" y="19080"/>
              <a:ext cx="6601320" cy="6687000"/>
            </p14:xfrm>
          </p:contentPart>
        </mc:Choice>
        <mc:Fallback xmlns="">
          <p:pic>
            <p:nvPicPr>
              <p:cNvPr id="2" name="Ink 1"/>
              <p:cNvPicPr/>
              <p:nvPr/>
            </p:nvPicPr>
            <p:blipFill>
              <a:blip r:embed="rId4"/>
              <a:stretch>
                <a:fillRect/>
              </a:stretch>
            </p:blipFill>
            <p:spPr>
              <a:xfrm>
                <a:off x="1791000" y="9720"/>
                <a:ext cx="6620040" cy="6705720"/>
              </a:xfrm>
              <a:prstGeom prst="rect">
                <a:avLst/>
              </a:prstGeom>
            </p:spPr>
          </p:pic>
        </mc:Fallback>
      </mc:AlternateContent>
    </p:spTree>
    <p:extLst>
      <p:ext uri="{BB962C8B-B14F-4D97-AF65-F5344CB8AC3E}">
        <p14:creationId xmlns:p14="http://schemas.microsoft.com/office/powerpoint/2010/main" val="32589234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0"/>
          <p:cNvSpPr txBox="1">
            <a:spLocks noChangeArrowheads="1"/>
          </p:cNvSpPr>
          <p:nvPr/>
        </p:nvSpPr>
        <p:spPr bwMode="auto">
          <a:xfrm>
            <a:off x="533400" y="152400"/>
            <a:ext cx="80200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4200">
                <a:solidFill>
                  <a:srgbClr val="000000"/>
                </a:solidFill>
                <a:latin typeface="Cambria" pitchFamily="18" charset="0"/>
              </a:rPr>
              <a:t>the "equals" operators </a:t>
            </a:r>
          </a:p>
        </p:txBody>
      </p:sp>
      <p:sp>
        <p:nvSpPr>
          <p:cNvPr id="19459" name="Rectangle 16"/>
          <p:cNvSpPr>
            <a:spLocks noChangeArrowheads="1"/>
          </p:cNvSpPr>
          <p:nvPr/>
        </p:nvSpPr>
        <p:spPr bwMode="auto">
          <a:xfrm>
            <a:off x="609600" y="2286000"/>
            <a:ext cx="79390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fontAlgn="base" hangingPunct="0">
              <a:spcBef>
                <a:spcPct val="0"/>
              </a:spcBef>
              <a:spcAft>
                <a:spcPct val="0"/>
              </a:spcAft>
            </a:pPr>
            <a:r>
              <a:rPr lang="en-US" sz="14400" b="1">
                <a:solidFill>
                  <a:srgbClr val="0000DF"/>
                </a:solidFill>
                <a:latin typeface="Courier New" pitchFamily="49" charset="0"/>
              </a:rPr>
              <a:t>= != ==</a:t>
            </a:r>
            <a:endParaRPr lang="en-US" sz="14400">
              <a:solidFill>
                <a:srgbClr val="0000DF"/>
              </a:solidFill>
            </a:endParaRPr>
          </a:p>
        </p:txBody>
      </p:sp>
      <p:sp>
        <p:nvSpPr>
          <p:cNvPr id="19460" name="TextBox 22"/>
          <p:cNvSpPr txBox="1">
            <a:spLocks noChangeArrowheads="1"/>
          </p:cNvSpPr>
          <p:nvPr/>
        </p:nvSpPr>
        <p:spPr bwMode="auto">
          <a:xfrm>
            <a:off x="1936750" y="6019800"/>
            <a:ext cx="533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0"/>
              </a:spcBef>
              <a:spcAft>
                <a:spcPct val="0"/>
              </a:spcAft>
            </a:pPr>
            <a:r>
              <a:rPr lang="en-US" b="1">
                <a:solidFill>
                  <a:srgbClr val="000000"/>
                </a:solidFill>
                <a:latin typeface="Cambria" pitchFamily="18" charset="0"/>
              </a:rPr>
              <a:t>This is true – </a:t>
            </a:r>
            <a:r>
              <a:rPr lang="en-US" b="1" i="1">
                <a:solidFill>
                  <a:srgbClr val="000000"/>
                </a:solidFill>
                <a:latin typeface="Cambria" pitchFamily="18" charset="0"/>
              </a:rPr>
              <a:t>but what is it saying!?</a:t>
            </a:r>
          </a:p>
        </p:txBody>
      </p:sp>
    </p:spTree>
    <p:extLst>
      <p:ext uri="{BB962C8B-B14F-4D97-AF65-F5344CB8AC3E}">
        <p14:creationId xmlns:p14="http://schemas.microsoft.com/office/powerpoint/2010/main" val="1555455015"/>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6"/>
          <p:cNvSpPr>
            <a:spLocks noChangeArrowheads="1"/>
          </p:cNvSpPr>
          <p:nvPr/>
        </p:nvSpPr>
        <p:spPr bwMode="auto">
          <a:xfrm>
            <a:off x="304800" y="1398588"/>
            <a:ext cx="82296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80000"/>
              </a:lnSpc>
              <a:spcBef>
                <a:spcPct val="50000"/>
              </a:spcBef>
            </a:pPr>
            <a:r>
              <a:rPr lang="en-US" b="1" dirty="0" err="1">
                <a:solidFill>
                  <a:srgbClr val="FEA30F"/>
                </a:solidFill>
                <a:latin typeface="Courier New" pitchFamily="49" charset="0"/>
              </a:rPr>
              <a:t>def</a:t>
            </a:r>
            <a:r>
              <a:rPr lang="en-US" b="1" dirty="0">
                <a:latin typeface="Courier New" pitchFamily="49" charset="0"/>
              </a:rPr>
              <a:t> </a:t>
            </a:r>
            <a:r>
              <a:rPr lang="en-US" b="1" dirty="0" err="1">
                <a:latin typeface="Courier New" pitchFamily="49" charset="0"/>
              </a:rPr>
              <a:t>mymax</a:t>
            </a:r>
            <a:r>
              <a:rPr lang="en-US" b="1" dirty="0">
                <a:latin typeface="Courier New" pitchFamily="49" charset="0"/>
              </a:rPr>
              <a:t>(L):</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0B9520"/>
                </a:solidFill>
                <a:latin typeface="Courier New" pitchFamily="49" charset="0"/>
              </a:rPr>
              <a:t>""" input: a NONEMPTY list, L</a:t>
            </a:r>
          </a:p>
          <a:p>
            <a:pPr eaLnBrk="1" hangingPunct="1">
              <a:lnSpc>
                <a:spcPct val="80000"/>
              </a:lnSpc>
              <a:spcBef>
                <a:spcPct val="50000"/>
              </a:spcBef>
            </a:pPr>
            <a:r>
              <a:rPr lang="en-US" b="1" dirty="0">
                <a:solidFill>
                  <a:srgbClr val="0B9520"/>
                </a:solidFill>
                <a:latin typeface="Courier New" pitchFamily="49" charset="0"/>
              </a:rPr>
              <a:t>        output: L's maximum element</a:t>
            </a:r>
          </a:p>
          <a:p>
            <a:pPr eaLnBrk="1" hangingPunct="1">
              <a:lnSpc>
                <a:spcPct val="80000"/>
              </a:lnSpc>
              <a:spcBef>
                <a:spcPct val="50000"/>
              </a:spcBef>
            </a:pPr>
            <a:r>
              <a:rPr lang="en-US" b="1" dirty="0">
                <a:solidFill>
                  <a:srgbClr val="0B9520"/>
                </a:solidFill>
                <a:latin typeface="Courier New" pitchFamily="49" charset="0"/>
              </a:rPr>
              <a:t>    """</a:t>
            </a:r>
          </a:p>
          <a:p>
            <a:pPr eaLnBrk="1" hangingPunct="1">
              <a:lnSpc>
                <a:spcPct val="80000"/>
              </a:lnSpc>
              <a:spcBef>
                <a:spcPct val="50000"/>
              </a:spcBef>
            </a:pPr>
            <a:r>
              <a:rPr lang="en-US" b="1" dirty="0">
                <a:solidFill>
                  <a:srgbClr val="FEA30F"/>
                </a:solidFill>
                <a:latin typeface="Courier New" pitchFamily="49" charset="0"/>
              </a:rPr>
              <a:t>    if</a:t>
            </a:r>
            <a:r>
              <a:rPr lang="en-US" b="1" dirty="0">
                <a:solidFill>
                  <a:srgbClr val="9103B9"/>
                </a:solidFill>
                <a:latin typeface="Courier New" pitchFamily="49" charset="0"/>
              </a:rPr>
              <a:t> </a:t>
            </a:r>
            <a:r>
              <a:rPr lang="en-US" b="1" dirty="0" err="1">
                <a:latin typeface="Courier New" pitchFamily="49" charset="0"/>
              </a:rPr>
              <a:t>len</a:t>
            </a:r>
            <a:r>
              <a:rPr lang="en-US" b="1" dirty="0">
                <a:latin typeface="Courier New" pitchFamily="49" charset="0"/>
              </a:rPr>
              <a:t>(L) == 1:</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7030A0"/>
                </a:solidFill>
                <a:latin typeface="Courier New" pitchFamily="49" charset="0"/>
              </a:rPr>
              <a:t>return </a:t>
            </a:r>
            <a:r>
              <a:rPr lang="en-US" b="1" dirty="0">
                <a:latin typeface="Courier New" pitchFamily="49" charset="0"/>
              </a:rPr>
              <a:t>L[0]</a:t>
            </a:r>
          </a:p>
          <a:p>
            <a:pPr eaLnBrk="1" hangingPunct="1">
              <a:lnSpc>
                <a:spcPct val="80000"/>
              </a:lnSpc>
              <a:spcBef>
                <a:spcPct val="50000"/>
              </a:spcBef>
            </a:pPr>
            <a:r>
              <a:rPr lang="en-US" b="1" dirty="0">
                <a:solidFill>
                  <a:srgbClr val="9103B9"/>
                </a:solidFill>
                <a:latin typeface="Courier New" pitchFamily="49" charset="0"/>
              </a:rPr>
              <a:t>    </a:t>
            </a:r>
            <a:r>
              <a:rPr lang="en-US" b="1" dirty="0" err="1">
                <a:solidFill>
                  <a:srgbClr val="FEA30F"/>
                </a:solidFill>
                <a:latin typeface="Courier New" pitchFamily="49" charset="0"/>
              </a:rPr>
              <a:t>elif</a:t>
            </a:r>
            <a:r>
              <a:rPr lang="en-US" b="1" dirty="0">
                <a:latin typeface="Courier New" pitchFamily="49" charset="0"/>
              </a:rPr>
              <a:t> L[0] &lt; L[1]:</a:t>
            </a:r>
          </a:p>
          <a:p>
            <a:pPr eaLnBrk="1" hangingPunct="1">
              <a:lnSpc>
                <a:spcPct val="80000"/>
              </a:lnSpc>
              <a:spcBef>
                <a:spcPct val="50000"/>
              </a:spcBef>
            </a:pPr>
            <a:r>
              <a:rPr lang="en-US" b="1" dirty="0">
                <a:latin typeface="Courier New" pitchFamily="49" charset="0"/>
              </a:rPr>
              <a:t>	   </a:t>
            </a:r>
            <a:r>
              <a:rPr lang="en-US" b="1" dirty="0">
                <a:solidFill>
                  <a:srgbClr val="7030A0"/>
                </a:solidFill>
                <a:latin typeface="Courier New" pitchFamily="49" charset="0"/>
              </a:rPr>
              <a:t>return </a:t>
            </a:r>
            <a:r>
              <a:rPr lang="en-US" b="1" dirty="0" err="1">
                <a:latin typeface="Courier New" pitchFamily="49" charset="0"/>
              </a:rPr>
              <a:t>mymax</a:t>
            </a:r>
            <a:r>
              <a:rPr lang="en-US" b="1" dirty="0">
                <a:latin typeface="Courier New" pitchFamily="49" charset="0"/>
              </a:rPr>
              <a:t>( L[1:] )</a:t>
            </a:r>
          </a:p>
          <a:p>
            <a:pPr eaLnBrk="1" hangingPunct="1">
              <a:lnSpc>
                <a:spcPct val="80000"/>
              </a:lnSpc>
              <a:spcBef>
                <a:spcPct val="50000"/>
              </a:spcBef>
            </a:pPr>
            <a:r>
              <a:rPr lang="en-US" b="1" dirty="0">
                <a:latin typeface="Courier New" pitchFamily="49" charset="0"/>
              </a:rPr>
              <a:t>    </a:t>
            </a:r>
            <a:r>
              <a:rPr lang="en-US" b="1" dirty="0">
                <a:solidFill>
                  <a:srgbClr val="FEA30F"/>
                </a:solidFill>
                <a:latin typeface="Courier New" pitchFamily="49" charset="0"/>
              </a:rPr>
              <a:t>else</a:t>
            </a:r>
            <a:r>
              <a:rPr lang="en-US" b="1" dirty="0">
                <a:latin typeface="Courier New" pitchFamily="49" charset="0"/>
              </a:rPr>
              <a:t>:</a:t>
            </a:r>
          </a:p>
          <a:p>
            <a:pPr eaLnBrk="1" hangingPunct="1">
              <a:lnSpc>
                <a:spcPct val="80000"/>
              </a:lnSpc>
              <a:spcBef>
                <a:spcPct val="50000"/>
              </a:spcBef>
            </a:pPr>
            <a:r>
              <a:rPr lang="en-US" b="1" dirty="0">
                <a:latin typeface="Courier New" pitchFamily="49" charset="0"/>
              </a:rPr>
              <a:t>	   </a:t>
            </a:r>
            <a:r>
              <a:rPr lang="en-US" b="1" dirty="0">
                <a:solidFill>
                  <a:srgbClr val="7030A0"/>
                </a:solidFill>
                <a:latin typeface="Courier New" pitchFamily="49" charset="0"/>
              </a:rPr>
              <a:t>return </a:t>
            </a:r>
            <a:r>
              <a:rPr lang="en-US" b="1" dirty="0" err="1">
                <a:latin typeface="Courier New" pitchFamily="49" charset="0"/>
              </a:rPr>
              <a:t>mymax</a:t>
            </a:r>
            <a:r>
              <a:rPr lang="en-US" b="1" dirty="0">
                <a:latin typeface="Courier New" pitchFamily="49" charset="0"/>
              </a:rPr>
              <a:t>( L[0:1] + L[2:] )</a:t>
            </a:r>
            <a:r>
              <a:rPr lang="en-US" b="1" dirty="0">
                <a:solidFill>
                  <a:srgbClr val="9103B9"/>
                </a:solidFill>
                <a:latin typeface="Courier New" pitchFamily="49" charset="0"/>
              </a:rPr>
              <a:t> </a:t>
            </a:r>
          </a:p>
        </p:txBody>
      </p:sp>
      <p:grpSp>
        <p:nvGrpSpPr>
          <p:cNvPr id="65540" name="Group 8"/>
          <p:cNvGrpSpPr>
            <a:grpSpLocks/>
          </p:cNvGrpSpPr>
          <p:nvPr/>
        </p:nvGrpSpPr>
        <p:grpSpPr bwMode="auto">
          <a:xfrm>
            <a:off x="8534400" y="6172200"/>
            <a:ext cx="371475" cy="468313"/>
            <a:chOff x="2928" y="1051"/>
            <a:chExt cx="840" cy="957"/>
          </a:xfrm>
        </p:grpSpPr>
        <p:sp>
          <p:nvSpPr>
            <p:cNvPr id="65542" name="Freeform 9"/>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65543" name="Oval 10"/>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65544" name="Oval 11"/>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5545" name="Oval 12"/>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5546" name="Oval 13"/>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5547" name="Oval 14"/>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5548" name="Oval 15"/>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5549" name="Oval 16"/>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5550" name="AutoShape 17"/>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5551" name="Freeform 18"/>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65552" name="Freeform 19"/>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65553" name="Freeform 20"/>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65554" name="Freeform 21"/>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65541" name="Rectangle 22"/>
          <p:cNvSpPr>
            <a:spLocks noChangeArrowheads="1"/>
          </p:cNvSpPr>
          <p:nvPr/>
        </p:nvSpPr>
        <p:spPr bwMode="auto">
          <a:xfrm>
            <a:off x="7696200" y="6019800"/>
            <a:ext cx="1068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000">
                <a:solidFill>
                  <a:srgbClr val="0B9520"/>
                </a:solidFill>
                <a:latin typeface="Times New Roman" pitchFamily="18" charset="0"/>
              </a:rPr>
              <a:t>Hey - do I get a slice?!</a:t>
            </a:r>
          </a:p>
        </p:txBody>
      </p:sp>
      <p:sp>
        <p:nvSpPr>
          <p:cNvPr id="19" name="Text Box 5"/>
          <p:cNvSpPr txBox="1">
            <a:spLocks noChangeArrowheads="1"/>
          </p:cNvSpPr>
          <p:nvPr/>
        </p:nvSpPr>
        <p:spPr bwMode="auto">
          <a:xfrm>
            <a:off x="381000" y="228600"/>
            <a:ext cx="2667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dirty="0" smtClean="0">
                <a:latin typeface="Cambria" pitchFamily="18" charset="0"/>
              </a:rPr>
              <a:t>Design #2</a:t>
            </a:r>
            <a:endParaRPr lang="en-US" sz="4000" dirty="0">
              <a:latin typeface="Cambria" pitchFamily="18" charset="0"/>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4438800" y="5248440"/>
              <a:ext cx="2572200" cy="1248120"/>
            </p14:xfrm>
          </p:contentPart>
        </mc:Choice>
        <mc:Fallback xmlns="">
          <p:pic>
            <p:nvPicPr>
              <p:cNvPr id="2" name="Ink 1"/>
              <p:cNvPicPr/>
              <p:nvPr/>
            </p:nvPicPr>
            <p:blipFill>
              <a:blip r:embed="rId4"/>
              <a:stretch>
                <a:fillRect/>
              </a:stretch>
            </p:blipFill>
            <p:spPr>
              <a:xfrm>
                <a:off x="4429440" y="5239080"/>
                <a:ext cx="2590920" cy="1266840"/>
              </a:xfrm>
              <a:prstGeom prst="rect">
                <a:avLst/>
              </a:prstGeom>
            </p:spPr>
          </p:pic>
        </mc:Fallback>
      </mc:AlternateContent>
    </p:spTree>
    <p:extLst>
      <p:ext uri="{BB962C8B-B14F-4D97-AF65-F5344CB8AC3E}">
        <p14:creationId xmlns:p14="http://schemas.microsoft.com/office/powerpoint/2010/main" val="3880714597"/>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3"/>
          <p:cNvSpPr txBox="1">
            <a:spLocks noChangeArrowheads="1"/>
          </p:cNvSpPr>
          <p:nvPr/>
        </p:nvSpPr>
        <p:spPr bwMode="auto">
          <a:xfrm>
            <a:off x="293511" y="2438400"/>
            <a:ext cx="73914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700" b="1" dirty="0" err="1">
                <a:latin typeface="Courier New" pitchFamily="49" charset="0"/>
              </a:rPr>
              <a:t>mymax</a:t>
            </a:r>
            <a:r>
              <a:rPr lang="en-US" sz="2700" b="1" dirty="0">
                <a:latin typeface="Courier New" pitchFamily="49" charset="0"/>
              </a:rPr>
              <a:t>( </a:t>
            </a:r>
            <a:r>
              <a:rPr lang="en-US" sz="2700" b="1" dirty="0" smtClean="0">
                <a:solidFill>
                  <a:schemeClr val="accent2"/>
                </a:solidFill>
                <a:latin typeface="Courier New" pitchFamily="49" charset="0"/>
              </a:rPr>
              <a:t>[1,4,3,42,-100,7]</a:t>
            </a:r>
            <a:r>
              <a:rPr lang="en-US" sz="2700" b="1" dirty="0" smtClean="0">
                <a:latin typeface="Courier New" pitchFamily="49" charset="0"/>
              </a:rPr>
              <a:t> )</a:t>
            </a:r>
            <a:endParaRPr lang="en-US" sz="2700" b="1" dirty="0">
              <a:latin typeface="Courier New" pitchFamily="49" charset="0"/>
            </a:endParaRPr>
          </a:p>
        </p:txBody>
      </p:sp>
      <p:sp>
        <p:nvSpPr>
          <p:cNvPr id="2" name="Rectangle 1"/>
          <p:cNvSpPr/>
          <p:nvPr/>
        </p:nvSpPr>
        <p:spPr>
          <a:xfrm>
            <a:off x="4572000" y="152400"/>
            <a:ext cx="4495800" cy="2077492"/>
          </a:xfrm>
          <a:prstGeom prst="rect">
            <a:avLst/>
          </a:prstGeom>
          <a:solidFill>
            <a:srgbClr val="CCECFF"/>
          </a:solidFill>
        </p:spPr>
        <p:txBody>
          <a:bodyPr wrap="square">
            <a:spAutoFit/>
          </a:bodyPr>
          <a:lstStyle/>
          <a:p>
            <a:pPr eaLnBrk="1" hangingPunct="1">
              <a:lnSpc>
                <a:spcPct val="80000"/>
              </a:lnSpc>
              <a:spcBef>
                <a:spcPct val="50000"/>
              </a:spcBef>
            </a:pPr>
            <a:r>
              <a:rPr lang="en-US" sz="1500" b="1" dirty="0" err="1">
                <a:solidFill>
                  <a:srgbClr val="FEA30F"/>
                </a:solidFill>
                <a:latin typeface="Courier New" pitchFamily="49" charset="0"/>
              </a:rPr>
              <a:t>def</a:t>
            </a:r>
            <a:r>
              <a:rPr lang="en-US" sz="1500" b="1" dirty="0">
                <a:latin typeface="Courier New" pitchFamily="49" charset="0"/>
              </a:rPr>
              <a:t> </a:t>
            </a:r>
            <a:r>
              <a:rPr lang="en-US" sz="1500" b="1" dirty="0" err="1">
                <a:latin typeface="Courier New" pitchFamily="49" charset="0"/>
              </a:rPr>
              <a:t>mymax</a:t>
            </a:r>
            <a:r>
              <a:rPr lang="en-US" sz="1500" b="1" dirty="0">
                <a:latin typeface="Courier New" pitchFamily="49" charset="0"/>
              </a:rPr>
              <a:t>(L):</a:t>
            </a:r>
          </a:p>
          <a:p>
            <a:pPr eaLnBrk="1" hangingPunct="1">
              <a:lnSpc>
                <a:spcPct val="80000"/>
              </a:lnSpc>
              <a:spcBef>
                <a:spcPct val="50000"/>
              </a:spcBef>
            </a:pPr>
            <a:r>
              <a:rPr lang="en-US" sz="1500" b="1" dirty="0" smtClean="0">
                <a:solidFill>
                  <a:srgbClr val="FEA30F"/>
                </a:solidFill>
                <a:latin typeface="Courier New" pitchFamily="49" charset="0"/>
              </a:rPr>
              <a:t>    if</a:t>
            </a:r>
            <a:r>
              <a:rPr lang="en-US" sz="1500" b="1" dirty="0" smtClean="0">
                <a:solidFill>
                  <a:srgbClr val="9103B9"/>
                </a:solidFill>
                <a:latin typeface="Courier New" pitchFamily="49" charset="0"/>
              </a:rPr>
              <a:t> </a:t>
            </a:r>
            <a:r>
              <a:rPr lang="en-US" sz="1500" b="1" dirty="0" err="1">
                <a:latin typeface="Courier New" pitchFamily="49" charset="0"/>
              </a:rPr>
              <a:t>len</a:t>
            </a:r>
            <a:r>
              <a:rPr lang="en-US" sz="1500" b="1" dirty="0">
                <a:latin typeface="Courier New" pitchFamily="49" charset="0"/>
              </a:rPr>
              <a:t>(L) == 1:</a:t>
            </a:r>
          </a:p>
          <a:p>
            <a:pPr eaLnBrk="1" hangingPunct="1">
              <a:lnSpc>
                <a:spcPct val="80000"/>
              </a:lnSpc>
              <a:spcBef>
                <a:spcPct val="50000"/>
              </a:spcBef>
            </a:pPr>
            <a:r>
              <a:rPr lang="en-US" sz="1500" b="1" dirty="0">
                <a:solidFill>
                  <a:srgbClr val="9103B9"/>
                </a:solidFill>
                <a:latin typeface="Courier New" pitchFamily="49" charset="0"/>
              </a:rPr>
              <a:t>        </a:t>
            </a:r>
            <a:r>
              <a:rPr lang="en-US" sz="1500" b="1" dirty="0">
                <a:solidFill>
                  <a:srgbClr val="7030A0"/>
                </a:solidFill>
                <a:latin typeface="Courier New" pitchFamily="49" charset="0"/>
              </a:rPr>
              <a:t>return </a:t>
            </a:r>
            <a:r>
              <a:rPr lang="en-US" sz="1500" b="1" dirty="0">
                <a:latin typeface="Courier New" pitchFamily="49" charset="0"/>
              </a:rPr>
              <a:t>L[0]</a:t>
            </a:r>
          </a:p>
          <a:p>
            <a:pPr eaLnBrk="1" hangingPunct="1">
              <a:lnSpc>
                <a:spcPct val="80000"/>
              </a:lnSpc>
              <a:spcBef>
                <a:spcPct val="50000"/>
              </a:spcBef>
            </a:pPr>
            <a:r>
              <a:rPr lang="en-US" sz="1500" b="1" dirty="0">
                <a:solidFill>
                  <a:srgbClr val="9103B9"/>
                </a:solidFill>
                <a:latin typeface="Courier New" pitchFamily="49" charset="0"/>
              </a:rPr>
              <a:t>    </a:t>
            </a:r>
            <a:r>
              <a:rPr lang="en-US" sz="1500" b="1" dirty="0" err="1">
                <a:solidFill>
                  <a:srgbClr val="FEA30F"/>
                </a:solidFill>
                <a:latin typeface="Courier New" pitchFamily="49" charset="0"/>
              </a:rPr>
              <a:t>elif</a:t>
            </a:r>
            <a:r>
              <a:rPr lang="en-US" sz="1500" b="1" dirty="0">
                <a:latin typeface="Courier New" pitchFamily="49" charset="0"/>
              </a:rPr>
              <a:t> L[0] &lt; L[1</a:t>
            </a:r>
            <a:r>
              <a:rPr lang="en-US" sz="1500" b="1" dirty="0" smtClean="0">
                <a:latin typeface="Courier New" pitchFamily="49" charset="0"/>
              </a:rPr>
              <a:t>]:</a:t>
            </a:r>
          </a:p>
          <a:p>
            <a:pPr eaLnBrk="1" hangingPunct="1">
              <a:lnSpc>
                <a:spcPct val="80000"/>
              </a:lnSpc>
              <a:spcBef>
                <a:spcPct val="50000"/>
              </a:spcBef>
            </a:pPr>
            <a:r>
              <a:rPr lang="en-US" sz="1500" b="1" dirty="0">
                <a:solidFill>
                  <a:srgbClr val="FEA30F"/>
                </a:solidFill>
                <a:latin typeface="Courier New" pitchFamily="49" charset="0"/>
              </a:rPr>
              <a:t> </a:t>
            </a:r>
            <a:r>
              <a:rPr lang="en-US" sz="1500" b="1" dirty="0" smtClean="0">
                <a:solidFill>
                  <a:srgbClr val="FEA30F"/>
                </a:solidFill>
                <a:latin typeface="Courier New" pitchFamily="49" charset="0"/>
              </a:rPr>
              <a:t>       </a:t>
            </a:r>
            <a:r>
              <a:rPr lang="en-US" sz="1500" b="1" dirty="0" smtClean="0">
                <a:solidFill>
                  <a:srgbClr val="7030A0"/>
                </a:solidFill>
                <a:latin typeface="Courier New" pitchFamily="49" charset="0"/>
              </a:rPr>
              <a:t>return </a:t>
            </a:r>
            <a:r>
              <a:rPr lang="en-US" sz="1500" b="1" dirty="0" err="1">
                <a:latin typeface="Courier New" pitchFamily="49" charset="0"/>
              </a:rPr>
              <a:t>mymax</a:t>
            </a:r>
            <a:r>
              <a:rPr lang="en-US" sz="1500" b="1" dirty="0">
                <a:latin typeface="Courier New" pitchFamily="49" charset="0"/>
              </a:rPr>
              <a:t>( L[1:] )</a:t>
            </a:r>
          </a:p>
          <a:p>
            <a:pPr eaLnBrk="1" hangingPunct="1">
              <a:lnSpc>
                <a:spcPct val="80000"/>
              </a:lnSpc>
              <a:spcBef>
                <a:spcPct val="50000"/>
              </a:spcBef>
            </a:pPr>
            <a:r>
              <a:rPr lang="en-US" sz="1500" b="1" dirty="0">
                <a:latin typeface="Courier New" pitchFamily="49" charset="0"/>
              </a:rPr>
              <a:t>    </a:t>
            </a:r>
            <a:r>
              <a:rPr lang="en-US" sz="1500" b="1" dirty="0" smtClean="0">
                <a:solidFill>
                  <a:srgbClr val="FEA30F"/>
                </a:solidFill>
                <a:latin typeface="Courier New" pitchFamily="49" charset="0"/>
              </a:rPr>
              <a:t>else</a:t>
            </a:r>
            <a:r>
              <a:rPr lang="en-US" sz="1500" b="1" dirty="0" smtClean="0">
                <a:latin typeface="Courier New" pitchFamily="49" charset="0"/>
              </a:rPr>
              <a:t>:</a:t>
            </a:r>
          </a:p>
          <a:p>
            <a:pPr eaLnBrk="1" hangingPunct="1">
              <a:lnSpc>
                <a:spcPct val="80000"/>
              </a:lnSpc>
              <a:spcBef>
                <a:spcPct val="50000"/>
              </a:spcBef>
            </a:pPr>
            <a:r>
              <a:rPr lang="en-US" sz="1500" b="1" dirty="0">
                <a:solidFill>
                  <a:srgbClr val="FEA30F"/>
                </a:solidFill>
                <a:latin typeface="Courier New" pitchFamily="49" charset="0"/>
              </a:rPr>
              <a:t> </a:t>
            </a:r>
            <a:r>
              <a:rPr lang="en-US" sz="1500" b="1" dirty="0" smtClean="0">
                <a:solidFill>
                  <a:srgbClr val="FEA30F"/>
                </a:solidFill>
                <a:latin typeface="Courier New" pitchFamily="49" charset="0"/>
              </a:rPr>
              <a:t>       </a:t>
            </a:r>
            <a:r>
              <a:rPr lang="en-US" sz="1500" b="1" dirty="0" smtClean="0">
                <a:solidFill>
                  <a:srgbClr val="7030A0"/>
                </a:solidFill>
                <a:latin typeface="Courier New" pitchFamily="49" charset="0"/>
              </a:rPr>
              <a:t>return </a:t>
            </a:r>
            <a:r>
              <a:rPr lang="en-US" sz="1500" b="1" dirty="0" err="1">
                <a:latin typeface="Courier New" pitchFamily="49" charset="0"/>
              </a:rPr>
              <a:t>mymax</a:t>
            </a:r>
            <a:r>
              <a:rPr lang="en-US" sz="1500" b="1" dirty="0">
                <a:latin typeface="Courier New" pitchFamily="49" charset="0"/>
              </a:rPr>
              <a:t>( L[0:1</a:t>
            </a:r>
            <a:r>
              <a:rPr lang="en-US" sz="1500" b="1" dirty="0" smtClean="0">
                <a:latin typeface="Courier New" pitchFamily="49" charset="0"/>
              </a:rPr>
              <a:t>]+L[2</a:t>
            </a:r>
            <a:r>
              <a:rPr lang="en-US" sz="1500" b="1" dirty="0">
                <a:latin typeface="Courier New" pitchFamily="49" charset="0"/>
              </a:rPr>
              <a:t>:] </a:t>
            </a:r>
            <a:r>
              <a:rPr lang="en-US" sz="1500" b="1" dirty="0" smtClean="0">
                <a:latin typeface="Courier New" pitchFamily="49" charset="0"/>
              </a:rPr>
              <a:t>)</a:t>
            </a:r>
            <a:r>
              <a:rPr lang="en-US" sz="1500" b="1" dirty="0" smtClean="0">
                <a:solidFill>
                  <a:srgbClr val="9103B9"/>
                </a:solidFill>
                <a:latin typeface="Courier New" pitchFamily="49" charset="0"/>
              </a:rPr>
              <a:t> </a:t>
            </a:r>
            <a:endParaRPr lang="en-US" sz="1500" b="1" dirty="0">
              <a:solidFill>
                <a:srgbClr val="9103B9"/>
              </a:solidFill>
              <a:latin typeface="Courier New" pitchFamily="49" charset="0"/>
            </a:endParaRPr>
          </a:p>
        </p:txBody>
      </p:sp>
      <p:sp>
        <p:nvSpPr>
          <p:cNvPr id="4" name="Text Box 3"/>
          <p:cNvSpPr txBox="1">
            <a:spLocks noChangeArrowheads="1"/>
          </p:cNvSpPr>
          <p:nvPr/>
        </p:nvSpPr>
        <p:spPr bwMode="auto">
          <a:xfrm>
            <a:off x="304800" y="3073400"/>
            <a:ext cx="73914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700" b="1" dirty="0" err="1">
                <a:latin typeface="Courier New" pitchFamily="49" charset="0"/>
              </a:rPr>
              <a:t>mymax</a:t>
            </a:r>
            <a:r>
              <a:rPr lang="en-US" sz="2700" b="1" dirty="0">
                <a:latin typeface="Courier New" pitchFamily="49" charset="0"/>
              </a:rPr>
              <a:t>( </a:t>
            </a:r>
            <a:r>
              <a:rPr lang="en-US" sz="2700" b="1" dirty="0" smtClean="0">
                <a:solidFill>
                  <a:schemeClr val="accent2"/>
                </a:solidFill>
                <a:latin typeface="Courier New" pitchFamily="49" charset="0"/>
              </a:rPr>
              <a:t>[4,3,42,-100,7]</a:t>
            </a:r>
            <a:r>
              <a:rPr lang="en-US" sz="2700" b="1" dirty="0" smtClean="0">
                <a:latin typeface="Courier New" pitchFamily="49" charset="0"/>
              </a:rPr>
              <a:t> )</a:t>
            </a:r>
            <a:endParaRPr lang="en-US" sz="2700" b="1" dirty="0">
              <a:latin typeface="Courier New" pitchFamily="49" charset="0"/>
            </a:endParaRPr>
          </a:p>
        </p:txBody>
      </p:sp>
      <p:sp>
        <p:nvSpPr>
          <p:cNvPr id="5" name="Text Box 3"/>
          <p:cNvSpPr txBox="1">
            <a:spLocks noChangeArrowheads="1"/>
          </p:cNvSpPr>
          <p:nvPr/>
        </p:nvSpPr>
        <p:spPr bwMode="auto">
          <a:xfrm>
            <a:off x="304800" y="3708400"/>
            <a:ext cx="73914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700" b="1" dirty="0" err="1">
                <a:latin typeface="Courier New" pitchFamily="49" charset="0"/>
              </a:rPr>
              <a:t>mymax</a:t>
            </a:r>
            <a:r>
              <a:rPr lang="en-US" sz="2700" b="1" dirty="0">
                <a:latin typeface="Courier New" pitchFamily="49" charset="0"/>
              </a:rPr>
              <a:t>( </a:t>
            </a:r>
            <a:r>
              <a:rPr lang="en-US" sz="2700" b="1" dirty="0" smtClean="0">
                <a:solidFill>
                  <a:schemeClr val="accent2"/>
                </a:solidFill>
                <a:latin typeface="Courier New" pitchFamily="49" charset="0"/>
              </a:rPr>
              <a:t>[4,42,-100,7]</a:t>
            </a:r>
            <a:r>
              <a:rPr lang="en-US" sz="2700" b="1" dirty="0" smtClean="0">
                <a:latin typeface="Courier New" pitchFamily="49" charset="0"/>
              </a:rPr>
              <a:t> )</a:t>
            </a:r>
            <a:endParaRPr lang="en-US" sz="2700" b="1" dirty="0">
              <a:latin typeface="Courier New" pitchFamily="49" charset="0"/>
            </a:endParaRPr>
          </a:p>
        </p:txBody>
      </p:sp>
      <p:sp>
        <p:nvSpPr>
          <p:cNvPr id="6" name="Text Box 3"/>
          <p:cNvSpPr txBox="1">
            <a:spLocks noChangeArrowheads="1"/>
          </p:cNvSpPr>
          <p:nvPr/>
        </p:nvSpPr>
        <p:spPr bwMode="auto">
          <a:xfrm>
            <a:off x="304800" y="4343400"/>
            <a:ext cx="73914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700" b="1" dirty="0" err="1">
                <a:latin typeface="Courier New" pitchFamily="49" charset="0"/>
              </a:rPr>
              <a:t>mymax</a:t>
            </a:r>
            <a:r>
              <a:rPr lang="en-US" sz="2700" b="1" dirty="0">
                <a:latin typeface="Courier New" pitchFamily="49" charset="0"/>
              </a:rPr>
              <a:t>( </a:t>
            </a:r>
            <a:r>
              <a:rPr lang="en-US" sz="2700" b="1" dirty="0" smtClean="0">
                <a:solidFill>
                  <a:schemeClr val="accent2"/>
                </a:solidFill>
                <a:latin typeface="Courier New" pitchFamily="49" charset="0"/>
              </a:rPr>
              <a:t>[42,-100,7]</a:t>
            </a:r>
            <a:r>
              <a:rPr lang="en-US" sz="2700" b="1" dirty="0" smtClean="0">
                <a:latin typeface="Courier New" pitchFamily="49" charset="0"/>
              </a:rPr>
              <a:t> )</a:t>
            </a:r>
            <a:endParaRPr lang="en-US" sz="2700" b="1" dirty="0">
              <a:latin typeface="Courier New" pitchFamily="49" charset="0"/>
            </a:endParaRPr>
          </a:p>
        </p:txBody>
      </p:sp>
      <p:sp>
        <p:nvSpPr>
          <p:cNvPr id="7" name="Text Box 3"/>
          <p:cNvSpPr txBox="1">
            <a:spLocks noChangeArrowheads="1"/>
          </p:cNvSpPr>
          <p:nvPr/>
        </p:nvSpPr>
        <p:spPr bwMode="auto">
          <a:xfrm>
            <a:off x="304800" y="4978400"/>
            <a:ext cx="73914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700" b="1" dirty="0" err="1">
                <a:latin typeface="Courier New" pitchFamily="49" charset="0"/>
              </a:rPr>
              <a:t>mymax</a:t>
            </a:r>
            <a:r>
              <a:rPr lang="en-US" sz="2700" b="1" dirty="0">
                <a:latin typeface="Courier New" pitchFamily="49" charset="0"/>
              </a:rPr>
              <a:t>( </a:t>
            </a:r>
            <a:r>
              <a:rPr lang="en-US" sz="2700" b="1" dirty="0" smtClean="0">
                <a:solidFill>
                  <a:schemeClr val="accent2"/>
                </a:solidFill>
                <a:latin typeface="Courier New" pitchFamily="49" charset="0"/>
              </a:rPr>
              <a:t>[42,7]</a:t>
            </a:r>
            <a:r>
              <a:rPr lang="en-US" sz="2700" b="1" dirty="0" smtClean="0">
                <a:latin typeface="Courier New" pitchFamily="49" charset="0"/>
              </a:rPr>
              <a:t> )</a:t>
            </a:r>
            <a:endParaRPr lang="en-US" sz="2700" b="1" dirty="0">
              <a:latin typeface="Courier New" pitchFamily="49" charset="0"/>
            </a:endParaRPr>
          </a:p>
        </p:txBody>
      </p:sp>
      <p:sp>
        <p:nvSpPr>
          <p:cNvPr id="8" name="Text Box 3"/>
          <p:cNvSpPr txBox="1">
            <a:spLocks noChangeArrowheads="1"/>
          </p:cNvSpPr>
          <p:nvPr/>
        </p:nvSpPr>
        <p:spPr bwMode="auto">
          <a:xfrm>
            <a:off x="304800" y="5613400"/>
            <a:ext cx="73914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700" b="1" dirty="0" err="1">
                <a:latin typeface="Courier New" pitchFamily="49" charset="0"/>
              </a:rPr>
              <a:t>mymax</a:t>
            </a:r>
            <a:r>
              <a:rPr lang="en-US" sz="2700" b="1" dirty="0">
                <a:latin typeface="Courier New" pitchFamily="49" charset="0"/>
              </a:rPr>
              <a:t>( </a:t>
            </a:r>
            <a:r>
              <a:rPr lang="en-US" sz="2700" b="1" dirty="0" smtClean="0">
                <a:solidFill>
                  <a:schemeClr val="accent2"/>
                </a:solidFill>
                <a:latin typeface="Courier New" pitchFamily="49" charset="0"/>
              </a:rPr>
              <a:t>[42]</a:t>
            </a:r>
            <a:r>
              <a:rPr lang="en-US" sz="2700" b="1" dirty="0" smtClean="0">
                <a:latin typeface="Courier New" pitchFamily="49" charset="0"/>
              </a:rPr>
              <a:t> )</a:t>
            </a:r>
            <a:endParaRPr lang="en-US" sz="2700" b="1" dirty="0">
              <a:latin typeface="Courier New" pitchFamily="49" charset="0"/>
            </a:endParaRPr>
          </a:p>
        </p:txBody>
      </p:sp>
      <p:sp>
        <p:nvSpPr>
          <p:cNvPr id="9" name="Text Box 3"/>
          <p:cNvSpPr txBox="1">
            <a:spLocks noChangeArrowheads="1"/>
          </p:cNvSpPr>
          <p:nvPr/>
        </p:nvSpPr>
        <p:spPr bwMode="auto">
          <a:xfrm>
            <a:off x="304800" y="6248400"/>
            <a:ext cx="73914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700" b="1" dirty="0" smtClean="0">
                <a:solidFill>
                  <a:schemeClr val="accent2"/>
                </a:solidFill>
                <a:latin typeface="Courier New" pitchFamily="49" charset="0"/>
              </a:rPr>
              <a:t>42</a:t>
            </a:r>
            <a:endParaRPr lang="en-US" sz="2700" b="1" dirty="0">
              <a:latin typeface="Courier New" pitchFamily="49" charset="0"/>
            </a:endParaRPr>
          </a:p>
        </p:txBody>
      </p:sp>
      <p:sp>
        <p:nvSpPr>
          <p:cNvPr id="3" name="Down Arrow 2"/>
          <p:cNvSpPr/>
          <p:nvPr/>
        </p:nvSpPr>
        <p:spPr bwMode="auto">
          <a:xfrm rot="5400000">
            <a:off x="5702300" y="2952750"/>
            <a:ext cx="619478" cy="787400"/>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1" name="Down Arrow 10"/>
          <p:cNvSpPr/>
          <p:nvPr/>
        </p:nvSpPr>
        <p:spPr bwMode="auto">
          <a:xfrm rot="5400000">
            <a:off x="5189361" y="3568615"/>
            <a:ext cx="619478" cy="787400"/>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Down Arrow 11"/>
          <p:cNvSpPr/>
          <p:nvPr/>
        </p:nvSpPr>
        <p:spPr bwMode="auto">
          <a:xfrm rot="5400000">
            <a:off x="4732161" y="4225572"/>
            <a:ext cx="619478" cy="787400"/>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 name="Down Arrow 12"/>
          <p:cNvSpPr/>
          <p:nvPr/>
        </p:nvSpPr>
        <p:spPr bwMode="auto">
          <a:xfrm rot="5400000">
            <a:off x="3834694" y="4836583"/>
            <a:ext cx="619478" cy="787400"/>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4" name="Down Arrow 13"/>
          <p:cNvSpPr/>
          <p:nvPr/>
        </p:nvSpPr>
        <p:spPr bwMode="auto">
          <a:xfrm rot="5400000">
            <a:off x="3436761" y="5480050"/>
            <a:ext cx="619478" cy="787400"/>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5" name="Down Arrow 14"/>
          <p:cNvSpPr/>
          <p:nvPr/>
        </p:nvSpPr>
        <p:spPr bwMode="auto">
          <a:xfrm rot="5400000">
            <a:off x="1684161" y="6119989"/>
            <a:ext cx="619478" cy="787400"/>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0" name="Right Arrow 9"/>
          <p:cNvSpPr/>
          <p:nvPr/>
        </p:nvSpPr>
        <p:spPr bwMode="auto">
          <a:xfrm>
            <a:off x="4140200" y="533400"/>
            <a:ext cx="660400" cy="381000"/>
          </a:xfrm>
          <a:prstGeom prst="rightArrow">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7" name="Right Arrow 16"/>
          <p:cNvSpPr/>
          <p:nvPr/>
        </p:nvSpPr>
        <p:spPr bwMode="auto">
          <a:xfrm>
            <a:off x="4144433" y="1087580"/>
            <a:ext cx="660400" cy="381000"/>
          </a:xfrm>
          <a:prstGeom prst="rightArrow">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8" name="Right Arrow 17"/>
          <p:cNvSpPr/>
          <p:nvPr/>
        </p:nvSpPr>
        <p:spPr bwMode="auto">
          <a:xfrm>
            <a:off x="4140200" y="1641759"/>
            <a:ext cx="660400" cy="381000"/>
          </a:xfrm>
          <a:prstGeom prst="rightArrow">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6" name="TextBox 15"/>
          <p:cNvSpPr txBox="1"/>
          <p:nvPr/>
        </p:nvSpPr>
        <p:spPr>
          <a:xfrm>
            <a:off x="2133600" y="493067"/>
            <a:ext cx="1752600" cy="461665"/>
          </a:xfrm>
          <a:prstGeom prst="rect">
            <a:avLst/>
          </a:prstGeom>
          <a:solidFill>
            <a:srgbClr val="FFCC99"/>
          </a:solidFill>
        </p:spPr>
        <p:txBody>
          <a:bodyPr wrap="square" rtlCol="0">
            <a:spAutoFit/>
          </a:bodyPr>
          <a:lstStyle/>
          <a:p>
            <a:pPr algn="ctr"/>
            <a:r>
              <a:rPr lang="en-US" dirty="0" smtClean="0">
                <a:latin typeface="Calibri" panose="020F0502020204030204" pitchFamily="34" charset="0"/>
              </a:rPr>
              <a:t>base case</a:t>
            </a:r>
          </a:p>
        </p:txBody>
      </p:sp>
      <p:sp>
        <p:nvSpPr>
          <p:cNvPr id="20" name="TextBox 19"/>
          <p:cNvSpPr txBox="1"/>
          <p:nvPr/>
        </p:nvSpPr>
        <p:spPr>
          <a:xfrm>
            <a:off x="2133600" y="1035958"/>
            <a:ext cx="1752600" cy="461665"/>
          </a:xfrm>
          <a:prstGeom prst="rect">
            <a:avLst/>
          </a:prstGeom>
          <a:solidFill>
            <a:srgbClr val="FFCC99"/>
          </a:solidFill>
        </p:spPr>
        <p:txBody>
          <a:bodyPr wrap="square" rtlCol="0">
            <a:spAutoFit/>
          </a:bodyPr>
          <a:lstStyle/>
          <a:p>
            <a:pPr algn="ctr"/>
            <a:r>
              <a:rPr lang="en-US" dirty="0" smtClean="0">
                <a:latin typeface="Calibri" panose="020F0502020204030204" pitchFamily="34" charset="0"/>
              </a:rPr>
              <a:t>drop </a:t>
            </a:r>
            <a:r>
              <a:rPr lang="en-US" b="1" dirty="0" smtClean="0">
                <a:latin typeface="Calibri" panose="020F0502020204030204" pitchFamily="34" charset="0"/>
              </a:rPr>
              <a:t>1st</a:t>
            </a:r>
          </a:p>
        </p:txBody>
      </p:sp>
      <p:sp>
        <p:nvSpPr>
          <p:cNvPr id="21" name="TextBox 20"/>
          <p:cNvSpPr txBox="1"/>
          <p:nvPr/>
        </p:nvSpPr>
        <p:spPr>
          <a:xfrm>
            <a:off x="2133600" y="1578848"/>
            <a:ext cx="1752600" cy="461665"/>
          </a:xfrm>
          <a:prstGeom prst="rect">
            <a:avLst/>
          </a:prstGeom>
          <a:solidFill>
            <a:srgbClr val="FFCC99"/>
          </a:solidFill>
        </p:spPr>
        <p:txBody>
          <a:bodyPr wrap="square" rtlCol="0">
            <a:spAutoFit/>
          </a:bodyPr>
          <a:lstStyle/>
          <a:p>
            <a:pPr algn="ctr"/>
            <a:r>
              <a:rPr lang="en-US" dirty="0" smtClean="0">
                <a:latin typeface="Calibri" panose="020F0502020204030204" pitchFamily="34" charset="0"/>
              </a:rPr>
              <a:t>drop </a:t>
            </a:r>
            <a:r>
              <a:rPr lang="en-US" b="1" dirty="0" smtClean="0">
                <a:latin typeface="Calibri" panose="020F0502020204030204" pitchFamily="34" charset="0"/>
              </a:rPr>
              <a:t>2nd</a:t>
            </a:r>
          </a:p>
        </p:txBody>
      </p:sp>
      <mc:AlternateContent xmlns:mc="http://schemas.openxmlformats.org/markup-compatibility/2006" xmlns:p14="http://schemas.microsoft.com/office/powerpoint/2010/main">
        <mc:Choice Requires="p14">
          <p:contentPart p14:bwMode="auto" r:id="rId3">
            <p14:nvContentPartPr>
              <p14:cNvPr id="19" name="Ink 18"/>
              <p14:cNvContentPartPr/>
              <p14:nvPr/>
            </p14:nvContentPartPr>
            <p14:xfrm>
              <a:off x="2000520" y="2533680"/>
              <a:ext cx="4534200" cy="2162520"/>
            </p14:xfrm>
          </p:contentPart>
        </mc:Choice>
        <mc:Fallback xmlns="">
          <p:pic>
            <p:nvPicPr>
              <p:cNvPr id="19" name="Ink 18"/>
              <p:cNvPicPr/>
              <p:nvPr/>
            </p:nvPicPr>
            <p:blipFill>
              <a:blip r:embed="rId4"/>
              <a:stretch>
                <a:fillRect/>
              </a:stretch>
            </p:blipFill>
            <p:spPr>
              <a:xfrm>
                <a:off x="1991160" y="2524320"/>
                <a:ext cx="4552920" cy="2181240"/>
              </a:xfrm>
              <a:prstGeom prst="rect">
                <a:avLst/>
              </a:prstGeom>
            </p:spPr>
          </p:pic>
        </mc:Fallback>
      </mc:AlternateContent>
    </p:spTree>
    <p:extLst>
      <p:ext uri="{BB962C8B-B14F-4D97-AF65-F5344CB8AC3E}">
        <p14:creationId xmlns:p14="http://schemas.microsoft.com/office/powerpoint/2010/main" val="1147082869"/>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184502" y="152401"/>
            <a:ext cx="3229258" cy="89611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2" name="Rounded Rectangle 41"/>
          <p:cNvSpPr/>
          <p:nvPr/>
        </p:nvSpPr>
        <p:spPr bwMode="auto">
          <a:xfrm>
            <a:off x="5373688" y="168275"/>
            <a:ext cx="3657600" cy="923925"/>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1" name="Rounded Rectangle 40"/>
          <p:cNvSpPr/>
          <p:nvPr/>
        </p:nvSpPr>
        <p:spPr bwMode="auto">
          <a:xfrm>
            <a:off x="87313" y="6299410"/>
            <a:ext cx="4114800" cy="4572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 name="Rounded Rectangle 2"/>
          <p:cNvSpPr/>
          <p:nvPr/>
        </p:nvSpPr>
        <p:spPr bwMode="auto">
          <a:xfrm>
            <a:off x="4724400" y="6296025"/>
            <a:ext cx="4114800" cy="4572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7586" name="Text Box 2"/>
          <p:cNvSpPr txBox="1">
            <a:spLocks noChangeArrowheads="1"/>
          </p:cNvSpPr>
          <p:nvPr/>
        </p:nvSpPr>
        <p:spPr bwMode="auto">
          <a:xfrm>
            <a:off x="3485445" y="168275"/>
            <a:ext cx="1749425" cy="731838"/>
          </a:xfrm>
          <a:prstGeom prst="rect">
            <a:avLst/>
          </a:prstGeom>
          <a:solidFill>
            <a:srgbClr val="FFCC99"/>
          </a:solidFill>
          <a:ln w="9525">
            <a:no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dirty="0">
                <a:latin typeface="Cambria" pitchFamily="18" charset="0"/>
              </a:rPr>
              <a:t>Try it!</a:t>
            </a:r>
          </a:p>
        </p:txBody>
      </p:sp>
      <p:sp>
        <p:nvSpPr>
          <p:cNvPr id="67587" name="Text Box 3"/>
          <p:cNvSpPr txBox="1">
            <a:spLocks noChangeArrowheads="1"/>
          </p:cNvSpPr>
          <p:nvPr/>
        </p:nvSpPr>
        <p:spPr bwMode="auto">
          <a:xfrm>
            <a:off x="152400" y="1557337"/>
            <a:ext cx="350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dirty="0" err="1">
                <a:solidFill>
                  <a:srgbClr val="FEA30F"/>
                </a:solidFill>
                <a:latin typeface="Courier New" pitchFamily="49" charset="0"/>
              </a:rPr>
              <a:t>def</a:t>
            </a:r>
            <a:r>
              <a:rPr lang="en-US" sz="2800" b="1" dirty="0">
                <a:latin typeface="Courier New" pitchFamily="49" charset="0"/>
              </a:rPr>
              <a:t> power(</a:t>
            </a:r>
            <a:r>
              <a:rPr lang="en-US" sz="2800" b="1" dirty="0" err="1">
                <a:latin typeface="Courier New" pitchFamily="49" charset="0"/>
              </a:rPr>
              <a:t>b,p</a:t>
            </a:r>
            <a:r>
              <a:rPr lang="en-US" sz="2800" b="1" dirty="0">
                <a:latin typeface="Courier New" pitchFamily="49" charset="0"/>
              </a:rPr>
              <a:t>):</a:t>
            </a:r>
            <a:r>
              <a:rPr lang="en-US" sz="2800" dirty="0">
                <a:latin typeface="Times New Roman" pitchFamily="18" charset="0"/>
              </a:rPr>
              <a:t> </a:t>
            </a:r>
          </a:p>
        </p:txBody>
      </p:sp>
      <p:sp>
        <p:nvSpPr>
          <p:cNvPr id="67588" name="Text Box 25"/>
          <p:cNvSpPr txBox="1">
            <a:spLocks noChangeArrowheads="1"/>
          </p:cNvSpPr>
          <p:nvPr/>
        </p:nvSpPr>
        <p:spPr bwMode="auto">
          <a:xfrm>
            <a:off x="1547284" y="6318603"/>
            <a:ext cx="26548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1200" dirty="0">
                <a:latin typeface="Cambria" pitchFamily="18" charset="0"/>
              </a:rPr>
              <a:t>Handle negative values of </a:t>
            </a:r>
            <a:r>
              <a:rPr lang="en-US" sz="1200" dirty="0" smtClean="0">
                <a:latin typeface="Cambria" pitchFamily="18" charset="0"/>
              </a:rPr>
              <a:t> </a:t>
            </a:r>
            <a:r>
              <a:rPr lang="en-US" sz="1200" b="1" dirty="0" smtClean="0">
                <a:latin typeface="Courier New" pitchFamily="49" charset="0"/>
                <a:cs typeface="Courier New" pitchFamily="49" charset="0"/>
              </a:rPr>
              <a:t>p</a:t>
            </a:r>
            <a:r>
              <a:rPr lang="en-US" sz="1200" dirty="0">
                <a:latin typeface="Cambria" pitchFamily="18" charset="0"/>
              </a:rPr>
              <a:t> </a:t>
            </a:r>
            <a:r>
              <a:rPr lang="en-US" sz="1200" dirty="0" smtClean="0">
                <a:latin typeface="Cambria" pitchFamily="18" charset="0"/>
              </a:rPr>
              <a:t>in an </a:t>
            </a:r>
            <a:r>
              <a:rPr lang="en-US" sz="1200" dirty="0" err="1" smtClean="0">
                <a:latin typeface="Cambria" pitchFamily="18" charset="0"/>
              </a:rPr>
              <a:t>elif</a:t>
            </a:r>
            <a:r>
              <a:rPr lang="en-US" sz="1200" dirty="0" smtClean="0">
                <a:latin typeface="Cambria" pitchFamily="18" charset="0"/>
              </a:rPr>
              <a:t>.</a:t>
            </a:r>
            <a:endParaRPr lang="en-US" sz="1200" dirty="0">
              <a:latin typeface="Cambria" pitchFamily="18" charset="0"/>
            </a:endParaRPr>
          </a:p>
        </p:txBody>
      </p:sp>
      <p:sp>
        <p:nvSpPr>
          <p:cNvPr id="67589" name="Rectangle 27"/>
          <p:cNvSpPr>
            <a:spLocks noChangeArrowheads="1"/>
          </p:cNvSpPr>
          <p:nvPr/>
        </p:nvSpPr>
        <p:spPr bwMode="auto">
          <a:xfrm>
            <a:off x="482600" y="2014537"/>
            <a:ext cx="3192463"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dirty="0">
                <a:solidFill>
                  <a:srgbClr val="0B9520"/>
                </a:solidFill>
                <a:latin typeface="Courier New" pitchFamily="49" charset="0"/>
              </a:rPr>
              <a:t>""" returns b to the p power</a:t>
            </a:r>
          </a:p>
          <a:p>
            <a:r>
              <a:rPr lang="en-US" sz="1400" b="1" dirty="0">
                <a:solidFill>
                  <a:srgbClr val="0B9520"/>
                </a:solidFill>
                <a:latin typeface="Courier New" pitchFamily="49" charset="0"/>
              </a:rPr>
              <a:t>    Use recursion, not ** </a:t>
            </a:r>
          </a:p>
          <a:p>
            <a:r>
              <a:rPr lang="en-US" sz="1400" b="1" dirty="0">
                <a:solidFill>
                  <a:srgbClr val="0B9520"/>
                </a:solidFill>
                <a:latin typeface="Courier New" pitchFamily="49" charset="0"/>
              </a:rPr>
              <a:t>    </a:t>
            </a:r>
            <a:r>
              <a:rPr lang="en-US" sz="1400" b="1" dirty="0" smtClean="0">
                <a:solidFill>
                  <a:srgbClr val="0B9520"/>
                </a:solidFill>
                <a:latin typeface="Courier New" pitchFamily="49" charset="0"/>
              </a:rPr>
              <a:t>Inputs</a:t>
            </a:r>
            <a:r>
              <a:rPr lang="en-US" sz="1400" b="1" dirty="0">
                <a:solidFill>
                  <a:srgbClr val="0B9520"/>
                </a:solidFill>
                <a:latin typeface="Courier New" pitchFamily="49" charset="0"/>
              </a:rPr>
              <a:t>: </a:t>
            </a:r>
            <a:r>
              <a:rPr lang="en-US" sz="1400" b="1" dirty="0" err="1">
                <a:solidFill>
                  <a:srgbClr val="0B9520"/>
                </a:solidFill>
                <a:latin typeface="Courier New" pitchFamily="49" charset="0"/>
              </a:rPr>
              <a:t>int</a:t>
            </a:r>
            <a:r>
              <a:rPr lang="en-US" sz="1400" b="1" dirty="0">
                <a:solidFill>
                  <a:srgbClr val="0B9520"/>
                </a:solidFill>
                <a:latin typeface="Courier New" pitchFamily="49" charset="0"/>
              </a:rPr>
              <a:t> b, </a:t>
            </a:r>
            <a:r>
              <a:rPr lang="en-US" sz="1400" b="1" dirty="0" err="1">
                <a:solidFill>
                  <a:srgbClr val="0B9520"/>
                </a:solidFill>
                <a:latin typeface="Courier New" pitchFamily="49" charset="0"/>
              </a:rPr>
              <a:t>int</a:t>
            </a:r>
            <a:r>
              <a:rPr lang="en-US" sz="1400" b="1" dirty="0">
                <a:solidFill>
                  <a:srgbClr val="0B9520"/>
                </a:solidFill>
                <a:latin typeface="Courier New" pitchFamily="49" charset="0"/>
              </a:rPr>
              <a:t> p:</a:t>
            </a:r>
          </a:p>
          <a:p>
            <a:r>
              <a:rPr lang="en-US" sz="1400" b="1" dirty="0">
                <a:solidFill>
                  <a:srgbClr val="0B9520"/>
                </a:solidFill>
                <a:latin typeface="Courier New" pitchFamily="49" charset="0"/>
              </a:rPr>
              <a:t>    </a:t>
            </a:r>
            <a:r>
              <a:rPr lang="en-US" sz="1400" b="1" dirty="0" smtClean="0">
                <a:solidFill>
                  <a:srgbClr val="0B9520"/>
                </a:solidFill>
                <a:latin typeface="Courier New" pitchFamily="49" charset="0"/>
              </a:rPr>
              <a:t>the </a:t>
            </a:r>
            <a:r>
              <a:rPr lang="en-US" sz="1400" b="1" dirty="0">
                <a:solidFill>
                  <a:srgbClr val="0B9520"/>
                </a:solidFill>
                <a:latin typeface="Courier New" pitchFamily="49" charset="0"/>
              </a:rPr>
              <a:t>base and the power</a:t>
            </a:r>
          </a:p>
          <a:p>
            <a:r>
              <a:rPr lang="en-US" sz="1400" b="1" dirty="0">
                <a:solidFill>
                  <a:srgbClr val="0B9520"/>
                </a:solidFill>
                <a:latin typeface="Courier New" pitchFamily="49" charset="0"/>
              </a:rPr>
              <a:t>"""</a:t>
            </a:r>
          </a:p>
        </p:txBody>
      </p:sp>
      <p:sp>
        <p:nvSpPr>
          <p:cNvPr id="67590" name="Rectangle 29"/>
          <p:cNvSpPr>
            <a:spLocks noChangeArrowheads="1"/>
          </p:cNvSpPr>
          <p:nvPr/>
        </p:nvSpPr>
        <p:spPr bwMode="auto">
          <a:xfrm>
            <a:off x="152400" y="6296025"/>
            <a:ext cx="1460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C0BC6"/>
                </a:solidFill>
                <a:latin typeface="Cambria" pitchFamily="18" charset="0"/>
              </a:rPr>
              <a:t>Want more </a:t>
            </a:r>
            <a:r>
              <a:rPr lang="en-US" sz="1200" b="1">
                <a:solidFill>
                  <a:srgbClr val="0C0BC6"/>
                </a:solidFill>
                <a:latin typeface="Cambria" pitchFamily="18" charset="0"/>
              </a:rPr>
              <a:t>power</a:t>
            </a:r>
            <a:r>
              <a:rPr lang="en-US" sz="1200">
                <a:solidFill>
                  <a:srgbClr val="0C0BC6"/>
                </a:solidFill>
                <a:latin typeface="Cambria" pitchFamily="18" charset="0"/>
              </a:rPr>
              <a:t>?</a:t>
            </a:r>
          </a:p>
        </p:txBody>
      </p:sp>
      <p:sp>
        <p:nvSpPr>
          <p:cNvPr id="67591" name="Text Box 30"/>
          <p:cNvSpPr txBox="1">
            <a:spLocks noChangeArrowheads="1"/>
          </p:cNvSpPr>
          <p:nvPr/>
        </p:nvSpPr>
        <p:spPr bwMode="auto">
          <a:xfrm>
            <a:off x="110067" y="152400"/>
            <a:ext cx="3276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800" b="1" dirty="0">
                <a:latin typeface="Courier New" pitchFamily="49" charset="0"/>
              </a:rPr>
              <a:t>power(</a:t>
            </a:r>
            <a:r>
              <a:rPr lang="en-US" sz="1800" b="1" dirty="0">
                <a:solidFill>
                  <a:srgbClr val="0B9520"/>
                </a:solidFill>
                <a:latin typeface="Courier New" pitchFamily="49" charset="0"/>
              </a:rPr>
              <a:t>2,5</a:t>
            </a:r>
            <a:r>
              <a:rPr lang="en-US" sz="1800" b="1" dirty="0">
                <a:latin typeface="Courier New" pitchFamily="49" charset="0"/>
              </a:rPr>
              <a:t>) == 32.0</a:t>
            </a:r>
            <a:endParaRPr lang="en-US" sz="1800" b="1" dirty="0">
              <a:solidFill>
                <a:schemeClr val="accent2"/>
              </a:solidFill>
              <a:latin typeface="Courier New" pitchFamily="49" charset="0"/>
            </a:endParaRPr>
          </a:p>
        </p:txBody>
      </p:sp>
      <p:sp>
        <p:nvSpPr>
          <p:cNvPr id="67592" name="Text Box 31"/>
          <p:cNvSpPr txBox="1">
            <a:spLocks noChangeArrowheads="1"/>
          </p:cNvSpPr>
          <p:nvPr/>
        </p:nvSpPr>
        <p:spPr bwMode="auto">
          <a:xfrm>
            <a:off x="421569" y="6519333"/>
            <a:ext cx="33432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200" dirty="0">
                <a:latin typeface="Cambria" pitchFamily="18" charset="0"/>
              </a:rPr>
              <a:t>For example,</a:t>
            </a:r>
            <a:r>
              <a:rPr lang="en-US" sz="1200" b="1" dirty="0">
                <a:latin typeface="Cambria" pitchFamily="18" charset="0"/>
              </a:rPr>
              <a:t> </a:t>
            </a:r>
            <a:r>
              <a:rPr lang="en-US" sz="1200" b="1" dirty="0" smtClean="0">
                <a:latin typeface="Cambria" pitchFamily="18" charset="0"/>
              </a:rPr>
              <a:t>  </a:t>
            </a:r>
            <a:r>
              <a:rPr lang="en-US" sz="1200" b="1" dirty="0" smtClean="0">
                <a:latin typeface="Courier New" pitchFamily="49" charset="0"/>
                <a:cs typeface="Courier New" pitchFamily="49" charset="0"/>
              </a:rPr>
              <a:t>power(5</a:t>
            </a:r>
            <a:r>
              <a:rPr lang="en-US" sz="1200" b="1" dirty="0">
                <a:latin typeface="Courier New" pitchFamily="49" charset="0"/>
                <a:cs typeface="Courier New" pitchFamily="49" charset="0"/>
              </a:rPr>
              <a:t>,-1) == 0.2   </a:t>
            </a:r>
          </a:p>
        </p:txBody>
      </p:sp>
      <p:sp>
        <p:nvSpPr>
          <p:cNvPr id="67593" name="Text Box 32"/>
          <p:cNvSpPr txBox="1">
            <a:spLocks noChangeArrowheads="1"/>
          </p:cNvSpPr>
          <p:nvPr/>
        </p:nvSpPr>
        <p:spPr bwMode="auto">
          <a:xfrm>
            <a:off x="4584700" y="1582737"/>
            <a:ext cx="4254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dirty="0" err="1">
                <a:solidFill>
                  <a:srgbClr val="FEA30F"/>
                </a:solidFill>
                <a:latin typeface="Courier New" pitchFamily="49" charset="0"/>
              </a:rPr>
              <a:t>def</a:t>
            </a:r>
            <a:r>
              <a:rPr lang="en-US" sz="2800" b="1" dirty="0">
                <a:latin typeface="Courier New" pitchFamily="49" charset="0"/>
              </a:rPr>
              <a:t> </a:t>
            </a:r>
            <a:r>
              <a:rPr lang="en-US" sz="2800" b="1" dirty="0" err="1">
                <a:latin typeface="Courier New" pitchFamily="49" charset="0"/>
              </a:rPr>
              <a:t>sajak</a:t>
            </a:r>
            <a:r>
              <a:rPr lang="en-US" sz="2800" b="1" dirty="0">
                <a:latin typeface="Courier New" pitchFamily="49" charset="0"/>
              </a:rPr>
              <a:t>(s):</a:t>
            </a:r>
            <a:r>
              <a:rPr lang="en-US" sz="2800" dirty="0">
                <a:latin typeface="Times New Roman" pitchFamily="18" charset="0"/>
              </a:rPr>
              <a:t> </a:t>
            </a:r>
          </a:p>
        </p:txBody>
      </p:sp>
      <p:sp>
        <p:nvSpPr>
          <p:cNvPr id="67594" name="Text Box 33"/>
          <p:cNvSpPr txBox="1">
            <a:spLocks noChangeArrowheads="1"/>
          </p:cNvSpPr>
          <p:nvPr/>
        </p:nvSpPr>
        <p:spPr bwMode="auto">
          <a:xfrm>
            <a:off x="5373688" y="274638"/>
            <a:ext cx="3657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500" b="1">
                <a:latin typeface="Courier New" pitchFamily="49" charset="0"/>
              </a:rPr>
              <a:t>sajak(</a:t>
            </a:r>
            <a:r>
              <a:rPr lang="en-US" sz="1500" b="1">
                <a:solidFill>
                  <a:srgbClr val="0B9520"/>
                </a:solidFill>
                <a:latin typeface="Courier New" pitchFamily="49" charset="0"/>
              </a:rPr>
              <a:t>'wheel of fortune'</a:t>
            </a:r>
            <a:r>
              <a:rPr lang="en-US" sz="1500" b="1">
                <a:latin typeface="Courier New" pitchFamily="49" charset="0"/>
              </a:rPr>
              <a:t>) == 6</a:t>
            </a:r>
            <a:endParaRPr lang="en-US" sz="1500" b="1">
              <a:solidFill>
                <a:schemeClr val="accent2"/>
              </a:solidFill>
              <a:latin typeface="Courier New" pitchFamily="49" charset="0"/>
            </a:endParaRPr>
          </a:p>
        </p:txBody>
      </p:sp>
      <p:sp>
        <p:nvSpPr>
          <p:cNvPr id="67595" name="Text Box 34"/>
          <p:cNvSpPr txBox="1">
            <a:spLocks noChangeArrowheads="1"/>
          </p:cNvSpPr>
          <p:nvPr/>
        </p:nvSpPr>
        <p:spPr bwMode="auto">
          <a:xfrm>
            <a:off x="6184899" y="6319661"/>
            <a:ext cx="2484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dirty="0">
                <a:latin typeface="Cambria" pitchFamily="18" charset="0"/>
              </a:rPr>
              <a:t>What 7</a:t>
            </a:r>
            <a:r>
              <a:rPr lang="en-US" sz="1200" dirty="0" smtClean="0">
                <a:latin typeface="Cambria" pitchFamily="18" charset="0"/>
              </a:rPr>
              <a:t>-letter </a:t>
            </a:r>
            <a:r>
              <a:rPr lang="en-US" sz="1200" dirty="0">
                <a:latin typeface="Cambria" pitchFamily="18" charset="0"/>
              </a:rPr>
              <a:t>English word </a:t>
            </a:r>
            <a:r>
              <a:rPr lang="en-US" sz="1200" b="1" dirty="0" smtClean="0">
                <a:latin typeface="Courier New" pitchFamily="49" charset="0"/>
                <a:cs typeface="Courier New" pitchFamily="49" charset="0"/>
              </a:rPr>
              <a:t>w</a:t>
            </a:r>
            <a:r>
              <a:rPr lang="en-US" sz="1200" dirty="0" smtClean="0">
                <a:latin typeface="Cambria" pitchFamily="18" charset="0"/>
              </a:rPr>
              <a:t> </a:t>
            </a:r>
            <a:r>
              <a:rPr lang="en-US" sz="1200" dirty="0">
                <a:latin typeface="Cambria" pitchFamily="18" charset="0"/>
              </a:rPr>
              <a:t>maximizes </a:t>
            </a:r>
            <a:r>
              <a:rPr lang="en-US" sz="1200" dirty="0" smtClean="0">
                <a:latin typeface="Cambria" pitchFamily="18" charset="0"/>
              </a:rPr>
              <a:t>  </a:t>
            </a:r>
            <a:r>
              <a:rPr lang="en-US" sz="1200" b="1" dirty="0" err="1" smtClean="0">
                <a:latin typeface="Courier New" pitchFamily="49" charset="0"/>
                <a:cs typeface="Courier New" pitchFamily="49" charset="0"/>
              </a:rPr>
              <a:t>sajak</a:t>
            </a:r>
            <a:r>
              <a:rPr lang="en-US" sz="1200" b="1" dirty="0" smtClean="0">
                <a:latin typeface="Courier New" pitchFamily="49" charset="0"/>
                <a:cs typeface="Courier New" pitchFamily="49" charset="0"/>
              </a:rPr>
              <a:t>(w</a:t>
            </a:r>
            <a:r>
              <a:rPr lang="en-US" sz="1200" b="1" dirty="0">
                <a:latin typeface="Courier New" pitchFamily="49" charset="0"/>
                <a:cs typeface="Courier New" pitchFamily="49" charset="0"/>
              </a:rPr>
              <a:t>)</a:t>
            </a:r>
            <a:r>
              <a:rPr lang="en-US" sz="1200" dirty="0">
                <a:latin typeface="Cambria" pitchFamily="18" charset="0"/>
              </a:rPr>
              <a:t> ? </a:t>
            </a:r>
          </a:p>
        </p:txBody>
      </p:sp>
      <p:pic>
        <p:nvPicPr>
          <p:cNvPr id="67596"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4727" y="673893"/>
            <a:ext cx="522288" cy="6963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7597" name="Text Box 36"/>
          <p:cNvSpPr txBox="1">
            <a:spLocks noChangeArrowheads="1"/>
          </p:cNvSpPr>
          <p:nvPr/>
        </p:nvSpPr>
        <p:spPr bwMode="auto">
          <a:xfrm>
            <a:off x="5627511" y="6858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400" dirty="0">
                <a:latin typeface="Cambria" pitchFamily="18" charset="0"/>
              </a:rPr>
              <a:t>What about</a:t>
            </a:r>
            <a:r>
              <a:rPr lang="en-US" sz="1400" b="1" dirty="0">
                <a:latin typeface="Cambria" pitchFamily="18" charset="0"/>
              </a:rPr>
              <a:t> </a:t>
            </a:r>
            <a:r>
              <a:rPr lang="en-US" sz="1400" b="1" dirty="0" smtClean="0">
                <a:latin typeface="Cambria" pitchFamily="18" charset="0"/>
              </a:rPr>
              <a:t> y</a:t>
            </a:r>
            <a:r>
              <a:rPr lang="en-US" sz="1400" dirty="0">
                <a:latin typeface="Cambria" pitchFamily="18" charset="0"/>
              </a:rPr>
              <a:t>?   You decide…</a:t>
            </a:r>
          </a:p>
        </p:txBody>
      </p:sp>
      <p:sp>
        <p:nvSpPr>
          <p:cNvPr id="67598" name="Rectangle 37"/>
          <p:cNvSpPr>
            <a:spLocks noChangeArrowheads="1"/>
          </p:cNvSpPr>
          <p:nvPr/>
        </p:nvSpPr>
        <p:spPr bwMode="auto">
          <a:xfrm>
            <a:off x="4994275" y="2068512"/>
            <a:ext cx="37052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rgbClr val="0B9520"/>
                </a:solidFill>
                <a:latin typeface="Courier New" pitchFamily="49" charset="0"/>
              </a:rPr>
              <a:t>""" returns the number of vowels </a:t>
            </a:r>
          </a:p>
          <a:p>
            <a:r>
              <a:rPr lang="en-US" sz="1400" b="1">
                <a:solidFill>
                  <a:srgbClr val="0B9520"/>
                </a:solidFill>
                <a:latin typeface="Courier New" pitchFamily="49" charset="0"/>
              </a:rPr>
              <a:t>    in the input string, s</a:t>
            </a:r>
          </a:p>
          <a:p>
            <a:r>
              <a:rPr lang="en-US" sz="1400" b="1">
                <a:solidFill>
                  <a:srgbClr val="0B9520"/>
                </a:solidFill>
                <a:latin typeface="Courier New" pitchFamily="49" charset="0"/>
              </a:rPr>
              <a:t>"""</a:t>
            </a:r>
          </a:p>
        </p:txBody>
      </p:sp>
      <p:sp>
        <p:nvSpPr>
          <p:cNvPr id="67599" name="Rectangle 38"/>
          <p:cNvSpPr>
            <a:spLocks noChangeArrowheads="1"/>
          </p:cNvSpPr>
          <p:nvPr/>
        </p:nvSpPr>
        <p:spPr bwMode="auto">
          <a:xfrm>
            <a:off x="4864100" y="6389511"/>
            <a:ext cx="12242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solidFill>
                  <a:srgbClr val="0C0BC6"/>
                </a:solidFill>
                <a:latin typeface="Cambria" pitchFamily="18" charset="0"/>
              </a:rPr>
              <a:t>Want more Pat?</a:t>
            </a:r>
          </a:p>
        </p:txBody>
      </p:sp>
      <p:sp>
        <p:nvSpPr>
          <p:cNvPr id="67600" name="Rectangle 39"/>
          <p:cNvSpPr>
            <a:spLocks noChangeArrowheads="1"/>
          </p:cNvSpPr>
          <p:nvPr/>
        </p:nvSpPr>
        <p:spPr bwMode="auto">
          <a:xfrm>
            <a:off x="482600" y="3168650"/>
            <a:ext cx="2252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if            </a:t>
            </a:r>
            <a:r>
              <a:rPr lang="en-US" sz="1800" b="1">
                <a:latin typeface="Courier New" pitchFamily="49" charset="0"/>
              </a:rPr>
              <a:t>:</a:t>
            </a:r>
            <a:endParaRPr lang="en-US" sz="2800" b="1">
              <a:solidFill>
                <a:srgbClr val="FEA30F"/>
              </a:solidFill>
              <a:latin typeface="Courier New" pitchFamily="49" charset="0"/>
            </a:endParaRPr>
          </a:p>
        </p:txBody>
      </p:sp>
      <p:sp>
        <p:nvSpPr>
          <p:cNvPr id="67601" name="Line 41"/>
          <p:cNvSpPr>
            <a:spLocks noChangeShapeType="1"/>
          </p:cNvSpPr>
          <p:nvPr/>
        </p:nvSpPr>
        <p:spPr bwMode="auto">
          <a:xfrm>
            <a:off x="4419600" y="1066800"/>
            <a:ext cx="0" cy="5562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2" name="Rectangle 42"/>
          <p:cNvSpPr>
            <a:spLocks noChangeArrowheads="1"/>
          </p:cNvSpPr>
          <p:nvPr/>
        </p:nvSpPr>
        <p:spPr bwMode="auto">
          <a:xfrm>
            <a:off x="4994275" y="2771775"/>
            <a:ext cx="23022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a:solidFill>
                  <a:srgbClr val="FEA30F"/>
                </a:solidFill>
                <a:latin typeface="Courier New" pitchFamily="49" charset="0"/>
              </a:rPr>
              <a:t>if   </a:t>
            </a:r>
            <a:r>
              <a:rPr lang="en-US" b="1" dirty="0" smtClean="0">
                <a:latin typeface="Courier New" pitchFamily="49" charset="0"/>
              </a:rPr>
              <a:t>s == </a:t>
            </a:r>
            <a:r>
              <a:rPr lang="en-US" b="1" dirty="0" smtClean="0">
                <a:solidFill>
                  <a:srgbClr val="0B9520"/>
                </a:solidFill>
                <a:latin typeface="Courier New" pitchFamily="49" charset="0"/>
              </a:rPr>
              <a:t>''</a:t>
            </a:r>
            <a:r>
              <a:rPr lang="en-US" sz="1800" b="1" dirty="0" smtClean="0">
                <a:latin typeface="Courier New" pitchFamily="49" charset="0"/>
              </a:rPr>
              <a:t>:</a:t>
            </a:r>
            <a:endParaRPr lang="en-US" sz="2800" b="1" dirty="0">
              <a:solidFill>
                <a:srgbClr val="FEA30F"/>
              </a:solidFill>
              <a:latin typeface="Courier New" pitchFamily="49" charset="0"/>
            </a:endParaRPr>
          </a:p>
        </p:txBody>
      </p:sp>
      <p:sp>
        <p:nvSpPr>
          <p:cNvPr id="67603" name="Text Box 44"/>
          <p:cNvSpPr txBox="1">
            <a:spLocks noChangeArrowheads="1"/>
          </p:cNvSpPr>
          <p:nvPr/>
        </p:nvSpPr>
        <p:spPr bwMode="auto">
          <a:xfrm>
            <a:off x="3352800" y="3200400"/>
            <a:ext cx="6191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800"/>
              <a:t>Base case test</a:t>
            </a:r>
          </a:p>
        </p:txBody>
      </p:sp>
      <p:sp>
        <p:nvSpPr>
          <p:cNvPr id="67604" name="Rectangle 46"/>
          <p:cNvSpPr>
            <a:spLocks noChangeArrowheads="1"/>
          </p:cNvSpPr>
          <p:nvPr/>
        </p:nvSpPr>
        <p:spPr bwMode="auto">
          <a:xfrm>
            <a:off x="4994275" y="3835400"/>
            <a:ext cx="733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elif</a:t>
            </a:r>
            <a:endParaRPr lang="en-US" sz="2800" b="1">
              <a:solidFill>
                <a:srgbClr val="FEA30F"/>
              </a:solidFill>
              <a:latin typeface="Courier New" pitchFamily="49" charset="0"/>
            </a:endParaRPr>
          </a:p>
        </p:txBody>
      </p:sp>
      <p:sp>
        <p:nvSpPr>
          <p:cNvPr id="67605" name="Rectangle 47"/>
          <p:cNvSpPr>
            <a:spLocks noChangeArrowheads="1"/>
          </p:cNvSpPr>
          <p:nvPr/>
        </p:nvSpPr>
        <p:spPr bwMode="auto">
          <a:xfrm>
            <a:off x="4994275" y="4902200"/>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else</a:t>
            </a:r>
            <a:r>
              <a:rPr lang="en-US" sz="1800" b="1">
                <a:latin typeface="Courier New" pitchFamily="49" charset="0"/>
              </a:rPr>
              <a:t>:</a:t>
            </a:r>
            <a:endParaRPr lang="en-US" sz="2800" b="1">
              <a:solidFill>
                <a:srgbClr val="FEA30F"/>
              </a:solidFill>
              <a:latin typeface="Courier New" pitchFamily="49" charset="0"/>
            </a:endParaRPr>
          </a:p>
        </p:txBody>
      </p:sp>
      <p:sp>
        <p:nvSpPr>
          <p:cNvPr id="67606" name="Rectangle 25"/>
          <p:cNvSpPr>
            <a:spLocks noChangeArrowheads="1"/>
          </p:cNvSpPr>
          <p:nvPr/>
        </p:nvSpPr>
        <p:spPr bwMode="auto">
          <a:xfrm>
            <a:off x="1193800" y="3146425"/>
            <a:ext cx="1290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Courier New" pitchFamily="49" charset="0"/>
              </a:rPr>
              <a:t>p == 0</a:t>
            </a:r>
            <a:endParaRPr lang="en-US" dirty="0"/>
          </a:p>
        </p:txBody>
      </p:sp>
      <p:sp>
        <p:nvSpPr>
          <p:cNvPr id="67607" name="Rectangle 46"/>
          <p:cNvSpPr>
            <a:spLocks noChangeArrowheads="1"/>
          </p:cNvSpPr>
          <p:nvPr/>
        </p:nvSpPr>
        <p:spPr bwMode="auto">
          <a:xfrm>
            <a:off x="914400" y="3821112"/>
            <a:ext cx="1011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08" name="Line 40"/>
          <p:cNvSpPr>
            <a:spLocks noChangeShapeType="1"/>
          </p:cNvSpPr>
          <p:nvPr/>
        </p:nvSpPr>
        <p:spPr bwMode="auto">
          <a:xfrm>
            <a:off x="1981200" y="41148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9" name="Rectangle 47"/>
          <p:cNvSpPr>
            <a:spLocks noChangeArrowheads="1"/>
          </p:cNvSpPr>
          <p:nvPr/>
        </p:nvSpPr>
        <p:spPr bwMode="auto">
          <a:xfrm>
            <a:off x="482600" y="5272087"/>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a:solidFill>
                  <a:srgbClr val="FEA30F"/>
                </a:solidFill>
                <a:latin typeface="Courier New" pitchFamily="49" charset="0"/>
              </a:rPr>
              <a:t>else</a:t>
            </a:r>
            <a:r>
              <a:rPr lang="en-US" sz="1800" b="1" dirty="0">
                <a:latin typeface="Courier New" pitchFamily="49" charset="0"/>
              </a:rPr>
              <a:t>:</a:t>
            </a:r>
            <a:endParaRPr lang="en-US" sz="2800" b="1" dirty="0">
              <a:solidFill>
                <a:srgbClr val="FEA30F"/>
              </a:solidFill>
              <a:latin typeface="Courier New" pitchFamily="49" charset="0"/>
            </a:endParaRPr>
          </a:p>
        </p:txBody>
      </p:sp>
      <p:sp>
        <p:nvSpPr>
          <p:cNvPr id="67610" name="Rectangle 46"/>
          <p:cNvSpPr>
            <a:spLocks noChangeArrowheads="1"/>
          </p:cNvSpPr>
          <p:nvPr/>
        </p:nvSpPr>
        <p:spPr bwMode="auto">
          <a:xfrm>
            <a:off x="914400" y="5726112"/>
            <a:ext cx="1011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11" name="Line 40"/>
          <p:cNvSpPr>
            <a:spLocks noChangeShapeType="1"/>
          </p:cNvSpPr>
          <p:nvPr/>
        </p:nvSpPr>
        <p:spPr bwMode="auto">
          <a:xfrm>
            <a:off x="1981200" y="60198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18" name="Rectangle 46"/>
          <p:cNvSpPr>
            <a:spLocks noChangeArrowheads="1"/>
          </p:cNvSpPr>
          <p:nvPr/>
        </p:nvSpPr>
        <p:spPr bwMode="auto">
          <a:xfrm>
            <a:off x="5465763" y="3363912"/>
            <a:ext cx="1011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19" name="Rectangle 46"/>
          <p:cNvSpPr>
            <a:spLocks noChangeArrowheads="1"/>
          </p:cNvSpPr>
          <p:nvPr/>
        </p:nvSpPr>
        <p:spPr bwMode="auto">
          <a:xfrm>
            <a:off x="5465763" y="4354512"/>
            <a:ext cx="1011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20" name="Rectangle 46"/>
          <p:cNvSpPr>
            <a:spLocks noChangeArrowheads="1"/>
          </p:cNvSpPr>
          <p:nvPr/>
        </p:nvSpPr>
        <p:spPr bwMode="auto">
          <a:xfrm>
            <a:off x="5465763" y="5345112"/>
            <a:ext cx="1011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22" name="Text Box 44"/>
          <p:cNvSpPr txBox="1">
            <a:spLocks noChangeArrowheads="1"/>
          </p:cNvSpPr>
          <p:nvPr/>
        </p:nvSpPr>
        <p:spPr bwMode="auto">
          <a:xfrm>
            <a:off x="8220075" y="2786062"/>
            <a:ext cx="619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800"/>
              <a:t>Base case test</a:t>
            </a:r>
          </a:p>
        </p:txBody>
      </p:sp>
      <p:sp>
        <p:nvSpPr>
          <p:cNvPr id="43" name="Rectangle 47"/>
          <p:cNvSpPr>
            <a:spLocks noChangeArrowheads="1"/>
          </p:cNvSpPr>
          <p:nvPr/>
        </p:nvSpPr>
        <p:spPr bwMode="auto">
          <a:xfrm>
            <a:off x="482600" y="4354512"/>
            <a:ext cx="7360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err="1" smtClean="0">
                <a:solidFill>
                  <a:schemeClr val="bg1">
                    <a:lumMod val="75000"/>
                  </a:schemeClr>
                </a:solidFill>
                <a:latin typeface="Courier New" pitchFamily="49" charset="0"/>
              </a:rPr>
              <a:t>elif</a:t>
            </a:r>
            <a:endParaRPr lang="en-US" sz="2800" b="1" dirty="0">
              <a:solidFill>
                <a:schemeClr val="bg1">
                  <a:lumMod val="75000"/>
                </a:schemeClr>
              </a:solidFill>
              <a:latin typeface="Courier New" pitchFamily="49"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306" y="455989"/>
            <a:ext cx="1514687" cy="485843"/>
          </a:xfrm>
          <a:prstGeom prst="rect">
            <a:avLst/>
          </a:prstGeom>
        </p:spPr>
      </p:pic>
      <p:sp>
        <p:nvSpPr>
          <p:cNvPr id="8" name="TextBox 7"/>
          <p:cNvSpPr txBox="1"/>
          <p:nvPr/>
        </p:nvSpPr>
        <p:spPr>
          <a:xfrm>
            <a:off x="279795" y="1013661"/>
            <a:ext cx="1230313" cy="338554"/>
          </a:xfrm>
          <a:prstGeom prst="rect">
            <a:avLst/>
          </a:prstGeom>
          <a:noFill/>
        </p:spPr>
        <p:txBody>
          <a:bodyPr wrap="square" rtlCol="0">
            <a:spAutoFit/>
          </a:bodyPr>
          <a:lstStyle/>
          <a:p>
            <a:pPr algn="ctr"/>
            <a:r>
              <a:rPr lang="en-US" sz="1600" dirty="0" smtClean="0">
                <a:latin typeface="Cambria" panose="02040503050406030204" pitchFamily="18" charset="0"/>
              </a:rPr>
              <a:t>in general:</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7916" y="950976"/>
            <a:ext cx="1743318" cy="438211"/>
          </a:xfrm>
          <a:prstGeom prst="rect">
            <a:avLst/>
          </a:prstGeom>
          <a:ln w="28575">
            <a:solidFill>
              <a:srgbClr val="CCECFF"/>
            </a:solidFill>
          </a:ln>
        </p:spPr>
      </p:pic>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352440" y="47520"/>
              <a:ext cx="8658720" cy="6086880"/>
            </p14:xfrm>
          </p:contentPart>
        </mc:Choice>
        <mc:Fallback xmlns="">
          <p:pic>
            <p:nvPicPr>
              <p:cNvPr id="4" name="Ink 3"/>
              <p:cNvPicPr/>
              <p:nvPr/>
            </p:nvPicPr>
            <p:blipFill>
              <a:blip r:embed="rId7"/>
              <a:stretch>
                <a:fillRect/>
              </a:stretch>
            </p:blipFill>
            <p:spPr>
              <a:xfrm>
                <a:off x="343080" y="38160"/>
                <a:ext cx="8677440" cy="6105600"/>
              </a:xfrm>
              <a:prstGeom prst="rect">
                <a:avLst/>
              </a:prstGeom>
            </p:spPr>
          </p:pic>
        </mc:Fallback>
      </mc:AlternateContent>
    </p:spTree>
    <p:extLst>
      <p:ext uri="{BB962C8B-B14F-4D97-AF65-F5344CB8AC3E}">
        <p14:creationId xmlns:p14="http://schemas.microsoft.com/office/powerpoint/2010/main" val="465343479"/>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3"/>
          <p:cNvSpPr txBox="1">
            <a:spLocks noChangeArrowheads="1"/>
          </p:cNvSpPr>
          <p:nvPr/>
        </p:nvSpPr>
        <p:spPr bwMode="auto">
          <a:xfrm>
            <a:off x="533400" y="457199"/>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smtClean="0">
                <a:latin typeface="Courier New" pitchFamily="49" charset="0"/>
              </a:rPr>
              <a:t>power( </a:t>
            </a:r>
            <a:r>
              <a:rPr lang="en-US" sz="3200" b="1" dirty="0" smtClean="0">
                <a:solidFill>
                  <a:srgbClr val="0000FF"/>
                </a:solidFill>
                <a:latin typeface="Courier New" pitchFamily="49" charset="0"/>
              </a:rPr>
              <a:t>2</a:t>
            </a:r>
            <a:r>
              <a:rPr lang="en-US" sz="3200" b="1" dirty="0" smtClean="0">
                <a:latin typeface="Courier New" pitchFamily="49" charset="0"/>
              </a:rPr>
              <a:t>,</a:t>
            </a:r>
            <a:r>
              <a:rPr lang="en-US" sz="3200" b="1" dirty="0" smtClean="0">
                <a:solidFill>
                  <a:srgbClr val="0B9520"/>
                </a:solidFill>
                <a:latin typeface="Courier New" pitchFamily="49" charset="0"/>
              </a:rPr>
              <a:t> </a:t>
            </a:r>
            <a:r>
              <a:rPr lang="en-US" sz="3200" b="1" dirty="0" smtClean="0">
                <a:solidFill>
                  <a:srgbClr val="FF0000"/>
                </a:solidFill>
                <a:latin typeface="Courier New" pitchFamily="49" charset="0"/>
              </a:rPr>
              <a:t>5</a:t>
            </a:r>
            <a:r>
              <a:rPr lang="en-US" sz="3200" b="1" dirty="0" smtClean="0">
                <a:latin typeface="Courier New" pitchFamily="49" charset="0"/>
              </a:rPr>
              <a:t> )</a:t>
            </a:r>
            <a:endParaRPr lang="en-US" sz="3200" b="1" dirty="0">
              <a:latin typeface="Courier New" pitchFamily="49" charset="0"/>
            </a:endParaRPr>
          </a:p>
        </p:txBody>
      </p:sp>
      <p:sp>
        <p:nvSpPr>
          <p:cNvPr id="3" name="Text Box 3"/>
          <p:cNvSpPr txBox="1">
            <a:spLocks noChangeArrowheads="1"/>
          </p:cNvSpPr>
          <p:nvPr/>
        </p:nvSpPr>
        <p:spPr bwMode="auto">
          <a:xfrm>
            <a:off x="533400" y="1266288"/>
            <a:ext cx="7391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smtClean="0">
                <a:solidFill>
                  <a:srgbClr val="0000FF"/>
                </a:solidFill>
                <a:latin typeface="Courier New" pitchFamily="49" charset="0"/>
              </a:rPr>
              <a:t>2</a:t>
            </a:r>
            <a:r>
              <a:rPr lang="en-US" sz="3200" b="1" dirty="0" smtClean="0">
                <a:latin typeface="Courier New" pitchFamily="49" charset="0"/>
              </a:rPr>
              <a:t>* power( </a:t>
            </a:r>
            <a:r>
              <a:rPr lang="en-US" sz="3200" b="1" dirty="0" smtClean="0">
                <a:solidFill>
                  <a:srgbClr val="0000FF"/>
                </a:solidFill>
                <a:latin typeface="Courier New" pitchFamily="49" charset="0"/>
              </a:rPr>
              <a:t>2</a:t>
            </a:r>
            <a:r>
              <a:rPr lang="en-US" sz="3200" b="1" dirty="0">
                <a:latin typeface="Courier New" pitchFamily="49" charset="0"/>
              </a:rPr>
              <a:t>,</a:t>
            </a:r>
            <a:r>
              <a:rPr lang="en-US" sz="3200" b="1" dirty="0">
                <a:solidFill>
                  <a:srgbClr val="0B9520"/>
                </a:solidFill>
                <a:latin typeface="Courier New" pitchFamily="49" charset="0"/>
              </a:rPr>
              <a:t> </a:t>
            </a:r>
            <a:r>
              <a:rPr lang="en-US" sz="3200" b="1" dirty="0" smtClean="0">
                <a:solidFill>
                  <a:srgbClr val="FF0000"/>
                </a:solidFill>
                <a:latin typeface="Courier New" pitchFamily="49" charset="0"/>
              </a:rPr>
              <a:t>4</a:t>
            </a:r>
            <a:r>
              <a:rPr lang="en-US" sz="3200" b="1" dirty="0" smtClean="0">
                <a:latin typeface="Courier New" pitchFamily="49" charset="0"/>
              </a:rPr>
              <a:t> </a:t>
            </a:r>
            <a:r>
              <a:rPr lang="en-US" sz="3200" b="1" dirty="0">
                <a:latin typeface="Courier New" pitchFamily="49" charset="0"/>
              </a:rPr>
              <a:t>)</a:t>
            </a:r>
          </a:p>
          <a:p>
            <a:pPr>
              <a:spcBef>
                <a:spcPct val="50000"/>
              </a:spcBef>
            </a:pPr>
            <a:endParaRPr lang="en-US" sz="3200" b="1" dirty="0">
              <a:latin typeface="Courier New" pitchFamily="49" charset="0"/>
            </a:endParaRPr>
          </a:p>
        </p:txBody>
      </p:sp>
      <p:sp>
        <p:nvSpPr>
          <p:cNvPr id="4" name="Text Box 3"/>
          <p:cNvSpPr txBox="1">
            <a:spLocks noChangeArrowheads="1"/>
          </p:cNvSpPr>
          <p:nvPr/>
        </p:nvSpPr>
        <p:spPr bwMode="auto">
          <a:xfrm>
            <a:off x="533400" y="2075377"/>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smtClean="0">
                <a:solidFill>
                  <a:srgbClr val="0000FF"/>
                </a:solidFill>
                <a:latin typeface="Courier New" pitchFamily="49" charset="0"/>
              </a:rPr>
              <a:t>2</a:t>
            </a:r>
            <a:r>
              <a:rPr lang="en-US" sz="3200" b="1" dirty="0" smtClean="0">
                <a:latin typeface="Courier New" pitchFamily="49" charset="0"/>
              </a:rPr>
              <a:t>* </a:t>
            </a:r>
            <a:r>
              <a:rPr lang="en-US" sz="3200" b="1" dirty="0" smtClean="0">
                <a:solidFill>
                  <a:srgbClr val="0000FF"/>
                </a:solidFill>
                <a:latin typeface="Courier New" pitchFamily="49" charset="0"/>
              </a:rPr>
              <a:t>2</a:t>
            </a:r>
            <a:r>
              <a:rPr lang="en-US" sz="3200" b="1" dirty="0" smtClean="0">
                <a:latin typeface="Courier New" pitchFamily="49" charset="0"/>
              </a:rPr>
              <a:t>* power</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a:t>
            </a:r>
            <a:r>
              <a:rPr lang="en-US" sz="3200" b="1" dirty="0">
                <a:solidFill>
                  <a:srgbClr val="0B9520"/>
                </a:solidFill>
                <a:latin typeface="Courier New" pitchFamily="49" charset="0"/>
              </a:rPr>
              <a:t> </a:t>
            </a:r>
            <a:r>
              <a:rPr lang="en-US" sz="3200" b="1" dirty="0" smtClean="0">
                <a:solidFill>
                  <a:srgbClr val="FF0000"/>
                </a:solidFill>
                <a:latin typeface="Courier New" pitchFamily="49" charset="0"/>
              </a:rPr>
              <a:t>3</a:t>
            </a:r>
            <a:r>
              <a:rPr lang="en-US" sz="3200" b="1" dirty="0" smtClean="0">
                <a:latin typeface="Courier New" pitchFamily="49" charset="0"/>
              </a:rPr>
              <a:t> </a:t>
            </a:r>
            <a:r>
              <a:rPr lang="en-US" sz="3200" b="1" dirty="0">
                <a:latin typeface="Courier New" pitchFamily="49" charset="0"/>
              </a:rPr>
              <a:t>)</a:t>
            </a:r>
          </a:p>
        </p:txBody>
      </p:sp>
      <p:sp>
        <p:nvSpPr>
          <p:cNvPr id="5" name="Text Box 3"/>
          <p:cNvSpPr txBox="1">
            <a:spLocks noChangeArrowheads="1"/>
          </p:cNvSpPr>
          <p:nvPr/>
        </p:nvSpPr>
        <p:spPr bwMode="auto">
          <a:xfrm>
            <a:off x="533400" y="2884466"/>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a:solidFill>
                  <a:srgbClr val="0000FF"/>
                </a:solidFill>
                <a:latin typeface="Courier New" pitchFamily="49" charset="0"/>
              </a:rPr>
              <a:t>2</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 </a:t>
            </a:r>
            <a:r>
              <a:rPr lang="en-US" sz="3200" b="1" dirty="0" smtClean="0">
                <a:latin typeface="Courier New" pitchFamily="49" charset="0"/>
              </a:rPr>
              <a:t>power</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a:t>
            </a:r>
            <a:r>
              <a:rPr lang="en-US" sz="3200" b="1" dirty="0">
                <a:solidFill>
                  <a:srgbClr val="0B9520"/>
                </a:solidFill>
                <a:latin typeface="Courier New" pitchFamily="49" charset="0"/>
              </a:rPr>
              <a:t> </a:t>
            </a:r>
            <a:r>
              <a:rPr lang="en-US" sz="3200" b="1" dirty="0" smtClean="0">
                <a:solidFill>
                  <a:srgbClr val="FF0000"/>
                </a:solidFill>
                <a:latin typeface="Courier New" pitchFamily="49" charset="0"/>
              </a:rPr>
              <a:t>2</a:t>
            </a:r>
            <a:r>
              <a:rPr lang="en-US" sz="3200" b="1" dirty="0" smtClean="0">
                <a:latin typeface="Courier New" pitchFamily="49" charset="0"/>
              </a:rPr>
              <a:t> </a:t>
            </a:r>
            <a:r>
              <a:rPr lang="en-US" sz="3200" b="1" dirty="0">
                <a:latin typeface="Courier New" pitchFamily="49" charset="0"/>
              </a:rPr>
              <a:t>)</a:t>
            </a:r>
          </a:p>
        </p:txBody>
      </p:sp>
      <p:sp>
        <p:nvSpPr>
          <p:cNvPr id="6" name="Text Box 3"/>
          <p:cNvSpPr txBox="1">
            <a:spLocks noChangeArrowheads="1"/>
          </p:cNvSpPr>
          <p:nvPr/>
        </p:nvSpPr>
        <p:spPr bwMode="auto">
          <a:xfrm>
            <a:off x="533400" y="3693555"/>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a:solidFill>
                  <a:srgbClr val="0000FF"/>
                </a:solidFill>
                <a:latin typeface="Courier New" pitchFamily="49" charset="0"/>
              </a:rPr>
              <a:t>2</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 </a:t>
            </a:r>
            <a:r>
              <a:rPr lang="en-US" sz="3200" b="1" dirty="0" smtClean="0">
                <a:latin typeface="Courier New" pitchFamily="49" charset="0"/>
              </a:rPr>
              <a:t>power</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a:t>
            </a:r>
            <a:r>
              <a:rPr lang="en-US" sz="3200" b="1" dirty="0">
                <a:solidFill>
                  <a:srgbClr val="0B9520"/>
                </a:solidFill>
                <a:latin typeface="Courier New" pitchFamily="49" charset="0"/>
              </a:rPr>
              <a:t> </a:t>
            </a:r>
            <a:r>
              <a:rPr lang="en-US" sz="3200" b="1" dirty="0" smtClean="0">
                <a:solidFill>
                  <a:srgbClr val="FF0000"/>
                </a:solidFill>
                <a:latin typeface="Courier New" pitchFamily="49" charset="0"/>
              </a:rPr>
              <a:t>1</a:t>
            </a:r>
            <a:r>
              <a:rPr lang="en-US" sz="3200" b="1" dirty="0" smtClean="0">
                <a:latin typeface="Courier New" pitchFamily="49" charset="0"/>
              </a:rPr>
              <a:t> </a:t>
            </a:r>
            <a:r>
              <a:rPr lang="en-US" sz="3200" b="1" dirty="0">
                <a:latin typeface="Courier New" pitchFamily="49" charset="0"/>
              </a:rPr>
              <a:t>)</a:t>
            </a:r>
          </a:p>
        </p:txBody>
      </p:sp>
      <p:sp>
        <p:nvSpPr>
          <p:cNvPr id="7" name="Text Box 3"/>
          <p:cNvSpPr txBox="1">
            <a:spLocks noChangeArrowheads="1"/>
          </p:cNvSpPr>
          <p:nvPr/>
        </p:nvSpPr>
        <p:spPr bwMode="auto">
          <a:xfrm>
            <a:off x="533400" y="4502644"/>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a:solidFill>
                  <a:srgbClr val="0000FF"/>
                </a:solidFill>
                <a:latin typeface="Courier New" pitchFamily="49" charset="0"/>
              </a:rPr>
              <a:t>2</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 </a:t>
            </a:r>
            <a:r>
              <a:rPr lang="en-US" sz="3200" b="1" dirty="0" smtClean="0">
                <a:latin typeface="Courier New" pitchFamily="49" charset="0"/>
              </a:rPr>
              <a:t>power</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a:t>
            </a:r>
            <a:r>
              <a:rPr lang="en-US" sz="3200" b="1" dirty="0">
                <a:solidFill>
                  <a:srgbClr val="0B9520"/>
                </a:solidFill>
                <a:latin typeface="Courier New" pitchFamily="49" charset="0"/>
              </a:rPr>
              <a:t> </a:t>
            </a:r>
            <a:r>
              <a:rPr lang="en-US" sz="3200" b="1" dirty="0" smtClean="0">
                <a:solidFill>
                  <a:srgbClr val="FF0000"/>
                </a:solidFill>
                <a:latin typeface="Courier New" pitchFamily="49" charset="0"/>
              </a:rPr>
              <a:t>0</a:t>
            </a:r>
            <a:r>
              <a:rPr lang="en-US" sz="3200" b="1" dirty="0" smtClean="0">
                <a:latin typeface="Courier New" pitchFamily="49" charset="0"/>
              </a:rPr>
              <a:t> </a:t>
            </a:r>
            <a:r>
              <a:rPr lang="en-US" sz="3200" b="1" dirty="0">
                <a:latin typeface="Courier New" pitchFamily="49" charset="0"/>
              </a:rPr>
              <a:t>)</a:t>
            </a:r>
          </a:p>
        </p:txBody>
      </p:sp>
      <p:sp>
        <p:nvSpPr>
          <p:cNvPr id="8" name="Text Box 3"/>
          <p:cNvSpPr txBox="1">
            <a:spLocks noChangeArrowheads="1"/>
          </p:cNvSpPr>
          <p:nvPr/>
        </p:nvSpPr>
        <p:spPr bwMode="auto">
          <a:xfrm>
            <a:off x="533400" y="5311733"/>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a:solidFill>
                  <a:srgbClr val="0000FF"/>
                </a:solidFill>
                <a:latin typeface="Courier New" pitchFamily="49" charset="0"/>
              </a:rPr>
              <a:t>2</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 1</a:t>
            </a:r>
          </a:p>
        </p:txBody>
      </p:sp>
      <p:sp>
        <p:nvSpPr>
          <p:cNvPr id="2" name="Right Arrow 1"/>
          <p:cNvSpPr/>
          <p:nvPr/>
        </p:nvSpPr>
        <p:spPr bwMode="auto">
          <a:xfrm>
            <a:off x="7010400" y="5909733"/>
            <a:ext cx="609600" cy="533400"/>
          </a:xfrm>
          <a:prstGeom prst="rightArrow">
            <a:avLst/>
          </a:prstGeom>
          <a:solidFill>
            <a:srgbClr val="CCEC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0" name="Rectangle 9"/>
          <p:cNvSpPr/>
          <p:nvPr/>
        </p:nvSpPr>
        <p:spPr>
          <a:xfrm>
            <a:off x="7848600" y="5814536"/>
            <a:ext cx="832279" cy="738664"/>
          </a:xfrm>
          <a:prstGeom prst="rect">
            <a:avLst/>
          </a:prstGeom>
          <a:solidFill>
            <a:srgbClr val="CCECFF"/>
          </a:solidFill>
        </p:spPr>
        <p:txBody>
          <a:bodyPr wrap="none">
            <a:spAutoFit/>
          </a:bodyPr>
          <a:lstStyle/>
          <a:p>
            <a:r>
              <a:rPr lang="en-US" sz="4200" b="1" dirty="0" smtClean="0">
                <a:latin typeface="Courier New" pitchFamily="49" charset="0"/>
              </a:rPr>
              <a:t>32</a:t>
            </a:r>
            <a:endParaRPr lang="en-US" sz="4200" dirty="0"/>
          </a:p>
        </p:txBody>
      </p:sp>
    </p:spTree>
    <p:extLst>
      <p:ext uri="{BB962C8B-B14F-4D97-AF65-F5344CB8AC3E}">
        <p14:creationId xmlns:p14="http://schemas.microsoft.com/office/powerpoint/2010/main" val="2127735342"/>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3"/>
          <p:cNvSpPr txBox="1">
            <a:spLocks noChangeArrowheads="1"/>
          </p:cNvSpPr>
          <p:nvPr/>
        </p:nvSpPr>
        <p:spPr bwMode="auto">
          <a:xfrm>
            <a:off x="533400" y="457199"/>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err="1" smtClean="0">
                <a:latin typeface="Courier New" pitchFamily="49" charset="0"/>
              </a:rPr>
              <a:t>sajak</a:t>
            </a:r>
            <a:r>
              <a:rPr lang="en-US" sz="3200" b="1" dirty="0" smtClean="0">
                <a:latin typeface="Courier New" pitchFamily="49" charset="0"/>
              </a:rPr>
              <a:t>( </a:t>
            </a:r>
            <a:r>
              <a:rPr lang="en-US" sz="3200" b="1" dirty="0" smtClean="0">
                <a:solidFill>
                  <a:srgbClr val="0B9520"/>
                </a:solidFill>
                <a:latin typeface="Courier New" pitchFamily="49" charset="0"/>
              </a:rPr>
              <a:t>'eerier'</a:t>
            </a:r>
            <a:r>
              <a:rPr lang="en-US" sz="3200" b="1" dirty="0" smtClean="0">
                <a:latin typeface="Courier New" pitchFamily="49" charset="0"/>
              </a:rPr>
              <a:t> )</a:t>
            </a:r>
            <a:endParaRPr lang="en-US" sz="3200" b="1" dirty="0">
              <a:latin typeface="Courier New" pitchFamily="49" charset="0"/>
            </a:endParaRPr>
          </a:p>
        </p:txBody>
      </p:sp>
      <p:sp>
        <p:nvSpPr>
          <p:cNvPr id="3" name="Text Box 3"/>
          <p:cNvSpPr txBox="1">
            <a:spLocks noChangeArrowheads="1"/>
          </p:cNvSpPr>
          <p:nvPr/>
        </p:nvSpPr>
        <p:spPr bwMode="auto">
          <a:xfrm>
            <a:off x="533400" y="1266288"/>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smtClean="0">
                <a:latin typeface="Courier New" pitchFamily="49" charset="0"/>
              </a:rPr>
              <a:t>1+ </a:t>
            </a:r>
            <a:r>
              <a:rPr lang="en-US" sz="3200" b="1" dirty="0" err="1" smtClean="0">
                <a:latin typeface="Courier New" pitchFamily="49" charset="0"/>
              </a:rPr>
              <a:t>sajak</a:t>
            </a:r>
            <a:r>
              <a:rPr lang="en-US" sz="3200" b="1" dirty="0" smtClean="0">
                <a:latin typeface="Courier New" pitchFamily="49" charset="0"/>
              </a:rPr>
              <a:t>( </a:t>
            </a:r>
            <a:r>
              <a:rPr lang="en-US" sz="3200" b="1" dirty="0" smtClean="0">
                <a:solidFill>
                  <a:srgbClr val="0B9520"/>
                </a:solidFill>
                <a:latin typeface="Courier New" pitchFamily="49" charset="0"/>
              </a:rPr>
              <a:t>'</a:t>
            </a:r>
            <a:r>
              <a:rPr lang="en-US" sz="3200" b="1" dirty="0" err="1" smtClean="0">
                <a:solidFill>
                  <a:srgbClr val="0B9520"/>
                </a:solidFill>
                <a:latin typeface="Courier New" pitchFamily="49" charset="0"/>
              </a:rPr>
              <a:t>erier</a:t>
            </a:r>
            <a:r>
              <a:rPr lang="en-US" sz="3200" b="1" dirty="0" smtClean="0">
                <a:solidFill>
                  <a:srgbClr val="0B9520"/>
                </a:solidFill>
                <a:latin typeface="Courier New" pitchFamily="49" charset="0"/>
              </a:rPr>
              <a:t>'</a:t>
            </a:r>
            <a:r>
              <a:rPr lang="en-US" sz="3200" b="1" dirty="0" smtClean="0">
                <a:latin typeface="Courier New" pitchFamily="49" charset="0"/>
              </a:rPr>
              <a:t> )</a:t>
            </a:r>
            <a:endParaRPr lang="en-US" sz="3200" b="1" dirty="0">
              <a:latin typeface="Courier New" pitchFamily="49" charset="0"/>
            </a:endParaRPr>
          </a:p>
        </p:txBody>
      </p:sp>
      <p:sp>
        <p:nvSpPr>
          <p:cNvPr id="4" name="Text Box 3"/>
          <p:cNvSpPr txBox="1">
            <a:spLocks noChangeArrowheads="1"/>
          </p:cNvSpPr>
          <p:nvPr/>
        </p:nvSpPr>
        <p:spPr bwMode="auto">
          <a:xfrm>
            <a:off x="533400" y="2075377"/>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smtClean="0">
                <a:latin typeface="Courier New" pitchFamily="49" charset="0"/>
              </a:rPr>
              <a:t>1+ 1+ </a:t>
            </a:r>
            <a:r>
              <a:rPr lang="en-US" sz="3200" b="1" dirty="0" err="1" smtClean="0">
                <a:latin typeface="Courier New" pitchFamily="49" charset="0"/>
              </a:rPr>
              <a:t>sajak</a:t>
            </a:r>
            <a:r>
              <a:rPr lang="en-US" sz="3200" b="1" dirty="0" smtClean="0">
                <a:latin typeface="Courier New" pitchFamily="49" charset="0"/>
              </a:rPr>
              <a:t>( </a:t>
            </a:r>
            <a:r>
              <a:rPr lang="en-US" sz="3200" b="1" dirty="0" smtClean="0">
                <a:solidFill>
                  <a:srgbClr val="0B9520"/>
                </a:solidFill>
                <a:latin typeface="Courier New" pitchFamily="49" charset="0"/>
              </a:rPr>
              <a:t>'</a:t>
            </a:r>
            <a:r>
              <a:rPr lang="en-US" sz="3200" b="1" dirty="0" err="1" smtClean="0">
                <a:solidFill>
                  <a:srgbClr val="0B9520"/>
                </a:solidFill>
                <a:latin typeface="Courier New" pitchFamily="49" charset="0"/>
              </a:rPr>
              <a:t>rier</a:t>
            </a:r>
            <a:r>
              <a:rPr lang="en-US" sz="3200" b="1" dirty="0" smtClean="0">
                <a:solidFill>
                  <a:srgbClr val="0B9520"/>
                </a:solidFill>
                <a:latin typeface="Courier New" pitchFamily="49" charset="0"/>
              </a:rPr>
              <a:t>'</a:t>
            </a:r>
            <a:r>
              <a:rPr lang="en-US" sz="3200" b="1" dirty="0" smtClean="0">
                <a:latin typeface="Courier New" pitchFamily="49" charset="0"/>
              </a:rPr>
              <a:t> )</a:t>
            </a:r>
            <a:endParaRPr lang="en-US" sz="3200" b="1" dirty="0">
              <a:latin typeface="Courier New" pitchFamily="49" charset="0"/>
            </a:endParaRPr>
          </a:p>
        </p:txBody>
      </p:sp>
      <p:sp>
        <p:nvSpPr>
          <p:cNvPr id="5" name="Text Box 3"/>
          <p:cNvSpPr txBox="1">
            <a:spLocks noChangeArrowheads="1"/>
          </p:cNvSpPr>
          <p:nvPr/>
        </p:nvSpPr>
        <p:spPr bwMode="auto">
          <a:xfrm>
            <a:off x="533400" y="2884466"/>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smtClean="0">
                <a:latin typeface="Courier New" pitchFamily="49" charset="0"/>
              </a:rPr>
              <a:t>1+ 1+ 0+ </a:t>
            </a:r>
            <a:r>
              <a:rPr lang="en-US" sz="3200" b="1" dirty="0" err="1" smtClean="0">
                <a:latin typeface="Courier New" pitchFamily="49" charset="0"/>
              </a:rPr>
              <a:t>sajak</a:t>
            </a:r>
            <a:r>
              <a:rPr lang="en-US" sz="3200" b="1" dirty="0" smtClean="0">
                <a:latin typeface="Courier New" pitchFamily="49" charset="0"/>
              </a:rPr>
              <a:t>( </a:t>
            </a:r>
            <a:r>
              <a:rPr lang="en-US" sz="3200" b="1" dirty="0" smtClean="0">
                <a:solidFill>
                  <a:srgbClr val="0B9520"/>
                </a:solidFill>
                <a:latin typeface="Courier New" pitchFamily="49" charset="0"/>
              </a:rPr>
              <a:t>'</a:t>
            </a:r>
            <a:r>
              <a:rPr lang="en-US" sz="3200" b="1" dirty="0" err="1" smtClean="0">
                <a:solidFill>
                  <a:srgbClr val="0B9520"/>
                </a:solidFill>
                <a:latin typeface="Courier New" pitchFamily="49" charset="0"/>
              </a:rPr>
              <a:t>ier</a:t>
            </a:r>
            <a:r>
              <a:rPr lang="en-US" sz="3200" b="1" dirty="0" smtClean="0">
                <a:solidFill>
                  <a:srgbClr val="0B9520"/>
                </a:solidFill>
                <a:latin typeface="Courier New" pitchFamily="49" charset="0"/>
              </a:rPr>
              <a:t>'</a:t>
            </a:r>
            <a:r>
              <a:rPr lang="en-US" sz="3200" b="1" dirty="0" smtClean="0">
                <a:latin typeface="Courier New" pitchFamily="49" charset="0"/>
              </a:rPr>
              <a:t> )</a:t>
            </a:r>
            <a:endParaRPr lang="en-US" sz="3200" b="1" dirty="0">
              <a:latin typeface="Courier New" pitchFamily="49" charset="0"/>
            </a:endParaRPr>
          </a:p>
        </p:txBody>
      </p:sp>
      <p:sp>
        <p:nvSpPr>
          <p:cNvPr id="6" name="Text Box 3"/>
          <p:cNvSpPr txBox="1">
            <a:spLocks noChangeArrowheads="1"/>
          </p:cNvSpPr>
          <p:nvPr/>
        </p:nvSpPr>
        <p:spPr bwMode="auto">
          <a:xfrm>
            <a:off x="533400" y="3693555"/>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smtClean="0">
                <a:latin typeface="Courier New" pitchFamily="49" charset="0"/>
              </a:rPr>
              <a:t>1+ 1+ 0+ 1+ </a:t>
            </a:r>
            <a:r>
              <a:rPr lang="en-US" sz="3200" b="1" dirty="0" err="1" smtClean="0">
                <a:latin typeface="Courier New" pitchFamily="49" charset="0"/>
              </a:rPr>
              <a:t>sajak</a:t>
            </a:r>
            <a:r>
              <a:rPr lang="en-US" sz="3200" b="1" dirty="0" smtClean="0">
                <a:latin typeface="Courier New" pitchFamily="49" charset="0"/>
              </a:rPr>
              <a:t>( </a:t>
            </a:r>
            <a:r>
              <a:rPr lang="en-US" sz="3200" b="1" dirty="0" smtClean="0">
                <a:solidFill>
                  <a:srgbClr val="0B9520"/>
                </a:solidFill>
                <a:latin typeface="Courier New" pitchFamily="49" charset="0"/>
              </a:rPr>
              <a:t>'</a:t>
            </a:r>
            <a:r>
              <a:rPr lang="en-US" sz="3200" b="1" dirty="0" err="1" smtClean="0">
                <a:solidFill>
                  <a:srgbClr val="0B9520"/>
                </a:solidFill>
                <a:latin typeface="Courier New" pitchFamily="49" charset="0"/>
              </a:rPr>
              <a:t>er</a:t>
            </a:r>
            <a:r>
              <a:rPr lang="en-US" sz="3200" b="1" dirty="0" smtClean="0">
                <a:solidFill>
                  <a:srgbClr val="0B9520"/>
                </a:solidFill>
                <a:latin typeface="Courier New" pitchFamily="49" charset="0"/>
              </a:rPr>
              <a:t>'</a:t>
            </a:r>
            <a:r>
              <a:rPr lang="en-US" sz="3200" b="1" dirty="0" smtClean="0">
                <a:latin typeface="Courier New" pitchFamily="49" charset="0"/>
              </a:rPr>
              <a:t> )</a:t>
            </a:r>
            <a:endParaRPr lang="en-US" sz="3200" b="1" dirty="0">
              <a:latin typeface="Courier New" pitchFamily="49" charset="0"/>
            </a:endParaRPr>
          </a:p>
        </p:txBody>
      </p:sp>
      <p:sp>
        <p:nvSpPr>
          <p:cNvPr id="7" name="Text Box 3"/>
          <p:cNvSpPr txBox="1">
            <a:spLocks noChangeArrowheads="1"/>
          </p:cNvSpPr>
          <p:nvPr/>
        </p:nvSpPr>
        <p:spPr bwMode="auto">
          <a:xfrm>
            <a:off x="533400" y="4502644"/>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smtClean="0">
                <a:latin typeface="Courier New" pitchFamily="49" charset="0"/>
              </a:rPr>
              <a:t>1+ 1+ 0+ 1+ 1+ </a:t>
            </a:r>
            <a:r>
              <a:rPr lang="en-US" sz="3200" b="1" dirty="0" err="1" smtClean="0">
                <a:latin typeface="Courier New" pitchFamily="49" charset="0"/>
              </a:rPr>
              <a:t>sajak</a:t>
            </a:r>
            <a:r>
              <a:rPr lang="en-US" sz="3200" b="1" dirty="0" smtClean="0">
                <a:latin typeface="Courier New" pitchFamily="49" charset="0"/>
              </a:rPr>
              <a:t>( </a:t>
            </a:r>
            <a:r>
              <a:rPr lang="en-US" sz="3200" b="1" dirty="0" smtClean="0">
                <a:solidFill>
                  <a:srgbClr val="0B9520"/>
                </a:solidFill>
                <a:latin typeface="Courier New" pitchFamily="49" charset="0"/>
              </a:rPr>
              <a:t>'r'</a:t>
            </a:r>
            <a:r>
              <a:rPr lang="en-US" sz="3200" b="1" dirty="0" smtClean="0">
                <a:latin typeface="Courier New" pitchFamily="49" charset="0"/>
              </a:rPr>
              <a:t> )</a:t>
            </a:r>
            <a:endParaRPr lang="en-US" sz="3200" b="1" dirty="0">
              <a:latin typeface="Courier New" pitchFamily="49" charset="0"/>
            </a:endParaRPr>
          </a:p>
        </p:txBody>
      </p:sp>
      <p:sp>
        <p:nvSpPr>
          <p:cNvPr id="8" name="Text Box 3"/>
          <p:cNvSpPr txBox="1">
            <a:spLocks noChangeArrowheads="1"/>
          </p:cNvSpPr>
          <p:nvPr/>
        </p:nvSpPr>
        <p:spPr bwMode="auto">
          <a:xfrm>
            <a:off x="533400" y="5311733"/>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smtClean="0">
                <a:latin typeface="Courier New" pitchFamily="49" charset="0"/>
              </a:rPr>
              <a:t>1+ 1+ 0+ 1+ 1+ 0+ </a:t>
            </a:r>
            <a:r>
              <a:rPr lang="en-US" sz="3200" b="1" dirty="0" err="1" smtClean="0">
                <a:latin typeface="Courier New" pitchFamily="49" charset="0"/>
              </a:rPr>
              <a:t>sajak</a:t>
            </a:r>
            <a:r>
              <a:rPr lang="en-US" sz="3200" b="1" dirty="0" smtClean="0">
                <a:latin typeface="Courier New" pitchFamily="49" charset="0"/>
              </a:rPr>
              <a:t>( </a:t>
            </a:r>
            <a:r>
              <a:rPr lang="en-US" sz="3200" b="1" dirty="0" smtClean="0">
                <a:solidFill>
                  <a:srgbClr val="0B9520"/>
                </a:solidFill>
                <a:latin typeface="Courier New" pitchFamily="49" charset="0"/>
              </a:rPr>
              <a:t>''</a:t>
            </a:r>
            <a:r>
              <a:rPr lang="en-US" sz="3200" b="1" dirty="0" smtClean="0">
                <a:latin typeface="Courier New" pitchFamily="49" charset="0"/>
              </a:rPr>
              <a:t> )</a:t>
            </a:r>
            <a:endParaRPr lang="en-US" sz="3200" b="1" dirty="0">
              <a:latin typeface="Courier New" pitchFamily="49" charset="0"/>
            </a:endParaRPr>
          </a:p>
        </p:txBody>
      </p:sp>
      <p:sp>
        <p:nvSpPr>
          <p:cNvPr id="9" name="Text Box 3"/>
          <p:cNvSpPr txBox="1">
            <a:spLocks noChangeArrowheads="1"/>
          </p:cNvSpPr>
          <p:nvPr/>
        </p:nvSpPr>
        <p:spPr bwMode="auto">
          <a:xfrm>
            <a:off x="533400" y="6120825"/>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smtClean="0">
                <a:latin typeface="Courier New" pitchFamily="49" charset="0"/>
              </a:rPr>
              <a:t>1+ 1+ 0+ 1+ 1+ 0+ 0</a:t>
            </a:r>
            <a:endParaRPr lang="en-US" sz="3200" b="1" dirty="0">
              <a:latin typeface="Courier New" pitchFamily="49" charset="0"/>
            </a:endParaRPr>
          </a:p>
        </p:txBody>
      </p:sp>
      <p:sp>
        <p:nvSpPr>
          <p:cNvPr id="2" name="Right Arrow 1"/>
          <p:cNvSpPr/>
          <p:nvPr/>
        </p:nvSpPr>
        <p:spPr bwMode="auto">
          <a:xfrm>
            <a:off x="7620000" y="6138333"/>
            <a:ext cx="609600" cy="533400"/>
          </a:xfrm>
          <a:prstGeom prst="rightArrow">
            <a:avLst/>
          </a:prstGeom>
          <a:solidFill>
            <a:srgbClr val="CCFFCC"/>
          </a:solidFill>
          <a:ln w="952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0" name="Rectangle 9"/>
          <p:cNvSpPr/>
          <p:nvPr/>
        </p:nvSpPr>
        <p:spPr>
          <a:xfrm>
            <a:off x="8458200" y="6043136"/>
            <a:ext cx="508473" cy="738664"/>
          </a:xfrm>
          <a:prstGeom prst="rect">
            <a:avLst/>
          </a:prstGeom>
          <a:solidFill>
            <a:srgbClr val="CCFFCC"/>
          </a:solidFill>
        </p:spPr>
        <p:txBody>
          <a:bodyPr wrap="none">
            <a:spAutoFit/>
          </a:bodyPr>
          <a:lstStyle/>
          <a:p>
            <a:r>
              <a:rPr lang="en-US" sz="4200" b="1" dirty="0" smtClean="0">
                <a:latin typeface="Courier New" pitchFamily="49" charset="0"/>
              </a:rPr>
              <a:t>4</a:t>
            </a:r>
            <a:endParaRPr lang="en-US" sz="4200" dirty="0"/>
          </a:p>
        </p:txBody>
      </p:sp>
      <mc:AlternateContent xmlns:mc="http://schemas.openxmlformats.org/markup-compatibility/2006" xmlns:p14="http://schemas.microsoft.com/office/powerpoint/2010/main">
        <mc:Choice Requires="p14">
          <p:contentPart p14:bwMode="auto" r:id="rId3">
            <p14:nvContentPartPr>
              <p14:cNvPr id="11" name="Ink 10"/>
              <p14:cNvContentPartPr/>
              <p14:nvPr/>
            </p14:nvContentPartPr>
            <p14:xfrm>
              <a:off x="609840" y="942840"/>
              <a:ext cx="4581720" cy="2477160"/>
            </p14:xfrm>
          </p:contentPart>
        </mc:Choice>
        <mc:Fallback xmlns="">
          <p:pic>
            <p:nvPicPr>
              <p:cNvPr id="11" name="Ink 10"/>
              <p:cNvPicPr/>
              <p:nvPr/>
            </p:nvPicPr>
            <p:blipFill>
              <a:blip r:embed="rId4"/>
              <a:stretch>
                <a:fillRect/>
              </a:stretch>
            </p:blipFill>
            <p:spPr>
              <a:xfrm>
                <a:off x="600480" y="933480"/>
                <a:ext cx="4600440" cy="2495880"/>
              </a:xfrm>
              <a:prstGeom prst="rect">
                <a:avLst/>
              </a:prstGeom>
            </p:spPr>
          </p:pic>
        </mc:Fallback>
      </mc:AlternateContent>
    </p:spTree>
    <p:extLst>
      <p:ext uri="{BB962C8B-B14F-4D97-AF65-F5344CB8AC3E}">
        <p14:creationId xmlns:p14="http://schemas.microsoft.com/office/powerpoint/2010/main" val="187974148"/>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85800" y="3333045"/>
            <a:ext cx="7620000" cy="12192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7586" name="Text Box 2"/>
          <p:cNvSpPr txBox="1">
            <a:spLocks noChangeArrowheads="1"/>
          </p:cNvSpPr>
          <p:nvPr/>
        </p:nvSpPr>
        <p:spPr bwMode="auto">
          <a:xfrm>
            <a:off x="228600" y="381000"/>
            <a:ext cx="8475663" cy="5238357"/>
          </a:xfrm>
          <a:prstGeom prst="rect">
            <a:avLst/>
          </a:prstGeom>
          <a:noFill/>
          <a:ln w="9525">
            <a:noFill/>
            <a:miter lim="800000"/>
            <a:headEnd/>
            <a:tailEnd/>
          </a:ln>
        </p:spPr>
        <p:txBody>
          <a:bodyPr>
            <a:spAutoFit/>
          </a:bodyPr>
          <a:lstStyle/>
          <a:p>
            <a:pPr eaLnBrk="1" hangingPunct="1">
              <a:lnSpc>
                <a:spcPct val="80000"/>
              </a:lnSpc>
              <a:spcBef>
                <a:spcPct val="50000"/>
              </a:spcBef>
              <a:defRPr/>
            </a:pPr>
            <a:r>
              <a:rPr lang="en-US" sz="2800" b="1" dirty="0">
                <a:solidFill>
                  <a:srgbClr val="FEA30F"/>
                </a:solidFill>
                <a:latin typeface="Courier New" pitchFamily="49" charset="0"/>
                <a:ea typeface="MS PGothic" pitchFamily="34" charset="-128"/>
              </a:rPr>
              <a:t>def</a:t>
            </a:r>
            <a:r>
              <a:rPr lang="en-US" sz="2800" b="1" dirty="0">
                <a:latin typeface="Courier New" pitchFamily="49" charset="0"/>
                <a:ea typeface="MS PGothic" pitchFamily="34" charset="-128"/>
              </a:rPr>
              <a:t> power(</a:t>
            </a:r>
            <a:r>
              <a:rPr lang="en-US" sz="2800" b="1" dirty="0" err="1">
                <a:latin typeface="Courier New" pitchFamily="49" charset="0"/>
                <a:ea typeface="MS PGothic" pitchFamily="34" charset="-128"/>
              </a:rPr>
              <a:t>b,p</a:t>
            </a:r>
            <a:r>
              <a:rPr lang="en-US" sz="2800" b="1" dirty="0">
                <a:latin typeface="Courier New" pitchFamily="49" charset="0"/>
                <a:ea typeface="MS PGothic" pitchFamily="34" charset="-128"/>
              </a:rPr>
              <a:t>):</a:t>
            </a:r>
          </a:p>
          <a:p>
            <a:pPr eaLnBrk="1" hangingPunct="1">
              <a:lnSpc>
                <a:spcPct val="80000"/>
              </a:lnSpc>
              <a:spcBef>
                <a:spcPct val="50000"/>
              </a:spcBef>
              <a:defRPr/>
            </a:pPr>
            <a:r>
              <a:rPr lang="en-US" b="1" dirty="0">
                <a:solidFill>
                  <a:srgbClr val="FF0000"/>
                </a:solidFill>
                <a:latin typeface="Courier New" pitchFamily="49" charset="0"/>
                <a:ea typeface="MS PGothic" pitchFamily="34" charset="-128"/>
              </a:rPr>
              <a:t>     </a:t>
            </a:r>
            <a:r>
              <a:rPr lang="en-US" b="1" dirty="0">
                <a:solidFill>
                  <a:srgbClr val="0B9520"/>
                </a:solidFill>
                <a:latin typeface="Courier New" pitchFamily="49" charset="0"/>
                <a:ea typeface="MS PGothic" pitchFamily="34" charset="-128"/>
              </a:rPr>
              <a:t>""" inputs: base b and power p (an </a:t>
            </a:r>
            <a:r>
              <a:rPr lang="en-US" b="1" dirty="0" err="1">
                <a:solidFill>
                  <a:srgbClr val="0B9520"/>
                </a:solidFill>
                <a:latin typeface="Courier New" pitchFamily="49" charset="0"/>
                <a:ea typeface="MS PGothic" pitchFamily="34" charset="-128"/>
              </a:rPr>
              <a:t>int</a:t>
            </a:r>
            <a:r>
              <a:rPr lang="en-US" b="1" dirty="0">
                <a:solidFill>
                  <a:srgbClr val="0B9520"/>
                </a:solidFill>
                <a:latin typeface="Courier New" pitchFamily="49" charset="0"/>
                <a:ea typeface="MS PGothic" pitchFamily="34" charset="-128"/>
              </a:rPr>
              <a:t>)</a:t>
            </a:r>
          </a:p>
          <a:p>
            <a:pPr eaLnBrk="1" hangingPunct="1">
              <a:lnSpc>
                <a:spcPct val="80000"/>
              </a:lnSpc>
              <a:spcBef>
                <a:spcPct val="50000"/>
              </a:spcBef>
              <a:defRPr/>
            </a:pPr>
            <a:r>
              <a:rPr lang="en-US" b="1" dirty="0">
                <a:solidFill>
                  <a:srgbClr val="0B9520"/>
                </a:solidFill>
                <a:latin typeface="Courier New" pitchFamily="49" charset="0"/>
                <a:ea typeface="MS PGothic" pitchFamily="34" charset="-128"/>
              </a:rPr>
              <a:t>         implements: b**p</a:t>
            </a:r>
          </a:p>
          <a:p>
            <a:pPr eaLnBrk="1" hangingPunct="1">
              <a:lnSpc>
                <a:spcPct val="80000"/>
              </a:lnSpc>
              <a:spcBef>
                <a:spcPct val="50000"/>
              </a:spcBef>
              <a:defRPr/>
            </a:pPr>
            <a:r>
              <a:rPr lang="en-US" b="1" dirty="0">
                <a:solidFill>
                  <a:srgbClr val="0B9520"/>
                </a:solidFill>
                <a:latin typeface="Courier New" pitchFamily="49" charset="0"/>
                <a:ea typeface="MS PGothic" pitchFamily="34" charset="-128"/>
              </a:rPr>
              <a:t>     """</a:t>
            </a:r>
            <a:endParaRPr lang="en-US" sz="2800" b="1" dirty="0">
              <a:solidFill>
                <a:srgbClr val="FF0000"/>
              </a:solidFill>
              <a:latin typeface="Courier New" pitchFamily="49" charset="0"/>
              <a:ea typeface="MS PGothic" pitchFamily="34" charset="-128"/>
            </a:endParaRPr>
          </a:p>
          <a:p>
            <a:pPr eaLnBrk="1" hangingPunct="1">
              <a:lnSpc>
                <a:spcPct val="80000"/>
              </a:lnSpc>
              <a:spcBef>
                <a:spcPct val="50000"/>
              </a:spcBef>
              <a:defRPr/>
            </a:pPr>
            <a:r>
              <a:rPr lang="en-US" sz="2800" b="1" dirty="0">
                <a:latin typeface="Courier New" pitchFamily="49" charset="0"/>
                <a:ea typeface="MS PGothic" pitchFamily="34" charset="-128"/>
              </a:rPr>
              <a:t>    </a:t>
            </a:r>
            <a:r>
              <a:rPr lang="en-US" sz="2800" b="1" dirty="0">
                <a:solidFill>
                  <a:srgbClr val="FEA30F"/>
                </a:solidFill>
                <a:latin typeface="Courier New" pitchFamily="49" charset="0"/>
                <a:ea typeface="MS PGothic" pitchFamily="34" charset="-128"/>
              </a:rPr>
              <a:t>if</a:t>
            </a:r>
            <a:r>
              <a:rPr lang="en-US" sz="2800" b="1" dirty="0">
                <a:latin typeface="Courier New" pitchFamily="49" charset="0"/>
                <a:ea typeface="MS PGothic" pitchFamily="34" charset="-128"/>
              </a:rPr>
              <a:t> p == 0:</a:t>
            </a:r>
          </a:p>
          <a:p>
            <a:pPr eaLnBrk="1" hangingPunct="1">
              <a:lnSpc>
                <a:spcPct val="80000"/>
              </a:lnSpc>
              <a:spcBef>
                <a:spcPct val="50000"/>
              </a:spcBef>
              <a:defRPr/>
            </a:pPr>
            <a:r>
              <a:rPr lang="en-US" sz="2800" b="1" dirty="0">
                <a:latin typeface="Courier New" pitchFamily="49" charset="0"/>
                <a:ea typeface="MS PGothic" pitchFamily="34" charset="-128"/>
              </a:rPr>
              <a:t>        </a:t>
            </a:r>
            <a:r>
              <a:rPr lang="en-US" sz="2800" b="1" dirty="0">
                <a:solidFill>
                  <a:srgbClr val="FEA30F"/>
                </a:solidFill>
                <a:latin typeface="Courier New" pitchFamily="49" charset="0"/>
                <a:ea typeface="MS PGothic" pitchFamily="34" charset="-128"/>
              </a:rPr>
              <a:t>return</a:t>
            </a:r>
            <a:r>
              <a:rPr lang="en-US" sz="2800" b="1" dirty="0">
                <a:latin typeface="Courier New" pitchFamily="49" charset="0"/>
                <a:ea typeface="MS PGothic" pitchFamily="34" charset="-128"/>
              </a:rPr>
              <a:t> </a:t>
            </a:r>
            <a:r>
              <a:rPr lang="en-US" sz="2800" b="1" dirty="0" smtClean="0">
                <a:latin typeface="Courier New" pitchFamily="49" charset="0"/>
                <a:ea typeface="MS PGothic" pitchFamily="34" charset="-128"/>
              </a:rPr>
              <a:t> 1.0</a:t>
            </a:r>
            <a:endParaRPr lang="en-US" sz="2800" b="1" dirty="0">
              <a:latin typeface="Courier New" pitchFamily="49" charset="0"/>
              <a:ea typeface="MS PGothic" pitchFamily="34" charset="-128"/>
            </a:endParaRPr>
          </a:p>
          <a:p>
            <a:pPr eaLnBrk="1" hangingPunct="1">
              <a:lnSpc>
                <a:spcPct val="80000"/>
              </a:lnSpc>
              <a:spcBef>
                <a:spcPct val="50000"/>
              </a:spcBef>
              <a:defRPr/>
            </a:pPr>
            <a:r>
              <a:rPr lang="en-US" sz="2800" b="1" dirty="0">
                <a:solidFill>
                  <a:schemeClr val="bg1">
                    <a:lumMod val="50000"/>
                  </a:schemeClr>
                </a:solidFill>
                <a:latin typeface="Courier New" pitchFamily="49" charset="0"/>
                <a:ea typeface="MS PGothic" pitchFamily="34" charset="-128"/>
              </a:rPr>
              <a:t>    </a:t>
            </a:r>
            <a:r>
              <a:rPr lang="en-US" sz="2800" b="1" dirty="0" err="1">
                <a:solidFill>
                  <a:schemeClr val="bg1">
                    <a:lumMod val="50000"/>
                  </a:schemeClr>
                </a:solidFill>
                <a:latin typeface="Courier New" pitchFamily="49" charset="0"/>
                <a:ea typeface="MS PGothic" pitchFamily="34" charset="-128"/>
              </a:rPr>
              <a:t>elif</a:t>
            </a:r>
            <a:r>
              <a:rPr lang="en-US" sz="2800" b="1" dirty="0">
                <a:solidFill>
                  <a:schemeClr val="bg1">
                    <a:lumMod val="50000"/>
                  </a:schemeClr>
                </a:solidFill>
                <a:latin typeface="Courier New" pitchFamily="49" charset="0"/>
                <a:ea typeface="MS PGothic" pitchFamily="34" charset="-128"/>
              </a:rPr>
              <a:t> p &lt; 0:</a:t>
            </a:r>
          </a:p>
          <a:p>
            <a:pPr eaLnBrk="1" hangingPunct="1">
              <a:lnSpc>
                <a:spcPct val="80000"/>
              </a:lnSpc>
              <a:spcBef>
                <a:spcPct val="50000"/>
              </a:spcBef>
              <a:defRPr/>
            </a:pPr>
            <a:r>
              <a:rPr lang="en-US" sz="2800" b="1" dirty="0">
                <a:solidFill>
                  <a:schemeClr val="bg1">
                    <a:lumMod val="50000"/>
                  </a:schemeClr>
                </a:solidFill>
                <a:latin typeface="Courier New" pitchFamily="49" charset="0"/>
                <a:ea typeface="MS PGothic" pitchFamily="34" charset="-128"/>
              </a:rPr>
              <a:t>        </a:t>
            </a:r>
            <a:r>
              <a:rPr lang="en-US" sz="2800" b="1" dirty="0" smtClean="0">
                <a:solidFill>
                  <a:schemeClr val="bg1">
                    <a:lumMod val="50000"/>
                  </a:schemeClr>
                </a:solidFill>
                <a:latin typeface="Courier New" pitchFamily="49" charset="0"/>
                <a:ea typeface="MS PGothic" pitchFamily="34" charset="-128"/>
              </a:rPr>
              <a:t>return  ____________________</a:t>
            </a:r>
            <a:endParaRPr lang="en-US" sz="2800" b="1" dirty="0">
              <a:solidFill>
                <a:schemeClr val="bg1">
                  <a:lumMod val="50000"/>
                </a:schemeClr>
              </a:solidFill>
              <a:latin typeface="Courier New" pitchFamily="49" charset="0"/>
              <a:ea typeface="MS PGothic" pitchFamily="34" charset="-128"/>
            </a:endParaRPr>
          </a:p>
          <a:p>
            <a:pPr eaLnBrk="1" hangingPunct="1">
              <a:lnSpc>
                <a:spcPct val="80000"/>
              </a:lnSpc>
              <a:spcBef>
                <a:spcPct val="50000"/>
              </a:spcBef>
              <a:defRPr/>
            </a:pPr>
            <a:r>
              <a:rPr lang="en-US" sz="2800" b="1" dirty="0">
                <a:latin typeface="Courier New" pitchFamily="49" charset="0"/>
                <a:ea typeface="MS PGothic" pitchFamily="34" charset="-128"/>
              </a:rPr>
              <a:t>    </a:t>
            </a:r>
            <a:r>
              <a:rPr lang="en-US" sz="2800" b="1" dirty="0">
                <a:solidFill>
                  <a:srgbClr val="FEA30F"/>
                </a:solidFill>
                <a:latin typeface="Courier New" pitchFamily="49" charset="0"/>
                <a:ea typeface="MS PGothic" pitchFamily="34" charset="-128"/>
              </a:rPr>
              <a:t>else</a:t>
            </a:r>
            <a:r>
              <a:rPr lang="en-US" sz="2800" b="1" dirty="0" smtClean="0">
                <a:latin typeface="Courier New" pitchFamily="49" charset="0"/>
                <a:ea typeface="MS PGothic" pitchFamily="34" charset="-128"/>
              </a:rPr>
              <a:t>:</a:t>
            </a:r>
            <a:endParaRPr lang="en-US" sz="2800" b="1" dirty="0">
              <a:latin typeface="Courier New" pitchFamily="49" charset="0"/>
              <a:ea typeface="MS PGothic" pitchFamily="34" charset="-128"/>
            </a:endParaRPr>
          </a:p>
          <a:p>
            <a:pPr eaLnBrk="1" hangingPunct="1">
              <a:lnSpc>
                <a:spcPct val="80000"/>
              </a:lnSpc>
              <a:spcBef>
                <a:spcPct val="50000"/>
              </a:spcBef>
              <a:defRPr/>
            </a:pPr>
            <a:r>
              <a:rPr lang="en-US" sz="2800" b="1" dirty="0">
                <a:solidFill>
                  <a:srgbClr val="FEA30F"/>
                </a:solidFill>
                <a:latin typeface="Courier New" pitchFamily="49" charset="0"/>
                <a:ea typeface="MS PGothic" pitchFamily="34" charset="-128"/>
              </a:rPr>
              <a:t>        </a:t>
            </a:r>
            <a:r>
              <a:rPr lang="en-US" sz="2800" b="1" dirty="0" smtClean="0">
                <a:solidFill>
                  <a:srgbClr val="FEA30F"/>
                </a:solidFill>
                <a:latin typeface="Courier New" pitchFamily="49" charset="0"/>
                <a:ea typeface="MS PGothic" pitchFamily="34" charset="-128"/>
              </a:rPr>
              <a:t>return </a:t>
            </a:r>
            <a:r>
              <a:rPr lang="en-US" sz="2800" b="1" dirty="0">
                <a:latin typeface="Courier New" pitchFamily="49" charset="0"/>
                <a:ea typeface="MS PGothic" pitchFamily="34" charset="-128"/>
              </a:rPr>
              <a:t> </a:t>
            </a:r>
            <a:r>
              <a:rPr lang="en-US" sz="2800" b="1" dirty="0" smtClean="0">
                <a:latin typeface="Courier New" pitchFamily="49" charset="0"/>
                <a:ea typeface="MS PGothic" pitchFamily="34" charset="-128"/>
              </a:rPr>
              <a:t>b * power(b,p-1)</a:t>
            </a:r>
            <a:endParaRPr lang="en-US" sz="2800" b="1" dirty="0">
              <a:latin typeface="Courier New" pitchFamily="49" charset="0"/>
              <a:ea typeface="MS PGothic" pitchFamily="34" charset="-128"/>
            </a:endParaRPr>
          </a:p>
        </p:txBody>
      </p:sp>
      <p:grpSp>
        <p:nvGrpSpPr>
          <p:cNvPr id="69635" name="Group 15"/>
          <p:cNvGrpSpPr>
            <a:grpSpLocks/>
          </p:cNvGrpSpPr>
          <p:nvPr/>
        </p:nvGrpSpPr>
        <p:grpSpPr bwMode="auto">
          <a:xfrm>
            <a:off x="8534400" y="6172200"/>
            <a:ext cx="371475" cy="468313"/>
            <a:chOff x="2928" y="1051"/>
            <a:chExt cx="840" cy="957"/>
          </a:xfrm>
        </p:grpSpPr>
        <p:sp>
          <p:nvSpPr>
            <p:cNvPr id="69637" name="Freeform 16"/>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69638" name="Oval 1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69639" name="Oval 1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640" name="Oval 1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641" name="Oval 2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642" name="Oval 2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643" name="Oval 2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644" name="Oval 2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645" name="AutoShape 2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9646" name="Freeform 2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69647" name="Freeform 2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69648" name="Freeform 2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69649" name="Freeform 2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69636" name="Rectangle 29"/>
          <p:cNvSpPr>
            <a:spLocks noChangeArrowheads="1"/>
          </p:cNvSpPr>
          <p:nvPr/>
        </p:nvSpPr>
        <p:spPr bwMode="auto">
          <a:xfrm>
            <a:off x="7467600" y="5867400"/>
            <a:ext cx="10683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dirty="0">
                <a:solidFill>
                  <a:srgbClr val="0B9520"/>
                </a:solidFill>
                <a:latin typeface="Cambria" pitchFamily="18" charset="0"/>
              </a:rPr>
              <a:t>Recursion is power!</a:t>
            </a:r>
          </a:p>
        </p:txBody>
      </p:sp>
    </p:spTree>
    <p:extLst>
      <p:ext uri="{BB962C8B-B14F-4D97-AF65-F5344CB8AC3E}">
        <p14:creationId xmlns:p14="http://schemas.microsoft.com/office/powerpoint/2010/main" val="4019852173"/>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924286">
            <a:off x="2435983" y="204607"/>
            <a:ext cx="1181905" cy="523220"/>
          </a:xfrm>
          <a:prstGeom prst="rect">
            <a:avLst/>
          </a:prstGeom>
          <a:solidFill>
            <a:schemeClr val="bg1"/>
          </a:solidFill>
        </p:spPr>
        <p:txBody>
          <a:bodyPr wrap="square">
            <a:spAutoFit/>
          </a:bodyPr>
          <a:lstStyle/>
          <a:p>
            <a:pPr algn="ctr"/>
            <a:r>
              <a:rPr lang="en-US" sz="1400" b="1" dirty="0" smtClean="0">
                <a:solidFill>
                  <a:schemeClr val="accent2"/>
                </a:solidFill>
                <a:latin typeface="Cambria" pitchFamily="18" charset="0"/>
              </a:rPr>
              <a:t># of vowels in s</a:t>
            </a:r>
            <a:endParaRPr lang="en-US" sz="1400" dirty="0"/>
          </a:p>
        </p:txBody>
      </p:sp>
      <p:sp>
        <p:nvSpPr>
          <p:cNvPr id="70658" name="Text Box 2"/>
          <p:cNvSpPr txBox="1">
            <a:spLocks noChangeArrowheads="1"/>
          </p:cNvSpPr>
          <p:nvPr/>
        </p:nvSpPr>
        <p:spPr bwMode="auto">
          <a:xfrm>
            <a:off x="304800" y="304800"/>
            <a:ext cx="5638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4000" b="1" dirty="0" err="1" smtClean="0">
                <a:latin typeface="Cambria" pitchFamily="18" charset="0"/>
              </a:rPr>
              <a:t>sajak</a:t>
            </a:r>
            <a:r>
              <a:rPr lang="en-US" sz="4000" b="1" dirty="0" smtClean="0">
                <a:latin typeface="Cambria" pitchFamily="18" charset="0"/>
              </a:rPr>
              <a:t>(s</a:t>
            </a:r>
            <a:r>
              <a:rPr lang="en-US" sz="4000" b="1" dirty="0">
                <a:latin typeface="Cambria" pitchFamily="18" charset="0"/>
              </a:rPr>
              <a:t>)</a:t>
            </a:r>
            <a:r>
              <a:rPr lang="en-US" sz="4000" b="1" dirty="0">
                <a:solidFill>
                  <a:srgbClr val="FF0000"/>
                </a:solidFill>
                <a:latin typeface="Cambria" pitchFamily="18" charset="0"/>
              </a:rPr>
              <a:t>:</a:t>
            </a:r>
            <a:r>
              <a:rPr lang="en-US" sz="4000" dirty="0">
                <a:latin typeface="Cambria" pitchFamily="18" charset="0"/>
              </a:rPr>
              <a:t> </a:t>
            </a:r>
          </a:p>
        </p:txBody>
      </p:sp>
      <p:sp>
        <p:nvSpPr>
          <p:cNvPr id="70659" name="Text Box 3"/>
          <p:cNvSpPr txBox="1">
            <a:spLocks noChangeArrowheads="1"/>
          </p:cNvSpPr>
          <p:nvPr/>
        </p:nvSpPr>
        <p:spPr bwMode="auto">
          <a:xfrm>
            <a:off x="304800" y="1447800"/>
            <a:ext cx="1981200" cy="519113"/>
          </a:xfrm>
          <a:prstGeom prst="rect">
            <a:avLst/>
          </a:prstGeom>
          <a:solidFill>
            <a:srgbClr val="CCECFF"/>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2800" b="1" dirty="0">
                <a:latin typeface="Cambria" pitchFamily="18" charset="0"/>
              </a:rPr>
              <a:t>Base case?</a:t>
            </a:r>
            <a:endParaRPr lang="en-US" sz="2800" dirty="0">
              <a:latin typeface="Cambria" pitchFamily="18" charset="0"/>
            </a:endParaRPr>
          </a:p>
        </p:txBody>
      </p:sp>
      <p:sp>
        <p:nvSpPr>
          <p:cNvPr id="70660" name="Text Box 4"/>
          <p:cNvSpPr txBox="1">
            <a:spLocks noChangeArrowheads="1"/>
          </p:cNvSpPr>
          <p:nvPr/>
        </p:nvSpPr>
        <p:spPr bwMode="auto">
          <a:xfrm>
            <a:off x="2590800" y="1295400"/>
            <a:ext cx="4343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latin typeface="Cambria" pitchFamily="18" charset="0"/>
              </a:rPr>
              <a:t>When </a:t>
            </a:r>
            <a:r>
              <a:rPr lang="en-US" b="1" dirty="0">
                <a:latin typeface="Cambria" pitchFamily="18" charset="0"/>
              </a:rPr>
              <a:t>there are no letters, there are </a:t>
            </a:r>
            <a:r>
              <a:rPr lang="en-US" b="1" dirty="0">
                <a:solidFill>
                  <a:srgbClr val="FF9900"/>
                </a:solidFill>
                <a:latin typeface="Cambria" pitchFamily="18" charset="0"/>
              </a:rPr>
              <a:t>ZERO</a:t>
            </a:r>
            <a:r>
              <a:rPr lang="en-US" b="1" dirty="0">
                <a:latin typeface="Cambria" pitchFamily="18" charset="0"/>
              </a:rPr>
              <a:t> vowels</a:t>
            </a:r>
          </a:p>
        </p:txBody>
      </p:sp>
      <p:sp>
        <p:nvSpPr>
          <p:cNvPr id="70661" name="Text Box 5"/>
          <p:cNvSpPr txBox="1">
            <a:spLocks noChangeArrowheads="1"/>
          </p:cNvSpPr>
          <p:nvPr/>
        </p:nvSpPr>
        <p:spPr bwMode="auto">
          <a:xfrm>
            <a:off x="990600" y="3822571"/>
            <a:ext cx="52197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80000"/>
              </a:lnSpc>
              <a:spcBef>
                <a:spcPct val="50000"/>
              </a:spcBef>
            </a:pPr>
            <a:r>
              <a:rPr lang="en-US" dirty="0">
                <a:latin typeface="Cambria" pitchFamily="18" charset="0"/>
              </a:rPr>
              <a:t>if </a:t>
            </a:r>
            <a:r>
              <a:rPr lang="en-US" b="1" dirty="0">
                <a:latin typeface="Cambria" pitchFamily="18" charset="0"/>
              </a:rPr>
              <a:t>s[0]</a:t>
            </a:r>
            <a:r>
              <a:rPr lang="en-US" dirty="0">
                <a:latin typeface="Cambria" pitchFamily="18" charset="0"/>
              </a:rPr>
              <a:t> is </a:t>
            </a:r>
            <a:r>
              <a:rPr lang="en-US" b="1" i="1" dirty="0">
                <a:latin typeface="Cambria" pitchFamily="18" charset="0"/>
              </a:rPr>
              <a:t>NOT</a:t>
            </a:r>
            <a:r>
              <a:rPr lang="en-US" dirty="0">
                <a:latin typeface="Cambria" pitchFamily="18" charset="0"/>
              </a:rPr>
              <a:t> a vowel, the answer </a:t>
            </a:r>
            <a:r>
              <a:rPr lang="en-US" dirty="0" smtClean="0">
                <a:latin typeface="Cambria" pitchFamily="18" charset="0"/>
              </a:rPr>
              <a:t>is</a:t>
            </a:r>
            <a:endParaRPr lang="en-US" dirty="0">
              <a:solidFill>
                <a:srgbClr val="FF0000"/>
              </a:solidFill>
              <a:latin typeface="Cambria" pitchFamily="18" charset="0"/>
            </a:endParaRPr>
          </a:p>
        </p:txBody>
      </p:sp>
      <p:sp>
        <p:nvSpPr>
          <p:cNvPr id="70662" name="Text Box 6"/>
          <p:cNvSpPr txBox="1">
            <a:spLocks noChangeArrowheads="1"/>
          </p:cNvSpPr>
          <p:nvPr/>
        </p:nvSpPr>
        <p:spPr bwMode="auto">
          <a:xfrm>
            <a:off x="304800" y="2819400"/>
            <a:ext cx="1981200" cy="519112"/>
          </a:xfrm>
          <a:prstGeom prst="rect">
            <a:avLst/>
          </a:prstGeom>
          <a:solidFill>
            <a:srgbClr val="CCECFF"/>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2800" b="1" dirty="0">
                <a:latin typeface="Cambria" pitchFamily="18" charset="0"/>
              </a:rPr>
              <a:t>Rec. step?</a:t>
            </a:r>
            <a:endParaRPr lang="en-US" sz="2800" dirty="0">
              <a:latin typeface="Cambria" pitchFamily="18" charset="0"/>
            </a:endParaRPr>
          </a:p>
        </p:txBody>
      </p:sp>
      <p:sp>
        <p:nvSpPr>
          <p:cNvPr id="70663" name="Text Box 7"/>
          <p:cNvSpPr txBox="1">
            <a:spLocks noChangeArrowheads="1"/>
          </p:cNvSpPr>
          <p:nvPr/>
        </p:nvSpPr>
        <p:spPr bwMode="auto">
          <a:xfrm>
            <a:off x="2590800" y="2819400"/>
            <a:ext cx="487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latin typeface="Cambria" pitchFamily="18" charset="0"/>
              </a:rPr>
              <a:t>Look at the initial character.</a:t>
            </a:r>
          </a:p>
        </p:txBody>
      </p:sp>
      <p:sp>
        <p:nvSpPr>
          <p:cNvPr id="70664" name="Text Box 8"/>
          <p:cNvSpPr txBox="1">
            <a:spLocks noChangeArrowheads="1"/>
          </p:cNvSpPr>
          <p:nvPr/>
        </p:nvSpPr>
        <p:spPr bwMode="auto">
          <a:xfrm>
            <a:off x="990600" y="5251002"/>
            <a:ext cx="4617861"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80000"/>
              </a:lnSpc>
              <a:spcBef>
                <a:spcPct val="50000"/>
              </a:spcBef>
            </a:pPr>
            <a:r>
              <a:rPr lang="en-US" dirty="0">
                <a:solidFill>
                  <a:srgbClr val="000000"/>
                </a:solidFill>
                <a:latin typeface="Cambria" pitchFamily="18" charset="0"/>
              </a:rPr>
              <a:t>if </a:t>
            </a:r>
            <a:r>
              <a:rPr lang="en-US" b="1" dirty="0">
                <a:solidFill>
                  <a:srgbClr val="000000"/>
                </a:solidFill>
                <a:latin typeface="Cambria" pitchFamily="18" charset="0"/>
              </a:rPr>
              <a:t>s[0</a:t>
            </a:r>
            <a:r>
              <a:rPr lang="en-US" b="1" dirty="0" smtClean="0">
                <a:solidFill>
                  <a:srgbClr val="000000"/>
                </a:solidFill>
                <a:latin typeface="Cambria" pitchFamily="18" charset="0"/>
              </a:rPr>
              <a:t>] </a:t>
            </a:r>
            <a:r>
              <a:rPr lang="en-US" dirty="0" smtClean="0">
                <a:solidFill>
                  <a:srgbClr val="000000"/>
                </a:solidFill>
                <a:latin typeface="Cambria" pitchFamily="18" charset="0"/>
              </a:rPr>
              <a:t> </a:t>
            </a:r>
            <a:r>
              <a:rPr lang="en-US" b="1" i="1" u="sng" dirty="0" smtClean="0">
                <a:solidFill>
                  <a:srgbClr val="000000"/>
                </a:solidFill>
                <a:latin typeface="Cambria" pitchFamily="18" charset="0"/>
              </a:rPr>
              <a:t>is</a:t>
            </a:r>
            <a:r>
              <a:rPr lang="en-US" dirty="0" smtClean="0">
                <a:solidFill>
                  <a:srgbClr val="000000"/>
                </a:solidFill>
                <a:latin typeface="Cambria" pitchFamily="18" charset="0"/>
              </a:rPr>
              <a:t>  a </a:t>
            </a:r>
            <a:r>
              <a:rPr lang="en-US" dirty="0">
                <a:solidFill>
                  <a:srgbClr val="000000"/>
                </a:solidFill>
                <a:latin typeface="Cambria" pitchFamily="18" charset="0"/>
              </a:rPr>
              <a:t>vowel, the answer </a:t>
            </a:r>
            <a:r>
              <a:rPr lang="en-US" dirty="0" smtClean="0">
                <a:solidFill>
                  <a:srgbClr val="000000"/>
                </a:solidFill>
                <a:latin typeface="Cambria" pitchFamily="18" charset="0"/>
              </a:rPr>
              <a:t>is</a:t>
            </a:r>
            <a:endParaRPr lang="en-US" dirty="0">
              <a:solidFill>
                <a:srgbClr val="FF0000"/>
              </a:solidFill>
              <a:latin typeface="Cambria" pitchFamily="18" charset="0"/>
            </a:endParaRPr>
          </a:p>
        </p:txBody>
      </p:sp>
      <p:cxnSp>
        <p:nvCxnSpPr>
          <p:cNvPr id="70665" name="Straight Connector 9"/>
          <p:cNvCxnSpPr>
            <a:cxnSpLocks noChangeShapeType="1"/>
          </p:cNvCxnSpPr>
          <p:nvPr/>
        </p:nvCxnSpPr>
        <p:spPr bwMode="auto">
          <a:xfrm>
            <a:off x="685800" y="2438400"/>
            <a:ext cx="68777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0" name="Text Box 2"/>
          <p:cNvSpPr txBox="1">
            <a:spLocks noChangeArrowheads="1"/>
          </p:cNvSpPr>
          <p:nvPr/>
        </p:nvSpPr>
        <p:spPr bwMode="auto">
          <a:xfrm>
            <a:off x="7543800" y="614332"/>
            <a:ext cx="914400" cy="5324535"/>
          </a:xfrm>
          <a:prstGeom prst="rect">
            <a:avLst/>
          </a:prstGeom>
          <a:solidFill>
            <a:srgbClr val="CCECFF"/>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4000" b="1" dirty="0" smtClean="0">
                <a:latin typeface="Cambria" pitchFamily="18" charset="0"/>
              </a:rPr>
              <a:t>D</a:t>
            </a:r>
          </a:p>
          <a:p>
            <a:pPr algn="ctr" eaLnBrk="1" hangingPunct="1">
              <a:spcBef>
                <a:spcPct val="50000"/>
              </a:spcBef>
            </a:pPr>
            <a:r>
              <a:rPr lang="en-US" sz="4000" b="1" dirty="0" smtClean="0">
                <a:latin typeface="Cambria" pitchFamily="18" charset="0"/>
              </a:rPr>
              <a:t>E</a:t>
            </a:r>
          </a:p>
          <a:p>
            <a:pPr algn="ctr" eaLnBrk="1" hangingPunct="1">
              <a:spcBef>
                <a:spcPct val="50000"/>
              </a:spcBef>
            </a:pPr>
            <a:r>
              <a:rPr lang="en-US" sz="4000" b="1" dirty="0" smtClean="0">
                <a:latin typeface="Cambria" pitchFamily="18" charset="0"/>
              </a:rPr>
              <a:t>S</a:t>
            </a:r>
          </a:p>
          <a:p>
            <a:pPr algn="ctr" eaLnBrk="1" hangingPunct="1">
              <a:spcBef>
                <a:spcPct val="50000"/>
              </a:spcBef>
            </a:pPr>
            <a:r>
              <a:rPr lang="en-US" sz="4000" b="1" dirty="0" smtClean="0">
                <a:latin typeface="Cambria" pitchFamily="18" charset="0"/>
              </a:rPr>
              <a:t>I</a:t>
            </a:r>
          </a:p>
          <a:p>
            <a:pPr algn="ctr" eaLnBrk="1" hangingPunct="1">
              <a:spcBef>
                <a:spcPct val="50000"/>
              </a:spcBef>
            </a:pPr>
            <a:r>
              <a:rPr lang="en-US" sz="4000" b="1" dirty="0" smtClean="0">
                <a:latin typeface="Cambria" pitchFamily="18" charset="0"/>
              </a:rPr>
              <a:t>G</a:t>
            </a:r>
          </a:p>
          <a:p>
            <a:pPr algn="ctr" eaLnBrk="1" hangingPunct="1">
              <a:spcBef>
                <a:spcPct val="50000"/>
              </a:spcBef>
            </a:pPr>
            <a:r>
              <a:rPr lang="en-US" sz="4000" b="1" dirty="0">
                <a:latin typeface="Cambria" pitchFamily="18" charset="0"/>
              </a:rPr>
              <a:t>N</a:t>
            </a:r>
            <a:endParaRPr lang="en-US" sz="4000" dirty="0">
              <a:latin typeface="Cambria" pitchFamily="18" charset="0"/>
            </a:endParaRPr>
          </a:p>
        </p:txBody>
      </p:sp>
      <p:sp>
        <p:nvSpPr>
          <p:cNvPr id="3" name="Rectangle 2"/>
          <p:cNvSpPr/>
          <p:nvPr/>
        </p:nvSpPr>
        <p:spPr>
          <a:xfrm>
            <a:off x="4025566" y="4329289"/>
            <a:ext cx="1898277" cy="461665"/>
          </a:xfrm>
          <a:prstGeom prst="rect">
            <a:avLst/>
          </a:prstGeom>
          <a:solidFill>
            <a:srgbClr val="FFCC99"/>
          </a:solidFill>
        </p:spPr>
        <p:txBody>
          <a:bodyPr wrap="none">
            <a:spAutoFit/>
          </a:bodyPr>
          <a:lstStyle/>
          <a:p>
            <a:r>
              <a:rPr lang="en-US" dirty="0" err="1" smtClean="0">
                <a:latin typeface="Cambria" pitchFamily="18" charset="0"/>
              </a:rPr>
              <a:t>sajak</a:t>
            </a:r>
            <a:r>
              <a:rPr lang="en-US" dirty="0" smtClean="0">
                <a:latin typeface="Cambria" pitchFamily="18" charset="0"/>
              </a:rPr>
              <a:t>(  s[1:] )</a:t>
            </a:r>
            <a:endParaRPr lang="en-US" dirty="0"/>
          </a:p>
        </p:txBody>
      </p:sp>
      <p:sp>
        <p:nvSpPr>
          <p:cNvPr id="13" name="Rectangle 12"/>
          <p:cNvSpPr/>
          <p:nvPr/>
        </p:nvSpPr>
        <p:spPr>
          <a:xfrm>
            <a:off x="3842817" y="5791200"/>
            <a:ext cx="2465740" cy="461665"/>
          </a:xfrm>
          <a:prstGeom prst="rect">
            <a:avLst/>
          </a:prstGeom>
          <a:solidFill>
            <a:srgbClr val="FFCC99"/>
          </a:solidFill>
        </p:spPr>
        <p:txBody>
          <a:bodyPr wrap="none">
            <a:spAutoFit/>
          </a:bodyPr>
          <a:lstStyle/>
          <a:p>
            <a:r>
              <a:rPr lang="en-US" b="1" dirty="0" smtClean="0">
                <a:latin typeface="Cambria" pitchFamily="18" charset="0"/>
              </a:rPr>
              <a:t>1 +  </a:t>
            </a:r>
            <a:r>
              <a:rPr lang="en-US" dirty="0" err="1" smtClean="0">
                <a:latin typeface="Cambria" pitchFamily="18" charset="0"/>
              </a:rPr>
              <a:t>sajak</a:t>
            </a:r>
            <a:r>
              <a:rPr lang="en-US" dirty="0" smtClean="0">
                <a:latin typeface="Cambria" pitchFamily="18" charset="0"/>
              </a:rPr>
              <a:t>(  s[1:] )</a:t>
            </a:r>
            <a:endParaRPr lang="en-US" dirty="0"/>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2419560" y="1828800"/>
              <a:ext cx="4648320" cy="1667160"/>
            </p14:xfrm>
          </p:contentPart>
        </mc:Choice>
        <mc:Fallback xmlns="">
          <p:pic>
            <p:nvPicPr>
              <p:cNvPr id="4" name="Ink 3"/>
              <p:cNvPicPr/>
              <p:nvPr/>
            </p:nvPicPr>
            <p:blipFill>
              <a:blip r:embed="rId4"/>
              <a:stretch>
                <a:fillRect/>
              </a:stretch>
            </p:blipFill>
            <p:spPr>
              <a:xfrm>
                <a:off x="2410200" y="1819440"/>
                <a:ext cx="4667040" cy="1685880"/>
              </a:xfrm>
              <a:prstGeom prst="rect">
                <a:avLst/>
              </a:prstGeom>
            </p:spPr>
          </p:pic>
        </mc:Fallback>
      </mc:AlternateContent>
    </p:spTree>
    <p:extLst>
      <p:ext uri="{BB962C8B-B14F-4D97-AF65-F5344CB8AC3E}">
        <p14:creationId xmlns:p14="http://schemas.microsoft.com/office/powerpoint/2010/main" val="3686797229"/>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Rectangle 25"/>
          <p:cNvSpPr>
            <a:spLocks noChangeArrowheads="1"/>
          </p:cNvSpPr>
          <p:nvPr/>
        </p:nvSpPr>
        <p:spPr bwMode="auto">
          <a:xfrm>
            <a:off x="1981200" y="4343400"/>
            <a:ext cx="5132388" cy="830263"/>
          </a:xfrm>
          <a:prstGeom prst="rect">
            <a:avLst/>
          </a:prstGeom>
          <a:solidFill>
            <a:srgbClr val="FFCC99"/>
          </a:solidFill>
          <a:ln w="9525">
            <a:noFill/>
            <a:miter lim="800000"/>
            <a:headEnd/>
            <a:tailEnd/>
          </a:ln>
          <a:extLst/>
        </p:spPr>
        <p:txBody>
          <a:bodyPr wrap="none" anchor="ctr"/>
          <a:lstStyle/>
          <a:p>
            <a:pPr algn="ctr"/>
            <a:endParaRPr lang="en-US">
              <a:solidFill>
                <a:srgbClr val="FF0000"/>
              </a:solidFill>
            </a:endParaRPr>
          </a:p>
        </p:txBody>
      </p:sp>
      <p:sp>
        <p:nvSpPr>
          <p:cNvPr id="71682" name="Text Box 2"/>
          <p:cNvSpPr txBox="1">
            <a:spLocks noChangeArrowheads="1"/>
          </p:cNvSpPr>
          <p:nvPr/>
        </p:nvSpPr>
        <p:spPr bwMode="auto">
          <a:xfrm>
            <a:off x="304800" y="457200"/>
            <a:ext cx="78486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dirty="0" err="1">
                <a:solidFill>
                  <a:srgbClr val="FEA30F"/>
                </a:solidFill>
                <a:latin typeface="Courier New" pitchFamily="49" charset="0"/>
              </a:rPr>
              <a:t>def</a:t>
            </a:r>
            <a:r>
              <a:rPr lang="en-US" sz="2800" b="1" dirty="0">
                <a:latin typeface="Courier New" pitchFamily="49" charset="0"/>
              </a:rPr>
              <a:t> </a:t>
            </a:r>
            <a:r>
              <a:rPr lang="en-US" sz="2800" b="1" dirty="0" err="1">
                <a:latin typeface="Courier New" pitchFamily="49" charset="0"/>
              </a:rPr>
              <a:t>sajak</a:t>
            </a:r>
            <a:r>
              <a:rPr lang="en-US" sz="2800" b="1" dirty="0">
                <a:latin typeface="Courier New" pitchFamily="49" charset="0"/>
              </a:rPr>
              <a:t>(s):</a:t>
            </a:r>
          </a:p>
          <a:p>
            <a:pPr eaLnBrk="1" hangingPunct="1">
              <a:spcBef>
                <a:spcPct val="50000"/>
              </a:spcBef>
            </a:pPr>
            <a:r>
              <a:rPr lang="en-US" sz="2800" b="1" dirty="0">
                <a:latin typeface="Courier New" pitchFamily="49" charset="0"/>
              </a:rPr>
              <a:t>    </a:t>
            </a:r>
            <a:r>
              <a:rPr lang="en-US" sz="2800" b="1" dirty="0">
                <a:solidFill>
                  <a:srgbClr val="FEA30F"/>
                </a:solidFill>
                <a:latin typeface="Courier New" pitchFamily="49" charset="0"/>
              </a:rPr>
              <a:t>if</a:t>
            </a:r>
            <a:r>
              <a:rPr lang="en-US" sz="2800" b="1" dirty="0">
                <a:latin typeface="Courier New" pitchFamily="49" charset="0"/>
              </a:rPr>
              <a:t> s == </a:t>
            </a:r>
            <a:r>
              <a:rPr lang="en-US" sz="2800" b="1" dirty="0">
                <a:solidFill>
                  <a:srgbClr val="0B9520"/>
                </a:solidFill>
                <a:latin typeface="Courier New" pitchFamily="49" charset="0"/>
              </a:rPr>
              <a:t>''</a:t>
            </a:r>
            <a:r>
              <a:rPr lang="en-US" sz="2800" b="1" dirty="0">
                <a:latin typeface="Courier New" pitchFamily="49" charset="0"/>
              </a:rPr>
              <a:t>:</a:t>
            </a:r>
          </a:p>
          <a:p>
            <a:pPr eaLnBrk="1" hangingPunct="1">
              <a:spcBef>
                <a:spcPct val="50000"/>
              </a:spcBef>
            </a:pPr>
            <a:r>
              <a:rPr lang="en-US" sz="2800" b="1" dirty="0">
                <a:latin typeface="Courier New" pitchFamily="49" charset="0"/>
              </a:rPr>
              <a:t>        </a:t>
            </a:r>
            <a:r>
              <a:rPr lang="en-US" sz="2800" b="1" dirty="0">
                <a:solidFill>
                  <a:srgbClr val="FEA30F"/>
                </a:solidFill>
                <a:latin typeface="Courier New" pitchFamily="49" charset="0"/>
              </a:rPr>
              <a:t>return</a:t>
            </a:r>
            <a:r>
              <a:rPr lang="en-US" sz="2800" b="1" dirty="0">
                <a:latin typeface="Courier New" pitchFamily="49" charset="0"/>
              </a:rPr>
              <a:t> 0</a:t>
            </a:r>
          </a:p>
          <a:p>
            <a:pPr eaLnBrk="1" hangingPunct="1">
              <a:spcBef>
                <a:spcPct val="50000"/>
              </a:spcBef>
            </a:pPr>
            <a:r>
              <a:rPr lang="en-US" sz="2800" b="1" dirty="0">
                <a:latin typeface="Courier New" pitchFamily="49" charset="0"/>
              </a:rPr>
              <a:t>    </a:t>
            </a:r>
            <a:r>
              <a:rPr lang="en-US" sz="2800" b="1" dirty="0" err="1">
                <a:solidFill>
                  <a:srgbClr val="FEA30F"/>
                </a:solidFill>
                <a:latin typeface="Courier New" pitchFamily="49" charset="0"/>
              </a:rPr>
              <a:t>elif</a:t>
            </a:r>
            <a:r>
              <a:rPr lang="en-US" sz="2800" b="1" dirty="0">
                <a:solidFill>
                  <a:srgbClr val="FEA30F"/>
                </a:solidFill>
                <a:latin typeface="Courier New" pitchFamily="49" charset="0"/>
              </a:rPr>
              <a:t> </a:t>
            </a:r>
            <a:r>
              <a:rPr lang="en-US" sz="2800" b="1" dirty="0">
                <a:latin typeface="Courier New" pitchFamily="49" charset="0"/>
              </a:rPr>
              <a:t>s[0]==</a:t>
            </a:r>
            <a:r>
              <a:rPr lang="en-US" sz="2800" b="1" dirty="0">
                <a:solidFill>
                  <a:srgbClr val="0B9520"/>
                </a:solidFill>
                <a:latin typeface="Courier New" pitchFamily="49" charset="0"/>
              </a:rPr>
              <a:t>'a' </a:t>
            </a:r>
            <a:r>
              <a:rPr lang="en-US" sz="2800" b="1" dirty="0">
                <a:solidFill>
                  <a:srgbClr val="FEA30F"/>
                </a:solidFill>
                <a:latin typeface="Courier New" pitchFamily="49" charset="0"/>
              </a:rPr>
              <a:t>or </a:t>
            </a:r>
            <a:r>
              <a:rPr lang="en-US" sz="2800" b="1" dirty="0">
                <a:latin typeface="Courier New" pitchFamily="49" charset="0"/>
              </a:rPr>
              <a:t>s[0]==</a:t>
            </a:r>
            <a:r>
              <a:rPr lang="en-US" sz="2800" b="1" dirty="0">
                <a:solidFill>
                  <a:srgbClr val="0B9520"/>
                </a:solidFill>
                <a:latin typeface="Courier New" pitchFamily="49" charset="0"/>
              </a:rPr>
              <a:t>'e' </a:t>
            </a:r>
            <a:r>
              <a:rPr lang="en-US" sz="2800" b="1" dirty="0">
                <a:solidFill>
                  <a:srgbClr val="FEA30F"/>
                </a:solidFill>
                <a:latin typeface="Courier New" pitchFamily="49" charset="0"/>
              </a:rPr>
              <a:t>or</a:t>
            </a:r>
            <a:r>
              <a:rPr lang="en-US" sz="2800" b="1" dirty="0">
                <a:latin typeface="Courier New" pitchFamily="49" charset="0"/>
              </a:rPr>
              <a:t>…</a:t>
            </a:r>
            <a:r>
              <a:rPr lang="en-US" sz="2800" b="1" dirty="0">
                <a:solidFill>
                  <a:srgbClr val="FEA30F"/>
                </a:solidFill>
                <a:latin typeface="Courier New" pitchFamily="49" charset="0"/>
              </a:rPr>
              <a:t> </a:t>
            </a:r>
            <a:endParaRPr lang="en-US" sz="2800" b="1" dirty="0">
              <a:latin typeface="Courier New" pitchFamily="49" charset="0"/>
            </a:endParaRPr>
          </a:p>
          <a:p>
            <a:pPr eaLnBrk="1" hangingPunct="1">
              <a:spcBef>
                <a:spcPct val="50000"/>
              </a:spcBef>
            </a:pPr>
            <a:r>
              <a:rPr lang="en-US" sz="2800" b="1" dirty="0">
                <a:latin typeface="Courier New" pitchFamily="49" charset="0"/>
              </a:rPr>
              <a:t>        </a:t>
            </a:r>
          </a:p>
        </p:txBody>
      </p:sp>
      <p:sp>
        <p:nvSpPr>
          <p:cNvPr id="71683" name="Text Box 5"/>
          <p:cNvSpPr txBox="1">
            <a:spLocks noChangeArrowheads="1"/>
          </p:cNvSpPr>
          <p:nvPr/>
        </p:nvSpPr>
        <p:spPr bwMode="auto">
          <a:xfrm>
            <a:off x="2057400" y="4497324"/>
            <a:ext cx="495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800" b="1" dirty="0" smtClean="0">
                <a:latin typeface="Cambria" panose="02040503050406030204" pitchFamily="18" charset="0"/>
              </a:rPr>
              <a:t>but </a:t>
            </a:r>
            <a:r>
              <a:rPr lang="en-US" sz="2800" b="1" i="1" dirty="0" smtClean="0">
                <a:latin typeface="Cambria" panose="02040503050406030204" pitchFamily="18" charset="0"/>
              </a:rPr>
              <a:t>how</a:t>
            </a:r>
            <a:r>
              <a:rPr lang="en-US" sz="2800" b="1" dirty="0" smtClean="0">
                <a:latin typeface="Cambria" panose="02040503050406030204" pitchFamily="18" charset="0"/>
              </a:rPr>
              <a:t> to check for vowels?</a:t>
            </a:r>
            <a:endParaRPr lang="en-US" sz="2800" b="1" dirty="0">
              <a:latin typeface="Cambria" panose="02040503050406030204" pitchFamily="18" charset="0"/>
            </a:endParaRPr>
          </a:p>
        </p:txBody>
      </p:sp>
      <p:sp>
        <p:nvSpPr>
          <p:cNvPr id="2" name="Down Arrow 1"/>
          <p:cNvSpPr/>
          <p:nvPr/>
        </p:nvSpPr>
        <p:spPr bwMode="auto">
          <a:xfrm rot="974873">
            <a:off x="4773252" y="1382301"/>
            <a:ext cx="609600" cy="990600"/>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1684" name="Text Box 24"/>
          <p:cNvSpPr txBox="1">
            <a:spLocks noChangeArrowheads="1"/>
          </p:cNvSpPr>
          <p:nvPr/>
        </p:nvSpPr>
        <p:spPr bwMode="auto">
          <a:xfrm>
            <a:off x="4724400" y="1115634"/>
            <a:ext cx="2514600" cy="457200"/>
          </a:xfrm>
          <a:prstGeom prst="rect">
            <a:avLst/>
          </a:prstGeom>
          <a:solidFill>
            <a:srgbClr val="CCECFF"/>
          </a:solidFill>
          <a:ln>
            <a:noFill/>
          </a:ln>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dirty="0" smtClean="0">
                <a:latin typeface="Comic Sans MS" pitchFamily="66" charset="0"/>
              </a:rPr>
              <a:t>Is s[0] a vowel?</a:t>
            </a:r>
            <a:endParaRPr lang="en-US" dirty="0">
              <a:latin typeface="Comic Sans MS" pitchFamily="66" charset="0"/>
            </a:endParaRPr>
          </a:p>
        </p:txBody>
      </p:sp>
    </p:spTree>
    <p:extLst>
      <p:ext uri="{BB962C8B-B14F-4D97-AF65-F5344CB8AC3E}">
        <p14:creationId xmlns:p14="http://schemas.microsoft.com/office/powerpoint/2010/main" val="1751524368"/>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3505200" y="304800"/>
            <a:ext cx="1295400" cy="89255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2706" name="Text Box 2"/>
          <p:cNvSpPr txBox="1">
            <a:spLocks noChangeArrowheads="1"/>
          </p:cNvSpPr>
          <p:nvPr/>
        </p:nvSpPr>
        <p:spPr bwMode="auto">
          <a:xfrm>
            <a:off x="301537" y="304800"/>
            <a:ext cx="531724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200" dirty="0" smtClean="0">
                <a:latin typeface="Cambria" pitchFamily="18" charset="0"/>
              </a:rPr>
              <a:t>Python  is…      </a:t>
            </a:r>
            <a:r>
              <a:rPr lang="en-US" sz="5200" b="1" dirty="0" smtClean="0">
                <a:latin typeface="Courier New" pitchFamily="49" charset="0"/>
              </a:rPr>
              <a:t>in</a:t>
            </a:r>
            <a:endParaRPr lang="en-US" sz="5200" dirty="0">
              <a:latin typeface="Times" pitchFamily="-106" charset="0"/>
            </a:endParaRPr>
          </a:p>
        </p:txBody>
      </p:sp>
      <p:sp>
        <p:nvSpPr>
          <p:cNvPr id="72707" name="Text Box 6"/>
          <p:cNvSpPr txBox="1">
            <a:spLocks noChangeArrowheads="1"/>
          </p:cNvSpPr>
          <p:nvPr/>
        </p:nvSpPr>
        <p:spPr bwMode="auto">
          <a:xfrm>
            <a:off x="301537" y="1899076"/>
            <a:ext cx="3319463" cy="82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dirty="0">
                <a:latin typeface="Courier New" pitchFamily="49" charset="0"/>
              </a:rPr>
              <a:t>&gt;&gt;&gt; </a:t>
            </a:r>
            <a:r>
              <a:rPr lang="en-US" b="1" dirty="0">
                <a:solidFill>
                  <a:srgbClr val="0B9520"/>
                </a:solidFill>
                <a:latin typeface="Courier New" pitchFamily="49" charset="0"/>
              </a:rPr>
              <a:t>'</a:t>
            </a:r>
            <a:r>
              <a:rPr lang="en-US" b="1" dirty="0" err="1">
                <a:solidFill>
                  <a:srgbClr val="0B9520"/>
                </a:solidFill>
                <a:latin typeface="Courier New" pitchFamily="49" charset="0"/>
              </a:rPr>
              <a:t>i</a:t>
            </a:r>
            <a:r>
              <a:rPr lang="en-US" b="1" dirty="0">
                <a:solidFill>
                  <a:srgbClr val="0B9520"/>
                </a:solidFill>
                <a:latin typeface="Courier New" pitchFamily="49" charset="0"/>
              </a:rPr>
              <a:t>'</a:t>
            </a:r>
            <a:r>
              <a:rPr lang="en-US" b="1" dirty="0">
                <a:solidFill>
                  <a:srgbClr val="1E16E4"/>
                </a:solidFill>
                <a:latin typeface="Courier New" pitchFamily="49" charset="0"/>
              </a:rPr>
              <a:t> </a:t>
            </a:r>
            <a:r>
              <a:rPr lang="en-US" b="1" dirty="0">
                <a:latin typeface="Courier New" pitchFamily="49" charset="0"/>
              </a:rPr>
              <a:t>in</a:t>
            </a:r>
            <a:r>
              <a:rPr lang="en-US" b="1" dirty="0">
                <a:solidFill>
                  <a:srgbClr val="1E16E4"/>
                </a:solidFill>
                <a:latin typeface="Courier New" pitchFamily="49" charset="0"/>
              </a:rPr>
              <a:t> </a:t>
            </a:r>
            <a:r>
              <a:rPr lang="en-US" b="1" dirty="0">
                <a:solidFill>
                  <a:srgbClr val="0B9520"/>
                </a:solidFill>
                <a:latin typeface="Courier New" pitchFamily="49" charset="0"/>
              </a:rPr>
              <a:t>'team'</a:t>
            </a:r>
            <a:endParaRPr lang="en-US" b="1" dirty="0">
              <a:latin typeface="Courier New" pitchFamily="49" charset="0"/>
            </a:endParaRPr>
          </a:p>
          <a:p>
            <a:pPr>
              <a:lnSpc>
                <a:spcPct val="70000"/>
              </a:lnSpc>
              <a:spcBef>
                <a:spcPct val="50000"/>
              </a:spcBef>
            </a:pPr>
            <a:r>
              <a:rPr lang="en-US" b="1" dirty="0">
                <a:solidFill>
                  <a:srgbClr val="FF0000"/>
                </a:solidFill>
                <a:latin typeface="Courier New" pitchFamily="49" charset="0"/>
              </a:rPr>
              <a:t>False</a:t>
            </a:r>
          </a:p>
        </p:txBody>
      </p:sp>
      <p:sp>
        <p:nvSpPr>
          <p:cNvPr id="72708" name="Text Box 7"/>
          <p:cNvSpPr txBox="1">
            <a:spLocks noChangeArrowheads="1"/>
          </p:cNvSpPr>
          <p:nvPr/>
        </p:nvSpPr>
        <p:spPr bwMode="auto">
          <a:xfrm>
            <a:off x="301537" y="3135739"/>
            <a:ext cx="488156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a:latin typeface="Courier New" pitchFamily="49" charset="0"/>
              </a:rPr>
              <a:t>&gt;&gt;&gt; </a:t>
            </a:r>
            <a:r>
              <a:rPr lang="en-US" b="1">
                <a:solidFill>
                  <a:srgbClr val="0B9520"/>
                </a:solidFill>
                <a:latin typeface="Courier New" pitchFamily="49" charset="0"/>
              </a:rPr>
              <a:t>'cs'</a:t>
            </a:r>
            <a:r>
              <a:rPr lang="en-US" b="1">
                <a:solidFill>
                  <a:srgbClr val="1E16E4"/>
                </a:solidFill>
                <a:latin typeface="Courier New" pitchFamily="49" charset="0"/>
              </a:rPr>
              <a:t> </a:t>
            </a:r>
            <a:r>
              <a:rPr lang="en-US" b="1">
                <a:latin typeface="Courier New" pitchFamily="49" charset="0"/>
              </a:rPr>
              <a:t>in</a:t>
            </a:r>
            <a:r>
              <a:rPr lang="en-US" b="1">
                <a:solidFill>
                  <a:srgbClr val="1E16E4"/>
                </a:solidFill>
                <a:latin typeface="Courier New" pitchFamily="49" charset="0"/>
              </a:rPr>
              <a:t> </a:t>
            </a:r>
            <a:r>
              <a:rPr lang="en-US" b="1">
                <a:solidFill>
                  <a:srgbClr val="0B9520"/>
                </a:solidFill>
                <a:latin typeface="Courier New" pitchFamily="49" charset="0"/>
              </a:rPr>
              <a:t>'physics'</a:t>
            </a:r>
          </a:p>
          <a:p>
            <a:pPr>
              <a:lnSpc>
                <a:spcPct val="70000"/>
              </a:lnSpc>
              <a:spcBef>
                <a:spcPct val="50000"/>
              </a:spcBef>
            </a:pPr>
            <a:r>
              <a:rPr lang="en-US" b="1">
                <a:latin typeface="Courier New" pitchFamily="49" charset="0"/>
              </a:rPr>
              <a:t>True</a:t>
            </a:r>
          </a:p>
        </p:txBody>
      </p:sp>
      <p:sp>
        <p:nvSpPr>
          <p:cNvPr id="72709" name="Text Box 8"/>
          <p:cNvSpPr txBox="1">
            <a:spLocks noChangeArrowheads="1"/>
          </p:cNvSpPr>
          <p:nvPr/>
        </p:nvSpPr>
        <p:spPr bwMode="auto">
          <a:xfrm>
            <a:off x="301537" y="5632876"/>
            <a:ext cx="4343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a:latin typeface="Courier New" pitchFamily="49" charset="0"/>
              </a:rPr>
              <a:t>&gt;&gt;&gt; </a:t>
            </a:r>
            <a:r>
              <a:rPr lang="en-US" b="1">
                <a:solidFill>
                  <a:srgbClr val="1E16E4"/>
                </a:solidFill>
                <a:latin typeface="Courier New" pitchFamily="49" charset="0"/>
              </a:rPr>
              <a:t>42 </a:t>
            </a:r>
            <a:r>
              <a:rPr lang="en-US" b="1">
                <a:latin typeface="Courier New" pitchFamily="49" charset="0"/>
              </a:rPr>
              <a:t>in</a:t>
            </a:r>
            <a:r>
              <a:rPr lang="en-US" b="1">
                <a:solidFill>
                  <a:srgbClr val="1E16E4"/>
                </a:solidFill>
                <a:latin typeface="Courier New" pitchFamily="49" charset="0"/>
              </a:rPr>
              <a:t> [41,42,43]</a:t>
            </a:r>
            <a:endParaRPr lang="en-US" b="1">
              <a:latin typeface="Courier New" pitchFamily="49" charset="0"/>
            </a:endParaRPr>
          </a:p>
          <a:p>
            <a:pPr>
              <a:lnSpc>
                <a:spcPct val="70000"/>
              </a:lnSpc>
              <a:spcBef>
                <a:spcPct val="50000"/>
              </a:spcBef>
            </a:pPr>
            <a:r>
              <a:rPr lang="en-US" b="1">
                <a:latin typeface="Courier New" pitchFamily="49" charset="0"/>
              </a:rPr>
              <a:t>True</a:t>
            </a:r>
          </a:p>
        </p:txBody>
      </p:sp>
      <p:sp>
        <p:nvSpPr>
          <p:cNvPr id="72710" name="Text Box 9"/>
          <p:cNvSpPr txBox="1">
            <a:spLocks noChangeArrowheads="1"/>
          </p:cNvSpPr>
          <p:nvPr/>
        </p:nvSpPr>
        <p:spPr bwMode="auto">
          <a:xfrm>
            <a:off x="5235538" y="5781675"/>
            <a:ext cx="362606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sz="2000" b="1" dirty="0">
                <a:latin typeface="Courier New" pitchFamily="49" charset="0"/>
              </a:rPr>
              <a:t>&gt;&gt;&gt; </a:t>
            </a:r>
            <a:r>
              <a:rPr lang="en-US" sz="2000" b="1" dirty="0">
                <a:solidFill>
                  <a:srgbClr val="1E16E4"/>
                </a:solidFill>
                <a:latin typeface="Courier New" pitchFamily="49" charset="0"/>
              </a:rPr>
              <a:t>42 </a:t>
            </a:r>
            <a:r>
              <a:rPr lang="en-US" sz="2000" b="1" dirty="0">
                <a:latin typeface="Courier New" pitchFamily="49" charset="0"/>
              </a:rPr>
              <a:t>in</a:t>
            </a:r>
            <a:r>
              <a:rPr lang="en-US" sz="2000" b="1" dirty="0">
                <a:solidFill>
                  <a:srgbClr val="1E16E4"/>
                </a:solidFill>
                <a:latin typeface="Courier New" pitchFamily="49" charset="0"/>
              </a:rPr>
              <a:t> </a:t>
            </a:r>
            <a:r>
              <a:rPr lang="en-US" sz="2000" b="1" dirty="0" smtClean="0">
                <a:solidFill>
                  <a:srgbClr val="1E16E4"/>
                </a:solidFill>
                <a:latin typeface="Courier New" pitchFamily="49" charset="0"/>
              </a:rPr>
              <a:t>[[</a:t>
            </a:r>
            <a:r>
              <a:rPr lang="en-US" sz="2000" b="1" dirty="0">
                <a:solidFill>
                  <a:srgbClr val="1E16E4"/>
                </a:solidFill>
                <a:latin typeface="Courier New" pitchFamily="49" charset="0"/>
              </a:rPr>
              <a:t>42], </a:t>
            </a:r>
            <a:r>
              <a:rPr lang="en-US" sz="2000" b="1" dirty="0">
                <a:solidFill>
                  <a:srgbClr val="0B9520"/>
                </a:solidFill>
                <a:latin typeface="Courier New" pitchFamily="49" charset="0"/>
              </a:rPr>
              <a:t>'42</a:t>
            </a:r>
            <a:r>
              <a:rPr lang="en-US" sz="2000" b="1" dirty="0" smtClean="0">
                <a:solidFill>
                  <a:srgbClr val="0B9520"/>
                </a:solidFill>
                <a:latin typeface="Courier New" pitchFamily="49" charset="0"/>
              </a:rPr>
              <a:t>'</a:t>
            </a:r>
            <a:r>
              <a:rPr lang="en-US" sz="2000" b="1" dirty="0" smtClean="0">
                <a:solidFill>
                  <a:srgbClr val="1E16E4"/>
                </a:solidFill>
                <a:latin typeface="Courier New" pitchFamily="49" charset="0"/>
              </a:rPr>
              <a:t>]</a:t>
            </a:r>
            <a:endParaRPr lang="en-US" sz="2000" b="1" dirty="0">
              <a:latin typeface="Courier New" pitchFamily="49" charset="0"/>
            </a:endParaRPr>
          </a:p>
          <a:p>
            <a:pPr>
              <a:lnSpc>
                <a:spcPct val="70000"/>
              </a:lnSpc>
              <a:spcBef>
                <a:spcPct val="50000"/>
              </a:spcBef>
            </a:pPr>
            <a:r>
              <a:rPr lang="en-US" sz="2000" b="1" dirty="0">
                <a:solidFill>
                  <a:srgbClr val="FF0000"/>
                </a:solidFill>
                <a:latin typeface="Courier New" pitchFamily="49" charset="0"/>
              </a:rPr>
              <a:t>False</a:t>
            </a:r>
            <a:endParaRPr lang="en-US" sz="2000" b="1" dirty="0">
              <a:latin typeface="Courier New" pitchFamily="49" charset="0"/>
            </a:endParaRPr>
          </a:p>
        </p:txBody>
      </p:sp>
      <p:sp>
        <p:nvSpPr>
          <p:cNvPr id="72711" name="Text Box 10"/>
          <p:cNvSpPr txBox="1">
            <a:spLocks noChangeArrowheads="1"/>
          </p:cNvSpPr>
          <p:nvPr/>
        </p:nvSpPr>
        <p:spPr bwMode="auto">
          <a:xfrm>
            <a:off x="7016201" y="253405"/>
            <a:ext cx="1752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500" dirty="0">
                <a:solidFill>
                  <a:srgbClr val="067B0E"/>
                </a:solidFill>
                <a:latin typeface="Cambria" pitchFamily="18" charset="0"/>
              </a:rPr>
              <a:t>I guess Python's the </a:t>
            </a:r>
            <a:r>
              <a:rPr lang="en-US" sz="1500" b="1" dirty="0">
                <a:latin typeface="Cambria" pitchFamily="18" charset="0"/>
              </a:rPr>
              <a:t>in</a:t>
            </a:r>
            <a:r>
              <a:rPr lang="en-US" sz="1500" dirty="0">
                <a:solidFill>
                  <a:srgbClr val="067B0E"/>
                </a:solidFill>
                <a:latin typeface="Cambria" pitchFamily="18" charset="0"/>
              </a:rPr>
              <a:t> thing</a:t>
            </a:r>
          </a:p>
        </p:txBody>
      </p:sp>
      <p:grpSp>
        <p:nvGrpSpPr>
          <p:cNvPr id="72712" name="Group 11"/>
          <p:cNvGrpSpPr>
            <a:grpSpLocks/>
          </p:cNvGrpSpPr>
          <p:nvPr/>
        </p:nvGrpSpPr>
        <p:grpSpPr bwMode="auto">
          <a:xfrm>
            <a:off x="8371126" y="538140"/>
            <a:ext cx="638175" cy="711200"/>
            <a:chOff x="2928" y="1051"/>
            <a:chExt cx="840" cy="957"/>
          </a:xfrm>
        </p:grpSpPr>
        <p:sp>
          <p:nvSpPr>
            <p:cNvPr id="72715" name="Freeform 12"/>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72716" name="Oval 13"/>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72717" name="Oval 14"/>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18" name="Oval 15"/>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19" name="Oval 16"/>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20" name="Oval 17"/>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21" name="Oval 18"/>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22" name="Oval 19"/>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23" name="AutoShape 20"/>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72724" name="Freeform 21"/>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72725" name="Freeform 22"/>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72726" name="Freeform 23"/>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72727" name="Freeform 24"/>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72713" name="Text Box 42"/>
          <p:cNvSpPr txBox="1">
            <a:spLocks noChangeArrowheads="1"/>
          </p:cNvSpPr>
          <p:nvPr/>
        </p:nvSpPr>
        <p:spPr bwMode="auto">
          <a:xfrm>
            <a:off x="301537" y="4370814"/>
            <a:ext cx="4881563"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a:latin typeface="Courier New" pitchFamily="49" charset="0"/>
              </a:rPr>
              <a:t>&gt;&gt;&gt; </a:t>
            </a:r>
            <a:r>
              <a:rPr lang="en-US" b="1">
                <a:solidFill>
                  <a:srgbClr val="0B9520"/>
                </a:solidFill>
                <a:latin typeface="Courier New" pitchFamily="49" charset="0"/>
              </a:rPr>
              <a:t>'i'</a:t>
            </a:r>
            <a:r>
              <a:rPr lang="en-US" b="1">
                <a:solidFill>
                  <a:srgbClr val="1E16E4"/>
                </a:solidFill>
                <a:latin typeface="Courier New" pitchFamily="49" charset="0"/>
              </a:rPr>
              <a:t> </a:t>
            </a:r>
            <a:r>
              <a:rPr lang="en-US" b="1">
                <a:latin typeface="Courier New" pitchFamily="49" charset="0"/>
              </a:rPr>
              <a:t>in</a:t>
            </a:r>
            <a:r>
              <a:rPr lang="en-US" b="1">
                <a:solidFill>
                  <a:srgbClr val="1E16E4"/>
                </a:solidFill>
                <a:latin typeface="Courier New" pitchFamily="49" charset="0"/>
              </a:rPr>
              <a:t> </a:t>
            </a:r>
            <a:r>
              <a:rPr lang="en-US" b="1">
                <a:solidFill>
                  <a:srgbClr val="0B9520"/>
                </a:solidFill>
                <a:latin typeface="Courier New" pitchFamily="49" charset="0"/>
              </a:rPr>
              <a:t>'alien'</a:t>
            </a:r>
          </a:p>
          <a:p>
            <a:pPr>
              <a:lnSpc>
                <a:spcPct val="70000"/>
              </a:lnSpc>
              <a:spcBef>
                <a:spcPct val="50000"/>
              </a:spcBef>
            </a:pPr>
            <a:r>
              <a:rPr lang="en-US" b="1">
                <a:latin typeface="Courier New" pitchFamily="49" charset="0"/>
              </a:rPr>
              <a:t>True</a:t>
            </a:r>
          </a:p>
        </p:txBody>
      </p:sp>
      <p:sp>
        <p:nvSpPr>
          <p:cNvPr id="72714" name="Text Box 43"/>
          <p:cNvSpPr txBox="1">
            <a:spLocks noChangeArrowheads="1"/>
          </p:cNvSpPr>
          <p:nvPr/>
        </p:nvSpPr>
        <p:spPr bwMode="auto">
          <a:xfrm>
            <a:off x="5240100" y="4648200"/>
            <a:ext cx="3384778" cy="700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sz="2000" b="1" dirty="0">
                <a:latin typeface="Courier New" pitchFamily="49" charset="0"/>
              </a:rPr>
              <a:t>&gt;&gt;&gt; 3*</a:t>
            </a:r>
            <a:r>
              <a:rPr lang="en-US" sz="2000" b="1" dirty="0">
                <a:solidFill>
                  <a:srgbClr val="0B9520"/>
                </a:solidFill>
                <a:latin typeface="Courier New" pitchFamily="49" charset="0"/>
              </a:rPr>
              <a:t>'</a:t>
            </a:r>
            <a:r>
              <a:rPr lang="en-US" sz="2000" b="1" dirty="0" err="1">
                <a:solidFill>
                  <a:srgbClr val="0B9520"/>
                </a:solidFill>
                <a:latin typeface="Courier New" pitchFamily="49" charset="0"/>
              </a:rPr>
              <a:t>i</a:t>
            </a:r>
            <a:r>
              <a:rPr lang="en-US" sz="2000" b="1" dirty="0">
                <a:solidFill>
                  <a:srgbClr val="0B9520"/>
                </a:solidFill>
                <a:latin typeface="Courier New" pitchFamily="49" charset="0"/>
              </a:rPr>
              <a:t>'</a:t>
            </a:r>
            <a:r>
              <a:rPr lang="en-US" sz="2000" b="1" dirty="0">
                <a:solidFill>
                  <a:srgbClr val="1E16E4"/>
                </a:solidFill>
                <a:latin typeface="Courier New" pitchFamily="49" charset="0"/>
              </a:rPr>
              <a:t> </a:t>
            </a:r>
            <a:r>
              <a:rPr lang="en-US" sz="2000" b="1" dirty="0">
                <a:latin typeface="Courier New" pitchFamily="49" charset="0"/>
              </a:rPr>
              <a:t>in</a:t>
            </a:r>
            <a:r>
              <a:rPr lang="en-US" sz="2000" b="1" dirty="0">
                <a:solidFill>
                  <a:srgbClr val="1E16E4"/>
                </a:solidFill>
                <a:latin typeface="Courier New" pitchFamily="49" charset="0"/>
              </a:rPr>
              <a:t> </a:t>
            </a:r>
            <a:r>
              <a:rPr lang="en-US" sz="2000" b="1" dirty="0">
                <a:solidFill>
                  <a:srgbClr val="0B9520"/>
                </a:solidFill>
                <a:latin typeface="Courier New" pitchFamily="49" charset="0"/>
              </a:rPr>
              <a:t>'alien'</a:t>
            </a:r>
          </a:p>
          <a:p>
            <a:pPr>
              <a:lnSpc>
                <a:spcPct val="70000"/>
              </a:lnSpc>
              <a:spcBef>
                <a:spcPct val="50000"/>
              </a:spcBef>
            </a:pPr>
            <a:r>
              <a:rPr lang="en-US" sz="2000" b="1" dirty="0">
                <a:solidFill>
                  <a:srgbClr val="FF0000"/>
                </a:solidFill>
                <a:latin typeface="Courier New" pitchFamily="49" charset="0"/>
              </a:rPr>
              <a:t>False</a:t>
            </a:r>
            <a:endParaRPr lang="en-US" sz="2000" b="1" dirty="0">
              <a:latin typeface="Courier New" pitchFamily="49" charset="0"/>
            </a:endParaRPr>
          </a:p>
        </p:txBody>
      </p:sp>
    </p:spTree>
    <p:extLst>
      <p:ext uri="{BB962C8B-B14F-4D97-AF65-F5344CB8AC3E}">
        <p14:creationId xmlns:p14="http://schemas.microsoft.com/office/powerpoint/2010/main" val="1368640281"/>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3147308" y="4783466"/>
            <a:ext cx="3723392" cy="709613"/>
          </a:xfrm>
          <a:prstGeom prst="roundRect">
            <a:avLst/>
          </a:prstGeom>
          <a:solidFill>
            <a:schemeClr val="bg1">
              <a:lumMod val="95000"/>
            </a:schemeClr>
          </a:solidFill>
          <a:ln w="9525" cap="flat" cmpd="sng" algn="ctr">
            <a:noFill/>
            <a:prstDash val="solid"/>
            <a:round/>
            <a:headEnd type="none" w="med" len="med"/>
            <a:tailEnd type="none" w="med" len="med"/>
          </a:ln>
          <a:effectLst/>
        </p:spPr>
        <p:txBody>
          <a:bodyPr/>
          <a:lstStyle/>
          <a:p>
            <a:pPr>
              <a:defRPr/>
            </a:pPr>
            <a:endParaRPr lang="en-US">
              <a:ea typeface="ＭＳ Ｐゴシック" pitchFamily="1" charset="-128"/>
            </a:endParaRPr>
          </a:p>
        </p:txBody>
      </p:sp>
      <p:sp>
        <p:nvSpPr>
          <p:cNvPr id="73730" name="Text Box 2"/>
          <p:cNvSpPr txBox="1">
            <a:spLocks noChangeArrowheads="1"/>
          </p:cNvSpPr>
          <p:nvPr/>
        </p:nvSpPr>
        <p:spPr bwMode="auto">
          <a:xfrm>
            <a:off x="304800" y="1024265"/>
            <a:ext cx="6565900"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dirty="0" err="1">
                <a:solidFill>
                  <a:srgbClr val="FEA30F"/>
                </a:solidFill>
                <a:latin typeface="Courier New" pitchFamily="49" charset="0"/>
              </a:rPr>
              <a:t>def</a:t>
            </a:r>
            <a:r>
              <a:rPr lang="en-US" sz="2800" b="1" dirty="0">
                <a:latin typeface="Courier New" pitchFamily="49" charset="0"/>
              </a:rPr>
              <a:t> </a:t>
            </a:r>
            <a:r>
              <a:rPr lang="en-US" sz="2800" b="1" dirty="0" err="1">
                <a:latin typeface="Courier New" pitchFamily="49" charset="0"/>
              </a:rPr>
              <a:t>sajak</a:t>
            </a:r>
            <a:r>
              <a:rPr lang="en-US" sz="2800" b="1" dirty="0">
                <a:latin typeface="Courier New" pitchFamily="49" charset="0"/>
              </a:rPr>
              <a:t>(s):</a:t>
            </a:r>
          </a:p>
          <a:p>
            <a:pPr eaLnBrk="1" hangingPunct="1">
              <a:spcBef>
                <a:spcPct val="50000"/>
              </a:spcBef>
            </a:pPr>
            <a:r>
              <a:rPr lang="en-US" sz="2800" b="1" dirty="0">
                <a:latin typeface="Courier New" pitchFamily="49" charset="0"/>
              </a:rPr>
              <a:t>   </a:t>
            </a:r>
            <a:r>
              <a:rPr lang="en-US" sz="2800" b="1" dirty="0">
                <a:solidFill>
                  <a:srgbClr val="FEA30F"/>
                </a:solidFill>
                <a:latin typeface="Courier New" pitchFamily="49" charset="0"/>
              </a:rPr>
              <a:t>if</a:t>
            </a:r>
            <a:r>
              <a:rPr lang="en-US" sz="2800" b="1" dirty="0">
                <a:latin typeface="Courier New" pitchFamily="49" charset="0"/>
              </a:rPr>
              <a:t> </a:t>
            </a:r>
            <a:r>
              <a:rPr lang="en-US" sz="2800" b="1" dirty="0" err="1">
                <a:latin typeface="Courier New" pitchFamily="49" charset="0"/>
              </a:rPr>
              <a:t>len</a:t>
            </a:r>
            <a:r>
              <a:rPr lang="en-US" sz="2800" b="1" dirty="0">
                <a:latin typeface="Courier New" pitchFamily="49" charset="0"/>
              </a:rPr>
              <a:t>(s) == 0:</a:t>
            </a:r>
          </a:p>
          <a:p>
            <a:pPr eaLnBrk="1" hangingPunct="1">
              <a:spcBef>
                <a:spcPct val="50000"/>
              </a:spcBef>
            </a:pPr>
            <a:r>
              <a:rPr lang="en-US" sz="2800" b="1" dirty="0">
                <a:latin typeface="Courier New" pitchFamily="49" charset="0"/>
              </a:rPr>
              <a:t>      </a:t>
            </a:r>
            <a:r>
              <a:rPr lang="en-US" sz="2800" b="1" dirty="0">
                <a:solidFill>
                  <a:srgbClr val="FEA30F"/>
                </a:solidFill>
                <a:latin typeface="Courier New" pitchFamily="49" charset="0"/>
              </a:rPr>
              <a:t>return</a:t>
            </a:r>
            <a:r>
              <a:rPr lang="en-US" sz="2800" b="1" dirty="0">
                <a:latin typeface="Courier New" pitchFamily="49" charset="0"/>
              </a:rPr>
              <a:t> 0</a:t>
            </a:r>
          </a:p>
          <a:p>
            <a:pPr eaLnBrk="1" hangingPunct="1">
              <a:spcBef>
                <a:spcPct val="50000"/>
              </a:spcBef>
            </a:pPr>
            <a:r>
              <a:rPr lang="en-US" sz="2800" b="1" dirty="0">
                <a:latin typeface="Courier New" pitchFamily="49" charset="0"/>
              </a:rPr>
              <a:t>   </a:t>
            </a:r>
            <a:r>
              <a:rPr lang="en-US" sz="2800" b="1" dirty="0" err="1">
                <a:solidFill>
                  <a:srgbClr val="FEA30F"/>
                </a:solidFill>
                <a:latin typeface="Courier New" pitchFamily="49" charset="0"/>
              </a:rPr>
              <a:t>elif</a:t>
            </a:r>
            <a:r>
              <a:rPr lang="en-US" sz="2800" b="1" dirty="0">
                <a:latin typeface="Courier New" pitchFamily="49" charset="0"/>
              </a:rPr>
              <a:t> s[0] </a:t>
            </a:r>
            <a:r>
              <a:rPr lang="en-US" sz="2800" b="1" dirty="0">
                <a:solidFill>
                  <a:srgbClr val="F2B800"/>
                </a:solidFill>
                <a:latin typeface="Courier New" pitchFamily="49" charset="0"/>
              </a:rPr>
              <a:t> </a:t>
            </a:r>
            <a:r>
              <a:rPr lang="en-US" sz="2800" b="1" dirty="0" smtClean="0">
                <a:solidFill>
                  <a:srgbClr val="F2B800"/>
                </a:solidFill>
                <a:latin typeface="Courier New" pitchFamily="49" charset="0"/>
              </a:rPr>
              <a:t>in</a:t>
            </a:r>
            <a:r>
              <a:rPr lang="en-US" sz="2800" b="1" dirty="0" smtClean="0">
                <a:latin typeface="Courier New" pitchFamily="49" charset="0"/>
              </a:rPr>
              <a:t> </a:t>
            </a:r>
            <a:r>
              <a:rPr lang="en-US" sz="2800" b="1" dirty="0">
                <a:solidFill>
                  <a:srgbClr val="0B9520"/>
                </a:solidFill>
                <a:latin typeface="Courier New" pitchFamily="49" charset="0"/>
              </a:rPr>
              <a:t>'</a:t>
            </a:r>
            <a:r>
              <a:rPr lang="en-US" sz="2800" b="1" dirty="0" err="1">
                <a:solidFill>
                  <a:srgbClr val="0B9520"/>
                </a:solidFill>
                <a:latin typeface="Courier New" pitchFamily="49" charset="0"/>
              </a:rPr>
              <a:t>aeiou</a:t>
            </a:r>
            <a:r>
              <a:rPr lang="en-US" sz="2800" b="1" dirty="0">
                <a:solidFill>
                  <a:srgbClr val="0B9520"/>
                </a:solidFill>
                <a:latin typeface="Courier New" pitchFamily="49" charset="0"/>
              </a:rPr>
              <a:t>'</a:t>
            </a:r>
            <a:r>
              <a:rPr lang="en-US" sz="2800" b="1" dirty="0">
                <a:latin typeface="Courier New" pitchFamily="49" charset="0"/>
              </a:rPr>
              <a:t>:</a:t>
            </a:r>
          </a:p>
          <a:p>
            <a:pPr eaLnBrk="1" hangingPunct="1">
              <a:spcBef>
                <a:spcPct val="50000"/>
              </a:spcBef>
            </a:pPr>
            <a:r>
              <a:rPr lang="en-US" sz="2800" b="1" dirty="0">
                <a:latin typeface="Courier New" pitchFamily="49" charset="0"/>
              </a:rPr>
              <a:t>      </a:t>
            </a:r>
            <a:r>
              <a:rPr lang="en-US" sz="2800" b="1" dirty="0">
                <a:solidFill>
                  <a:srgbClr val="FEA30F"/>
                </a:solidFill>
                <a:latin typeface="Courier New" pitchFamily="49" charset="0"/>
              </a:rPr>
              <a:t>return</a:t>
            </a:r>
            <a:r>
              <a:rPr lang="en-US" sz="2800" b="1" dirty="0">
                <a:latin typeface="Courier New" pitchFamily="49" charset="0"/>
              </a:rPr>
              <a:t>  </a:t>
            </a:r>
            <a:r>
              <a:rPr lang="en-US" sz="2800" b="1" dirty="0" smtClean="0">
                <a:latin typeface="Courier New" pitchFamily="49" charset="0"/>
              </a:rPr>
              <a:t>1 + </a:t>
            </a:r>
            <a:r>
              <a:rPr lang="en-US" sz="2800" b="1" dirty="0" err="1" smtClean="0">
                <a:latin typeface="Courier New" pitchFamily="49" charset="0"/>
              </a:rPr>
              <a:t>sajak</a:t>
            </a:r>
            <a:r>
              <a:rPr lang="en-US" sz="2800" b="1" dirty="0" smtClean="0">
                <a:latin typeface="Courier New" pitchFamily="49" charset="0"/>
              </a:rPr>
              <a:t>(s[1</a:t>
            </a:r>
            <a:r>
              <a:rPr lang="en-US" sz="2800" b="1" dirty="0">
                <a:latin typeface="Courier New" pitchFamily="49" charset="0"/>
              </a:rPr>
              <a:t>:])</a:t>
            </a:r>
          </a:p>
          <a:p>
            <a:pPr eaLnBrk="1" hangingPunct="1">
              <a:spcBef>
                <a:spcPct val="50000"/>
              </a:spcBef>
            </a:pPr>
            <a:r>
              <a:rPr lang="en-US" sz="2800" b="1" dirty="0">
                <a:latin typeface="Courier New" pitchFamily="49" charset="0"/>
              </a:rPr>
              <a:t>   </a:t>
            </a:r>
            <a:r>
              <a:rPr lang="en-US" sz="2800" b="1" dirty="0">
                <a:solidFill>
                  <a:srgbClr val="FEA30F"/>
                </a:solidFill>
                <a:latin typeface="Courier New" pitchFamily="49" charset="0"/>
              </a:rPr>
              <a:t>else</a:t>
            </a:r>
            <a:r>
              <a:rPr lang="en-US" sz="2800" b="1" dirty="0">
                <a:latin typeface="Courier New" pitchFamily="49" charset="0"/>
              </a:rPr>
              <a:t>:</a:t>
            </a:r>
          </a:p>
          <a:p>
            <a:pPr eaLnBrk="1" hangingPunct="1">
              <a:spcBef>
                <a:spcPct val="50000"/>
              </a:spcBef>
            </a:pPr>
            <a:r>
              <a:rPr lang="en-US" sz="2800" b="1" dirty="0">
                <a:latin typeface="Courier New" pitchFamily="49" charset="0"/>
              </a:rPr>
              <a:t>      </a:t>
            </a:r>
            <a:r>
              <a:rPr lang="en-US" sz="2800" b="1" dirty="0" smtClean="0">
                <a:solidFill>
                  <a:srgbClr val="FEA30F"/>
                </a:solidFill>
                <a:latin typeface="Courier New" pitchFamily="49" charset="0"/>
              </a:rPr>
              <a:t>return  </a:t>
            </a:r>
            <a:r>
              <a:rPr lang="en-US" sz="2800" b="1" dirty="0" smtClean="0">
                <a:latin typeface="Courier New" pitchFamily="49" charset="0"/>
              </a:rPr>
              <a:t>0 + </a:t>
            </a:r>
            <a:r>
              <a:rPr lang="en-US" sz="2800" b="1" dirty="0" err="1" smtClean="0">
                <a:latin typeface="Courier New" pitchFamily="49" charset="0"/>
              </a:rPr>
              <a:t>sajak</a:t>
            </a:r>
            <a:r>
              <a:rPr lang="en-US" sz="2800" b="1" dirty="0" smtClean="0">
                <a:latin typeface="Courier New" pitchFamily="49" charset="0"/>
              </a:rPr>
              <a:t>(s[1</a:t>
            </a:r>
            <a:r>
              <a:rPr lang="en-US" sz="2800" b="1" dirty="0">
                <a:latin typeface="Courier New" pitchFamily="49" charset="0"/>
              </a:rPr>
              <a:t>:])</a:t>
            </a:r>
            <a:endParaRPr lang="en-US" sz="2800" dirty="0">
              <a:latin typeface="Times New Roman" pitchFamily="18" charset="0"/>
            </a:endParaRPr>
          </a:p>
        </p:txBody>
      </p:sp>
      <p:sp>
        <p:nvSpPr>
          <p:cNvPr id="73731" name="Text Box 5"/>
          <p:cNvSpPr txBox="1">
            <a:spLocks noChangeArrowheads="1"/>
          </p:cNvSpPr>
          <p:nvPr/>
        </p:nvSpPr>
        <p:spPr bwMode="auto">
          <a:xfrm>
            <a:off x="4879975" y="6152445"/>
            <a:ext cx="2968625" cy="480131"/>
          </a:xfrm>
          <a:prstGeom prst="rect">
            <a:avLst/>
          </a:prstGeom>
          <a:solidFill>
            <a:srgbClr val="CCECFF"/>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ct val="80000"/>
              </a:lnSpc>
              <a:spcBef>
                <a:spcPct val="50000"/>
              </a:spcBef>
            </a:pPr>
            <a:r>
              <a:rPr lang="en-US" sz="1200" dirty="0">
                <a:latin typeface="Cambria" pitchFamily="18" charset="0"/>
              </a:rPr>
              <a:t>if </a:t>
            </a:r>
            <a:r>
              <a:rPr lang="en-US" sz="1200" dirty="0" smtClean="0">
                <a:latin typeface="Cambria" pitchFamily="18" charset="0"/>
              </a:rPr>
              <a:t>s[0] </a:t>
            </a:r>
            <a:r>
              <a:rPr lang="en-US" sz="1200" dirty="0">
                <a:latin typeface="Cambria" pitchFamily="18" charset="0"/>
              </a:rPr>
              <a:t>is </a:t>
            </a:r>
            <a:r>
              <a:rPr lang="en-US" sz="1200" b="1" i="1" dirty="0">
                <a:latin typeface="Cambria" pitchFamily="18" charset="0"/>
              </a:rPr>
              <a:t>NOT</a:t>
            </a:r>
            <a:r>
              <a:rPr lang="en-US" sz="1200" dirty="0">
                <a:latin typeface="Cambria" pitchFamily="18" charset="0"/>
              </a:rPr>
              <a:t> a vowel, the answer is just </a:t>
            </a:r>
            <a:endParaRPr lang="en-US" sz="1200" dirty="0" smtClean="0">
              <a:latin typeface="Cambria" pitchFamily="18" charset="0"/>
            </a:endParaRPr>
          </a:p>
          <a:p>
            <a:pPr algn="ctr">
              <a:lnSpc>
                <a:spcPct val="80000"/>
              </a:lnSpc>
              <a:spcBef>
                <a:spcPct val="50000"/>
              </a:spcBef>
            </a:pPr>
            <a:r>
              <a:rPr lang="en-US" sz="1200" dirty="0" smtClean="0">
                <a:latin typeface="Cambria" pitchFamily="18" charset="0"/>
              </a:rPr>
              <a:t>the </a:t>
            </a:r>
            <a:r>
              <a:rPr lang="en-US" sz="1200" dirty="0">
                <a:latin typeface="Cambria" pitchFamily="18" charset="0"/>
              </a:rPr>
              <a:t>number of vowels in the </a:t>
            </a:r>
            <a:r>
              <a:rPr lang="en-US" sz="1200" b="1" i="1" dirty="0">
                <a:latin typeface="Cambria" pitchFamily="18" charset="0"/>
              </a:rPr>
              <a:t>rest</a:t>
            </a:r>
            <a:r>
              <a:rPr lang="en-US" sz="1200" dirty="0">
                <a:latin typeface="Cambria" pitchFamily="18" charset="0"/>
              </a:rPr>
              <a:t> of s</a:t>
            </a:r>
          </a:p>
        </p:txBody>
      </p:sp>
      <p:sp>
        <p:nvSpPr>
          <p:cNvPr id="73732" name="Text Box 8"/>
          <p:cNvSpPr txBox="1">
            <a:spLocks noChangeArrowheads="1"/>
          </p:cNvSpPr>
          <p:nvPr/>
        </p:nvSpPr>
        <p:spPr bwMode="auto">
          <a:xfrm>
            <a:off x="6085285" y="2446513"/>
            <a:ext cx="2634455" cy="480131"/>
          </a:xfrm>
          <a:prstGeom prst="rect">
            <a:avLst/>
          </a:prstGeom>
          <a:solidFill>
            <a:srgbClr val="CCECFF"/>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ct val="80000"/>
              </a:lnSpc>
              <a:spcBef>
                <a:spcPct val="50000"/>
              </a:spcBef>
            </a:pPr>
            <a:r>
              <a:rPr lang="en-US" sz="1200" dirty="0">
                <a:latin typeface="Cambria" pitchFamily="18" charset="0"/>
              </a:rPr>
              <a:t>if </a:t>
            </a:r>
            <a:r>
              <a:rPr lang="en-US" sz="1200" dirty="0" smtClean="0">
                <a:latin typeface="Cambria" pitchFamily="18" charset="0"/>
              </a:rPr>
              <a:t>s[0] </a:t>
            </a:r>
            <a:r>
              <a:rPr lang="en-US" sz="1200" b="1" i="1" dirty="0">
                <a:latin typeface="Cambria" pitchFamily="18" charset="0"/>
              </a:rPr>
              <a:t>IS</a:t>
            </a:r>
            <a:r>
              <a:rPr lang="en-US" sz="1200" dirty="0">
                <a:latin typeface="Cambria" pitchFamily="18" charset="0"/>
              </a:rPr>
              <a:t> a vowel, the answer is </a:t>
            </a:r>
            <a:endParaRPr lang="en-US" sz="1200" dirty="0" smtClean="0">
              <a:latin typeface="Cambria" pitchFamily="18" charset="0"/>
            </a:endParaRPr>
          </a:p>
          <a:p>
            <a:pPr algn="ctr">
              <a:lnSpc>
                <a:spcPct val="80000"/>
              </a:lnSpc>
              <a:spcBef>
                <a:spcPct val="50000"/>
              </a:spcBef>
            </a:pPr>
            <a:r>
              <a:rPr lang="en-US" sz="1200" dirty="0" smtClean="0">
                <a:latin typeface="Cambria" pitchFamily="18" charset="0"/>
              </a:rPr>
              <a:t>1 </a:t>
            </a:r>
            <a:r>
              <a:rPr lang="en-US" sz="1200" dirty="0">
                <a:latin typeface="Cambria" pitchFamily="18" charset="0"/>
              </a:rPr>
              <a:t>+ the </a:t>
            </a:r>
            <a:r>
              <a:rPr lang="en-US" sz="1200" dirty="0" smtClean="0">
                <a:latin typeface="Cambria" pitchFamily="18" charset="0"/>
              </a:rPr>
              <a:t># of </a:t>
            </a:r>
            <a:r>
              <a:rPr lang="en-US" sz="1200" dirty="0">
                <a:latin typeface="Cambria" pitchFamily="18" charset="0"/>
              </a:rPr>
              <a:t>vowels in the </a:t>
            </a:r>
            <a:r>
              <a:rPr lang="en-US" sz="1200" b="1" i="1" dirty="0">
                <a:latin typeface="Cambria" pitchFamily="18" charset="0"/>
              </a:rPr>
              <a:t>rest</a:t>
            </a:r>
            <a:r>
              <a:rPr lang="en-US" sz="1200" dirty="0">
                <a:latin typeface="Cambria" pitchFamily="18" charset="0"/>
              </a:rPr>
              <a:t> of s</a:t>
            </a:r>
          </a:p>
        </p:txBody>
      </p:sp>
      <p:sp>
        <p:nvSpPr>
          <p:cNvPr id="73733" name="AutoShape 10"/>
          <p:cNvSpPr>
            <a:spLocks/>
          </p:cNvSpPr>
          <p:nvPr/>
        </p:nvSpPr>
        <p:spPr bwMode="auto">
          <a:xfrm flipH="1">
            <a:off x="4437063" y="1710065"/>
            <a:ext cx="228600" cy="1060450"/>
          </a:xfrm>
          <a:prstGeom prst="leftBrace">
            <a:avLst>
              <a:gd name="adj1" fmla="val 3865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3734" name="Text Box 11"/>
          <p:cNvSpPr txBox="1">
            <a:spLocks noChangeArrowheads="1"/>
          </p:cNvSpPr>
          <p:nvPr/>
        </p:nvSpPr>
        <p:spPr bwMode="auto">
          <a:xfrm>
            <a:off x="4724400" y="1836003"/>
            <a:ext cx="11636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dirty="0">
                <a:latin typeface="Cambria" pitchFamily="18" charset="0"/>
              </a:rPr>
              <a:t>Base Case</a:t>
            </a:r>
          </a:p>
        </p:txBody>
      </p:sp>
      <p:sp>
        <p:nvSpPr>
          <p:cNvPr id="73735" name="Text Box 12"/>
          <p:cNvSpPr txBox="1">
            <a:spLocks noChangeArrowheads="1"/>
          </p:cNvSpPr>
          <p:nvPr/>
        </p:nvSpPr>
        <p:spPr bwMode="auto">
          <a:xfrm>
            <a:off x="7402513" y="3791278"/>
            <a:ext cx="15890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latin typeface="Cambria" pitchFamily="18" charset="0"/>
              </a:rPr>
              <a:t>Recursive Cases</a:t>
            </a:r>
          </a:p>
        </p:txBody>
      </p:sp>
      <p:sp>
        <p:nvSpPr>
          <p:cNvPr id="73736" name="AutoShape 13"/>
          <p:cNvSpPr>
            <a:spLocks/>
          </p:cNvSpPr>
          <p:nvPr/>
        </p:nvSpPr>
        <p:spPr bwMode="auto">
          <a:xfrm flipH="1">
            <a:off x="7146925" y="3011815"/>
            <a:ext cx="228600" cy="2482850"/>
          </a:xfrm>
          <a:prstGeom prst="leftBrace">
            <a:avLst>
              <a:gd name="adj1" fmla="val 9050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 name="Down Arrow 3"/>
          <p:cNvSpPr/>
          <p:nvPr/>
        </p:nvSpPr>
        <p:spPr bwMode="auto">
          <a:xfrm>
            <a:off x="2525889" y="651933"/>
            <a:ext cx="228600" cy="338465"/>
          </a:xfrm>
          <a:prstGeom prst="downArrow">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4" name="Down Arrow 13"/>
          <p:cNvSpPr/>
          <p:nvPr/>
        </p:nvSpPr>
        <p:spPr bwMode="auto">
          <a:xfrm rot="10800000">
            <a:off x="5181600" y="5638798"/>
            <a:ext cx="533400" cy="513645"/>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5" name="Down Arrow 14"/>
          <p:cNvSpPr/>
          <p:nvPr/>
        </p:nvSpPr>
        <p:spPr bwMode="auto">
          <a:xfrm>
            <a:off x="6172200" y="2895599"/>
            <a:ext cx="609600" cy="629861"/>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 name="TextBox 4"/>
          <p:cNvSpPr txBox="1"/>
          <p:nvPr/>
        </p:nvSpPr>
        <p:spPr>
          <a:xfrm>
            <a:off x="228600" y="194102"/>
            <a:ext cx="4413250" cy="415498"/>
          </a:xfrm>
          <a:prstGeom prst="rect">
            <a:avLst/>
          </a:prstGeom>
          <a:noFill/>
        </p:spPr>
        <p:txBody>
          <a:bodyPr wrap="square" rtlCol="0">
            <a:spAutoFit/>
          </a:bodyPr>
          <a:lstStyle/>
          <a:p>
            <a:pPr algn="ctr"/>
            <a:r>
              <a:rPr lang="en-US" sz="2100" dirty="0" smtClean="0"/>
              <a:t>let's input </a:t>
            </a:r>
            <a:r>
              <a:rPr lang="en-US" sz="2100" b="1" dirty="0" smtClean="0">
                <a:solidFill>
                  <a:srgbClr val="0B9520"/>
                </a:solidFill>
                <a:latin typeface="Courier New" panose="02070309020205020404" pitchFamily="49" charset="0"/>
                <a:cs typeface="Courier New" panose="02070309020205020404" pitchFamily="49" charset="0"/>
              </a:rPr>
              <a:t>'eerier'</a:t>
            </a:r>
            <a:r>
              <a:rPr lang="en-US" sz="2100" dirty="0" smtClean="0"/>
              <a:t> for </a:t>
            </a:r>
            <a:r>
              <a:rPr lang="en-US" sz="2100" b="1" dirty="0" smtClean="0">
                <a:latin typeface="Courier New" panose="02070309020205020404" pitchFamily="49" charset="0"/>
                <a:cs typeface="Courier New" panose="02070309020205020404" pitchFamily="49" charset="0"/>
              </a:rPr>
              <a:t>s</a:t>
            </a:r>
            <a:endParaRPr lang="en-US" sz="2100" b="1" dirty="0">
              <a:latin typeface="Courier New" panose="02070309020205020404" pitchFamily="49" charset="0"/>
              <a:cs typeface="Courier New" panose="02070309020205020404" pitchFamily="49" charset="0"/>
            </a:endParaRPr>
          </a:p>
        </p:txBody>
      </p:sp>
      <p:sp>
        <p:nvSpPr>
          <p:cNvPr id="17" name="Down Arrow 16"/>
          <p:cNvSpPr/>
          <p:nvPr/>
        </p:nvSpPr>
        <p:spPr bwMode="auto">
          <a:xfrm rot="10800000">
            <a:off x="3211690" y="5342463"/>
            <a:ext cx="533400" cy="513645"/>
          </a:xfrm>
          <a:prstGeom prst="downArrow">
            <a:avLst/>
          </a:prstGeom>
          <a:solidFill>
            <a:schemeClr val="bg1">
              <a:lumMod val="85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1990800" y="2828880"/>
              <a:ext cx="4686840" cy="3315240"/>
            </p14:xfrm>
          </p:contentPart>
        </mc:Choice>
        <mc:Fallback xmlns="">
          <p:pic>
            <p:nvPicPr>
              <p:cNvPr id="3" name="Ink 2"/>
              <p:cNvPicPr/>
              <p:nvPr/>
            </p:nvPicPr>
            <p:blipFill>
              <a:blip r:embed="rId4"/>
              <a:stretch>
                <a:fillRect/>
              </a:stretch>
            </p:blipFill>
            <p:spPr>
              <a:xfrm>
                <a:off x="1981440" y="2819520"/>
                <a:ext cx="4705560" cy="3333960"/>
              </a:xfrm>
              <a:prstGeom prst="rect">
                <a:avLst/>
              </a:prstGeom>
            </p:spPr>
          </p:pic>
        </mc:Fallback>
      </mc:AlternateContent>
    </p:spTree>
    <p:extLst>
      <p:ext uri="{BB962C8B-B14F-4D97-AF65-F5344CB8AC3E}">
        <p14:creationId xmlns:p14="http://schemas.microsoft.com/office/powerpoint/2010/main" val="23255425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6"/>
          <p:cNvSpPr>
            <a:spLocks noChangeArrowheads="1"/>
          </p:cNvSpPr>
          <p:nvPr/>
        </p:nvSpPr>
        <p:spPr bwMode="auto">
          <a:xfrm>
            <a:off x="609600" y="2286000"/>
            <a:ext cx="79390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fontAlgn="base" hangingPunct="0">
              <a:spcBef>
                <a:spcPct val="0"/>
              </a:spcBef>
              <a:spcAft>
                <a:spcPct val="0"/>
              </a:spcAft>
            </a:pPr>
            <a:r>
              <a:rPr lang="en-US" sz="14400" b="1" dirty="0">
                <a:solidFill>
                  <a:srgbClr val="0000DF"/>
                </a:solidFill>
                <a:latin typeface="Courier New" pitchFamily="49" charset="0"/>
              </a:rPr>
              <a:t>= != </a:t>
            </a:r>
            <a:r>
              <a:rPr lang="en-US" sz="14400" b="1" dirty="0">
                <a:solidFill>
                  <a:srgbClr val="0000DF"/>
                </a:solidFill>
                <a:latin typeface="Courier New" pitchFamily="49" charset="0"/>
              </a:rPr>
              <a:t>==</a:t>
            </a:r>
            <a:endParaRPr lang="en-US" sz="14400" dirty="0">
              <a:solidFill>
                <a:srgbClr val="0000DF"/>
              </a:solidFill>
            </a:endParaRPr>
          </a:p>
        </p:txBody>
      </p:sp>
      <p:grpSp>
        <p:nvGrpSpPr>
          <p:cNvPr id="20483" name="Group 3"/>
          <p:cNvGrpSpPr>
            <a:grpSpLocks/>
          </p:cNvGrpSpPr>
          <p:nvPr/>
        </p:nvGrpSpPr>
        <p:grpSpPr bwMode="auto">
          <a:xfrm>
            <a:off x="8229600" y="5943600"/>
            <a:ext cx="609600" cy="762000"/>
            <a:chOff x="2928" y="1051"/>
            <a:chExt cx="840" cy="957"/>
          </a:xfrm>
        </p:grpSpPr>
        <p:sp>
          <p:nvSpPr>
            <p:cNvPr id="20490" name="Freeform 4"/>
            <p:cNvSpPr>
              <a:spLocks/>
            </p:cNvSpPr>
            <p:nvPr/>
          </p:nvSpPr>
          <p:spPr bwMode="auto">
            <a:xfrm>
              <a:off x="2928" y="1759"/>
              <a:ext cx="810" cy="249"/>
            </a:xfrm>
            <a:custGeom>
              <a:avLst/>
              <a:gdLst>
                <a:gd name="T0" fmla="*/ 4 w 1048"/>
                <a:gd name="T1" fmla="*/ 21 h 250"/>
                <a:gd name="T2" fmla="*/ 7 w 1048"/>
                <a:gd name="T3" fmla="*/ 83 h 250"/>
                <a:gd name="T4" fmla="*/ 7 w 1048"/>
                <a:gd name="T5" fmla="*/ 111 h 250"/>
                <a:gd name="T6" fmla="*/ 8 w 1048"/>
                <a:gd name="T7" fmla="*/ 125 h 250"/>
                <a:gd name="T8" fmla="*/ 8 w 1048"/>
                <a:gd name="T9" fmla="*/ 160 h 250"/>
                <a:gd name="T10" fmla="*/ 5 w 1048"/>
                <a:gd name="T11" fmla="*/ 229 h 250"/>
                <a:gd name="T12" fmla="*/ 2 w 1048"/>
                <a:gd name="T13" fmla="*/ 209 h 250"/>
                <a:gd name="T14" fmla="*/ 0 w 1048"/>
                <a:gd name="T15" fmla="*/ 188 h 250"/>
                <a:gd name="T16" fmla="*/ 2 w 1048"/>
                <a:gd name="T17" fmla="*/ 154 h 250"/>
                <a:gd name="T18" fmla="*/ 2 w 1048"/>
                <a:gd name="T19" fmla="*/ 125 h 250"/>
                <a:gd name="T20" fmla="*/ 2 w 1048"/>
                <a:gd name="T21" fmla="*/ 76 h 250"/>
                <a:gd name="T22" fmla="*/ 2 w 1048"/>
                <a:gd name="T23" fmla="*/ 55 h 250"/>
                <a:gd name="T24" fmla="*/ 2 w 1048"/>
                <a:gd name="T25" fmla="*/ 28 h 250"/>
                <a:gd name="T26" fmla="*/ 3 w 1048"/>
                <a:gd name="T27" fmla="*/ 14 h 250"/>
                <a:gd name="T28" fmla="*/ 4 w 1048"/>
                <a:gd name="T29" fmla="*/ 28 h 250"/>
                <a:gd name="T30" fmla="*/ 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0491" name="Oval 5"/>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0492" name="Oval 6"/>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20493" name="Oval 7"/>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20494" name="Oval 8"/>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20495" name="Oval 9"/>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20496" name="Oval 10"/>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20497" name="Oval 11"/>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20498" name="AutoShape 12"/>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0499" name="Freeform 13"/>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20500" name="Freeform 14"/>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20501" name="Freeform 15"/>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20502" name="Freeform 16"/>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0" fontAlgn="base" hangingPunct="0">
                <a:spcBef>
                  <a:spcPct val="0"/>
                </a:spcBef>
                <a:spcAft>
                  <a:spcPct val="0"/>
                </a:spcAft>
              </a:pPr>
              <a:endParaRPr lang="en-US" sz="2400">
                <a:solidFill>
                  <a:srgbClr val="000000"/>
                </a:solidFill>
              </a:endParaRPr>
            </a:p>
          </p:txBody>
        </p:sp>
      </p:grpSp>
      <p:sp>
        <p:nvSpPr>
          <p:cNvPr id="20484" name="Rectangle 17"/>
          <p:cNvSpPr>
            <a:spLocks noChangeArrowheads="1"/>
          </p:cNvSpPr>
          <p:nvPr/>
        </p:nvSpPr>
        <p:spPr bwMode="auto">
          <a:xfrm>
            <a:off x="3276600" y="5867400"/>
            <a:ext cx="495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0" fontAlgn="base" hangingPunct="0">
              <a:spcBef>
                <a:spcPct val="0"/>
              </a:spcBef>
              <a:spcAft>
                <a:spcPct val="0"/>
              </a:spcAft>
            </a:pPr>
            <a:r>
              <a:rPr lang="en-US" sz="1600">
                <a:solidFill>
                  <a:srgbClr val="009600"/>
                </a:solidFill>
                <a:latin typeface="Cambria" pitchFamily="18" charset="0"/>
              </a:rPr>
              <a:t>I want </a:t>
            </a:r>
            <a:r>
              <a:rPr lang="en-US" sz="2400" b="1">
                <a:solidFill>
                  <a:srgbClr val="000000"/>
                </a:solidFill>
                <a:latin typeface="Courier New" pitchFamily="49" charset="0"/>
                <a:cs typeface="Courier New" pitchFamily="49" charset="0"/>
              </a:rPr>
              <a:t>===</a:t>
            </a:r>
            <a:r>
              <a:rPr lang="en-US" sz="1600">
                <a:solidFill>
                  <a:srgbClr val="009600"/>
                </a:solidFill>
                <a:latin typeface="Comic Sans MS" pitchFamily="66" charset="0"/>
              </a:rPr>
              <a:t> </a:t>
            </a:r>
            <a:r>
              <a:rPr lang="en-US" sz="1600">
                <a:solidFill>
                  <a:srgbClr val="009600"/>
                </a:solidFill>
                <a:latin typeface="Cambria" pitchFamily="18" charset="0"/>
              </a:rPr>
              <a:t>!</a:t>
            </a:r>
          </a:p>
        </p:txBody>
      </p:sp>
      <p:sp>
        <p:nvSpPr>
          <p:cNvPr id="20485" name="TextBox 21"/>
          <p:cNvSpPr txBox="1">
            <a:spLocks noChangeArrowheads="1"/>
          </p:cNvSpPr>
          <p:nvPr/>
        </p:nvSpPr>
        <p:spPr bwMode="auto">
          <a:xfrm>
            <a:off x="76200" y="4292600"/>
            <a:ext cx="2590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0"/>
              </a:spcBef>
              <a:spcAft>
                <a:spcPct val="0"/>
              </a:spcAft>
            </a:pPr>
            <a:r>
              <a:rPr lang="en-US" sz="3200" b="1">
                <a:solidFill>
                  <a:srgbClr val="000000"/>
                </a:solidFill>
                <a:latin typeface="Cambria" pitchFamily="18" charset="0"/>
              </a:rPr>
              <a:t>SET</a:t>
            </a:r>
            <a:r>
              <a:rPr lang="en-US" sz="3200">
                <a:solidFill>
                  <a:srgbClr val="000000"/>
                </a:solidFill>
                <a:latin typeface="Cambria" pitchFamily="18" charset="0"/>
              </a:rPr>
              <a:t> equals</a:t>
            </a:r>
          </a:p>
        </p:txBody>
      </p:sp>
      <p:sp>
        <p:nvSpPr>
          <p:cNvPr id="20486" name="TextBox 22"/>
          <p:cNvSpPr txBox="1">
            <a:spLocks noChangeArrowheads="1"/>
          </p:cNvSpPr>
          <p:nvPr/>
        </p:nvSpPr>
        <p:spPr bwMode="auto">
          <a:xfrm>
            <a:off x="2971800" y="4292600"/>
            <a:ext cx="2590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0"/>
              </a:spcBef>
              <a:spcAft>
                <a:spcPct val="0"/>
              </a:spcAft>
            </a:pPr>
            <a:r>
              <a:rPr lang="en-US" sz="3200" b="1" dirty="0">
                <a:solidFill>
                  <a:srgbClr val="000000"/>
                </a:solidFill>
                <a:latin typeface="Cambria" pitchFamily="18" charset="0"/>
              </a:rPr>
              <a:t>isn't </a:t>
            </a:r>
            <a:r>
              <a:rPr lang="en-US" sz="3200" dirty="0">
                <a:solidFill>
                  <a:srgbClr val="000000"/>
                </a:solidFill>
                <a:latin typeface="Cambria" pitchFamily="18" charset="0"/>
              </a:rPr>
              <a:t>equal to</a:t>
            </a:r>
          </a:p>
        </p:txBody>
      </p:sp>
      <p:sp>
        <p:nvSpPr>
          <p:cNvPr id="20487" name="TextBox 23"/>
          <p:cNvSpPr txBox="1">
            <a:spLocks noChangeArrowheads="1"/>
          </p:cNvSpPr>
          <p:nvPr/>
        </p:nvSpPr>
        <p:spPr bwMode="auto">
          <a:xfrm>
            <a:off x="6172200" y="4292600"/>
            <a:ext cx="2590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0"/>
              </a:spcBef>
              <a:spcAft>
                <a:spcPct val="0"/>
              </a:spcAft>
            </a:pPr>
            <a:r>
              <a:rPr lang="en-US" sz="3200" b="1">
                <a:solidFill>
                  <a:srgbClr val="000000"/>
                </a:solidFill>
                <a:latin typeface="Cambria" pitchFamily="18" charset="0"/>
              </a:rPr>
              <a:t>TEST </a:t>
            </a:r>
            <a:r>
              <a:rPr lang="en-US" sz="3200">
                <a:solidFill>
                  <a:srgbClr val="000000"/>
                </a:solidFill>
                <a:latin typeface="Cambria" pitchFamily="18" charset="0"/>
              </a:rPr>
              <a:t>equals</a:t>
            </a:r>
          </a:p>
        </p:txBody>
      </p:sp>
      <p:sp>
        <p:nvSpPr>
          <p:cNvPr id="20488" name="Text Box 20"/>
          <p:cNvSpPr txBox="1">
            <a:spLocks noChangeArrowheads="1"/>
          </p:cNvSpPr>
          <p:nvPr/>
        </p:nvSpPr>
        <p:spPr bwMode="auto">
          <a:xfrm>
            <a:off x="533400" y="152400"/>
            <a:ext cx="80200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4200">
                <a:solidFill>
                  <a:srgbClr val="000000"/>
                </a:solidFill>
                <a:latin typeface="Cambria" pitchFamily="18" charset="0"/>
              </a:rPr>
              <a:t>the "equals" operators </a:t>
            </a:r>
          </a:p>
        </p:txBody>
      </p:sp>
    </p:spTree>
    <p:extLst>
      <p:ext uri="{BB962C8B-B14F-4D97-AF65-F5344CB8AC3E}">
        <p14:creationId xmlns:p14="http://schemas.microsoft.com/office/powerpoint/2010/main" val="919234191"/>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228600" y="409703"/>
            <a:ext cx="8689975" cy="2514600"/>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5779" name="Text Box 7"/>
          <p:cNvSpPr txBox="1">
            <a:spLocks noChangeArrowheads="1"/>
          </p:cNvSpPr>
          <p:nvPr/>
        </p:nvSpPr>
        <p:spPr bwMode="auto">
          <a:xfrm>
            <a:off x="381000" y="686452"/>
            <a:ext cx="85375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i="1" dirty="0">
                <a:latin typeface="Cambria" pitchFamily="18" charset="0"/>
              </a:rPr>
              <a:t>The key to </a:t>
            </a:r>
            <a:r>
              <a:rPr lang="en-US" sz="4200" i="1" dirty="0" smtClean="0">
                <a:latin typeface="Cambria" pitchFamily="18" charset="0"/>
              </a:rPr>
              <a:t>understanding recursion is, first, to understand recursion.</a:t>
            </a:r>
            <a:endParaRPr lang="en-US" sz="4200" i="1" dirty="0">
              <a:latin typeface="Cambria" pitchFamily="18" charset="0"/>
            </a:endParaRPr>
          </a:p>
        </p:txBody>
      </p:sp>
      <p:sp>
        <p:nvSpPr>
          <p:cNvPr id="75780" name="Text Box 9"/>
          <p:cNvSpPr txBox="1">
            <a:spLocks noChangeArrowheads="1"/>
          </p:cNvSpPr>
          <p:nvPr/>
        </p:nvSpPr>
        <p:spPr bwMode="auto">
          <a:xfrm>
            <a:off x="3734594" y="2219393"/>
            <a:ext cx="50085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2000" dirty="0">
                <a:latin typeface="Calibri" pitchFamily="34" charset="0"/>
              </a:rPr>
              <a:t>- </a:t>
            </a:r>
            <a:r>
              <a:rPr lang="en-US" sz="2000" dirty="0" smtClean="0">
                <a:latin typeface="Calibri" pitchFamily="34" charset="0"/>
              </a:rPr>
              <a:t>a former CS </a:t>
            </a:r>
            <a:r>
              <a:rPr lang="en-US" sz="2000" dirty="0">
                <a:latin typeface="Calibri" pitchFamily="34" charset="0"/>
              </a:rPr>
              <a:t>5 student</a:t>
            </a:r>
          </a:p>
        </p:txBody>
      </p:sp>
      <p:sp>
        <p:nvSpPr>
          <p:cNvPr id="75781" name="Text Box 10"/>
          <p:cNvSpPr txBox="1">
            <a:spLocks noChangeArrowheads="1"/>
          </p:cNvSpPr>
          <p:nvPr/>
        </p:nvSpPr>
        <p:spPr bwMode="auto">
          <a:xfrm>
            <a:off x="2787739" y="5943600"/>
            <a:ext cx="59554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dirty="0">
                <a:solidFill>
                  <a:srgbClr val="0B9520"/>
                </a:solidFill>
                <a:latin typeface="Cambria" pitchFamily="18" charset="0"/>
              </a:rPr>
              <a:t>tutors @ LAC </a:t>
            </a:r>
            <a:r>
              <a:rPr lang="en-US" sz="3200" dirty="0" smtClean="0">
                <a:solidFill>
                  <a:srgbClr val="0B9520"/>
                </a:solidFill>
                <a:latin typeface="Cambria" pitchFamily="18" charset="0"/>
              </a:rPr>
              <a:t> W/</a:t>
            </a:r>
            <a:r>
              <a:rPr lang="en-US" sz="3200" dirty="0" err="1" smtClean="0">
                <a:solidFill>
                  <a:srgbClr val="0B9520"/>
                </a:solidFill>
                <a:latin typeface="Cambria" pitchFamily="18" charset="0"/>
              </a:rPr>
              <a:t>Th</a:t>
            </a:r>
            <a:r>
              <a:rPr lang="en-US" sz="3200" dirty="0" smtClean="0">
                <a:solidFill>
                  <a:srgbClr val="0B9520"/>
                </a:solidFill>
                <a:latin typeface="Cambria" pitchFamily="18" charset="0"/>
              </a:rPr>
              <a:t>/F/Sa/Su</a:t>
            </a:r>
            <a:endParaRPr lang="en-US" sz="3200" dirty="0">
              <a:solidFill>
                <a:srgbClr val="0B9520"/>
              </a:solidFill>
              <a:latin typeface="Cambria" pitchFamily="18" charset="0"/>
            </a:endParaRPr>
          </a:p>
        </p:txBody>
      </p:sp>
      <p:sp>
        <p:nvSpPr>
          <p:cNvPr id="23" name="Text Box 6"/>
          <p:cNvSpPr txBox="1">
            <a:spLocks noChangeArrowheads="1"/>
          </p:cNvSpPr>
          <p:nvPr/>
        </p:nvSpPr>
        <p:spPr bwMode="auto">
          <a:xfrm rot="21050842">
            <a:off x="317862" y="3795409"/>
            <a:ext cx="5029200" cy="1371600"/>
          </a:xfrm>
          <a:prstGeom prst="rect">
            <a:avLst/>
          </a:prstGeom>
          <a:no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4200" dirty="0">
                <a:latin typeface="Cambria" pitchFamily="18" charset="0"/>
              </a:rPr>
              <a:t>Good luck with Homework #1</a:t>
            </a:r>
          </a:p>
        </p:txBody>
      </p:sp>
      <p:sp>
        <p:nvSpPr>
          <p:cNvPr id="24" name="Text Box 10"/>
          <p:cNvSpPr txBox="1">
            <a:spLocks noChangeArrowheads="1"/>
          </p:cNvSpPr>
          <p:nvPr/>
        </p:nvSpPr>
        <p:spPr bwMode="auto">
          <a:xfrm>
            <a:off x="6803889" y="3176700"/>
            <a:ext cx="1752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500" dirty="0" smtClean="0">
                <a:solidFill>
                  <a:srgbClr val="067B0E"/>
                </a:solidFill>
                <a:latin typeface="Cambria" pitchFamily="18" charset="0"/>
              </a:rPr>
              <a:t>It's the eeri</a:t>
            </a:r>
            <a:r>
              <a:rPr lang="en-US" sz="1500" b="1" u="sng" dirty="0" smtClean="0">
                <a:solidFill>
                  <a:srgbClr val="067B0E"/>
                </a:solidFill>
                <a:latin typeface="Cambria" pitchFamily="18" charset="0"/>
              </a:rPr>
              <a:t>est</a:t>
            </a:r>
            <a:r>
              <a:rPr lang="en-US" sz="1500" dirty="0" smtClean="0">
                <a:solidFill>
                  <a:srgbClr val="067B0E"/>
                </a:solidFill>
                <a:latin typeface="Cambria" pitchFamily="18" charset="0"/>
              </a:rPr>
              <a:t>!</a:t>
            </a:r>
            <a:endParaRPr lang="en-US" sz="1500" b="1" u="sng" dirty="0">
              <a:solidFill>
                <a:srgbClr val="067B0E"/>
              </a:solidFill>
              <a:latin typeface="Cambria" pitchFamily="18" charset="0"/>
            </a:endParaRPr>
          </a:p>
        </p:txBody>
      </p:sp>
      <p:grpSp>
        <p:nvGrpSpPr>
          <p:cNvPr id="25" name="Group 11"/>
          <p:cNvGrpSpPr>
            <a:grpSpLocks/>
          </p:cNvGrpSpPr>
          <p:nvPr/>
        </p:nvGrpSpPr>
        <p:grpSpPr bwMode="auto">
          <a:xfrm>
            <a:off x="8124825" y="3403600"/>
            <a:ext cx="638175" cy="711200"/>
            <a:chOff x="2928" y="1051"/>
            <a:chExt cx="840" cy="957"/>
          </a:xfrm>
        </p:grpSpPr>
        <p:sp>
          <p:nvSpPr>
            <p:cNvPr id="26" name="Freeform 12"/>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7" name="Oval 13"/>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8" name="Oval 14"/>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9" name="Oval 15"/>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 name="Oval 16"/>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 name="Oval 17"/>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2" name="Oval 18"/>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3" name="Oval 19"/>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4" name="AutoShape 20"/>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5" name="Freeform 21"/>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6" name="Freeform 22"/>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7" name="Freeform 23"/>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8" name="Freeform 24"/>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Tree>
    <p:extLst>
      <p:ext uri="{BB962C8B-B14F-4D97-AF65-F5344CB8AC3E}">
        <p14:creationId xmlns:p14="http://schemas.microsoft.com/office/powerpoint/2010/main" val="3125799314"/>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ern.jpg"/>
          <p:cNvPicPr>
            <a:picLocks noChangeAspect="1"/>
          </p:cNvPicPr>
          <p:nvPr/>
        </p:nvPicPr>
        <p:blipFill rotWithShape="1">
          <a:blip r:embed="rId2"/>
          <a:srcRect l="4266" r="3421" b="5548"/>
          <a:stretch/>
        </p:blipFill>
        <p:spPr>
          <a:xfrm>
            <a:off x="152400" y="1263372"/>
            <a:ext cx="8610600" cy="5049349"/>
          </a:xfrm>
          <a:prstGeom prst="rect">
            <a:avLst/>
          </a:prstGeom>
        </p:spPr>
      </p:pic>
      <p:sp>
        <p:nvSpPr>
          <p:cNvPr id="5" name="Rectangle 4"/>
          <p:cNvSpPr/>
          <p:nvPr/>
        </p:nvSpPr>
        <p:spPr>
          <a:xfrm>
            <a:off x="457200" y="5754469"/>
            <a:ext cx="2152448" cy="646331"/>
          </a:xfrm>
          <a:prstGeom prst="rect">
            <a:avLst/>
          </a:prstGeom>
        </p:spPr>
        <p:txBody>
          <a:bodyPr wrap="square">
            <a:spAutoFit/>
          </a:bodyPr>
          <a:lstStyle/>
          <a:p>
            <a:pPr algn="ctr" defTabSz="457200"/>
            <a:r>
              <a:rPr lang="en-US" i="1" dirty="0">
                <a:solidFill>
                  <a:srgbClr val="008000"/>
                </a:solidFill>
                <a:ea typeface="ＭＳ Ｐゴシック" pitchFamily="34" charset="-128"/>
              </a:rPr>
              <a:t>Nature prefers recursion, too!</a:t>
            </a:r>
            <a:endParaRPr lang="en-US" i="1" dirty="0">
              <a:solidFill>
                <a:prstClr val="black"/>
              </a:solidFill>
              <a:ea typeface="ＭＳ Ｐゴシック" pitchFamily="34" charset="-128"/>
            </a:endParaRPr>
          </a:p>
        </p:txBody>
      </p:sp>
      <p:sp>
        <p:nvSpPr>
          <p:cNvPr id="6" name="Text Box 6"/>
          <p:cNvSpPr txBox="1">
            <a:spLocks noChangeArrowheads="1"/>
          </p:cNvSpPr>
          <p:nvPr/>
        </p:nvSpPr>
        <p:spPr bwMode="auto">
          <a:xfrm>
            <a:off x="457200" y="176212"/>
            <a:ext cx="8305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4200" dirty="0">
                <a:solidFill>
                  <a:prstClr val="black"/>
                </a:solidFill>
                <a:latin typeface="Cambria" pitchFamily="18" charset="0"/>
              </a:rPr>
              <a:t>Recursion's </a:t>
            </a:r>
            <a:r>
              <a:rPr lang="en-US" sz="4200" i="1" dirty="0" smtClean="0">
                <a:solidFill>
                  <a:prstClr val="black"/>
                </a:solidFill>
                <a:latin typeface="Cambria" pitchFamily="18" charset="0"/>
              </a:rPr>
              <a:t>challenge</a:t>
            </a:r>
            <a:r>
              <a:rPr lang="en-US" sz="4200" dirty="0" smtClean="0">
                <a:solidFill>
                  <a:prstClr val="black"/>
                </a:solidFill>
                <a:latin typeface="Cambria" pitchFamily="18" charset="0"/>
              </a:rPr>
              <a:t>?</a:t>
            </a:r>
            <a:endParaRPr lang="en-US" sz="4200" dirty="0">
              <a:solidFill>
                <a:prstClr val="black"/>
              </a:solidFill>
              <a:latin typeface="Cambria" pitchFamily="18" charset="0"/>
            </a:endParaRPr>
          </a:p>
        </p:txBody>
      </p:sp>
      <p:sp>
        <p:nvSpPr>
          <p:cNvPr id="8" name="Rectangle 2"/>
          <p:cNvSpPr>
            <a:spLocks noChangeArrowheads="1"/>
          </p:cNvSpPr>
          <p:nvPr/>
        </p:nvSpPr>
        <p:spPr bwMode="auto">
          <a:xfrm>
            <a:off x="5302877" y="1143000"/>
            <a:ext cx="3637843"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en-US" sz="2100" dirty="0">
                <a:solidFill>
                  <a:prstClr val="black"/>
                </a:solidFill>
                <a:latin typeface="Cambria" pitchFamily="18" charset="0"/>
                <a:ea typeface="ＭＳ Ｐゴシック" pitchFamily="34" charset="-128"/>
              </a:rPr>
              <a:t>You need </a:t>
            </a:r>
            <a:r>
              <a:rPr lang="en-US" sz="2100" dirty="0">
                <a:solidFill>
                  <a:prstClr val="black"/>
                </a:solidFill>
                <a:latin typeface="Cambria" pitchFamily="18" charset="0"/>
                <a:ea typeface="ＭＳ Ｐゴシック" pitchFamily="34" charset="-128"/>
              </a:rPr>
              <a:t>to see BOTH the </a:t>
            </a:r>
            <a:r>
              <a:rPr lang="en-US" sz="2100" b="1" i="1" dirty="0">
                <a:solidFill>
                  <a:srgbClr val="008000"/>
                </a:solidFill>
                <a:latin typeface="Cambria" pitchFamily="18" charset="0"/>
                <a:ea typeface="ＭＳ Ｐゴシック" pitchFamily="34" charset="-128"/>
              </a:rPr>
              <a:t>self-similar </a:t>
            </a:r>
            <a:r>
              <a:rPr lang="en-US" sz="2100" b="1" i="1" dirty="0">
                <a:solidFill>
                  <a:srgbClr val="008000"/>
                </a:solidFill>
                <a:latin typeface="Cambria" pitchFamily="18" charset="0"/>
                <a:ea typeface="ＭＳ Ｐゴシック" pitchFamily="34" charset="-128"/>
              </a:rPr>
              <a:t>pieces  </a:t>
            </a:r>
            <a:r>
              <a:rPr lang="en-US" sz="2100" dirty="0">
                <a:solidFill>
                  <a:prstClr val="black"/>
                </a:solidFill>
                <a:latin typeface="Cambria" pitchFamily="18" charset="0"/>
                <a:ea typeface="ＭＳ Ｐゴシック" pitchFamily="34" charset="-128"/>
              </a:rPr>
              <a:t>AND </a:t>
            </a:r>
            <a:r>
              <a:rPr lang="en-US" sz="2100" dirty="0">
                <a:solidFill>
                  <a:prstClr val="black"/>
                </a:solidFill>
                <a:latin typeface="Cambria" pitchFamily="18" charset="0"/>
                <a:ea typeface="ＭＳ Ｐゴシック" pitchFamily="34" charset="-128"/>
              </a:rPr>
              <a:t>the </a:t>
            </a:r>
            <a:r>
              <a:rPr lang="en-US" sz="2100" b="1" i="1" dirty="0">
                <a:solidFill>
                  <a:srgbClr val="008000"/>
                </a:solidFill>
                <a:latin typeface="Cambria" pitchFamily="18" charset="0"/>
                <a:ea typeface="ＭＳ Ｐゴシック" pitchFamily="34" charset="-128"/>
              </a:rPr>
              <a:t>whole thing  </a:t>
            </a:r>
            <a:r>
              <a:rPr lang="en-US" sz="2100" dirty="0">
                <a:solidFill>
                  <a:prstClr val="black"/>
                </a:solidFill>
                <a:latin typeface="Cambria" pitchFamily="18" charset="0"/>
                <a:ea typeface="ＭＳ Ｐゴシック" pitchFamily="34" charset="-128"/>
              </a:rPr>
              <a:t>simultaneously!</a:t>
            </a:r>
          </a:p>
        </p:txBody>
      </p:sp>
      <p:grpSp>
        <p:nvGrpSpPr>
          <p:cNvPr id="10" name="Group 11"/>
          <p:cNvGrpSpPr>
            <a:grpSpLocks/>
          </p:cNvGrpSpPr>
          <p:nvPr/>
        </p:nvGrpSpPr>
        <p:grpSpPr bwMode="auto">
          <a:xfrm>
            <a:off x="140605" y="6005207"/>
            <a:ext cx="638175" cy="711200"/>
            <a:chOff x="2928" y="1051"/>
            <a:chExt cx="840" cy="957"/>
          </a:xfrm>
        </p:grpSpPr>
        <p:sp>
          <p:nvSpPr>
            <p:cNvPr id="11" name="Freeform 12"/>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eaLnBrk="0" fontAlgn="base" hangingPunct="0">
                <a:spcBef>
                  <a:spcPct val="0"/>
                </a:spcBef>
                <a:spcAft>
                  <a:spcPct val="0"/>
                </a:spcAft>
              </a:pPr>
              <a:endParaRPr lang="en-US" sz="2400">
                <a:solidFill>
                  <a:prstClr val="black"/>
                </a:solidFill>
                <a:latin typeface="Arial" charset="0"/>
                <a:ea typeface="ＭＳ Ｐゴシック" pitchFamily="34" charset="-128"/>
              </a:endParaRPr>
            </a:p>
          </p:txBody>
        </p:sp>
        <p:sp>
          <p:nvSpPr>
            <p:cNvPr id="12" name="Oval 13"/>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eaLnBrk="0" fontAlgn="base" hangingPunct="0">
                <a:spcBef>
                  <a:spcPct val="0"/>
                </a:spcBef>
                <a:spcAft>
                  <a:spcPct val="0"/>
                </a:spcAft>
              </a:pPr>
              <a:endParaRPr lang="en-US" sz="2400">
                <a:solidFill>
                  <a:prstClr val="black"/>
                </a:solidFill>
                <a:latin typeface="Arial" charset="0"/>
                <a:ea typeface="ＭＳ Ｐゴシック" pitchFamily="34" charset="-128"/>
              </a:endParaRPr>
            </a:p>
          </p:txBody>
        </p:sp>
        <p:sp>
          <p:nvSpPr>
            <p:cNvPr id="13" name="Oval 14"/>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prstClr val="black"/>
                </a:solidFill>
                <a:latin typeface="Arial" charset="0"/>
                <a:ea typeface="ＭＳ Ｐゴシック" pitchFamily="34" charset="-128"/>
              </a:endParaRPr>
            </a:p>
          </p:txBody>
        </p:sp>
        <p:sp>
          <p:nvSpPr>
            <p:cNvPr id="14" name="Oval 15"/>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prstClr val="black"/>
                </a:solidFill>
                <a:latin typeface="Arial" charset="0"/>
                <a:ea typeface="ＭＳ Ｐゴシック" pitchFamily="34" charset="-128"/>
              </a:endParaRPr>
            </a:p>
          </p:txBody>
        </p:sp>
        <p:sp>
          <p:nvSpPr>
            <p:cNvPr id="15" name="Oval 16"/>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prstClr val="black"/>
                </a:solidFill>
                <a:latin typeface="Arial" charset="0"/>
                <a:ea typeface="ＭＳ Ｐゴシック" pitchFamily="34" charset="-128"/>
              </a:endParaRPr>
            </a:p>
          </p:txBody>
        </p:sp>
        <p:sp>
          <p:nvSpPr>
            <p:cNvPr id="16" name="Oval 17"/>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prstClr val="black"/>
                </a:solidFill>
                <a:latin typeface="Arial" charset="0"/>
                <a:ea typeface="ＭＳ Ｐゴシック" pitchFamily="34" charset="-128"/>
              </a:endParaRPr>
            </a:p>
          </p:txBody>
        </p:sp>
        <p:sp>
          <p:nvSpPr>
            <p:cNvPr id="17" name="Oval 18"/>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prstClr val="black"/>
                </a:solidFill>
                <a:latin typeface="Arial" charset="0"/>
                <a:ea typeface="ＭＳ Ｐゴシック" pitchFamily="34" charset="-128"/>
              </a:endParaRPr>
            </a:p>
          </p:txBody>
        </p:sp>
        <p:sp>
          <p:nvSpPr>
            <p:cNvPr id="18" name="Oval 19"/>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prstClr val="black"/>
                </a:solidFill>
                <a:latin typeface="Arial" charset="0"/>
                <a:ea typeface="ＭＳ Ｐゴシック" pitchFamily="34" charset="-128"/>
              </a:endParaRPr>
            </a:p>
          </p:txBody>
        </p:sp>
        <p:sp>
          <p:nvSpPr>
            <p:cNvPr id="19" name="AutoShape 20"/>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prstClr val="black"/>
                </a:solidFill>
                <a:latin typeface="Arial" charset="0"/>
                <a:ea typeface="ＭＳ Ｐゴシック" pitchFamily="34" charset="-128"/>
              </a:endParaRPr>
            </a:p>
          </p:txBody>
        </p:sp>
        <p:sp>
          <p:nvSpPr>
            <p:cNvPr id="20" name="Freeform 21"/>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eaLnBrk="0" fontAlgn="base" hangingPunct="0">
                <a:spcBef>
                  <a:spcPct val="0"/>
                </a:spcBef>
                <a:spcAft>
                  <a:spcPct val="0"/>
                </a:spcAft>
              </a:pPr>
              <a:endParaRPr lang="en-US" sz="2400">
                <a:solidFill>
                  <a:prstClr val="black"/>
                </a:solidFill>
                <a:latin typeface="Arial" charset="0"/>
                <a:ea typeface="ＭＳ Ｐゴシック" pitchFamily="34" charset="-128"/>
              </a:endParaRPr>
            </a:p>
          </p:txBody>
        </p:sp>
        <p:sp>
          <p:nvSpPr>
            <p:cNvPr id="21" name="Freeform 22"/>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eaLnBrk="0" fontAlgn="base" hangingPunct="0">
                <a:spcBef>
                  <a:spcPct val="0"/>
                </a:spcBef>
                <a:spcAft>
                  <a:spcPct val="0"/>
                </a:spcAft>
              </a:pPr>
              <a:endParaRPr lang="en-US" sz="2400">
                <a:solidFill>
                  <a:prstClr val="black"/>
                </a:solidFill>
                <a:latin typeface="Arial" charset="0"/>
                <a:ea typeface="ＭＳ Ｐゴシック" pitchFamily="34" charset="-128"/>
              </a:endParaRPr>
            </a:p>
          </p:txBody>
        </p:sp>
        <p:sp>
          <p:nvSpPr>
            <p:cNvPr id="22" name="Freeform 23"/>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0" fontAlgn="base" hangingPunct="0">
                <a:spcBef>
                  <a:spcPct val="0"/>
                </a:spcBef>
                <a:spcAft>
                  <a:spcPct val="0"/>
                </a:spcAft>
              </a:pPr>
              <a:endParaRPr lang="en-US" sz="2400">
                <a:solidFill>
                  <a:prstClr val="black"/>
                </a:solidFill>
                <a:latin typeface="Arial" charset="0"/>
                <a:ea typeface="ＭＳ Ｐゴシック" pitchFamily="34" charset="-128"/>
              </a:endParaRPr>
            </a:p>
          </p:txBody>
        </p:sp>
        <p:sp>
          <p:nvSpPr>
            <p:cNvPr id="23" name="Freeform 24"/>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0" fontAlgn="base" hangingPunct="0">
                <a:spcBef>
                  <a:spcPct val="0"/>
                </a:spcBef>
                <a:spcAft>
                  <a:spcPct val="0"/>
                </a:spcAft>
              </a:pPr>
              <a:endParaRPr lang="en-US" sz="2400">
                <a:solidFill>
                  <a:prstClr val="black"/>
                </a:solidFill>
                <a:latin typeface="Arial" charset="0"/>
                <a:ea typeface="ＭＳ Ｐゴシック" pitchFamily="34" charset="-128"/>
              </a:endParaRPr>
            </a:p>
          </p:txBody>
        </p:sp>
      </p:gr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533520" y="1523880"/>
              <a:ext cx="7753680" cy="4563000"/>
            </p14:xfrm>
          </p:contentPart>
        </mc:Choice>
        <mc:Fallback xmlns="">
          <p:pic>
            <p:nvPicPr>
              <p:cNvPr id="2" name="Ink 1"/>
              <p:cNvPicPr/>
              <p:nvPr/>
            </p:nvPicPr>
            <p:blipFill>
              <a:blip r:embed="rId4"/>
              <a:stretch>
                <a:fillRect/>
              </a:stretch>
            </p:blipFill>
            <p:spPr>
              <a:xfrm>
                <a:off x="524160" y="1514520"/>
                <a:ext cx="7772400" cy="4581720"/>
              </a:xfrm>
              <a:prstGeom prst="rect">
                <a:avLst/>
              </a:prstGeom>
            </p:spPr>
          </p:pic>
        </mc:Fallback>
      </mc:AlternateContent>
    </p:spTree>
    <p:extLst>
      <p:ext uri="{BB962C8B-B14F-4D97-AF65-F5344CB8AC3E}">
        <p14:creationId xmlns:p14="http://schemas.microsoft.com/office/powerpoint/2010/main" val="2021305934"/>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cr1.jpg"/>
          <p:cNvPicPr>
            <a:picLocks noChangeAspect="1"/>
          </p:cNvPicPr>
          <p:nvPr/>
        </p:nvPicPr>
        <p:blipFill>
          <a:blip r:embed="rId2"/>
          <a:stretch>
            <a:fillRect/>
          </a:stretch>
        </p:blipFill>
        <p:spPr>
          <a:xfrm>
            <a:off x="263661" y="0"/>
            <a:ext cx="8616677" cy="6858000"/>
          </a:xfrm>
          <a:prstGeom prst="rect">
            <a:avLst/>
          </a:prstGeom>
        </p:spPr>
      </p:pic>
    </p:spTree>
    <p:extLst>
      <p:ext uri="{BB962C8B-B14F-4D97-AF65-F5344CB8AC3E}">
        <p14:creationId xmlns:p14="http://schemas.microsoft.com/office/powerpoint/2010/main" val="3023906310"/>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73990" y="190500"/>
            <a:ext cx="3167560" cy="646331"/>
          </a:xfrm>
          <a:prstGeom prst="rect">
            <a:avLst/>
          </a:prstGeom>
        </p:spPr>
        <p:txBody>
          <a:bodyPr wrap="square">
            <a:spAutoFit/>
          </a:bodyPr>
          <a:lstStyle/>
          <a:p>
            <a:pPr algn="ctr" defTabSz="457200"/>
            <a:r>
              <a:rPr lang="en-US" sz="3600" b="1" i="1" dirty="0">
                <a:solidFill>
                  <a:srgbClr val="008000"/>
                </a:solidFill>
                <a:ea typeface="ＭＳ Ｐゴシック" pitchFamily="34" charset="-128"/>
              </a:rPr>
              <a:t>Yes...  </a:t>
            </a:r>
            <a:r>
              <a:rPr lang="en-US" sz="3600" dirty="0">
                <a:solidFill>
                  <a:prstClr val="white">
                    <a:lumMod val="65000"/>
                  </a:prstClr>
                </a:solidFill>
                <a:ea typeface="ＭＳ Ｐゴシック" pitchFamily="34" charset="-128"/>
              </a:rPr>
              <a:t>and no.</a:t>
            </a:r>
            <a:endParaRPr lang="en-US" sz="3600">
              <a:solidFill>
                <a:prstClr val="white">
                  <a:lumMod val="65000"/>
                </a:prstClr>
              </a:solidFill>
              <a:ea typeface="ＭＳ Ｐゴシック" pitchFamily="34" charset="-128"/>
            </a:endParaRPr>
          </a:p>
        </p:txBody>
      </p:sp>
      <p:sp>
        <p:nvSpPr>
          <p:cNvPr id="8" name="Rectangle 7"/>
          <p:cNvSpPr/>
          <p:nvPr/>
        </p:nvSpPr>
        <p:spPr>
          <a:xfrm>
            <a:off x="597268" y="190500"/>
            <a:ext cx="4671922" cy="646331"/>
          </a:xfrm>
          <a:prstGeom prst="rect">
            <a:avLst/>
          </a:prstGeom>
        </p:spPr>
        <p:txBody>
          <a:bodyPr wrap="none">
            <a:spAutoFit/>
          </a:bodyPr>
          <a:lstStyle/>
          <a:p>
            <a:pPr defTabSz="457200"/>
            <a:r>
              <a:rPr lang="en-US" sz="3600" dirty="0">
                <a:solidFill>
                  <a:prstClr val="black"/>
                </a:solidFill>
                <a:ea typeface="ＭＳ Ｐゴシック" pitchFamily="34" charset="-128"/>
              </a:rPr>
              <a:t>Are these rules for real?</a:t>
            </a:r>
            <a:endParaRPr lang="en-US" sz="3600">
              <a:solidFill>
                <a:prstClr val="black"/>
              </a:solidFill>
              <a:ea typeface="ＭＳ Ｐゴシック" pitchFamily="34" charset="-128"/>
            </a:endParaRPr>
          </a:p>
        </p:txBody>
      </p:sp>
      <p:pic>
        <p:nvPicPr>
          <p:cNvPr id="9" name="Picture 8" descr="Lcr2.jpg"/>
          <p:cNvPicPr>
            <a:picLocks noChangeAspect="1"/>
          </p:cNvPicPr>
          <p:nvPr/>
        </p:nvPicPr>
        <p:blipFill>
          <a:blip r:embed="rId2"/>
          <a:stretch>
            <a:fillRect/>
          </a:stretch>
        </p:blipFill>
        <p:spPr>
          <a:xfrm>
            <a:off x="-396885" y="0"/>
            <a:ext cx="10312176" cy="6857999"/>
          </a:xfrm>
          <a:prstGeom prst="rect">
            <a:avLst/>
          </a:prstGeom>
        </p:spPr>
      </p:pic>
    </p:spTree>
    <p:extLst>
      <p:ext uri="{BB962C8B-B14F-4D97-AF65-F5344CB8AC3E}">
        <p14:creationId xmlns:p14="http://schemas.microsoft.com/office/powerpoint/2010/main" val="4003753209"/>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ragon-blood-tree.jpg"/>
          <p:cNvPicPr>
            <a:picLocks noChangeAspect="1"/>
          </p:cNvPicPr>
          <p:nvPr/>
        </p:nvPicPr>
        <p:blipFill>
          <a:blip r:embed="rId2"/>
          <a:stretch>
            <a:fillRect/>
          </a:stretch>
        </p:blipFill>
        <p:spPr>
          <a:xfrm>
            <a:off x="457200" y="304800"/>
            <a:ext cx="8382000" cy="6286501"/>
          </a:xfrm>
          <a:prstGeom prst="rect">
            <a:avLst/>
          </a:prstGeom>
        </p:spPr>
      </p:pic>
      <p:pic>
        <p:nvPicPr>
          <p:cNvPr id="6" name="Picture 5" descr="dragon2.jpg"/>
          <p:cNvPicPr>
            <a:picLocks noChangeAspect="1"/>
          </p:cNvPicPr>
          <p:nvPr/>
        </p:nvPicPr>
        <p:blipFill>
          <a:blip r:embed="rId3"/>
          <a:stretch>
            <a:fillRect/>
          </a:stretch>
        </p:blipFill>
        <p:spPr>
          <a:xfrm rot="16200000">
            <a:off x="5222779" y="1525156"/>
            <a:ext cx="3954468" cy="2970022"/>
          </a:xfrm>
          <a:prstGeom prst="rect">
            <a:avLst/>
          </a:prstGeom>
        </p:spPr>
      </p:pic>
      <p:sp>
        <p:nvSpPr>
          <p:cNvPr id="4" name="TextBox 3"/>
          <p:cNvSpPr txBox="1"/>
          <p:nvPr/>
        </p:nvSpPr>
        <p:spPr>
          <a:xfrm>
            <a:off x="5791200" y="381000"/>
            <a:ext cx="2971800" cy="461665"/>
          </a:xfrm>
          <a:prstGeom prst="rect">
            <a:avLst/>
          </a:prstGeom>
          <a:noFill/>
        </p:spPr>
        <p:txBody>
          <a:bodyPr wrap="square" rtlCol="0">
            <a:spAutoFit/>
          </a:bodyPr>
          <a:lstStyle/>
          <a:p>
            <a:pPr algn="ctr" eaLnBrk="0" fontAlgn="base" hangingPunct="0">
              <a:spcBef>
                <a:spcPct val="0"/>
              </a:spcBef>
              <a:spcAft>
                <a:spcPct val="0"/>
              </a:spcAft>
            </a:pPr>
            <a:r>
              <a:rPr lang="en-US" sz="2400" dirty="0">
                <a:solidFill>
                  <a:prstClr val="black"/>
                </a:solidFill>
                <a:latin typeface="Cambria" pitchFamily="18" charset="0"/>
                <a:ea typeface="ＭＳ Ｐゴシック" pitchFamily="34" charset="-128"/>
              </a:rPr>
              <a:t>Dragon's-blood Tree</a:t>
            </a:r>
            <a:endParaRPr lang="en-US" sz="2400" dirty="0">
              <a:solidFill>
                <a:prstClr val="black"/>
              </a:solidFill>
              <a:latin typeface="Cambria" pitchFamily="18" charset="0"/>
              <a:ea typeface="ＭＳ Ｐゴシック" pitchFamily="34" charset="-128"/>
            </a:endParaRPr>
          </a:p>
        </p:txBody>
      </p:sp>
    </p:spTree>
    <p:extLst>
      <p:ext uri="{BB962C8B-B14F-4D97-AF65-F5344CB8AC3E}">
        <p14:creationId xmlns:p14="http://schemas.microsoft.com/office/powerpoint/2010/main" val="3476779872"/>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andreal.jpg"/>
          <p:cNvPicPr>
            <a:picLocks noChangeAspect="1"/>
          </p:cNvPicPr>
          <p:nvPr/>
        </p:nvPicPr>
        <p:blipFill>
          <a:blip r:embed="rId2"/>
          <a:srcRect l="11726" t="6921" r="4724"/>
          <a:stretch>
            <a:fillRect/>
          </a:stretch>
        </p:blipFill>
        <p:spPr>
          <a:xfrm>
            <a:off x="380635" y="381000"/>
            <a:ext cx="4577781" cy="4481539"/>
          </a:xfrm>
          <a:prstGeom prst="rect">
            <a:avLst/>
          </a:prstGeom>
        </p:spPr>
      </p:pic>
      <p:sp>
        <p:nvSpPr>
          <p:cNvPr id="7" name="Rectangle 6"/>
          <p:cNvSpPr/>
          <p:nvPr/>
        </p:nvSpPr>
        <p:spPr>
          <a:xfrm>
            <a:off x="608006" y="5433536"/>
            <a:ext cx="7881453" cy="738664"/>
          </a:xfrm>
          <a:prstGeom prst="rect">
            <a:avLst/>
          </a:prstGeom>
        </p:spPr>
        <p:txBody>
          <a:bodyPr wrap="none">
            <a:spAutoFit/>
          </a:bodyPr>
          <a:lstStyle/>
          <a:p>
            <a:pPr algn="ctr" defTabSz="457200"/>
            <a:r>
              <a:rPr lang="en-US" sz="4200" dirty="0">
                <a:solidFill>
                  <a:prstClr val="black"/>
                </a:solidFill>
                <a:latin typeface="Cambria" pitchFamily="18" charset="0"/>
                <a:ea typeface="ＭＳ Ｐゴシック" pitchFamily="34" charset="-128"/>
              </a:rPr>
              <a:t>T</a:t>
            </a:r>
            <a:r>
              <a:rPr lang="en-US" sz="4200" dirty="0">
                <a:solidFill>
                  <a:prstClr val="black"/>
                </a:solidFill>
                <a:latin typeface="Cambria" pitchFamily="18" charset="0"/>
                <a:ea typeface="ＭＳ Ｐゴシック" pitchFamily="34" charset="-128"/>
              </a:rPr>
              <a:t>here still has to be a </a:t>
            </a:r>
            <a:r>
              <a:rPr lang="en-US" sz="4200" b="1" i="1" dirty="0">
                <a:solidFill>
                  <a:prstClr val="black"/>
                </a:solidFill>
                <a:latin typeface="Cambria" pitchFamily="18" charset="0"/>
                <a:ea typeface="ＭＳ Ｐゴシック" pitchFamily="34" charset="-128"/>
              </a:rPr>
              <a:t>b</a:t>
            </a:r>
            <a:r>
              <a:rPr lang="en-US" sz="4200" b="1" i="1" dirty="0">
                <a:solidFill>
                  <a:prstClr val="black"/>
                </a:solidFill>
                <a:latin typeface="Cambria" pitchFamily="18" charset="0"/>
                <a:ea typeface="ＭＳ Ｐゴシック" pitchFamily="34" charset="-128"/>
              </a:rPr>
              <a:t>ase case</a:t>
            </a:r>
            <a:r>
              <a:rPr lang="en-US" sz="4200" dirty="0">
                <a:solidFill>
                  <a:prstClr val="black"/>
                </a:solidFill>
                <a:latin typeface="Cambria" pitchFamily="18" charset="0"/>
                <a:ea typeface="ＭＳ Ｐゴシック" pitchFamily="34" charset="-128"/>
              </a:rPr>
              <a:t>…</a:t>
            </a:r>
            <a:endParaRPr lang="en-US" sz="4200" dirty="0">
              <a:solidFill>
                <a:prstClr val="black"/>
              </a:solidFill>
              <a:latin typeface="Cambria" pitchFamily="18" charset="0"/>
              <a:ea typeface="ＭＳ Ｐゴシック" pitchFamily="34" charset="-128"/>
            </a:endParaRPr>
          </a:p>
        </p:txBody>
      </p:sp>
      <p:pic>
        <p:nvPicPr>
          <p:cNvPr id="10" name="Picture 9" descr="dragon2.jpg"/>
          <p:cNvPicPr>
            <a:picLocks noChangeAspect="1"/>
          </p:cNvPicPr>
          <p:nvPr/>
        </p:nvPicPr>
        <p:blipFill>
          <a:blip r:embed="rId3"/>
          <a:stretch>
            <a:fillRect/>
          </a:stretch>
        </p:blipFill>
        <p:spPr>
          <a:xfrm rot="16200000">
            <a:off x="4777915" y="953654"/>
            <a:ext cx="4464606" cy="3353163"/>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2838600" y="961920"/>
              <a:ext cx="628920" cy="2286360"/>
            </p14:xfrm>
          </p:contentPart>
        </mc:Choice>
        <mc:Fallback xmlns="">
          <p:pic>
            <p:nvPicPr>
              <p:cNvPr id="2" name="Ink 1"/>
              <p:cNvPicPr/>
              <p:nvPr/>
            </p:nvPicPr>
            <p:blipFill>
              <a:blip r:embed="rId5"/>
              <a:stretch>
                <a:fillRect/>
              </a:stretch>
            </p:blipFill>
            <p:spPr>
              <a:xfrm>
                <a:off x="2829240" y="952560"/>
                <a:ext cx="647640" cy="2305080"/>
              </a:xfrm>
              <a:prstGeom prst="rect">
                <a:avLst/>
              </a:prstGeom>
            </p:spPr>
          </p:pic>
        </mc:Fallback>
      </mc:AlternateContent>
    </p:spTree>
    <p:extLst>
      <p:ext uri="{BB962C8B-B14F-4D97-AF65-F5344CB8AC3E}">
        <p14:creationId xmlns:p14="http://schemas.microsoft.com/office/powerpoint/2010/main" val="2514408880"/>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andreal.jpg"/>
          <p:cNvPicPr>
            <a:picLocks noChangeAspect="1"/>
          </p:cNvPicPr>
          <p:nvPr/>
        </p:nvPicPr>
        <p:blipFill>
          <a:blip r:embed="rId2"/>
          <a:srcRect l="11726" t="6921" r="4724"/>
          <a:stretch>
            <a:fillRect/>
          </a:stretch>
        </p:blipFill>
        <p:spPr>
          <a:xfrm>
            <a:off x="380635" y="381000"/>
            <a:ext cx="4577781" cy="4481539"/>
          </a:xfrm>
          <a:prstGeom prst="rect">
            <a:avLst/>
          </a:prstGeom>
        </p:spPr>
      </p:pic>
      <p:sp>
        <p:nvSpPr>
          <p:cNvPr id="7" name="Rectangle 6"/>
          <p:cNvSpPr/>
          <p:nvPr/>
        </p:nvSpPr>
        <p:spPr>
          <a:xfrm>
            <a:off x="6035119" y="5470983"/>
            <a:ext cx="2023311" cy="738664"/>
          </a:xfrm>
          <a:prstGeom prst="rect">
            <a:avLst/>
          </a:prstGeom>
        </p:spPr>
        <p:txBody>
          <a:bodyPr wrap="none">
            <a:spAutoFit/>
          </a:bodyPr>
          <a:lstStyle/>
          <a:p>
            <a:pPr algn="ctr" defTabSz="457200"/>
            <a:r>
              <a:rPr lang="en-US" sz="4200" b="1" i="1" dirty="0">
                <a:solidFill>
                  <a:srgbClr val="C00000"/>
                </a:solidFill>
                <a:latin typeface="Cambria" pitchFamily="18" charset="0"/>
                <a:ea typeface="ＭＳ Ｐゴシック" pitchFamily="34" charset="-128"/>
              </a:rPr>
              <a:t>or else!</a:t>
            </a:r>
            <a:endParaRPr lang="en-US" sz="4200" b="1" i="1" dirty="0">
              <a:solidFill>
                <a:srgbClr val="C00000"/>
              </a:solidFill>
              <a:latin typeface="Cambria" pitchFamily="18" charset="0"/>
              <a:ea typeface="ＭＳ Ｐゴシック" pitchFamily="34" charset="-128"/>
            </a:endParaRPr>
          </a:p>
        </p:txBody>
      </p:sp>
      <p:pic>
        <p:nvPicPr>
          <p:cNvPr id="5" name="Picture 4" descr="hand.jpg"/>
          <p:cNvPicPr>
            <a:picLocks noChangeAspect="1"/>
          </p:cNvPicPr>
          <p:nvPr/>
        </p:nvPicPr>
        <p:blipFill>
          <a:blip r:embed="rId3"/>
          <a:srcRect l="8248" t="4830"/>
          <a:stretch>
            <a:fillRect/>
          </a:stretch>
        </p:blipFill>
        <p:spPr>
          <a:xfrm rot="5400000">
            <a:off x="4803183" y="696702"/>
            <a:ext cx="4487184" cy="3844494"/>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6620040" y="5019840"/>
              <a:ext cx="600480" cy="381240"/>
            </p14:xfrm>
          </p:contentPart>
        </mc:Choice>
        <mc:Fallback xmlns="">
          <p:pic>
            <p:nvPicPr>
              <p:cNvPr id="2" name="Ink 1"/>
              <p:cNvPicPr/>
              <p:nvPr/>
            </p:nvPicPr>
            <p:blipFill>
              <a:blip r:embed="rId5"/>
              <a:stretch>
                <a:fillRect/>
              </a:stretch>
            </p:blipFill>
            <p:spPr>
              <a:xfrm>
                <a:off x="6610680" y="5010480"/>
                <a:ext cx="619200" cy="399960"/>
              </a:xfrm>
              <a:prstGeom prst="rect">
                <a:avLst/>
              </a:prstGeom>
            </p:spPr>
          </p:pic>
        </mc:Fallback>
      </mc:AlternateContent>
    </p:spTree>
    <p:extLst>
      <p:ext uri="{BB962C8B-B14F-4D97-AF65-F5344CB8AC3E}">
        <p14:creationId xmlns:p14="http://schemas.microsoft.com/office/powerpoint/2010/main" val="202342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Box 72"/>
          <p:cNvSpPr txBox="1">
            <a:spLocks noChangeArrowheads="1"/>
          </p:cNvSpPr>
          <p:nvPr/>
        </p:nvSpPr>
        <p:spPr bwMode="auto">
          <a:xfrm>
            <a:off x="228600" y="152400"/>
            <a:ext cx="8610600" cy="738664"/>
          </a:xfrm>
          <a:prstGeom prst="rect">
            <a:avLst/>
          </a:prstGeom>
          <a:solidFill>
            <a:schemeClr val="bg1"/>
          </a:solidFill>
          <a:ln w="9525">
            <a:noFill/>
            <a:miter lim="800000"/>
            <a:headEnd/>
            <a:tailEnd/>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US" sz="4200" b="1" i="1" dirty="0" smtClean="0">
                <a:solidFill>
                  <a:srgbClr val="000000"/>
                </a:solidFill>
                <a:latin typeface="Cambria" pitchFamily="18" charset="0"/>
              </a:rPr>
              <a:t>Computer</a:t>
            </a:r>
            <a:r>
              <a:rPr lang="en-US" sz="4200" dirty="0" smtClean="0">
                <a:solidFill>
                  <a:srgbClr val="000000"/>
                </a:solidFill>
                <a:latin typeface="Cambria" pitchFamily="18" charset="0"/>
              </a:rPr>
              <a:t> command-line</a:t>
            </a:r>
            <a:endParaRPr lang="en-US" sz="4200" dirty="0">
              <a:solidFill>
                <a:srgbClr val="000000"/>
              </a:solidFill>
              <a:latin typeface="Cambria" pitchFamily="18" charset="0"/>
            </a:endParaRPr>
          </a:p>
        </p:txBody>
      </p:sp>
      <p:sp>
        <p:nvSpPr>
          <p:cNvPr id="2" name="TextBox 1"/>
          <p:cNvSpPr txBox="1"/>
          <p:nvPr/>
        </p:nvSpPr>
        <p:spPr>
          <a:xfrm>
            <a:off x="5867400" y="3588603"/>
            <a:ext cx="2667000" cy="830997"/>
          </a:xfrm>
          <a:prstGeom prst="rect">
            <a:avLst/>
          </a:prstGeom>
          <a:solidFill>
            <a:srgbClr val="CCECFF"/>
          </a:solidFill>
        </p:spPr>
        <p:txBody>
          <a:bodyPr wrap="square" rtlCol="0">
            <a:spAutoFit/>
          </a:bodyPr>
          <a:lstStyle/>
          <a:p>
            <a:pPr algn="ctr" eaLnBrk="0" fontAlgn="base" hangingPunct="0">
              <a:spcBef>
                <a:spcPct val="0"/>
              </a:spcBef>
              <a:spcAft>
                <a:spcPct val="0"/>
              </a:spcAft>
            </a:pPr>
            <a:r>
              <a:rPr lang="en-US" sz="2400" dirty="0">
                <a:solidFill>
                  <a:srgbClr val="000000"/>
                </a:solidFill>
                <a:latin typeface="Cambria" panose="02040503050406030204" pitchFamily="18" charset="0"/>
              </a:rPr>
              <a:t>runs the Python language</a:t>
            </a:r>
            <a:endParaRPr lang="en-US" sz="2400" dirty="0">
              <a:solidFill>
                <a:srgbClr val="000000"/>
              </a:solidFill>
              <a:latin typeface="Cambria" panose="02040503050406030204" pitchFamily="18" charset="0"/>
            </a:endParaRPr>
          </a:p>
        </p:txBody>
      </p:sp>
      <p:sp>
        <p:nvSpPr>
          <p:cNvPr id="7" name="TextBox 72"/>
          <p:cNvSpPr txBox="1">
            <a:spLocks noChangeArrowheads="1"/>
          </p:cNvSpPr>
          <p:nvPr/>
        </p:nvSpPr>
        <p:spPr bwMode="auto">
          <a:xfrm>
            <a:off x="228600" y="3581400"/>
            <a:ext cx="5562600" cy="738664"/>
          </a:xfrm>
          <a:prstGeom prst="rect">
            <a:avLst/>
          </a:prstGeom>
          <a:noFill/>
          <a:ln w="9525">
            <a:noFill/>
            <a:miter lim="800000"/>
            <a:headEnd/>
            <a:tailEnd/>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US" sz="4200" b="1" i="1" dirty="0" smtClean="0">
                <a:solidFill>
                  <a:srgbClr val="000000"/>
                </a:solidFill>
                <a:latin typeface="Cambria" pitchFamily="18" charset="0"/>
              </a:rPr>
              <a:t>Python</a:t>
            </a:r>
            <a:r>
              <a:rPr lang="en-US" sz="4200" dirty="0" smtClean="0">
                <a:solidFill>
                  <a:srgbClr val="000000"/>
                </a:solidFill>
                <a:latin typeface="Cambria" pitchFamily="18" charset="0"/>
              </a:rPr>
              <a:t> command-line</a:t>
            </a:r>
            <a:endParaRPr lang="en-US" sz="4200" dirty="0">
              <a:solidFill>
                <a:srgbClr val="000000"/>
              </a:solidFill>
              <a:latin typeface="Cambria" pitchFamily="18" charset="0"/>
            </a:endParaRPr>
          </a:p>
        </p:txBody>
      </p:sp>
      <p:sp>
        <p:nvSpPr>
          <p:cNvPr id="8" name="TextBox 7"/>
          <p:cNvSpPr txBox="1"/>
          <p:nvPr/>
        </p:nvSpPr>
        <p:spPr>
          <a:xfrm>
            <a:off x="6324600" y="129654"/>
            <a:ext cx="2590800" cy="830997"/>
          </a:xfrm>
          <a:prstGeom prst="rect">
            <a:avLst/>
          </a:prstGeom>
          <a:solidFill>
            <a:srgbClr val="FFCC99"/>
          </a:solidFill>
        </p:spPr>
        <p:txBody>
          <a:bodyPr wrap="square" rtlCol="0">
            <a:spAutoFit/>
          </a:bodyPr>
          <a:lstStyle/>
          <a:p>
            <a:pPr algn="ctr" eaLnBrk="0" fontAlgn="base" hangingPunct="0">
              <a:spcBef>
                <a:spcPct val="0"/>
              </a:spcBef>
              <a:spcAft>
                <a:spcPct val="0"/>
              </a:spcAft>
            </a:pPr>
            <a:r>
              <a:rPr lang="en-US" sz="2400" dirty="0">
                <a:solidFill>
                  <a:srgbClr val="000000"/>
                </a:solidFill>
                <a:latin typeface="Cambria" panose="02040503050406030204" pitchFamily="18" charset="0"/>
              </a:rPr>
              <a:t>uses a "shell" language</a:t>
            </a:r>
            <a:endParaRPr lang="en-US" sz="2400" dirty="0">
              <a:solidFill>
                <a:srgbClr val="000000"/>
              </a:solidFill>
              <a:latin typeface="Cambria" panose="02040503050406030204" pitchFamily="18" charset="0"/>
            </a:endParaRPr>
          </a:p>
        </p:txBody>
      </p:sp>
      <p:sp>
        <p:nvSpPr>
          <p:cNvPr id="3" name="TextBox 2"/>
          <p:cNvSpPr txBox="1"/>
          <p:nvPr/>
        </p:nvSpPr>
        <p:spPr>
          <a:xfrm>
            <a:off x="1295400" y="1028216"/>
            <a:ext cx="2819400" cy="461665"/>
          </a:xfrm>
          <a:prstGeom prst="rect">
            <a:avLst/>
          </a:prstGeom>
          <a:noFill/>
        </p:spPr>
        <p:txBody>
          <a:bodyPr wrap="square" rtlCol="0">
            <a:spAutoFit/>
          </a:bodyPr>
          <a:lstStyle/>
          <a:p>
            <a:pPr eaLnBrk="0" fontAlgn="base" hangingPunct="0">
              <a:spcBef>
                <a:spcPct val="0"/>
              </a:spcBef>
              <a:spcAft>
                <a:spcPct val="0"/>
              </a:spcAft>
            </a:pPr>
            <a:r>
              <a:rPr lang="en-US" sz="2400" b="1" dirty="0">
                <a:solidFill>
                  <a:srgbClr val="000000"/>
                </a:solidFill>
                <a:latin typeface="Courier New" panose="02070309020205020404" pitchFamily="49" charset="0"/>
                <a:cs typeface="Courier New" panose="02070309020205020404" pitchFamily="49" charset="0"/>
              </a:rPr>
              <a:t>% cd Desktop</a:t>
            </a:r>
            <a:endParaRPr lang="en-US" sz="2400" b="1" dirty="0">
              <a:solidFill>
                <a:srgbClr val="000000"/>
              </a:solidFill>
              <a:latin typeface="Courier New" panose="02070309020205020404" pitchFamily="49" charset="0"/>
              <a:cs typeface="Courier New" panose="02070309020205020404" pitchFamily="49" charset="0"/>
            </a:endParaRPr>
          </a:p>
        </p:txBody>
      </p:sp>
      <p:sp>
        <p:nvSpPr>
          <p:cNvPr id="10" name="TextBox 9"/>
          <p:cNvSpPr txBox="1"/>
          <p:nvPr/>
        </p:nvSpPr>
        <p:spPr>
          <a:xfrm>
            <a:off x="1295400" y="1524000"/>
            <a:ext cx="2819400" cy="461665"/>
          </a:xfrm>
          <a:prstGeom prst="rect">
            <a:avLst/>
          </a:prstGeom>
          <a:noFill/>
        </p:spPr>
        <p:txBody>
          <a:bodyPr wrap="square" rtlCol="0">
            <a:spAutoFit/>
          </a:bodyPr>
          <a:lstStyle/>
          <a:p>
            <a:pPr eaLnBrk="0" fontAlgn="base" hangingPunct="0">
              <a:spcBef>
                <a:spcPct val="0"/>
              </a:spcBef>
              <a:spcAft>
                <a:spcPct val="0"/>
              </a:spcAft>
            </a:pPr>
            <a:r>
              <a:rPr lang="en-US" sz="2400" b="1" dirty="0">
                <a:solidFill>
                  <a:srgbClr val="000000"/>
                </a:solidFill>
                <a:latin typeface="Courier New" panose="02070309020205020404" pitchFamily="49" charset="0"/>
                <a:cs typeface="Courier New" panose="02070309020205020404" pitchFamily="49" charset="0"/>
              </a:rPr>
              <a:t>% </a:t>
            </a:r>
            <a:r>
              <a:rPr lang="en-US" sz="2400" b="1" dirty="0" err="1">
                <a:solidFill>
                  <a:srgbClr val="000000"/>
                </a:solidFill>
                <a:latin typeface="Courier New" panose="02070309020205020404" pitchFamily="49" charset="0"/>
                <a:cs typeface="Courier New" panose="02070309020205020404" pitchFamily="49" charset="0"/>
              </a:rPr>
              <a:t>ls</a:t>
            </a:r>
            <a:r>
              <a:rPr lang="en-US" sz="2400" b="1" dirty="0">
                <a:solidFill>
                  <a:srgbClr val="000000"/>
                </a:solidFill>
                <a:latin typeface="Courier New" panose="02070309020205020404" pitchFamily="49" charset="0"/>
                <a:cs typeface="Courier New" panose="02070309020205020404" pitchFamily="49" charset="0"/>
              </a:rPr>
              <a:t>  </a:t>
            </a:r>
            <a:r>
              <a:rPr lang="en-US" sz="2400" b="1" dirty="0">
                <a:solidFill>
                  <a:srgbClr val="000000"/>
                </a:solidFill>
                <a:latin typeface="Calibri" panose="020F0502020204030204" pitchFamily="34" charset="0"/>
                <a:cs typeface="Courier New" panose="02070309020205020404" pitchFamily="49" charset="0"/>
              </a:rPr>
              <a:t>or</a:t>
            </a:r>
            <a:r>
              <a:rPr lang="en-US" sz="2400" b="1" dirty="0">
                <a:solidFill>
                  <a:srgbClr val="000000"/>
                </a:solidFill>
                <a:latin typeface="Courier New" panose="02070309020205020404" pitchFamily="49" charset="0"/>
                <a:cs typeface="Courier New" panose="02070309020205020404" pitchFamily="49" charset="0"/>
              </a:rPr>
              <a:t>  </a:t>
            </a:r>
            <a:r>
              <a:rPr lang="en-US" sz="2400" b="1" dirty="0" err="1">
                <a:solidFill>
                  <a:srgbClr val="000000"/>
                </a:solidFill>
                <a:latin typeface="Courier New" panose="02070309020205020404" pitchFamily="49" charset="0"/>
                <a:cs typeface="Courier New" panose="02070309020205020404" pitchFamily="49" charset="0"/>
              </a:rPr>
              <a:t>dir</a:t>
            </a:r>
            <a:endParaRPr lang="en-US" sz="2400" b="1" dirty="0">
              <a:solidFill>
                <a:srgbClr val="000000"/>
              </a:solidFill>
              <a:latin typeface="Courier New" panose="02070309020205020404" pitchFamily="49" charset="0"/>
              <a:cs typeface="Courier New" panose="02070309020205020404" pitchFamily="49" charset="0"/>
            </a:endParaRPr>
          </a:p>
        </p:txBody>
      </p:sp>
      <p:sp>
        <p:nvSpPr>
          <p:cNvPr id="11" name="TextBox 10"/>
          <p:cNvSpPr txBox="1"/>
          <p:nvPr/>
        </p:nvSpPr>
        <p:spPr>
          <a:xfrm>
            <a:off x="1295400" y="2057400"/>
            <a:ext cx="2819400" cy="461665"/>
          </a:xfrm>
          <a:prstGeom prst="rect">
            <a:avLst/>
          </a:prstGeom>
          <a:noFill/>
        </p:spPr>
        <p:txBody>
          <a:bodyPr wrap="square" rtlCol="0">
            <a:spAutoFit/>
          </a:bodyPr>
          <a:lstStyle/>
          <a:p>
            <a:pPr eaLnBrk="0" fontAlgn="base" hangingPunct="0">
              <a:spcBef>
                <a:spcPct val="0"/>
              </a:spcBef>
              <a:spcAft>
                <a:spcPct val="0"/>
              </a:spcAft>
            </a:pPr>
            <a:r>
              <a:rPr lang="en-US" sz="2400" b="1" dirty="0">
                <a:solidFill>
                  <a:srgbClr val="000000"/>
                </a:solidFill>
                <a:latin typeface="Courier New" panose="02070309020205020404" pitchFamily="49" charset="0"/>
                <a:cs typeface="Courier New" panose="02070309020205020404" pitchFamily="49" charset="0"/>
              </a:rPr>
              <a:t>% python</a:t>
            </a:r>
            <a:endParaRPr lang="en-US" sz="2400" b="1" dirty="0">
              <a:solidFill>
                <a:srgbClr val="000000"/>
              </a:solidFill>
              <a:latin typeface="Courier New" panose="02070309020205020404" pitchFamily="49" charset="0"/>
              <a:cs typeface="Courier New" panose="02070309020205020404" pitchFamily="49" charset="0"/>
            </a:endParaRPr>
          </a:p>
        </p:txBody>
      </p:sp>
      <p:sp>
        <p:nvSpPr>
          <p:cNvPr id="12" name="TextBox 11"/>
          <p:cNvSpPr txBox="1"/>
          <p:nvPr/>
        </p:nvSpPr>
        <p:spPr>
          <a:xfrm>
            <a:off x="1295400" y="4457216"/>
            <a:ext cx="2819400" cy="461665"/>
          </a:xfrm>
          <a:prstGeom prst="rect">
            <a:avLst/>
          </a:prstGeom>
          <a:noFill/>
        </p:spPr>
        <p:txBody>
          <a:bodyPr wrap="square" rtlCol="0">
            <a:spAutoFit/>
          </a:bodyPr>
          <a:lstStyle/>
          <a:p>
            <a:pPr eaLnBrk="0" fontAlgn="base" hangingPunct="0">
              <a:spcBef>
                <a:spcPct val="0"/>
              </a:spcBef>
              <a:spcAft>
                <a:spcPct val="0"/>
              </a:spcAft>
            </a:pPr>
            <a:r>
              <a:rPr lang="en-US" sz="2400" b="1" dirty="0">
                <a:solidFill>
                  <a:srgbClr val="000000"/>
                </a:solidFill>
                <a:latin typeface="Courier New" panose="02070309020205020404" pitchFamily="49" charset="0"/>
                <a:cs typeface="Courier New" panose="02070309020205020404" pitchFamily="49" charset="0"/>
              </a:rPr>
              <a:t>&gt;&gt;&gt; 6*7</a:t>
            </a:r>
            <a:endParaRPr lang="en-US" sz="2400" b="1" dirty="0">
              <a:solidFill>
                <a:srgbClr val="000000"/>
              </a:solidFill>
              <a:latin typeface="Courier New" panose="02070309020205020404" pitchFamily="49" charset="0"/>
              <a:cs typeface="Courier New" panose="02070309020205020404" pitchFamily="49" charset="0"/>
            </a:endParaRPr>
          </a:p>
        </p:txBody>
      </p:sp>
      <p:sp>
        <p:nvSpPr>
          <p:cNvPr id="13" name="TextBox 12"/>
          <p:cNvSpPr txBox="1"/>
          <p:nvPr/>
        </p:nvSpPr>
        <p:spPr>
          <a:xfrm>
            <a:off x="1295400" y="4951189"/>
            <a:ext cx="5905500" cy="461665"/>
          </a:xfrm>
          <a:prstGeom prst="rect">
            <a:avLst/>
          </a:prstGeom>
          <a:noFill/>
        </p:spPr>
        <p:txBody>
          <a:bodyPr wrap="square" rtlCol="0">
            <a:spAutoFit/>
          </a:bodyPr>
          <a:lstStyle/>
          <a:p>
            <a:pPr eaLnBrk="0" fontAlgn="base" hangingPunct="0">
              <a:spcBef>
                <a:spcPct val="0"/>
              </a:spcBef>
              <a:spcAft>
                <a:spcPct val="0"/>
              </a:spcAft>
            </a:pPr>
            <a:r>
              <a:rPr lang="en-US" sz="2400" b="1" dirty="0">
                <a:solidFill>
                  <a:srgbClr val="000000"/>
                </a:solidFill>
                <a:latin typeface="Courier New" panose="02070309020205020404" pitchFamily="49" charset="0"/>
                <a:cs typeface="Courier New" panose="02070309020205020404" pitchFamily="49" charset="0"/>
              </a:rPr>
              <a:t>&gt;&gt;&gt; s = '</a:t>
            </a:r>
            <a:r>
              <a:rPr lang="en-US" sz="2400" b="1" dirty="0" err="1">
                <a:solidFill>
                  <a:srgbClr val="000000"/>
                </a:solidFill>
                <a:latin typeface="Courier New" panose="02070309020205020404" pitchFamily="49" charset="0"/>
                <a:cs typeface="Courier New" panose="02070309020205020404" pitchFamily="49" charset="0"/>
              </a:rPr>
              <a:t>harvey</a:t>
            </a:r>
            <a:r>
              <a:rPr lang="en-US" sz="2400" b="1" dirty="0">
                <a:solidFill>
                  <a:srgbClr val="000000"/>
                </a:solidFill>
                <a:latin typeface="Courier New" panose="02070309020205020404" pitchFamily="49" charset="0"/>
                <a:cs typeface="Courier New" panose="02070309020205020404" pitchFamily="49" charset="0"/>
              </a:rPr>
              <a:t> </a:t>
            </a:r>
            <a:r>
              <a:rPr lang="en-US" sz="2400" b="1" dirty="0" err="1">
                <a:solidFill>
                  <a:srgbClr val="000000"/>
                </a:solidFill>
                <a:latin typeface="Courier New" panose="02070309020205020404" pitchFamily="49" charset="0"/>
                <a:cs typeface="Courier New" panose="02070309020205020404" pitchFamily="49" charset="0"/>
              </a:rPr>
              <a:t>mudd</a:t>
            </a:r>
            <a:r>
              <a:rPr lang="en-US" sz="2400" b="1" dirty="0">
                <a:solidFill>
                  <a:srgbClr val="000000"/>
                </a:solidFill>
                <a:latin typeface="Courier New" panose="02070309020205020404" pitchFamily="49" charset="0"/>
                <a:cs typeface="Courier New" panose="02070309020205020404" pitchFamily="49" charset="0"/>
              </a:rPr>
              <a:t> college'</a:t>
            </a:r>
            <a:endParaRPr lang="en-US" sz="2400" b="1" dirty="0">
              <a:solidFill>
                <a:srgbClr val="000000"/>
              </a:solidFill>
              <a:latin typeface="Courier New" panose="02070309020205020404" pitchFamily="49" charset="0"/>
              <a:cs typeface="Courier New" panose="02070309020205020404" pitchFamily="49" charset="0"/>
            </a:endParaRPr>
          </a:p>
        </p:txBody>
      </p:sp>
      <p:sp>
        <p:nvSpPr>
          <p:cNvPr id="14" name="TextBox 13"/>
          <p:cNvSpPr txBox="1"/>
          <p:nvPr/>
        </p:nvSpPr>
        <p:spPr>
          <a:xfrm>
            <a:off x="1295400" y="5445162"/>
            <a:ext cx="2819400" cy="461665"/>
          </a:xfrm>
          <a:prstGeom prst="rect">
            <a:avLst/>
          </a:prstGeom>
          <a:noFill/>
        </p:spPr>
        <p:txBody>
          <a:bodyPr wrap="square" rtlCol="0">
            <a:spAutoFit/>
          </a:bodyPr>
          <a:lstStyle/>
          <a:p>
            <a:pPr eaLnBrk="0" fontAlgn="base" hangingPunct="0">
              <a:spcBef>
                <a:spcPct val="0"/>
              </a:spcBef>
              <a:spcAft>
                <a:spcPct val="0"/>
              </a:spcAft>
            </a:pPr>
            <a:r>
              <a:rPr lang="en-US" sz="2400" b="1" dirty="0">
                <a:solidFill>
                  <a:srgbClr val="000000"/>
                </a:solidFill>
                <a:latin typeface="Courier New" panose="02070309020205020404" pitchFamily="49" charset="0"/>
                <a:cs typeface="Courier New" panose="02070309020205020404" pitchFamily="49" charset="0"/>
              </a:rPr>
              <a:t>&gt;&gt;&gt; </a:t>
            </a:r>
            <a:r>
              <a:rPr lang="en-US" sz="2400" b="1" dirty="0" err="1">
                <a:solidFill>
                  <a:srgbClr val="000000"/>
                </a:solidFill>
                <a:latin typeface="Courier New" panose="02070309020205020404" pitchFamily="49" charset="0"/>
                <a:cs typeface="Courier New" panose="02070309020205020404" pitchFamily="49" charset="0"/>
              </a:rPr>
              <a:t>len</a:t>
            </a:r>
            <a:r>
              <a:rPr lang="en-US" sz="2400" b="1" dirty="0">
                <a:solidFill>
                  <a:srgbClr val="000000"/>
                </a:solidFill>
                <a:latin typeface="Courier New" panose="02070309020205020404" pitchFamily="49" charset="0"/>
                <a:cs typeface="Courier New" panose="02070309020205020404" pitchFamily="49" charset="0"/>
              </a:rPr>
              <a:t>(s)</a:t>
            </a:r>
            <a:endParaRPr lang="en-US" sz="2400" b="1" dirty="0">
              <a:solidFill>
                <a:srgbClr val="000000"/>
              </a:solidFill>
              <a:latin typeface="Courier New" panose="02070309020205020404" pitchFamily="49" charset="0"/>
              <a:cs typeface="Courier New" panose="02070309020205020404" pitchFamily="49" charset="0"/>
            </a:endParaRPr>
          </a:p>
        </p:txBody>
      </p:sp>
      <p:sp>
        <p:nvSpPr>
          <p:cNvPr id="16" name="TextBox 15"/>
          <p:cNvSpPr txBox="1"/>
          <p:nvPr/>
        </p:nvSpPr>
        <p:spPr>
          <a:xfrm>
            <a:off x="1295400" y="2586335"/>
            <a:ext cx="4495800" cy="461665"/>
          </a:xfrm>
          <a:prstGeom prst="rect">
            <a:avLst/>
          </a:prstGeom>
          <a:noFill/>
        </p:spPr>
        <p:txBody>
          <a:bodyPr wrap="square" rtlCol="0">
            <a:spAutoFit/>
          </a:bodyPr>
          <a:lstStyle/>
          <a:p>
            <a:pPr eaLnBrk="0" fontAlgn="base" hangingPunct="0">
              <a:spcBef>
                <a:spcPct val="0"/>
              </a:spcBef>
              <a:spcAft>
                <a:spcPct val="0"/>
              </a:spcAft>
            </a:pPr>
            <a:r>
              <a:rPr lang="en-US" sz="2400" b="1" dirty="0">
                <a:solidFill>
                  <a:srgbClr val="000000"/>
                </a:solidFill>
                <a:latin typeface="Courier New" panose="02070309020205020404" pitchFamily="49" charset="0"/>
                <a:cs typeface="Courier New" panose="02070309020205020404" pitchFamily="49" charset="0"/>
              </a:rPr>
              <a:t>% python hw1pr1.py</a:t>
            </a:r>
            <a:endParaRPr lang="en-US" sz="2400" b="1" dirty="0">
              <a:solidFill>
                <a:srgbClr val="000000"/>
              </a:solidFill>
              <a:latin typeface="Courier New" panose="02070309020205020404" pitchFamily="49" charset="0"/>
              <a:cs typeface="Courier New" panose="02070309020205020404" pitchFamily="49" charset="0"/>
            </a:endParaRPr>
          </a:p>
        </p:txBody>
      </p:sp>
      <p:sp>
        <p:nvSpPr>
          <p:cNvPr id="17" name="TextBox 16"/>
          <p:cNvSpPr txBox="1"/>
          <p:nvPr/>
        </p:nvSpPr>
        <p:spPr>
          <a:xfrm>
            <a:off x="1295400" y="5939135"/>
            <a:ext cx="2819400" cy="461665"/>
          </a:xfrm>
          <a:prstGeom prst="rect">
            <a:avLst/>
          </a:prstGeom>
          <a:noFill/>
        </p:spPr>
        <p:txBody>
          <a:bodyPr wrap="square" rtlCol="0">
            <a:spAutoFit/>
          </a:bodyPr>
          <a:lstStyle/>
          <a:p>
            <a:pPr eaLnBrk="0" fontAlgn="base" hangingPunct="0">
              <a:spcBef>
                <a:spcPct val="0"/>
              </a:spcBef>
              <a:spcAft>
                <a:spcPct val="0"/>
              </a:spcAft>
            </a:pPr>
            <a:r>
              <a:rPr lang="en-US" sz="2400" b="1" dirty="0">
                <a:solidFill>
                  <a:srgbClr val="000000"/>
                </a:solidFill>
                <a:latin typeface="Courier New" panose="02070309020205020404" pitchFamily="49" charset="0"/>
                <a:cs typeface="Courier New" panose="02070309020205020404" pitchFamily="49" charset="0"/>
              </a:rPr>
              <a:t>&gt;&gt;&gt; </a:t>
            </a:r>
            <a:r>
              <a:rPr lang="en-US" sz="2400" b="1" dirty="0" err="1">
                <a:solidFill>
                  <a:srgbClr val="000000"/>
                </a:solidFill>
                <a:latin typeface="Courier New" panose="02070309020205020404" pitchFamily="49" charset="0"/>
                <a:cs typeface="Courier New" panose="02070309020205020404" pitchFamily="49" charset="0"/>
              </a:rPr>
              <a:t>s.upper</a:t>
            </a:r>
            <a:r>
              <a:rPr lang="en-US" sz="2400" b="1" dirty="0">
                <a:solidFill>
                  <a:srgbClr val="000000"/>
                </a:solidFill>
                <a:latin typeface="Courier New" panose="02070309020205020404" pitchFamily="49" charset="0"/>
                <a:cs typeface="Courier New" panose="02070309020205020404" pitchFamily="49" charset="0"/>
              </a:rPr>
              <a:t>()</a:t>
            </a:r>
            <a:endParaRPr lang="en-US" sz="2400" b="1" dirty="0">
              <a:solidFill>
                <a:srgbClr val="000000"/>
              </a:solidFill>
              <a:latin typeface="Courier New" panose="02070309020205020404" pitchFamily="49" charset="0"/>
              <a:cs typeface="Courier New" panose="02070309020205020404" pitchFamily="49" charset="0"/>
            </a:endParaRPr>
          </a:p>
        </p:txBody>
      </p:sp>
      <p:sp>
        <p:nvSpPr>
          <p:cNvPr id="4" name="Right Arrow 3"/>
          <p:cNvSpPr/>
          <p:nvPr/>
        </p:nvSpPr>
        <p:spPr bwMode="auto">
          <a:xfrm rot="10800000">
            <a:off x="5410200" y="2006052"/>
            <a:ext cx="1143000" cy="764233"/>
          </a:xfrm>
          <a:prstGeom prst="rightArrow">
            <a:avLst/>
          </a:prstGeom>
          <a:solidFill>
            <a:srgbClr val="FFCC99"/>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0"/>
              </a:spcBef>
              <a:spcAft>
                <a:spcPct val="0"/>
              </a:spcAft>
            </a:pPr>
            <a:endParaRPr lang="en-US" sz="2400">
              <a:solidFill>
                <a:srgbClr val="000000"/>
              </a:solidFill>
            </a:endParaRPr>
          </a:p>
        </p:txBody>
      </p:sp>
      <p:sp>
        <p:nvSpPr>
          <p:cNvPr id="18" name="TextBox 17"/>
          <p:cNvSpPr txBox="1"/>
          <p:nvPr/>
        </p:nvSpPr>
        <p:spPr>
          <a:xfrm>
            <a:off x="6324600" y="1972669"/>
            <a:ext cx="2057400" cy="830997"/>
          </a:xfrm>
          <a:prstGeom prst="rect">
            <a:avLst/>
          </a:prstGeom>
          <a:solidFill>
            <a:schemeClr val="bg1"/>
          </a:solidFill>
          <a:ln w="19050">
            <a:solidFill>
              <a:srgbClr val="FFCC99"/>
            </a:solidFill>
          </a:ln>
        </p:spPr>
        <p:txBody>
          <a:bodyPr wrap="square" rtlCol="0">
            <a:spAutoFit/>
          </a:bodyPr>
          <a:lstStyle/>
          <a:p>
            <a:pPr algn="ctr" eaLnBrk="0" fontAlgn="base" hangingPunct="0">
              <a:spcBef>
                <a:spcPct val="0"/>
              </a:spcBef>
              <a:spcAft>
                <a:spcPct val="0"/>
              </a:spcAft>
            </a:pPr>
            <a:r>
              <a:rPr lang="en-US" sz="2400" dirty="0">
                <a:solidFill>
                  <a:srgbClr val="000000"/>
                </a:solidFill>
                <a:latin typeface="Cambria" panose="02040503050406030204" pitchFamily="18" charset="0"/>
              </a:rPr>
              <a:t>just about all we'll do…</a:t>
            </a:r>
            <a:endParaRPr lang="en-US" sz="2400" dirty="0">
              <a:solidFill>
                <a:srgbClr val="000000"/>
              </a:solidFill>
              <a:latin typeface="Cambria" panose="02040503050406030204" pitchFamily="18" charset="0"/>
            </a:endParaRPr>
          </a:p>
        </p:txBody>
      </p:sp>
      <p:sp>
        <p:nvSpPr>
          <p:cNvPr id="19" name="Right Arrow 18"/>
          <p:cNvSpPr/>
          <p:nvPr/>
        </p:nvSpPr>
        <p:spPr bwMode="auto">
          <a:xfrm rot="10800000">
            <a:off x="5219700" y="5524711"/>
            <a:ext cx="1143000" cy="764233"/>
          </a:xfrm>
          <a:prstGeom prst="rightArrow">
            <a:avLst/>
          </a:prstGeom>
          <a:solidFill>
            <a:srgbClr val="CCECFF"/>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0"/>
              </a:spcBef>
              <a:spcAft>
                <a:spcPct val="0"/>
              </a:spcAft>
            </a:pPr>
            <a:endParaRPr lang="en-US" sz="2400">
              <a:solidFill>
                <a:srgbClr val="000000"/>
              </a:solidFill>
            </a:endParaRPr>
          </a:p>
        </p:txBody>
      </p:sp>
      <p:sp>
        <p:nvSpPr>
          <p:cNvPr id="20" name="TextBox 19"/>
          <p:cNvSpPr txBox="1"/>
          <p:nvPr/>
        </p:nvSpPr>
        <p:spPr>
          <a:xfrm>
            <a:off x="6134100" y="5491328"/>
            <a:ext cx="2705100" cy="830997"/>
          </a:xfrm>
          <a:prstGeom prst="rect">
            <a:avLst/>
          </a:prstGeom>
          <a:solidFill>
            <a:schemeClr val="bg1"/>
          </a:solidFill>
          <a:ln w="19050">
            <a:solidFill>
              <a:srgbClr val="CCECFF"/>
            </a:solidFill>
          </a:ln>
        </p:spPr>
        <p:txBody>
          <a:bodyPr wrap="square" rtlCol="0">
            <a:spAutoFit/>
          </a:bodyPr>
          <a:lstStyle/>
          <a:p>
            <a:pPr algn="ctr" eaLnBrk="0" fontAlgn="base" hangingPunct="0">
              <a:spcBef>
                <a:spcPct val="0"/>
              </a:spcBef>
              <a:spcAft>
                <a:spcPct val="0"/>
              </a:spcAft>
            </a:pPr>
            <a:r>
              <a:rPr lang="en-US" sz="2400" dirty="0">
                <a:solidFill>
                  <a:srgbClr val="000000"/>
                </a:solidFill>
                <a:latin typeface="Cambria" panose="02040503050406030204" pitchFamily="18" charset="0"/>
              </a:rPr>
              <a:t>this feels like  CS5's primary topic!</a:t>
            </a:r>
            <a:endParaRPr lang="en-US" sz="2400" dirty="0">
              <a:solidFill>
                <a:srgbClr val="000000"/>
              </a:solidFill>
              <a:latin typeface="Cambria" panose="02040503050406030204" pitchFamily="18" charset="0"/>
            </a:endParaRPr>
          </a:p>
        </p:txBody>
      </p:sp>
    </p:spTree>
    <p:extLst>
      <p:ext uri="{BB962C8B-B14F-4D97-AF65-F5344CB8AC3E}">
        <p14:creationId xmlns:p14="http://schemas.microsoft.com/office/powerpoint/2010/main" val="16559597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867400" y="2924175"/>
            <a:ext cx="3124200" cy="3781425"/>
          </a:xfrm>
          <a:prstGeom prst="roundRect">
            <a:avLst/>
          </a:prstGeom>
          <a:solidFill>
            <a:schemeClr val="bg1">
              <a:lumMod val="95000"/>
            </a:schemeClr>
          </a:solidFill>
          <a:ln w="12700" cap="flat" cmpd="sng" algn="ctr">
            <a:solidFill>
              <a:srgbClr val="C00000"/>
            </a:solidFill>
            <a:prstDash val="solid"/>
            <a:round/>
            <a:headEnd type="none" w="med" len="med"/>
            <a:tailEnd type="none" w="med" len="med"/>
          </a:ln>
          <a:effectLst/>
        </p:spPr>
        <p:txBody>
          <a:bodyPr>
            <a:spAutoFit/>
          </a:bodyPr>
          <a:lstStyle/>
          <a:p>
            <a:pPr eaLnBrk="0" fontAlgn="base" hangingPunct="0">
              <a:spcBef>
                <a:spcPct val="0"/>
              </a:spcBef>
              <a:spcAft>
                <a:spcPct val="0"/>
              </a:spcAft>
              <a:defRPr/>
            </a:pPr>
            <a:endParaRPr lang="en-US" sz="2400">
              <a:solidFill>
                <a:srgbClr val="000000"/>
              </a:solidFill>
            </a:endParaRPr>
          </a:p>
        </p:txBody>
      </p:sp>
      <p:sp>
        <p:nvSpPr>
          <p:cNvPr id="21507" name="Rounded Rectangle 8"/>
          <p:cNvSpPr>
            <a:spLocks noChangeArrowheads="1"/>
          </p:cNvSpPr>
          <p:nvPr/>
        </p:nvSpPr>
        <p:spPr bwMode="auto">
          <a:xfrm>
            <a:off x="1511300" y="4548188"/>
            <a:ext cx="2019300" cy="533400"/>
          </a:xfrm>
          <a:prstGeom prst="roundRect">
            <a:avLst>
              <a:gd name="adj" fmla="val 16667"/>
            </a:avLst>
          </a:prstGeom>
          <a:solidFill>
            <a:srgbClr val="FFCCCC"/>
          </a:solidFill>
          <a:ln>
            <a:noFill/>
          </a:ln>
          <a:extLst>
            <a:ext uri="{91240B29-F687-4F45-9708-019B960494DF}">
              <a14:hiddenLine xmlns:a14="http://schemas.microsoft.com/office/drawing/2010/main" w="28575" algn="ctr">
                <a:solidFill>
                  <a:srgbClr val="000000"/>
                </a:solidFill>
                <a:round/>
                <a:headEnd/>
                <a:tailEnd/>
              </a14:hiddenLine>
            </a:ext>
          </a:extLst>
        </p:spPr>
        <p:txBody>
          <a:bodyPr>
            <a:spAutoFit/>
          </a:bodyPr>
          <a:lstStyle/>
          <a:p>
            <a:pPr eaLnBrk="0" fontAlgn="base" hangingPunct="0">
              <a:spcBef>
                <a:spcPct val="0"/>
              </a:spcBef>
              <a:spcAft>
                <a:spcPct val="0"/>
              </a:spcAft>
            </a:pPr>
            <a:endParaRPr lang="en-US" sz="2400">
              <a:solidFill>
                <a:srgbClr val="000000"/>
              </a:solidFill>
            </a:endParaRPr>
          </a:p>
        </p:txBody>
      </p:sp>
      <p:sp>
        <p:nvSpPr>
          <p:cNvPr id="24578" name="Text Box 2"/>
          <p:cNvSpPr txBox="1">
            <a:spLocks noChangeArrowheads="1"/>
          </p:cNvSpPr>
          <p:nvPr/>
        </p:nvSpPr>
        <p:spPr bwMode="auto">
          <a:xfrm>
            <a:off x="2181225" y="439738"/>
            <a:ext cx="2627313" cy="508000"/>
          </a:xfrm>
          <a:prstGeom prst="rect">
            <a:avLst/>
          </a:prstGeom>
          <a:solidFill>
            <a:schemeClr val="bg1">
              <a:lumMod val="85000"/>
            </a:schemeClr>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defRPr/>
            </a:pPr>
            <a:r>
              <a:rPr lang="en-US" sz="2700" dirty="0" smtClean="0">
                <a:solidFill>
                  <a:srgbClr val="000000"/>
                </a:solidFill>
                <a:latin typeface="Cambria" pitchFamily="18" charset="0"/>
              </a:rPr>
              <a:t>how  </a:t>
            </a:r>
            <a:r>
              <a:rPr lang="en-US" sz="2700" b="1" dirty="0" smtClean="0">
                <a:solidFill>
                  <a:srgbClr val="000000"/>
                </a:solidFill>
                <a:latin typeface="Cambria" pitchFamily="18" charset="0"/>
                <a:cs typeface="Courier New" pitchFamily="49" charset="0"/>
              </a:rPr>
              <a:t>=</a:t>
            </a:r>
            <a:r>
              <a:rPr lang="en-US" sz="2700" dirty="0" smtClean="0">
                <a:solidFill>
                  <a:srgbClr val="000000"/>
                </a:solidFill>
                <a:latin typeface="Cambria" pitchFamily="18" charset="0"/>
              </a:rPr>
              <a:t>  works</a:t>
            </a:r>
          </a:p>
        </p:txBody>
      </p:sp>
      <p:sp>
        <p:nvSpPr>
          <p:cNvPr id="21509" name="Text Box 23"/>
          <p:cNvSpPr txBox="1">
            <a:spLocks noChangeArrowheads="1"/>
          </p:cNvSpPr>
          <p:nvPr/>
        </p:nvSpPr>
        <p:spPr bwMode="auto">
          <a:xfrm>
            <a:off x="1600200" y="1447800"/>
            <a:ext cx="403860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lnSpc>
                <a:spcPct val="70000"/>
              </a:lnSpc>
              <a:spcBef>
                <a:spcPct val="50000"/>
              </a:spcBef>
              <a:spcAft>
                <a:spcPct val="0"/>
              </a:spcAft>
            </a:pPr>
            <a:r>
              <a:rPr lang="en-US" b="1">
                <a:solidFill>
                  <a:srgbClr val="000000"/>
                </a:solidFill>
                <a:latin typeface="Courier New" pitchFamily="49" charset="0"/>
              </a:rPr>
              <a:t>x = 41</a:t>
            </a:r>
          </a:p>
          <a:p>
            <a:pPr eaLnBrk="0" fontAlgn="base" hangingPunct="0">
              <a:lnSpc>
                <a:spcPct val="70000"/>
              </a:lnSpc>
              <a:spcBef>
                <a:spcPct val="50000"/>
              </a:spcBef>
              <a:spcAft>
                <a:spcPct val="0"/>
              </a:spcAft>
            </a:pPr>
            <a:r>
              <a:rPr lang="en-US" b="1">
                <a:solidFill>
                  <a:srgbClr val="000000"/>
                </a:solidFill>
                <a:latin typeface="Courier New" pitchFamily="49" charset="0"/>
              </a:rPr>
              <a:t>y = x + 1</a:t>
            </a:r>
          </a:p>
          <a:p>
            <a:pPr eaLnBrk="0" fontAlgn="base" hangingPunct="0">
              <a:lnSpc>
                <a:spcPct val="70000"/>
              </a:lnSpc>
              <a:spcBef>
                <a:spcPct val="50000"/>
              </a:spcBef>
              <a:spcAft>
                <a:spcPct val="0"/>
              </a:spcAft>
            </a:pPr>
            <a:r>
              <a:rPr lang="en-US" b="1">
                <a:solidFill>
                  <a:srgbClr val="000000"/>
                </a:solidFill>
                <a:latin typeface="Courier New" pitchFamily="49" charset="0"/>
              </a:rPr>
              <a:t>z = x + y</a:t>
            </a:r>
          </a:p>
        </p:txBody>
      </p:sp>
      <p:sp>
        <p:nvSpPr>
          <p:cNvPr id="21510" name="Rectangle 1"/>
          <p:cNvSpPr>
            <a:spLocks noChangeArrowheads="1"/>
          </p:cNvSpPr>
          <p:nvPr/>
        </p:nvSpPr>
        <p:spPr bwMode="auto">
          <a:xfrm>
            <a:off x="1600200" y="4648200"/>
            <a:ext cx="184308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lnSpc>
                <a:spcPct val="70000"/>
              </a:lnSpc>
              <a:spcBef>
                <a:spcPct val="50000"/>
              </a:spcBef>
              <a:spcAft>
                <a:spcPct val="0"/>
              </a:spcAft>
            </a:pPr>
            <a:r>
              <a:rPr lang="en-US" sz="2400" b="1">
                <a:solidFill>
                  <a:srgbClr val="C00000"/>
                </a:solidFill>
                <a:latin typeface="Courier New" pitchFamily="49" charset="0"/>
              </a:rPr>
              <a:t>x = x + y</a:t>
            </a:r>
          </a:p>
        </p:txBody>
      </p:sp>
      <p:sp>
        <p:nvSpPr>
          <p:cNvPr id="21511" name="Rectangle 2"/>
          <p:cNvSpPr>
            <a:spLocks noChangeArrowheads="1"/>
          </p:cNvSpPr>
          <p:nvPr/>
        </p:nvSpPr>
        <p:spPr bwMode="auto">
          <a:xfrm>
            <a:off x="6326188" y="895350"/>
            <a:ext cx="14493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fontAlgn="base" hangingPunct="0">
              <a:spcBef>
                <a:spcPct val="0"/>
              </a:spcBef>
              <a:spcAft>
                <a:spcPct val="0"/>
              </a:spcAft>
            </a:pPr>
            <a:r>
              <a:rPr lang="en-US" sz="1500">
                <a:solidFill>
                  <a:srgbClr val="000000"/>
                </a:solidFill>
                <a:latin typeface="Cambria" pitchFamily="18" charset="0"/>
              </a:rPr>
              <a:t>name or names</a:t>
            </a:r>
            <a:endParaRPr lang="en-US" sz="1500">
              <a:solidFill>
                <a:srgbClr val="000000"/>
              </a:solidFill>
            </a:endParaRPr>
          </a:p>
        </p:txBody>
      </p:sp>
      <p:cxnSp>
        <p:nvCxnSpPr>
          <p:cNvPr id="21512" name="Straight Connector 4"/>
          <p:cNvCxnSpPr>
            <a:cxnSpLocks noChangeShapeType="1"/>
          </p:cNvCxnSpPr>
          <p:nvPr/>
        </p:nvCxnSpPr>
        <p:spPr bwMode="auto">
          <a:xfrm>
            <a:off x="5499100" y="903288"/>
            <a:ext cx="29591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21513" name="Rectangle 5"/>
          <p:cNvSpPr>
            <a:spLocks noChangeArrowheads="1"/>
          </p:cNvSpPr>
          <p:nvPr/>
        </p:nvSpPr>
        <p:spPr bwMode="auto">
          <a:xfrm>
            <a:off x="273438" y="315913"/>
            <a:ext cx="15553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fontAlgn="base" hangingPunct="0">
              <a:spcBef>
                <a:spcPct val="0"/>
              </a:spcBef>
              <a:spcAft>
                <a:spcPct val="0"/>
              </a:spcAft>
            </a:pPr>
            <a:r>
              <a:rPr lang="en-US" sz="4200" i="1" dirty="0" smtClean="0">
                <a:solidFill>
                  <a:srgbClr val="000000"/>
                </a:solidFill>
                <a:latin typeface="Cambria" pitchFamily="18" charset="0"/>
              </a:rPr>
              <a:t>Try it!</a:t>
            </a:r>
            <a:endParaRPr lang="en-US" sz="4200" i="1" dirty="0">
              <a:solidFill>
                <a:srgbClr val="000000"/>
              </a:solidFill>
            </a:endParaRPr>
          </a:p>
        </p:txBody>
      </p:sp>
      <p:sp>
        <p:nvSpPr>
          <p:cNvPr id="21514" name="Rectangle 23"/>
          <p:cNvSpPr>
            <a:spLocks noChangeArrowheads="1"/>
          </p:cNvSpPr>
          <p:nvPr/>
        </p:nvSpPr>
        <p:spPr bwMode="auto">
          <a:xfrm>
            <a:off x="508668" y="3332202"/>
            <a:ext cx="16891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fontAlgn="base" hangingPunct="0">
              <a:spcBef>
                <a:spcPct val="0"/>
              </a:spcBef>
              <a:spcAft>
                <a:spcPct val="0"/>
              </a:spcAft>
            </a:pPr>
            <a:r>
              <a:rPr lang="en-US" sz="1500" dirty="0">
                <a:solidFill>
                  <a:srgbClr val="000000"/>
                </a:solidFill>
                <a:latin typeface="Cambria" pitchFamily="18" charset="0"/>
              </a:rPr>
              <a:t>What </a:t>
            </a:r>
            <a:r>
              <a:rPr lang="en-US" sz="1500" dirty="0">
                <a:solidFill>
                  <a:srgbClr val="000000"/>
                </a:solidFill>
                <a:latin typeface="Cambria" pitchFamily="18" charset="0"/>
              </a:rPr>
              <a:t>are </a:t>
            </a:r>
            <a:r>
              <a:rPr lang="en-US" sz="1500" b="1" dirty="0">
                <a:solidFill>
                  <a:srgbClr val="000000"/>
                </a:solidFill>
                <a:latin typeface="Courier New" panose="02070309020205020404" pitchFamily="49" charset="0"/>
                <a:cs typeface="Courier New" panose="02070309020205020404" pitchFamily="49" charset="0"/>
              </a:rPr>
              <a:t>x</a:t>
            </a:r>
            <a:r>
              <a:rPr lang="en-US" sz="1500" dirty="0">
                <a:solidFill>
                  <a:srgbClr val="000000"/>
                </a:solidFill>
                <a:latin typeface="Cambria" pitchFamily="18" charset="0"/>
              </a:rPr>
              <a:t>, </a:t>
            </a:r>
            <a:r>
              <a:rPr lang="en-US" sz="1500" b="1" dirty="0">
                <a:solidFill>
                  <a:srgbClr val="000000"/>
                </a:solidFill>
                <a:latin typeface="Courier New" panose="02070309020205020404" pitchFamily="49" charset="0"/>
                <a:cs typeface="Courier New" panose="02070309020205020404" pitchFamily="49" charset="0"/>
              </a:rPr>
              <a:t>y</a:t>
            </a:r>
            <a:r>
              <a:rPr lang="en-US" sz="1500" dirty="0">
                <a:solidFill>
                  <a:srgbClr val="000000"/>
                </a:solidFill>
                <a:latin typeface="Cambria" pitchFamily="18" charset="0"/>
              </a:rPr>
              <a:t>, </a:t>
            </a:r>
            <a:r>
              <a:rPr lang="en-US" sz="1500" dirty="0">
                <a:solidFill>
                  <a:srgbClr val="000000"/>
                </a:solidFill>
                <a:latin typeface="Cambria" pitchFamily="18" charset="0"/>
              </a:rPr>
              <a:t>and </a:t>
            </a:r>
            <a:r>
              <a:rPr lang="en-US" sz="1500" b="1" dirty="0">
                <a:solidFill>
                  <a:srgbClr val="000000"/>
                </a:solidFill>
                <a:latin typeface="Courier New" panose="02070309020205020404" pitchFamily="49" charset="0"/>
                <a:cs typeface="Courier New" panose="02070309020205020404" pitchFamily="49" charset="0"/>
              </a:rPr>
              <a:t>z</a:t>
            </a:r>
            <a:r>
              <a:rPr lang="en-US" sz="1500" dirty="0">
                <a:solidFill>
                  <a:srgbClr val="000000"/>
                </a:solidFill>
                <a:latin typeface="Cambria" pitchFamily="18" charset="0"/>
              </a:rPr>
              <a:t> at this time?</a:t>
            </a:r>
            <a:endParaRPr lang="en-US" sz="1500" dirty="0">
              <a:solidFill>
                <a:srgbClr val="000000"/>
              </a:solidFill>
            </a:endParaRPr>
          </a:p>
        </p:txBody>
      </p:sp>
      <p:sp>
        <p:nvSpPr>
          <p:cNvPr id="21516" name="Text Box 23"/>
          <p:cNvSpPr txBox="1">
            <a:spLocks noChangeArrowheads="1"/>
          </p:cNvSpPr>
          <p:nvPr/>
        </p:nvSpPr>
        <p:spPr bwMode="auto">
          <a:xfrm>
            <a:off x="6108700" y="3840163"/>
            <a:ext cx="28829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lnSpc>
                <a:spcPct val="70000"/>
              </a:lnSpc>
              <a:spcBef>
                <a:spcPct val="50000"/>
              </a:spcBef>
              <a:spcAft>
                <a:spcPct val="0"/>
              </a:spcAft>
            </a:pPr>
            <a:r>
              <a:rPr lang="en-US" b="1">
                <a:solidFill>
                  <a:srgbClr val="000000"/>
                </a:solidFill>
                <a:latin typeface="Courier New" pitchFamily="49" charset="0"/>
              </a:rPr>
              <a:t>a = 11/2</a:t>
            </a:r>
          </a:p>
          <a:p>
            <a:pPr eaLnBrk="0" fontAlgn="base" hangingPunct="0">
              <a:lnSpc>
                <a:spcPct val="70000"/>
              </a:lnSpc>
              <a:spcBef>
                <a:spcPct val="50000"/>
              </a:spcBef>
              <a:spcAft>
                <a:spcPct val="0"/>
              </a:spcAft>
            </a:pPr>
            <a:r>
              <a:rPr lang="en-US" b="1">
                <a:solidFill>
                  <a:srgbClr val="000000"/>
                </a:solidFill>
                <a:latin typeface="Courier New" pitchFamily="49" charset="0"/>
              </a:rPr>
              <a:t>b = a%3</a:t>
            </a:r>
          </a:p>
          <a:p>
            <a:pPr eaLnBrk="0" fontAlgn="base" hangingPunct="0">
              <a:lnSpc>
                <a:spcPct val="70000"/>
              </a:lnSpc>
              <a:spcBef>
                <a:spcPct val="50000"/>
              </a:spcBef>
              <a:spcAft>
                <a:spcPct val="0"/>
              </a:spcAft>
            </a:pPr>
            <a:r>
              <a:rPr lang="en-US" b="1">
                <a:solidFill>
                  <a:srgbClr val="000000"/>
                </a:solidFill>
                <a:latin typeface="Courier New" pitchFamily="49" charset="0"/>
              </a:rPr>
              <a:t>c = b** a+b *a</a:t>
            </a:r>
          </a:p>
        </p:txBody>
      </p:sp>
      <p:sp>
        <p:nvSpPr>
          <p:cNvPr id="27" name="Text Box 2"/>
          <p:cNvSpPr txBox="1">
            <a:spLocks noChangeArrowheads="1"/>
          </p:cNvSpPr>
          <p:nvPr/>
        </p:nvSpPr>
        <p:spPr bwMode="auto">
          <a:xfrm>
            <a:off x="6477000" y="3073400"/>
            <a:ext cx="1890712" cy="508000"/>
          </a:xfrm>
          <a:prstGeom prst="rect">
            <a:avLst/>
          </a:prstGeom>
          <a:solidFill>
            <a:schemeClr val="bg1">
              <a:lumMod val="95000"/>
            </a:schemeClr>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defRPr/>
            </a:pPr>
            <a:r>
              <a:rPr lang="en-US" sz="2700" i="1" dirty="0">
                <a:solidFill>
                  <a:srgbClr val="C00000"/>
                </a:solidFill>
                <a:latin typeface="Cambria" pitchFamily="18" charset="0"/>
              </a:rPr>
              <a:t>E</a:t>
            </a:r>
            <a:r>
              <a:rPr lang="en-US" sz="2700" i="1" dirty="0" smtClean="0">
                <a:solidFill>
                  <a:srgbClr val="C00000"/>
                </a:solidFill>
                <a:latin typeface="Cambria" pitchFamily="18" charset="0"/>
              </a:rPr>
              <a:t>xtra!</a:t>
            </a:r>
          </a:p>
        </p:txBody>
      </p:sp>
      <p:sp>
        <p:nvSpPr>
          <p:cNvPr id="21518" name="Rounded Rectangle 6"/>
          <p:cNvSpPr>
            <a:spLocks noChangeArrowheads="1"/>
          </p:cNvSpPr>
          <p:nvPr/>
        </p:nvSpPr>
        <p:spPr bwMode="auto">
          <a:xfrm>
            <a:off x="2298700" y="3124200"/>
            <a:ext cx="901700" cy="914400"/>
          </a:xfrm>
          <a:prstGeom prst="roundRect">
            <a:avLst>
              <a:gd name="adj" fmla="val 16667"/>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eaLnBrk="0" fontAlgn="base" hangingPunct="0">
              <a:spcBef>
                <a:spcPct val="0"/>
              </a:spcBef>
              <a:spcAft>
                <a:spcPct val="0"/>
              </a:spcAft>
            </a:pPr>
            <a:endParaRPr lang="en-US" sz="2400">
              <a:solidFill>
                <a:srgbClr val="000000"/>
              </a:solidFill>
            </a:endParaRPr>
          </a:p>
        </p:txBody>
      </p:sp>
      <p:sp>
        <p:nvSpPr>
          <p:cNvPr id="21519" name="Rounded Rectangle 28"/>
          <p:cNvSpPr>
            <a:spLocks noChangeArrowheads="1"/>
          </p:cNvSpPr>
          <p:nvPr/>
        </p:nvSpPr>
        <p:spPr bwMode="auto">
          <a:xfrm>
            <a:off x="3289300" y="3124200"/>
            <a:ext cx="901700" cy="914400"/>
          </a:xfrm>
          <a:prstGeom prst="roundRect">
            <a:avLst>
              <a:gd name="adj" fmla="val 16667"/>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eaLnBrk="0" fontAlgn="base" hangingPunct="0">
              <a:spcBef>
                <a:spcPct val="0"/>
              </a:spcBef>
              <a:spcAft>
                <a:spcPct val="0"/>
              </a:spcAft>
            </a:pPr>
            <a:endParaRPr lang="en-US" sz="2400">
              <a:solidFill>
                <a:srgbClr val="000000"/>
              </a:solidFill>
            </a:endParaRPr>
          </a:p>
        </p:txBody>
      </p:sp>
      <p:sp>
        <p:nvSpPr>
          <p:cNvPr id="21520" name="Rounded Rectangle 29"/>
          <p:cNvSpPr>
            <a:spLocks noChangeArrowheads="1"/>
          </p:cNvSpPr>
          <p:nvPr/>
        </p:nvSpPr>
        <p:spPr bwMode="auto">
          <a:xfrm>
            <a:off x="4279900" y="3124200"/>
            <a:ext cx="901700" cy="914400"/>
          </a:xfrm>
          <a:prstGeom prst="roundRect">
            <a:avLst>
              <a:gd name="adj" fmla="val 16667"/>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eaLnBrk="0" fontAlgn="base" hangingPunct="0">
              <a:spcBef>
                <a:spcPct val="0"/>
              </a:spcBef>
              <a:spcAft>
                <a:spcPct val="0"/>
              </a:spcAft>
            </a:pPr>
            <a:endParaRPr lang="en-US" sz="2400">
              <a:solidFill>
                <a:srgbClr val="000000"/>
              </a:solidFill>
            </a:endParaRPr>
          </a:p>
        </p:txBody>
      </p:sp>
      <p:sp>
        <p:nvSpPr>
          <p:cNvPr id="21521" name="Rounded Rectangle 30"/>
          <p:cNvSpPr>
            <a:spLocks noChangeArrowheads="1"/>
          </p:cNvSpPr>
          <p:nvPr/>
        </p:nvSpPr>
        <p:spPr bwMode="auto">
          <a:xfrm>
            <a:off x="2298700" y="5638800"/>
            <a:ext cx="901700" cy="914400"/>
          </a:xfrm>
          <a:prstGeom prst="roundRect">
            <a:avLst>
              <a:gd name="adj" fmla="val 16667"/>
            </a:avLst>
          </a:prstGeom>
          <a:noFill/>
          <a:ln w="127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eaLnBrk="0" fontAlgn="base" hangingPunct="0">
              <a:spcBef>
                <a:spcPct val="0"/>
              </a:spcBef>
              <a:spcAft>
                <a:spcPct val="0"/>
              </a:spcAft>
            </a:pPr>
            <a:endParaRPr lang="en-US" sz="2400">
              <a:solidFill>
                <a:srgbClr val="000000"/>
              </a:solidFill>
            </a:endParaRPr>
          </a:p>
        </p:txBody>
      </p:sp>
      <p:sp>
        <p:nvSpPr>
          <p:cNvPr id="21522" name="Rounded Rectangle 31"/>
          <p:cNvSpPr>
            <a:spLocks noChangeArrowheads="1"/>
          </p:cNvSpPr>
          <p:nvPr/>
        </p:nvSpPr>
        <p:spPr bwMode="auto">
          <a:xfrm>
            <a:off x="3289300" y="5638800"/>
            <a:ext cx="901700" cy="914400"/>
          </a:xfrm>
          <a:prstGeom prst="roundRect">
            <a:avLst>
              <a:gd name="adj" fmla="val 16667"/>
            </a:avLst>
          </a:prstGeom>
          <a:noFill/>
          <a:ln w="127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eaLnBrk="0" fontAlgn="base" hangingPunct="0">
              <a:spcBef>
                <a:spcPct val="0"/>
              </a:spcBef>
              <a:spcAft>
                <a:spcPct val="0"/>
              </a:spcAft>
            </a:pPr>
            <a:endParaRPr lang="en-US" sz="2400">
              <a:solidFill>
                <a:srgbClr val="000000"/>
              </a:solidFill>
            </a:endParaRPr>
          </a:p>
        </p:txBody>
      </p:sp>
      <p:sp>
        <p:nvSpPr>
          <p:cNvPr id="21523" name="Rounded Rectangle 32"/>
          <p:cNvSpPr>
            <a:spLocks noChangeArrowheads="1"/>
          </p:cNvSpPr>
          <p:nvPr/>
        </p:nvSpPr>
        <p:spPr bwMode="auto">
          <a:xfrm>
            <a:off x="4279900" y="5638800"/>
            <a:ext cx="901700" cy="914400"/>
          </a:xfrm>
          <a:prstGeom prst="roundRect">
            <a:avLst>
              <a:gd name="adj" fmla="val 16667"/>
            </a:avLst>
          </a:prstGeom>
          <a:noFill/>
          <a:ln w="127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eaLnBrk="0" fontAlgn="base" hangingPunct="0">
              <a:spcBef>
                <a:spcPct val="0"/>
              </a:spcBef>
              <a:spcAft>
                <a:spcPct val="0"/>
              </a:spcAft>
            </a:pPr>
            <a:endParaRPr lang="en-US" sz="2400">
              <a:solidFill>
                <a:srgbClr val="000000"/>
              </a:solidFill>
            </a:endParaRPr>
          </a:p>
        </p:txBody>
      </p:sp>
      <p:sp>
        <p:nvSpPr>
          <p:cNvPr id="21524" name="Rectangle 7"/>
          <p:cNvSpPr>
            <a:spLocks noChangeArrowheads="1"/>
          </p:cNvSpPr>
          <p:nvPr/>
        </p:nvSpPr>
        <p:spPr bwMode="auto">
          <a:xfrm>
            <a:off x="2557463" y="3041650"/>
            <a:ext cx="369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b="1">
                <a:solidFill>
                  <a:srgbClr val="000000"/>
                </a:solidFill>
                <a:latin typeface="Courier New" pitchFamily="49" charset="0"/>
              </a:rPr>
              <a:t>x</a:t>
            </a:r>
            <a:endParaRPr lang="en-US" sz="2400">
              <a:solidFill>
                <a:srgbClr val="000000"/>
              </a:solidFill>
            </a:endParaRPr>
          </a:p>
        </p:txBody>
      </p:sp>
      <p:sp>
        <p:nvSpPr>
          <p:cNvPr id="21525" name="Rectangle 34"/>
          <p:cNvSpPr>
            <a:spLocks noChangeArrowheads="1"/>
          </p:cNvSpPr>
          <p:nvPr/>
        </p:nvSpPr>
        <p:spPr bwMode="auto">
          <a:xfrm>
            <a:off x="3565525" y="3048000"/>
            <a:ext cx="368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b="1">
                <a:solidFill>
                  <a:srgbClr val="000000"/>
                </a:solidFill>
                <a:latin typeface="Courier New" pitchFamily="49" charset="0"/>
              </a:rPr>
              <a:t>y</a:t>
            </a:r>
            <a:endParaRPr lang="en-US" sz="2400">
              <a:solidFill>
                <a:srgbClr val="000000"/>
              </a:solidFill>
            </a:endParaRPr>
          </a:p>
        </p:txBody>
      </p:sp>
      <p:sp>
        <p:nvSpPr>
          <p:cNvPr id="21526" name="Rectangle 35"/>
          <p:cNvSpPr>
            <a:spLocks noChangeArrowheads="1"/>
          </p:cNvSpPr>
          <p:nvPr/>
        </p:nvSpPr>
        <p:spPr bwMode="auto">
          <a:xfrm>
            <a:off x="4556125" y="3048000"/>
            <a:ext cx="368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b="1">
                <a:solidFill>
                  <a:srgbClr val="000000"/>
                </a:solidFill>
                <a:latin typeface="Courier New" pitchFamily="49" charset="0"/>
              </a:rPr>
              <a:t>z</a:t>
            </a:r>
            <a:endParaRPr lang="en-US" sz="2400">
              <a:solidFill>
                <a:srgbClr val="000000"/>
              </a:solidFill>
            </a:endParaRPr>
          </a:p>
        </p:txBody>
      </p:sp>
      <p:sp>
        <p:nvSpPr>
          <p:cNvPr id="21527" name="Rectangle 36"/>
          <p:cNvSpPr>
            <a:spLocks noChangeArrowheads="1"/>
          </p:cNvSpPr>
          <p:nvPr/>
        </p:nvSpPr>
        <p:spPr bwMode="auto">
          <a:xfrm>
            <a:off x="2551113" y="5540375"/>
            <a:ext cx="368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b="1">
                <a:solidFill>
                  <a:srgbClr val="C00000"/>
                </a:solidFill>
                <a:latin typeface="Courier New" pitchFamily="49" charset="0"/>
              </a:rPr>
              <a:t>x</a:t>
            </a:r>
            <a:endParaRPr lang="en-US" sz="2400">
              <a:solidFill>
                <a:srgbClr val="C00000"/>
              </a:solidFill>
            </a:endParaRPr>
          </a:p>
        </p:txBody>
      </p:sp>
      <p:sp>
        <p:nvSpPr>
          <p:cNvPr id="21528" name="Rectangle 37"/>
          <p:cNvSpPr>
            <a:spLocks noChangeArrowheads="1"/>
          </p:cNvSpPr>
          <p:nvPr/>
        </p:nvSpPr>
        <p:spPr bwMode="auto">
          <a:xfrm>
            <a:off x="3557588" y="5546725"/>
            <a:ext cx="3698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b="1">
                <a:solidFill>
                  <a:srgbClr val="C00000"/>
                </a:solidFill>
                <a:latin typeface="Courier New" pitchFamily="49" charset="0"/>
              </a:rPr>
              <a:t>y</a:t>
            </a:r>
            <a:endParaRPr lang="en-US" sz="2400">
              <a:solidFill>
                <a:srgbClr val="C00000"/>
              </a:solidFill>
            </a:endParaRPr>
          </a:p>
        </p:txBody>
      </p:sp>
      <p:sp>
        <p:nvSpPr>
          <p:cNvPr id="21529" name="Rectangle 38"/>
          <p:cNvSpPr>
            <a:spLocks noChangeArrowheads="1"/>
          </p:cNvSpPr>
          <p:nvPr/>
        </p:nvSpPr>
        <p:spPr bwMode="auto">
          <a:xfrm>
            <a:off x="4548188" y="5546725"/>
            <a:ext cx="3698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b="1">
                <a:solidFill>
                  <a:srgbClr val="C00000"/>
                </a:solidFill>
                <a:latin typeface="Courier New" pitchFamily="49" charset="0"/>
              </a:rPr>
              <a:t>z</a:t>
            </a:r>
            <a:endParaRPr lang="en-US" sz="2400">
              <a:solidFill>
                <a:srgbClr val="C00000"/>
              </a:solidFill>
            </a:endParaRPr>
          </a:p>
        </p:txBody>
      </p:sp>
      <p:sp>
        <p:nvSpPr>
          <p:cNvPr id="21530" name="Rectangle 10"/>
          <p:cNvSpPr>
            <a:spLocks noChangeArrowheads="1"/>
          </p:cNvSpPr>
          <p:nvPr/>
        </p:nvSpPr>
        <p:spPr bwMode="auto">
          <a:xfrm>
            <a:off x="609600" y="1673225"/>
            <a:ext cx="715963"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0"/>
              </a:spcBef>
              <a:spcAft>
                <a:spcPct val="0"/>
              </a:spcAft>
            </a:pPr>
            <a:r>
              <a:rPr lang="en-US" sz="1500">
                <a:solidFill>
                  <a:srgbClr val="000000"/>
                </a:solidFill>
                <a:latin typeface="Cambria" pitchFamily="18" charset="0"/>
              </a:rPr>
              <a:t>Run</a:t>
            </a:r>
          </a:p>
          <a:p>
            <a:pPr algn="ctr" eaLnBrk="0" fontAlgn="base" hangingPunct="0">
              <a:spcBef>
                <a:spcPct val="0"/>
              </a:spcBef>
              <a:spcAft>
                <a:spcPct val="0"/>
              </a:spcAft>
            </a:pPr>
            <a:r>
              <a:rPr lang="en-US" sz="1500">
                <a:solidFill>
                  <a:srgbClr val="000000"/>
                </a:solidFill>
                <a:latin typeface="Cambria" pitchFamily="18" charset="0"/>
              </a:rPr>
              <a:t>these lines</a:t>
            </a:r>
            <a:endParaRPr lang="en-US" sz="2400">
              <a:solidFill>
                <a:srgbClr val="000000"/>
              </a:solidFill>
            </a:endParaRPr>
          </a:p>
        </p:txBody>
      </p:sp>
      <p:sp>
        <p:nvSpPr>
          <p:cNvPr id="21531" name="Rectangle 42"/>
          <p:cNvSpPr>
            <a:spLocks noChangeArrowheads="1"/>
          </p:cNvSpPr>
          <p:nvPr/>
        </p:nvSpPr>
        <p:spPr bwMode="auto">
          <a:xfrm>
            <a:off x="609600" y="4430713"/>
            <a:ext cx="715963"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0"/>
              </a:spcBef>
              <a:spcAft>
                <a:spcPct val="0"/>
              </a:spcAft>
            </a:pPr>
            <a:r>
              <a:rPr lang="en-US" sz="1500" dirty="0">
                <a:solidFill>
                  <a:srgbClr val="C00000"/>
                </a:solidFill>
                <a:latin typeface="Cambria" pitchFamily="18" charset="0"/>
              </a:rPr>
              <a:t>Then run this</a:t>
            </a:r>
            <a:endParaRPr lang="en-US" sz="2400" dirty="0">
              <a:solidFill>
                <a:srgbClr val="C00000"/>
              </a:solidFill>
            </a:endParaRPr>
          </a:p>
        </p:txBody>
      </p:sp>
      <p:sp>
        <p:nvSpPr>
          <p:cNvPr id="21532" name="Rectangle 43"/>
          <p:cNvSpPr>
            <a:spLocks noChangeArrowheads="1"/>
          </p:cNvSpPr>
          <p:nvPr/>
        </p:nvSpPr>
        <p:spPr bwMode="auto">
          <a:xfrm>
            <a:off x="6261100" y="6096000"/>
            <a:ext cx="2425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fontAlgn="base" hangingPunct="0">
              <a:spcBef>
                <a:spcPct val="0"/>
              </a:spcBef>
              <a:spcAft>
                <a:spcPct val="0"/>
              </a:spcAft>
            </a:pPr>
            <a:r>
              <a:rPr lang="en-US" sz="1500" dirty="0">
                <a:solidFill>
                  <a:srgbClr val="000000"/>
                </a:solidFill>
                <a:latin typeface="Cambria" pitchFamily="18" charset="0"/>
              </a:rPr>
              <a:t>What are the values of </a:t>
            </a:r>
            <a:r>
              <a:rPr lang="en-US" sz="1500" b="1" dirty="0">
                <a:solidFill>
                  <a:srgbClr val="000000"/>
                </a:solidFill>
                <a:latin typeface="Courier New" panose="02070309020205020404" pitchFamily="49" charset="0"/>
                <a:cs typeface="Courier New" panose="02070309020205020404" pitchFamily="49" charset="0"/>
              </a:rPr>
              <a:t>a</a:t>
            </a:r>
            <a:r>
              <a:rPr lang="en-US" sz="1500" dirty="0">
                <a:solidFill>
                  <a:srgbClr val="000000"/>
                </a:solidFill>
                <a:latin typeface="Cambria" pitchFamily="18" charset="0"/>
              </a:rPr>
              <a:t>, </a:t>
            </a:r>
            <a:r>
              <a:rPr lang="en-US" sz="1500" b="1" dirty="0">
                <a:solidFill>
                  <a:srgbClr val="000000"/>
                </a:solidFill>
                <a:latin typeface="Courier New" panose="02070309020205020404" pitchFamily="49" charset="0"/>
                <a:cs typeface="Courier New" panose="02070309020205020404" pitchFamily="49" charset="0"/>
              </a:rPr>
              <a:t>b</a:t>
            </a:r>
            <a:r>
              <a:rPr lang="en-US" sz="1500" dirty="0">
                <a:solidFill>
                  <a:srgbClr val="000000"/>
                </a:solidFill>
                <a:latin typeface="Cambria" pitchFamily="18" charset="0"/>
              </a:rPr>
              <a:t>, </a:t>
            </a:r>
            <a:r>
              <a:rPr lang="en-US" sz="1500" dirty="0">
                <a:solidFill>
                  <a:srgbClr val="000000"/>
                </a:solidFill>
                <a:latin typeface="Cambria" pitchFamily="18" charset="0"/>
              </a:rPr>
              <a:t>and </a:t>
            </a:r>
            <a:r>
              <a:rPr lang="en-US" sz="1500" b="1" dirty="0">
                <a:solidFill>
                  <a:srgbClr val="000000"/>
                </a:solidFill>
                <a:latin typeface="Courier New" panose="02070309020205020404" pitchFamily="49" charset="0"/>
                <a:cs typeface="Courier New" panose="02070309020205020404" pitchFamily="49" charset="0"/>
              </a:rPr>
              <a:t>c</a:t>
            </a:r>
            <a:r>
              <a:rPr lang="en-US" sz="1500" dirty="0">
                <a:solidFill>
                  <a:srgbClr val="000000"/>
                </a:solidFill>
                <a:latin typeface="Cambria" pitchFamily="18" charset="0"/>
              </a:rPr>
              <a:t> after these lines run?</a:t>
            </a:r>
            <a:endParaRPr lang="en-US" sz="1500" dirty="0">
              <a:solidFill>
                <a:srgbClr val="000000"/>
              </a:solidFill>
            </a:endParaRPr>
          </a:p>
        </p:txBody>
      </p:sp>
      <p:cxnSp>
        <p:nvCxnSpPr>
          <p:cNvPr id="4" name="Straight Arrow Connector 3"/>
          <p:cNvCxnSpPr/>
          <p:nvPr/>
        </p:nvCxnSpPr>
        <p:spPr bwMode="auto">
          <a:xfrm>
            <a:off x="381000" y="1447800"/>
            <a:ext cx="0" cy="2055813"/>
          </a:xfrm>
          <a:prstGeom prst="straightConnector1">
            <a:avLst/>
          </a:prstGeom>
          <a:noFill/>
          <a:ln w="28575" cap="flat" cmpd="sng" algn="ctr">
            <a:solidFill>
              <a:schemeClr val="tx1"/>
            </a:solidFill>
            <a:prstDash val="solid"/>
            <a:round/>
            <a:headEnd type="none" w="med" len="med"/>
            <a:tailEnd type="arrow"/>
          </a:ln>
          <a:effectLst/>
        </p:spPr>
      </p:cxnSp>
      <p:cxnSp>
        <p:nvCxnSpPr>
          <p:cNvPr id="32" name="Straight Arrow Connector 31"/>
          <p:cNvCxnSpPr/>
          <p:nvPr/>
        </p:nvCxnSpPr>
        <p:spPr bwMode="auto">
          <a:xfrm>
            <a:off x="385011" y="3971131"/>
            <a:ext cx="0" cy="2055813"/>
          </a:xfrm>
          <a:prstGeom prst="straightConnector1">
            <a:avLst/>
          </a:prstGeom>
          <a:noFill/>
          <a:ln w="28575" cap="flat" cmpd="sng" algn="ctr">
            <a:solidFill>
              <a:schemeClr val="tx1"/>
            </a:solidFill>
            <a:prstDash val="solid"/>
            <a:round/>
            <a:headEnd type="none" w="med" len="med"/>
            <a:tailEnd type="arrow"/>
          </a:ln>
          <a:effectLst/>
        </p:spPr>
      </p:cxnSp>
      <p:sp>
        <p:nvSpPr>
          <p:cNvPr id="33" name="Rectangle 23"/>
          <p:cNvSpPr>
            <a:spLocks noChangeArrowheads="1"/>
          </p:cNvSpPr>
          <p:nvPr/>
        </p:nvSpPr>
        <p:spPr bwMode="auto">
          <a:xfrm>
            <a:off x="508668" y="5819001"/>
            <a:ext cx="16891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fontAlgn="base" hangingPunct="0">
              <a:spcBef>
                <a:spcPct val="0"/>
              </a:spcBef>
              <a:spcAft>
                <a:spcPct val="0"/>
              </a:spcAft>
            </a:pPr>
            <a:r>
              <a:rPr lang="en-US" sz="1500" dirty="0">
                <a:solidFill>
                  <a:srgbClr val="C00000"/>
                </a:solidFill>
                <a:latin typeface="Cambria" pitchFamily="18" charset="0"/>
              </a:rPr>
              <a:t>What </a:t>
            </a:r>
            <a:r>
              <a:rPr lang="en-US" sz="1500" dirty="0">
                <a:solidFill>
                  <a:srgbClr val="C00000"/>
                </a:solidFill>
                <a:latin typeface="Cambria" pitchFamily="18" charset="0"/>
              </a:rPr>
              <a:t>are </a:t>
            </a:r>
            <a:r>
              <a:rPr lang="en-US" sz="1500" b="1" dirty="0">
                <a:solidFill>
                  <a:srgbClr val="C00000"/>
                </a:solidFill>
                <a:latin typeface="Courier New" panose="02070309020205020404" pitchFamily="49" charset="0"/>
                <a:cs typeface="Courier New" panose="02070309020205020404" pitchFamily="49" charset="0"/>
              </a:rPr>
              <a:t>x</a:t>
            </a:r>
            <a:r>
              <a:rPr lang="en-US" sz="1500" dirty="0">
                <a:solidFill>
                  <a:srgbClr val="C00000"/>
                </a:solidFill>
                <a:latin typeface="Cambria" pitchFamily="18" charset="0"/>
              </a:rPr>
              <a:t>, </a:t>
            </a:r>
            <a:r>
              <a:rPr lang="en-US" sz="1500" b="1" dirty="0">
                <a:solidFill>
                  <a:srgbClr val="C00000"/>
                </a:solidFill>
                <a:latin typeface="Courier New" panose="02070309020205020404" pitchFamily="49" charset="0"/>
                <a:cs typeface="Courier New" panose="02070309020205020404" pitchFamily="49" charset="0"/>
              </a:rPr>
              <a:t>y</a:t>
            </a:r>
            <a:r>
              <a:rPr lang="en-US" sz="1500" dirty="0">
                <a:solidFill>
                  <a:srgbClr val="C00000"/>
                </a:solidFill>
                <a:latin typeface="Cambria" pitchFamily="18" charset="0"/>
              </a:rPr>
              <a:t>, </a:t>
            </a:r>
            <a:r>
              <a:rPr lang="en-US" sz="1500" dirty="0">
                <a:solidFill>
                  <a:srgbClr val="C00000"/>
                </a:solidFill>
                <a:latin typeface="Cambria" pitchFamily="18" charset="0"/>
              </a:rPr>
              <a:t>and </a:t>
            </a:r>
            <a:r>
              <a:rPr lang="en-US" sz="1500" b="1" dirty="0">
                <a:solidFill>
                  <a:srgbClr val="C00000"/>
                </a:solidFill>
                <a:latin typeface="Courier New" panose="02070309020205020404" pitchFamily="49" charset="0"/>
                <a:cs typeface="Courier New" panose="02070309020205020404" pitchFamily="49" charset="0"/>
              </a:rPr>
              <a:t>z</a:t>
            </a:r>
            <a:r>
              <a:rPr lang="en-US" sz="1500" dirty="0">
                <a:solidFill>
                  <a:srgbClr val="C00000"/>
                </a:solidFill>
                <a:latin typeface="Cambria" pitchFamily="18" charset="0"/>
              </a:rPr>
              <a:t> at this time?</a:t>
            </a:r>
            <a:endParaRPr lang="en-US" sz="1500" dirty="0">
              <a:solidFill>
                <a:srgbClr val="C00000"/>
              </a:solidFill>
            </a:endParaRPr>
          </a:p>
        </p:txBody>
      </p:sp>
    </p:spTree>
    <p:extLst>
      <p:ext uri="{BB962C8B-B14F-4D97-AF65-F5344CB8AC3E}">
        <p14:creationId xmlns:p14="http://schemas.microsoft.com/office/powerpoint/2010/main" val="780686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ounded Rectangle 1"/>
          <p:cNvSpPr>
            <a:spLocks noChangeArrowheads="1"/>
          </p:cNvSpPr>
          <p:nvPr/>
        </p:nvSpPr>
        <p:spPr bwMode="auto">
          <a:xfrm>
            <a:off x="304800" y="2659063"/>
            <a:ext cx="8382000" cy="533400"/>
          </a:xfrm>
          <a:prstGeom prst="roundRect">
            <a:avLst>
              <a:gd name="adj" fmla="val 50000"/>
            </a:avLst>
          </a:prstGeom>
          <a:solidFill>
            <a:srgbClr val="FFCCCC"/>
          </a:solidFill>
          <a:ln>
            <a:noFill/>
          </a:ln>
          <a:extLst>
            <a:ext uri="{91240B29-F687-4F45-9708-019B960494DF}">
              <a14:hiddenLine xmlns:a14="http://schemas.microsoft.com/office/drawing/2010/main" w="28575" algn="ctr">
                <a:solidFill>
                  <a:srgbClr val="000000"/>
                </a:solidFill>
                <a:round/>
                <a:headEnd/>
                <a:tailEnd/>
              </a14:hiddenLine>
            </a:ext>
          </a:extLst>
        </p:spPr>
        <p:txBody>
          <a:bodyPr>
            <a:spAutoFit/>
          </a:bodyPr>
          <a:lstStyle/>
          <a:p>
            <a:pPr eaLnBrk="0" fontAlgn="base" hangingPunct="0">
              <a:spcBef>
                <a:spcPct val="0"/>
              </a:spcBef>
              <a:spcAft>
                <a:spcPct val="0"/>
              </a:spcAft>
            </a:pPr>
            <a:endParaRPr lang="en-US" sz="2400">
              <a:solidFill>
                <a:srgbClr val="000000"/>
              </a:solidFill>
            </a:endParaRPr>
          </a:p>
        </p:txBody>
      </p:sp>
      <p:sp>
        <p:nvSpPr>
          <p:cNvPr id="23555" name="Rounded Rectangle 1"/>
          <p:cNvSpPr>
            <a:spLocks noChangeArrowheads="1"/>
          </p:cNvSpPr>
          <p:nvPr/>
        </p:nvSpPr>
        <p:spPr bwMode="auto">
          <a:xfrm>
            <a:off x="381000" y="1143000"/>
            <a:ext cx="8229600" cy="1295400"/>
          </a:xfrm>
          <a:prstGeom prst="roundRect">
            <a:avLst>
              <a:gd name="adj" fmla="val 29671"/>
            </a:avLst>
          </a:prstGeom>
          <a:solidFill>
            <a:srgbClr val="CCECFF"/>
          </a:solidFill>
          <a:ln>
            <a:noFill/>
          </a:ln>
          <a:extLst>
            <a:ext uri="{91240B29-F687-4F45-9708-019B960494DF}">
              <a14:hiddenLine xmlns:a14="http://schemas.microsoft.com/office/drawing/2010/main" w="28575" algn="ctr">
                <a:solidFill>
                  <a:srgbClr val="000000"/>
                </a:solidFill>
                <a:round/>
                <a:headEnd/>
                <a:tailEnd/>
              </a14:hiddenLine>
            </a:ext>
          </a:extLst>
        </p:spPr>
        <p:txBody>
          <a:bodyPr>
            <a:spAutoFit/>
          </a:bodyPr>
          <a:lstStyle/>
          <a:p>
            <a:pPr eaLnBrk="0" fontAlgn="base" hangingPunct="0">
              <a:spcBef>
                <a:spcPct val="0"/>
              </a:spcBef>
              <a:spcAft>
                <a:spcPct val="0"/>
              </a:spcAft>
            </a:pPr>
            <a:endParaRPr lang="en-US" sz="2400">
              <a:solidFill>
                <a:srgbClr val="000000"/>
              </a:solidFill>
            </a:endParaRPr>
          </a:p>
        </p:txBody>
      </p:sp>
      <p:sp>
        <p:nvSpPr>
          <p:cNvPr id="23556" name="Text Box 5"/>
          <p:cNvSpPr txBox="1">
            <a:spLocks noChangeArrowheads="1"/>
          </p:cNvSpPr>
          <p:nvPr/>
        </p:nvSpPr>
        <p:spPr bwMode="auto">
          <a:xfrm>
            <a:off x="457200" y="228600"/>
            <a:ext cx="7467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4000">
                <a:solidFill>
                  <a:srgbClr val="000000"/>
                </a:solidFill>
                <a:latin typeface="Cambria" pitchFamily="18" charset="0"/>
              </a:rPr>
              <a:t>Inside the machine…</a:t>
            </a:r>
          </a:p>
        </p:txBody>
      </p:sp>
      <p:sp>
        <p:nvSpPr>
          <p:cNvPr id="23557" name="Text Box 6"/>
          <p:cNvSpPr txBox="1">
            <a:spLocks noChangeArrowheads="1"/>
          </p:cNvSpPr>
          <p:nvPr/>
        </p:nvSpPr>
        <p:spPr bwMode="auto">
          <a:xfrm>
            <a:off x="4943475" y="1406525"/>
            <a:ext cx="21336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lnSpc>
                <a:spcPct val="70000"/>
              </a:lnSpc>
              <a:spcBef>
                <a:spcPct val="50000"/>
              </a:spcBef>
              <a:spcAft>
                <a:spcPct val="0"/>
              </a:spcAft>
            </a:pPr>
            <a:r>
              <a:rPr lang="en-US" b="1">
                <a:solidFill>
                  <a:srgbClr val="000000"/>
                </a:solidFill>
                <a:latin typeface="Courier New" pitchFamily="49" charset="0"/>
              </a:rPr>
              <a:t>x = 41</a:t>
            </a:r>
          </a:p>
          <a:p>
            <a:pPr eaLnBrk="0" fontAlgn="base" hangingPunct="0">
              <a:lnSpc>
                <a:spcPct val="70000"/>
              </a:lnSpc>
              <a:spcBef>
                <a:spcPct val="50000"/>
              </a:spcBef>
              <a:spcAft>
                <a:spcPct val="0"/>
              </a:spcAft>
            </a:pPr>
            <a:r>
              <a:rPr lang="en-US" b="1">
                <a:solidFill>
                  <a:srgbClr val="000000"/>
                </a:solidFill>
                <a:latin typeface="Courier New" pitchFamily="49" charset="0"/>
              </a:rPr>
              <a:t>y = x + 1 </a:t>
            </a:r>
          </a:p>
        </p:txBody>
      </p:sp>
      <p:sp>
        <p:nvSpPr>
          <p:cNvPr id="23558" name="AutoShape 7"/>
          <p:cNvSpPr>
            <a:spLocks noChangeArrowheads="1"/>
          </p:cNvSpPr>
          <p:nvPr/>
        </p:nvSpPr>
        <p:spPr bwMode="auto">
          <a:xfrm>
            <a:off x="4160838" y="4225925"/>
            <a:ext cx="1981200" cy="1143000"/>
          </a:xfrm>
          <a:prstGeom prst="cube">
            <a:avLst>
              <a:gd name="adj" fmla="val 29167"/>
            </a:avLst>
          </a:prstGeom>
          <a:solidFill>
            <a:schemeClr val="bg1"/>
          </a:solidFill>
          <a:ln w="19050">
            <a:solidFill>
              <a:srgbClr val="990000"/>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3559" name="Rectangle 8"/>
          <p:cNvSpPr>
            <a:spLocks noChangeArrowheads="1"/>
          </p:cNvSpPr>
          <p:nvPr/>
        </p:nvSpPr>
        <p:spPr bwMode="auto">
          <a:xfrm>
            <a:off x="4160838" y="4556125"/>
            <a:ext cx="1905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1600" b="1">
                <a:solidFill>
                  <a:srgbClr val="990000"/>
                </a:solidFill>
                <a:latin typeface="Courier New" pitchFamily="49" charset="0"/>
              </a:rPr>
              <a:t>name:</a:t>
            </a:r>
            <a:r>
              <a:rPr lang="en-US" sz="1600" b="1">
                <a:solidFill>
                  <a:srgbClr val="000000"/>
                </a:solidFill>
                <a:latin typeface="Courier New" pitchFamily="49" charset="0"/>
              </a:rPr>
              <a:t> x</a:t>
            </a:r>
          </a:p>
          <a:p>
            <a:pPr eaLnBrk="0" fontAlgn="base" hangingPunct="0">
              <a:spcBef>
                <a:spcPct val="0"/>
              </a:spcBef>
              <a:spcAft>
                <a:spcPct val="0"/>
              </a:spcAft>
            </a:pPr>
            <a:r>
              <a:rPr lang="en-US" sz="1600" b="1">
                <a:solidFill>
                  <a:srgbClr val="990000"/>
                </a:solidFill>
                <a:latin typeface="Courier New" pitchFamily="49" charset="0"/>
              </a:rPr>
              <a:t>type:</a:t>
            </a:r>
            <a:r>
              <a:rPr lang="en-US" sz="1600" b="1">
                <a:solidFill>
                  <a:srgbClr val="000000"/>
                </a:solidFill>
                <a:latin typeface="Courier New" pitchFamily="49" charset="0"/>
              </a:rPr>
              <a:t> </a:t>
            </a:r>
            <a:r>
              <a:rPr lang="en-US" sz="1600" b="1">
                <a:solidFill>
                  <a:srgbClr val="333399"/>
                </a:solidFill>
                <a:latin typeface="Courier New" pitchFamily="49" charset="0"/>
              </a:rPr>
              <a:t>int</a:t>
            </a:r>
          </a:p>
          <a:p>
            <a:pPr eaLnBrk="0" fontAlgn="base" hangingPunct="0">
              <a:spcBef>
                <a:spcPct val="0"/>
              </a:spcBef>
              <a:spcAft>
                <a:spcPct val="0"/>
              </a:spcAft>
            </a:pPr>
            <a:r>
              <a:rPr lang="en-US" sz="1600" b="1">
                <a:solidFill>
                  <a:srgbClr val="990000"/>
                </a:solidFill>
                <a:latin typeface="Courier New" pitchFamily="49" charset="0"/>
              </a:rPr>
              <a:t>LOC:</a:t>
            </a:r>
            <a:r>
              <a:rPr lang="en-US" sz="1600" b="1">
                <a:solidFill>
                  <a:srgbClr val="000000"/>
                </a:solidFill>
                <a:latin typeface="Courier New" pitchFamily="49" charset="0"/>
              </a:rPr>
              <a:t>  </a:t>
            </a:r>
            <a:r>
              <a:rPr lang="en-US" sz="1600" b="1">
                <a:solidFill>
                  <a:srgbClr val="800080"/>
                </a:solidFill>
                <a:latin typeface="Courier New" pitchFamily="49" charset="0"/>
              </a:rPr>
              <a:t>312</a:t>
            </a:r>
          </a:p>
        </p:txBody>
      </p:sp>
      <p:sp>
        <p:nvSpPr>
          <p:cNvPr id="23560" name="Text Box 9"/>
          <p:cNvSpPr txBox="1">
            <a:spLocks noChangeArrowheads="1"/>
          </p:cNvSpPr>
          <p:nvPr/>
        </p:nvSpPr>
        <p:spPr bwMode="auto">
          <a:xfrm>
            <a:off x="3932238" y="4175125"/>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b="1">
                <a:solidFill>
                  <a:srgbClr val="000000"/>
                </a:solidFill>
                <a:latin typeface="Courier New" pitchFamily="49" charset="0"/>
              </a:rPr>
              <a:t>41</a:t>
            </a:r>
          </a:p>
        </p:txBody>
      </p:sp>
      <p:sp>
        <p:nvSpPr>
          <p:cNvPr id="23561" name="Text Box 10"/>
          <p:cNvSpPr txBox="1">
            <a:spLocks noChangeArrowheads="1"/>
          </p:cNvSpPr>
          <p:nvPr/>
        </p:nvSpPr>
        <p:spPr bwMode="auto">
          <a:xfrm>
            <a:off x="457200" y="2743200"/>
            <a:ext cx="510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1800">
                <a:solidFill>
                  <a:srgbClr val="000000"/>
                </a:solidFill>
                <a:latin typeface="Comic Sans MS" pitchFamily="66" charset="0"/>
              </a:rPr>
              <a:t>What is happening behind the scenes:</a:t>
            </a:r>
          </a:p>
        </p:txBody>
      </p:sp>
      <p:sp>
        <p:nvSpPr>
          <p:cNvPr id="23562" name="Text Box 11"/>
          <p:cNvSpPr txBox="1">
            <a:spLocks noChangeArrowheads="1"/>
          </p:cNvSpPr>
          <p:nvPr/>
        </p:nvSpPr>
        <p:spPr bwMode="auto">
          <a:xfrm>
            <a:off x="950913" y="1620838"/>
            <a:ext cx="3657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0" fontAlgn="base" hangingPunct="0">
              <a:spcBef>
                <a:spcPct val="50000"/>
              </a:spcBef>
              <a:spcAft>
                <a:spcPct val="0"/>
              </a:spcAft>
            </a:pPr>
            <a:r>
              <a:rPr lang="en-US" sz="1800">
                <a:solidFill>
                  <a:srgbClr val="000000"/>
                </a:solidFill>
                <a:latin typeface="Comic Sans MS" pitchFamily="66" charset="0"/>
              </a:rPr>
              <a:t>What's happening in python:</a:t>
            </a:r>
          </a:p>
        </p:txBody>
      </p:sp>
      <p:sp>
        <p:nvSpPr>
          <p:cNvPr id="23563" name="Text Box 12"/>
          <p:cNvSpPr txBox="1">
            <a:spLocks noChangeArrowheads="1"/>
          </p:cNvSpPr>
          <p:nvPr/>
        </p:nvSpPr>
        <p:spPr bwMode="auto">
          <a:xfrm>
            <a:off x="4760913" y="5826125"/>
            <a:ext cx="320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a:solidFill>
                  <a:srgbClr val="990000"/>
                </a:solidFill>
                <a:latin typeface="Cambria" pitchFamily="18" charset="0"/>
              </a:rPr>
              <a:t>variables ~ boxes</a:t>
            </a:r>
          </a:p>
        </p:txBody>
      </p:sp>
      <p:sp>
        <p:nvSpPr>
          <p:cNvPr id="23564" name="Text Box 13"/>
          <p:cNvSpPr txBox="1">
            <a:spLocks noChangeArrowheads="1"/>
          </p:cNvSpPr>
          <p:nvPr/>
        </p:nvSpPr>
        <p:spPr bwMode="auto">
          <a:xfrm>
            <a:off x="3846513" y="5356225"/>
            <a:ext cx="228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400">
                <a:solidFill>
                  <a:srgbClr val="990000"/>
                </a:solidFill>
                <a:latin typeface="Cambria" pitchFamily="18" charset="0"/>
              </a:rPr>
              <a:t>memory location 312</a:t>
            </a:r>
          </a:p>
        </p:txBody>
      </p:sp>
      <p:sp>
        <p:nvSpPr>
          <p:cNvPr id="23565" name="Text Box 14"/>
          <p:cNvSpPr txBox="1">
            <a:spLocks noChangeArrowheads="1"/>
          </p:cNvSpPr>
          <p:nvPr/>
        </p:nvSpPr>
        <p:spPr bwMode="auto">
          <a:xfrm>
            <a:off x="7315200" y="63246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0" fontAlgn="base" hangingPunct="0">
              <a:spcBef>
                <a:spcPct val="50000"/>
              </a:spcBef>
              <a:spcAft>
                <a:spcPct val="0"/>
              </a:spcAft>
            </a:pPr>
            <a:r>
              <a:rPr lang="en-US">
                <a:solidFill>
                  <a:srgbClr val="000000"/>
                </a:solidFill>
                <a:latin typeface="Cambria" pitchFamily="18" charset="0"/>
              </a:rPr>
              <a:t>id, del</a:t>
            </a:r>
          </a:p>
        </p:txBody>
      </p:sp>
      <p:sp>
        <p:nvSpPr>
          <p:cNvPr id="23566" name="Text Box 15"/>
          <p:cNvSpPr txBox="1">
            <a:spLocks noChangeArrowheads="1"/>
          </p:cNvSpPr>
          <p:nvPr/>
        </p:nvSpPr>
        <p:spPr bwMode="auto">
          <a:xfrm>
            <a:off x="622300" y="3352800"/>
            <a:ext cx="228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2800">
                <a:solidFill>
                  <a:srgbClr val="990000"/>
                </a:solidFill>
                <a:latin typeface="Cambria" pitchFamily="18" charset="0"/>
              </a:rPr>
              <a:t>Computation</a:t>
            </a:r>
            <a:endParaRPr lang="en-US" sz="1800">
              <a:solidFill>
                <a:srgbClr val="990000"/>
              </a:solidFill>
              <a:latin typeface="Cambria" pitchFamily="18" charset="0"/>
            </a:endParaRPr>
          </a:p>
        </p:txBody>
      </p:sp>
      <p:pic>
        <p:nvPicPr>
          <p:cNvPr id="23567" name="Picture 16" descr="flaming_shower_curtain_b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997325"/>
            <a:ext cx="2039938"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8" name="Text Box 17"/>
          <p:cNvSpPr txBox="1">
            <a:spLocks noChangeArrowheads="1"/>
          </p:cNvSpPr>
          <p:nvPr/>
        </p:nvSpPr>
        <p:spPr bwMode="auto">
          <a:xfrm>
            <a:off x="5257800" y="3352800"/>
            <a:ext cx="228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2800">
                <a:solidFill>
                  <a:srgbClr val="990000"/>
                </a:solidFill>
                <a:latin typeface="Cambria" pitchFamily="18" charset="0"/>
              </a:rPr>
              <a:t>Data Storage</a:t>
            </a:r>
            <a:endParaRPr lang="en-US" sz="1800">
              <a:solidFill>
                <a:srgbClr val="990000"/>
              </a:solidFill>
              <a:latin typeface="Cambria" pitchFamily="18" charset="0"/>
            </a:endParaRPr>
          </a:p>
        </p:txBody>
      </p:sp>
      <p:sp>
        <p:nvSpPr>
          <p:cNvPr id="23569" name="AutoShape 18"/>
          <p:cNvSpPr>
            <a:spLocks noChangeArrowheads="1"/>
          </p:cNvSpPr>
          <p:nvPr/>
        </p:nvSpPr>
        <p:spPr bwMode="auto">
          <a:xfrm>
            <a:off x="6477000" y="4208463"/>
            <a:ext cx="1981200" cy="1143000"/>
          </a:xfrm>
          <a:prstGeom prst="cube">
            <a:avLst>
              <a:gd name="adj" fmla="val 29167"/>
            </a:avLst>
          </a:prstGeom>
          <a:solidFill>
            <a:schemeClr val="bg1"/>
          </a:solidFill>
          <a:ln w="19050">
            <a:solidFill>
              <a:srgbClr val="990000"/>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3570" name="Rectangle 19"/>
          <p:cNvSpPr>
            <a:spLocks noChangeArrowheads="1"/>
          </p:cNvSpPr>
          <p:nvPr/>
        </p:nvSpPr>
        <p:spPr bwMode="auto">
          <a:xfrm>
            <a:off x="6477000" y="4538663"/>
            <a:ext cx="1905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1600" b="1">
                <a:solidFill>
                  <a:srgbClr val="990000"/>
                </a:solidFill>
                <a:latin typeface="Courier New" pitchFamily="49" charset="0"/>
              </a:rPr>
              <a:t>name:</a:t>
            </a:r>
            <a:r>
              <a:rPr lang="en-US" sz="1600" b="1">
                <a:solidFill>
                  <a:srgbClr val="000000"/>
                </a:solidFill>
                <a:latin typeface="Courier New" pitchFamily="49" charset="0"/>
              </a:rPr>
              <a:t> y</a:t>
            </a:r>
          </a:p>
          <a:p>
            <a:pPr eaLnBrk="0" fontAlgn="base" hangingPunct="0">
              <a:spcBef>
                <a:spcPct val="0"/>
              </a:spcBef>
              <a:spcAft>
                <a:spcPct val="0"/>
              </a:spcAft>
            </a:pPr>
            <a:r>
              <a:rPr lang="en-US" sz="1600" b="1">
                <a:solidFill>
                  <a:srgbClr val="990000"/>
                </a:solidFill>
                <a:latin typeface="Courier New" pitchFamily="49" charset="0"/>
              </a:rPr>
              <a:t>type:</a:t>
            </a:r>
            <a:r>
              <a:rPr lang="en-US" sz="1600" b="1">
                <a:solidFill>
                  <a:srgbClr val="000000"/>
                </a:solidFill>
                <a:latin typeface="Courier New" pitchFamily="49" charset="0"/>
              </a:rPr>
              <a:t> </a:t>
            </a:r>
            <a:r>
              <a:rPr lang="en-US" sz="1600" b="1">
                <a:solidFill>
                  <a:srgbClr val="333399"/>
                </a:solidFill>
                <a:latin typeface="Courier New" pitchFamily="49" charset="0"/>
              </a:rPr>
              <a:t>int</a:t>
            </a:r>
          </a:p>
          <a:p>
            <a:pPr eaLnBrk="0" fontAlgn="base" hangingPunct="0">
              <a:spcBef>
                <a:spcPct val="0"/>
              </a:spcBef>
              <a:spcAft>
                <a:spcPct val="0"/>
              </a:spcAft>
            </a:pPr>
            <a:r>
              <a:rPr lang="en-US" sz="1600" b="1">
                <a:solidFill>
                  <a:srgbClr val="990000"/>
                </a:solidFill>
                <a:latin typeface="Courier New" pitchFamily="49" charset="0"/>
              </a:rPr>
              <a:t>LOC:</a:t>
            </a:r>
            <a:r>
              <a:rPr lang="en-US" sz="1600" b="1">
                <a:solidFill>
                  <a:srgbClr val="000000"/>
                </a:solidFill>
                <a:latin typeface="Courier New" pitchFamily="49" charset="0"/>
              </a:rPr>
              <a:t>  </a:t>
            </a:r>
            <a:r>
              <a:rPr lang="en-US" sz="1600" b="1">
                <a:solidFill>
                  <a:srgbClr val="800080"/>
                </a:solidFill>
                <a:latin typeface="Courier New" pitchFamily="49" charset="0"/>
              </a:rPr>
              <a:t>324</a:t>
            </a:r>
          </a:p>
        </p:txBody>
      </p:sp>
      <p:sp>
        <p:nvSpPr>
          <p:cNvPr id="23571" name="Text Box 20"/>
          <p:cNvSpPr txBox="1">
            <a:spLocks noChangeArrowheads="1"/>
          </p:cNvSpPr>
          <p:nvPr/>
        </p:nvSpPr>
        <p:spPr bwMode="auto">
          <a:xfrm>
            <a:off x="6248400" y="4157663"/>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b="1">
                <a:solidFill>
                  <a:srgbClr val="000000"/>
                </a:solidFill>
                <a:latin typeface="Courier New" pitchFamily="49" charset="0"/>
              </a:rPr>
              <a:t>42</a:t>
            </a:r>
          </a:p>
        </p:txBody>
      </p:sp>
      <p:sp>
        <p:nvSpPr>
          <p:cNvPr id="23572" name="Text Box 21"/>
          <p:cNvSpPr txBox="1">
            <a:spLocks noChangeArrowheads="1"/>
          </p:cNvSpPr>
          <p:nvPr/>
        </p:nvSpPr>
        <p:spPr bwMode="auto">
          <a:xfrm>
            <a:off x="6159500" y="5356225"/>
            <a:ext cx="228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400">
                <a:solidFill>
                  <a:srgbClr val="990000"/>
                </a:solidFill>
                <a:latin typeface="Cambria" pitchFamily="18" charset="0"/>
              </a:rPr>
              <a:t>memory location 324</a:t>
            </a:r>
          </a:p>
        </p:txBody>
      </p:sp>
      <p:sp>
        <p:nvSpPr>
          <p:cNvPr id="23573" name="Freeform 22"/>
          <p:cNvSpPr>
            <a:spLocks/>
          </p:cNvSpPr>
          <p:nvPr/>
        </p:nvSpPr>
        <p:spPr bwMode="auto">
          <a:xfrm>
            <a:off x="3170238" y="4960938"/>
            <a:ext cx="222250" cy="1549400"/>
          </a:xfrm>
          <a:custGeom>
            <a:avLst/>
            <a:gdLst>
              <a:gd name="T0" fmla="*/ 2147483647 w 140"/>
              <a:gd name="T1" fmla="*/ 2147483647 h 1604"/>
              <a:gd name="T2" fmla="*/ 2147483647 w 140"/>
              <a:gd name="T3" fmla="*/ 2147483647 h 1604"/>
              <a:gd name="T4" fmla="*/ 2147483647 w 140"/>
              <a:gd name="T5" fmla="*/ 2147483647 h 1604"/>
              <a:gd name="T6" fmla="*/ 2147483647 w 140"/>
              <a:gd name="T7" fmla="*/ 2147483647 h 1604"/>
              <a:gd name="T8" fmla="*/ 2147483647 w 140"/>
              <a:gd name="T9" fmla="*/ 2147483647 h 1604"/>
              <a:gd name="T10" fmla="*/ 2147483647 w 140"/>
              <a:gd name="T11" fmla="*/ 2147483647 h 1604"/>
              <a:gd name="T12" fmla="*/ 2147483647 w 140"/>
              <a:gd name="T13" fmla="*/ 2147483647 h 1604"/>
              <a:gd name="T14" fmla="*/ 2147483647 w 140"/>
              <a:gd name="T15" fmla="*/ 2147483647 h 1604"/>
              <a:gd name="T16" fmla="*/ 2147483647 w 140"/>
              <a:gd name="T17" fmla="*/ 2147483647 h 1604"/>
              <a:gd name="T18" fmla="*/ 2147483647 w 140"/>
              <a:gd name="T19" fmla="*/ 2147483647 h 1604"/>
              <a:gd name="T20" fmla="*/ 2147483647 w 140"/>
              <a:gd name="T21" fmla="*/ 2147483647 h 1604"/>
              <a:gd name="T22" fmla="*/ 2147483647 w 140"/>
              <a:gd name="T23" fmla="*/ 2147483647 h 1604"/>
              <a:gd name="T24" fmla="*/ 2147483647 w 140"/>
              <a:gd name="T25" fmla="*/ 2147483647 h 1604"/>
              <a:gd name="T26" fmla="*/ 2147483647 w 140"/>
              <a:gd name="T27" fmla="*/ 2147483647 h 1604"/>
              <a:gd name="T28" fmla="*/ 2147483647 w 140"/>
              <a:gd name="T29" fmla="*/ 2147483647 h 1604"/>
              <a:gd name="T30" fmla="*/ 2147483647 w 140"/>
              <a:gd name="T31" fmla="*/ 2147483647 h 1604"/>
              <a:gd name="T32" fmla="*/ 2147483647 w 140"/>
              <a:gd name="T33" fmla="*/ 2147483647 h 1604"/>
              <a:gd name="T34" fmla="*/ 2147483647 w 140"/>
              <a:gd name="T35" fmla="*/ 2147483647 h 1604"/>
              <a:gd name="T36" fmla="*/ 2147483647 w 140"/>
              <a:gd name="T37" fmla="*/ 2147483647 h 1604"/>
              <a:gd name="T38" fmla="*/ 2147483647 w 140"/>
              <a:gd name="T39" fmla="*/ 2147483647 h 1604"/>
              <a:gd name="T40" fmla="*/ 2147483647 w 140"/>
              <a:gd name="T41" fmla="*/ 2147483647 h 16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1604"/>
              <a:gd name="T65" fmla="*/ 140 w 140"/>
              <a:gd name="T66" fmla="*/ 1604 h 16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1604">
                <a:moveTo>
                  <a:pt x="51" y="10"/>
                </a:moveTo>
                <a:cubicBezTo>
                  <a:pt x="69" y="12"/>
                  <a:pt x="95" y="0"/>
                  <a:pt x="105" y="16"/>
                </a:cubicBezTo>
                <a:cubicBezTo>
                  <a:pt x="112" y="28"/>
                  <a:pt x="69" y="40"/>
                  <a:pt x="69" y="40"/>
                </a:cubicBezTo>
                <a:cubicBezTo>
                  <a:pt x="61" y="70"/>
                  <a:pt x="47" y="88"/>
                  <a:pt x="21" y="106"/>
                </a:cubicBezTo>
                <a:cubicBezTo>
                  <a:pt x="16" y="162"/>
                  <a:pt x="0" y="222"/>
                  <a:pt x="51" y="261"/>
                </a:cubicBezTo>
                <a:cubicBezTo>
                  <a:pt x="65" y="303"/>
                  <a:pt x="35" y="311"/>
                  <a:pt x="81" y="357"/>
                </a:cubicBezTo>
                <a:cubicBezTo>
                  <a:pt x="88" y="423"/>
                  <a:pt x="89" y="418"/>
                  <a:pt x="140" y="458"/>
                </a:cubicBezTo>
                <a:cubicBezTo>
                  <a:pt x="92" y="495"/>
                  <a:pt x="133" y="451"/>
                  <a:pt x="123" y="512"/>
                </a:cubicBezTo>
                <a:cubicBezTo>
                  <a:pt x="120" y="523"/>
                  <a:pt x="111" y="532"/>
                  <a:pt x="105" y="542"/>
                </a:cubicBezTo>
                <a:cubicBezTo>
                  <a:pt x="111" y="592"/>
                  <a:pt x="103" y="610"/>
                  <a:pt x="81" y="655"/>
                </a:cubicBezTo>
                <a:cubicBezTo>
                  <a:pt x="88" y="697"/>
                  <a:pt x="87" y="699"/>
                  <a:pt x="63" y="733"/>
                </a:cubicBezTo>
                <a:cubicBezTo>
                  <a:pt x="73" y="793"/>
                  <a:pt x="101" y="810"/>
                  <a:pt x="39" y="852"/>
                </a:cubicBezTo>
                <a:cubicBezTo>
                  <a:pt x="42" y="897"/>
                  <a:pt x="43" y="926"/>
                  <a:pt x="57" y="966"/>
                </a:cubicBezTo>
                <a:cubicBezTo>
                  <a:pt x="71" y="1072"/>
                  <a:pt x="69" y="1104"/>
                  <a:pt x="117" y="1186"/>
                </a:cubicBezTo>
                <a:cubicBezTo>
                  <a:pt x="111" y="1246"/>
                  <a:pt x="109" y="1271"/>
                  <a:pt x="134" y="1324"/>
                </a:cubicBezTo>
                <a:cubicBezTo>
                  <a:pt x="105" y="1343"/>
                  <a:pt x="108" y="1361"/>
                  <a:pt x="75" y="1377"/>
                </a:cubicBezTo>
                <a:cubicBezTo>
                  <a:pt x="60" y="1419"/>
                  <a:pt x="70" y="1402"/>
                  <a:pt x="51" y="1431"/>
                </a:cubicBezTo>
                <a:cubicBezTo>
                  <a:pt x="81" y="1506"/>
                  <a:pt x="42" y="1418"/>
                  <a:pt x="81" y="1485"/>
                </a:cubicBezTo>
                <a:cubicBezTo>
                  <a:pt x="97" y="1513"/>
                  <a:pt x="104" y="1544"/>
                  <a:pt x="128" y="1569"/>
                </a:cubicBezTo>
                <a:cubicBezTo>
                  <a:pt x="130" y="1574"/>
                  <a:pt x="134" y="1580"/>
                  <a:pt x="134" y="1586"/>
                </a:cubicBezTo>
                <a:cubicBezTo>
                  <a:pt x="133" y="1592"/>
                  <a:pt x="123" y="1604"/>
                  <a:pt x="123" y="1604"/>
                </a:cubicBezTo>
              </a:path>
            </a:pathLst>
          </a:custGeom>
          <a:noFill/>
          <a:ln w="28575">
            <a:solidFill>
              <a:srgbClr val="FF111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23574" name="Freeform 23"/>
          <p:cNvSpPr>
            <a:spLocks/>
          </p:cNvSpPr>
          <p:nvPr/>
        </p:nvSpPr>
        <p:spPr bwMode="auto">
          <a:xfrm flipH="1" flipV="1">
            <a:off x="3200400" y="3352800"/>
            <a:ext cx="222250" cy="1038225"/>
          </a:xfrm>
          <a:custGeom>
            <a:avLst/>
            <a:gdLst>
              <a:gd name="T0" fmla="*/ 2147483647 w 140"/>
              <a:gd name="T1" fmla="*/ 2147483647 h 1604"/>
              <a:gd name="T2" fmla="*/ 2147483647 w 140"/>
              <a:gd name="T3" fmla="*/ 2147483647 h 1604"/>
              <a:gd name="T4" fmla="*/ 2147483647 w 140"/>
              <a:gd name="T5" fmla="*/ 2147483647 h 1604"/>
              <a:gd name="T6" fmla="*/ 2147483647 w 140"/>
              <a:gd name="T7" fmla="*/ 2147483647 h 1604"/>
              <a:gd name="T8" fmla="*/ 2147483647 w 140"/>
              <a:gd name="T9" fmla="*/ 2147483647 h 1604"/>
              <a:gd name="T10" fmla="*/ 2147483647 w 140"/>
              <a:gd name="T11" fmla="*/ 2147483647 h 1604"/>
              <a:gd name="T12" fmla="*/ 2147483647 w 140"/>
              <a:gd name="T13" fmla="*/ 2147483647 h 1604"/>
              <a:gd name="T14" fmla="*/ 2147483647 w 140"/>
              <a:gd name="T15" fmla="*/ 2147483647 h 1604"/>
              <a:gd name="T16" fmla="*/ 2147483647 w 140"/>
              <a:gd name="T17" fmla="*/ 2147483647 h 1604"/>
              <a:gd name="T18" fmla="*/ 2147483647 w 140"/>
              <a:gd name="T19" fmla="*/ 2147483647 h 1604"/>
              <a:gd name="T20" fmla="*/ 2147483647 w 140"/>
              <a:gd name="T21" fmla="*/ 2147483647 h 1604"/>
              <a:gd name="T22" fmla="*/ 2147483647 w 140"/>
              <a:gd name="T23" fmla="*/ 2147483647 h 1604"/>
              <a:gd name="T24" fmla="*/ 2147483647 w 140"/>
              <a:gd name="T25" fmla="*/ 2147483647 h 1604"/>
              <a:gd name="T26" fmla="*/ 2147483647 w 140"/>
              <a:gd name="T27" fmla="*/ 2147483647 h 1604"/>
              <a:gd name="T28" fmla="*/ 2147483647 w 140"/>
              <a:gd name="T29" fmla="*/ 2147483647 h 1604"/>
              <a:gd name="T30" fmla="*/ 2147483647 w 140"/>
              <a:gd name="T31" fmla="*/ 2147483647 h 1604"/>
              <a:gd name="T32" fmla="*/ 2147483647 w 140"/>
              <a:gd name="T33" fmla="*/ 2147483647 h 1604"/>
              <a:gd name="T34" fmla="*/ 2147483647 w 140"/>
              <a:gd name="T35" fmla="*/ 2147483647 h 1604"/>
              <a:gd name="T36" fmla="*/ 2147483647 w 140"/>
              <a:gd name="T37" fmla="*/ 2147483647 h 1604"/>
              <a:gd name="T38" fmla="*/ 2147483647 w 140"/>
              <a:gd name="T39" fmla="*/ 2147483647 h 1604"/>
              <a:gd name="T40" fmla="*/ 2147483647 w 140"/>
              <a:gd name="T41" fmla="*/ 2147483647 h 16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1604"/>
              <a:gd name="T65" fmla="*/ 140 w 140"/>
              <a:gd name="T66" fmla="*/ 1604 h 16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1604">
                <a:moveTo>
                  <a:pt x="51" y="10"/>
                </a:moveTo>
                <a:cubicBezTo>
                  <a:pt x="69" y="12"/>
                  <a:pt x="95" y="0"/>
                  <a:pt x="105" y="16"/>
                </a:cubicBezTo>
                <a:cubicBezTo>
                  <a:pt x="112" y="28"/>
                  <a:pt x="69" y="40"/>
                  <a:pt x="69" y="40"/>
                </a:cubicBezTo>
                <a:cubicBezTo>
                  <a:pt x="61" y="70"/>
                  <a:pt x="47" y="88"/>
                  <a:pt x="21" y="106"/>
                </a:cubicBezTo>
                <a:cubicBezTo>
                  <a:pt x="16" y="162"/>
                  <a:pt x="0" y="222"/>
                  <a:pt x="51" y="261"/>
                </a:cubicBezTo>
                <a:cubicBezTo>
                  <a:pt x="65" y="303"/>
                  <a:pt x="35" y="311"/>
                  <a:pt x="81" y="357"/>
                </a:cubicBezTo>
                <a:cubicBezTo>
                  <a:pt x="88" y="423"/>
                  <a:pt x="89" y="418"/>
                  <a:pt x="140" y="458"/>
                </a:cubicBezTo>
                <a:cubicBezTo>
                  <a:pt x="92" y="495"/>
                  <a:pt x="133" y="451"/>
                  <a:pt x="123" y="512"/>
                </a:cubicBezTo>
                <a:cubicBezTo>
                  <a:pt x="120" y="523"/>
                  <a:pt x="111" y="532"/>
                  <a:pt x="105" y="542"/>
                </a:cubicBezTo>
                <a:cubicBezTo>
                  <a:pt x="111" y="592"/>
                  <a:pt x="103" y="610"/>
                  <a:pt x="81" y="655"/>
                </a:cubicBezTo>
                <a:cubicBezTo>
                  <a:pt x="88" y="697"/>
                  <a:pt x="87" y="699"/>
                  <a:pt x="63" y="733"/>
                </a:cubicBezTo>
                <a:cubicBezTo>
                  <a:pt x="73" y="793"/>
                  <a:pt x="101" y="810"/>
                  <a:pt x="39" y="852"/>
                </a:cubicBezTo>
                <a:cubicBezTo>
                  <a:pt x="42" y="897"/>
                  <a:pt x="43" y="926"/>
                  <a:pt x="57" y="966"/>
                </a:cubicBezTo>
                <a:cubicBezTo>
                  <a:pt x="71" y="1072"/>
                  <a:pt x="69" y="1104"/>
                  <a:pt x="117" y="1186"/>
                </a:cubicBezTo>
                <a:cubicBezTo>
                  <a:pt x="111" y="1246"/>
                  <a:pt x="109" y="1271"/>
                  <a:pt x="134" y="1324"/>
                </a:cubicBezTo>
                <a:cubicBezTo>
                  <a:pt x="105" y="1343"/>
                  <a:pt x="108" y="1361"/>
                  <a:pt x="75" y="1377"/>
                </a:cubicBezTo>
                <a:cubicBezTo>
                  <a:pt x="60" y="1419"/>
                  <a:pt x="70" y="1402"/>
                  <a:pt x="51" y="1431"/>
                </a:cubicBezTo>
                <a:cubicBezTo>
                  <a:pt x="81" y="1506"/>
                  <a:pt x="42" y="1418"/>
                  <a:pt x="81" y="1485"/>
                </a:cubicBezTo>
                <a:cubicBezTo>
                  <a:pt x="97" y="1513"/>
                  <a:pt x="104" y="1544"/>
                  <a:pt x="128" y="1569"/>
                </a:cubicBezTo>
                <a:cubicBezTo>
                  <a:pt x="130" y="1574"/>
                  <a:pt x="134" y="1580"/>
                  <a:pt x="134" y="1586"/>
                </a:cubicBezTo>
                <a:cubicBezTo>
                  <a:pt x="133" y="1592"/>
                  <a:pt x="123" y="1604"/>
                  <a:pt x="123" y="1604"/>
                </a:cubicBezTo>
              </a:path>
            </a:pathLst>
          </a:custGeom>
          <a:noFill/>
          <a:ln w="28575">
            <a:solidFill>
              <a:srgbClr val="FF111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23575" name="AutoShape 24"/>
          <p:cNvSpPr>
            <a:spLocks noChangeArrowheads="1"/>
          </p:cNvSpPr>
          <p:nvPr/>
        </p:nvSpPr>
        <p:spPr bwMode="auto">
          <a:xfrm>
            <a:off x="2943225" y="4476750"/>
            <a:ext cx="685800" cy="381000"/>
          </a:xfrm>
          <a:prstGeom prst="leftRightArrow">
            <a:avLst>
              <a:gd name="adj1" fmla="val 50000"/>
              <a:gd name="adj2" fmla="val 36000"/>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Tree>
    <p:extLst>
      <p:ext uri="{BB962C8B-B14F-4D97-AF65-F5344CB8AC3E}">
        <p14:creationId xmlns:p14="http://schemas.microsoft.com/office/powerpoint/2010/main" val="39114672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5"/>
          <p:cNvSpPr txBox="1">
            <a:spLocks noChangeArrowheads="1"/>
          </p:cNvSpPr>
          <p:nvPr/>
        </p:nvSpPr>
        <p:spPr bwMode="auto">
          <a:xfrm>
            <a:off x="152400" y="228600"/>
            <a:ext cx="4953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4000" dirty="0">
                <a:solidFill>
                  <a:srgbClr val="000000"/>
                </a:solidFill>
                <a:latin typeface="Cambria" pitchFamily="18" charset="0"/>
              </a:rPr>
              <a:t>Memory!</a:t>
            </a:r>
          </a:p>
        </p:txBody>
      </p:sp>
      <p:sp>
        <p:nvSpPr>
          <p:cNvPr id="24579" name="AutoShape 6"/>
          <p:cNvSpPr>
            <a:spLocks noChangeArrowheads="1"/>
          </p:cNvSpPr>
          <p:nvPr/>
        </p:nvSpPr>
        <p:spPr bwMode="auto">
          <a:xfrm>
            <a:off x="420688" y="1296988"/>
            <a:ext cx="1981200" cy="1238250"/>
          </a:xfrm>
          <a:prstGeom prst="cube">
            <a:avLst>
              <a:gd name="adj" fmla="val 36153"/>
            </a:avLst>
          </a:prstGeom>
          <a:solidFill>
            <a:schemeClr val="bg1"/>
          </a:solidFill>
          <a:ln w="19050">
            <a:solidFill>
              <a:srgbClr val="990000"/>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4580" name="Text Box 10"/>
          <p:cNvSpPr txBox="1">
            <a:spLocks noChangeArrowheads="1"/>
          </p:cNvSpPr>
          <p:nvPr/>
        </p:nvSpPr>
        <p:spPr bwMode="auto">
          <a:xfrm>
            <a:off x="5597525" y="6056313"/>
            <a:ext cx="1846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b="1">
                <a:solidFill>
                  <a:srgbClr val="FF0000"/>
                </a:solidFill>
                <a:latin typeface="Cambria" pitchFamily="18" charset="0"/>
              </a:rPr>
              <a:t>byte</a:t>
            </a:r>
            <a:r>
              <a:rPr lang="en-US">
                <a:solidFill>
                  <a:srgbClr val="333399"/>
                </a:solidFill>
                <a:latin typeface="Cambria" pitchFamily="18" charset="0"/>
              </a:rPr>
              <a:t> </a:t>
            </a:r>
            <a:r>
              <a:rPr lang="en-US">
                <a:solidFill>
                  <a:srgbClr val="000000"/>
                </a:solidFill>
                <a:latin typeface="Cambria" pitchFamily="18" charset="0"/>
              </a:rPr>
              <a:t>= </a:t>
            </a:r>
            <a:r>
              <a:rPr lang="en-US" sz="1800">
                <a:solidFill>
                  <a:srgbClr val="000000"/>
                </a:solidFill>
                <a:latin typeface="Cambria" pitchFamily="18" charset="0"/>
              </a:rPr>
              <a:t>8 bits</a:t>
            </a:r>
          </a:p>
        </p:txBody>
      </p:sp>
      <p:pic>
        <p:nvPicPr>
          <p:cNvPr id="24581" name="Picture 16"/>
          <p:cNvPicPr>
            <a:picLocks noChangeAspect="1" noChangeArrowheads="1"/>
          </p:cNvPicPr>
          <p:nvPr/>
        </p:nvPicPr>
        <p:blipFill>
          <a:blip r:embed="rId2">
            <a:extLst>
              <a:ext uri="{28A0092B-C50C-407E-A947-70E740481C1C}">
                <a14:useLocalDpi xmlns:a14="http://schemas.microsoft.com/office/drawing/2010/main" val="0"/>
              </a:ext>
            </a:extLst>
          </a:blip>
          <a:srcRect b="50000"/>
          <a:stretch>
            <a:fillRect/>
          </a:stretch>
        </p:blipFill>
        <p:spPr bwMode="auto">
          <a:xfrm>
            <a:off x="2936875" y="5459413"/>
            <a:ext cx="2270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 Box 17"/>
          <p:cNvSpPr txBox="1">
            <a:spLocks noChangeArrowheads="1"/>
          </p:cNvSpPr>
          <p:nvPr/>
        </p:nvSpPr>
        <p:spPr bwMode="auto">
          <a:xfrm>
            <a:off x="5597525" y="5548313"/>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b="1">
                <a:solidFill>
                  <a:srgbClr val="FF6600"/>
                </a:solidFill>
                <a:latin typeface="Cambria" pitchFamily="18" charset="0"/>
              </a:rPr>
              <a:t>bit</a:t>
            </a:r>
            <a:r>
              <a:rPr lang="en-US">
                <a:solidFill>
                  <a:srgbClr val="333399"/>
                </a:solidFill>
                <a:latin typeface="Cambria" pitchFamily="18" charset="0"/>
              </a:rPr>
              <a:t> </a:t>
            </a:r>
            <a:r>
              <a:rPr lang="en-US">
                <a:solidFill>
                  <a:srgbClr val="000000"/>
                </a:solidFill>
                <a:latin typeface="Cambria" pitchFamily="18" charset="0"/>
              </a:rPr>
              <a:t>= </a:t>
            </a:r>
            <a:r>
              <a:rPr lang="en-US" sz="1800">
                <a:solidFill>
                  <a:srgbClr val="000000"/>
                </a:solidFill>
                <a:latin typeface="Cambria" pitchFamily="18" charset="0"/>
              </a:rPr>
              <a:t>1 "bucket" of charge</a:t>
            </a:r>
          </a:p>
        </p:txBody>
      </p:sp>
      <p:sp>
        <p:nvSpPr>
          <p:cNvPr id="24583" name="Oval 20"/>
          <p:cNvSpPr>
            <a:spLocks noChangeArrowheads="1"/>
          </p:cNvSpPr>
          <p:nvPr/>
        </p:nvSpPr>
        <p:spPr bwMode="auto">
          <a:xfrm>
            <a:off x="2886075" y="6043613"/>
            <a:ext cx="2387600" cy="304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24584" name="Rectangle 25"/>
          <p:cNvSpPr>
            <a:spLocks noChangeArrowheads="1"/>
          </p:cNvSpPr>
          <p:nvPr/>
        </p:nvSpPr>
        <p:spPr bwMode="auto">
          <a:xfrm>
            <a:off x="420688" y="1722438"/>
            <a:ext cx="1905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1600" b="1">
                <a:solidFill>
                  <a:srgbClr val="990000"/>
                </a:solidFill>
                <a:latin typeface="Courier New" pitchFamily="49" charset="0"/>
              </a:rPr>
              <a:t>name:</a:t>
            </a:r>
            <a:r>
              <a:rPr lang="en-US" sz="1600" b="1">
                <a:solidFill>
                  <a:srgbClr val="000000"/>
                </a:solidFill>
                <a:latin typeface="Courier New" pitchFamily="49" charset="0"/>
              </a:rPr>
              <a:t> x</a:t>
            </a:r>
            <a:endParaRPr lang="en-US" sz="1600" b="1">
              <a:solidFill>
                <a:srgbClr val="333399"/>
              </a:solidFill>
              <a:latin typeface="Courier New" pitchFamily="49" charset="0"/>
            </a:endParaRPr>
          </a:p>
          <a:p>
            <a:pPr eaLnBrk="0" fontAlgn="base" hangingPunct="0">
              <a:spcBef>
                <a:spcPct val="0"/>
              </a:spcBef>
              <a:spcAft>
                <a:spcPct val="0"/>
              </a:spcAft>
            </a:pPr>
            <a:r>
              <a:rPr lang="en-US" sz="1600" b="1">
                <a:solidFill>
                  <a:srgbClr val="990000"/>
                </a:solidFill>
                <a:latin typeface="Courier New" pitchFamily="49" charset="0"/>
              </a:rPr>
              <a:t>type: </a:t>
            </a:r>
            <a:r>
              <a:rPr lang="en-US" sz="1600" b="1">
                <a:solidFill>
                  <a:srgbClr val="333399"/>
                </a:solidFill>
                <a:latin typeface="Courier New" pitchFamily="49" charset="0"/>
              </a:rPr>
              <a:t>int</a:t>
            </a:r>
          </a:p>
          <a:p>
            <a:pPr eaLnBrk="0" fontAlgn="base" hangingPunct="0">
              <a:spcBef>
                <a:spcPct val="0"/>
              </a:spcBef>
              <a:spcAft>
                <a:spcPct val="0"/>
              </a:spcAft>
            </a:pPr>
            <a:r>
              <a:rPr lang="en-US" sz="1600" b="1">
                <a:solidFill>
                  <a:srgbClr val="990000"/>
                </a:solidFill>
                <a:latin typeface="Courier New" pitchFamily="49" charset="0"/>
              </a:rPr>
              <a:t>LOC:</a:t>
            </a:r>
            <a:r>
              <a:rPr lang="en-US" sz="1600" b="1">
                <a:solidFill>
                  <a:srgbClr val="000000"/>
                </a:solidFill>
                <a:latin typeface="Courier New" pitchFamily="49" charset="0"/>
              </a:rPr>
              <a:t>  </a:t>
            </a:r>
            <a:r>
              <a:rPr lang="en-US" sz="1600" b="1">
                <a:solidFill>
                  <a:srgbClr val="800080"/>
                </a:solidFill>
                <a:latin typeface="Courier New" pitchFamily="49" charset="0"/>
              </a:rPr>
              <a:t>312</a:t>
            </a:r>
          </a:p>
        </p:txBody>
      </p:sp>
      <p:sp>
        <p:nvSpPr>
          <p:cNvPr id="33814" name="Text Box 31"/>
          <p:cNvSpPr txBox="1">
            <a:spLocks noChangeArrowheads="1"/>
          </p:cNvSpPr>
          <p:nvPr/>
        </p:nvSpPr>
        <p:spPr bwMode="auto">
          <a:xfrm>
            <a:off x="2978725" y="5495175"/>
            <a:ext cx="1143000" cy="336550"/>
          </a:xfrm>
          <a:prstGeom prst="rect">
            <a:avLst/>
          </a:prstGeom>
          <a:solidFill>
            <a:srgbClr val="FFCC99"/>
          </a:solidFill>
          <a:ln>
            <a:solidFill>
              <a:schemeClr val="bg1"/>
            </a:solid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defRPr/>
            </a:pPr>
            <a:r>
              <a:rPr lang="en-US" sz="1600" b="1" i="1" dirty="0" smtClean="0">
                <a:solidFill>
                  <a:srgbClr val="000000"/>
                </a:solidFill>
                <a:latin typeface="Tahoma" pitchFamily="34" charset="0"/>
              </a:rPr>
              <a:t>on or off</a:t>
            </a:r>
          </a:p>
        </p:txBody>
      </p:sp>
      <p:sp>
        <p:nvSpPr>
          <p:cNvPr id="24586" name="Text Box 38"/>
          <p:cNvSpPr txBox="1">
            <a:spLocks noChangeArrowheads="1"/>
          </p:cNvSpPr>
          <p:nvPr/>
        </p:nvSpPr>
        <p:spPr bwMode="auto">
          <a:xfrm>
            <a:off x="682625" y="5846763"/>
            <a:ext cx="1811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000" dirty="0">
                <a:solidFill>
                  <a:srgbClr val="000000"/>
                </a:solidFill>
                <a:latin typeface="Cambria" pitchFamily="18" charset="0"/>
              </a:rPr>
              <a:t>Wow! Who knew they make memory out of wicker?</a:t>
            </a:r>
          </a:p>
        </p:txBody>
      </p:sp>
      <p:sp>
        <p:nvSpPr>
          <p:cNvPr id="24587" name="Rectangle 39"/>
          <p:cNvSpPr>
            <a:spLocks noChangeArrowheads="1"/>
          </p:cNvSpPr>
          <p:nvPr/>
        </p:nvSpPr>
        <p:spPr bwMode="auto">
          <a:xfrm>
            <a:off x="1144588" y="1295400"/>
            <a:ext cx="5540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b="1">
                <a:solidFill>
                  <a:srgbClr val="000000"/>
                </a:solidFill>
                <a:latin typeface="Courier New" pitchFamily="49" charset="0"/>
              </a:rPr>
              <a:t>41</a:t>
            </a:r>
            <a:endParaRPr lang="en-US" sz="1600" b="1">
              <a:solidFill>
                <a:srgbClr val="000000"/>
              </a:solidFill>
              <a:latin typeface="Courier New" pitchFamily="49" charset="0"/>
            </a:endParaRPr>
          </a:p>
        </p:txBody>
      </p:sp>
      <p:grpSp>
        <p:nvGrpSpPr>
          <p:cNvPr id="24588" name="Group 3"/>
          <p:cNvGrpSpPr>
            <a:grpSpLocks/>
          </p:cNvGrpSpPr>
          <p:nvPr/>
        </p:nvGrpSpPr>
        <p:grpSpPr bwMode="auto">
          <a:xfrm>
            <a:off x="2222500" y="6086475"/>
            <a:ext cx="431800" cy="522288"/>
            <a:chOff x="2928" y="1051"/>
            <a:chExt cx="840" cy="957"/>
          </a:xfrm>
        </p:grpSpPr>
        <p:sp>
          <p:nvSpPr>
            <p:cNvPr id="24604" name="Freeform 4"/>
            <p:cNvSpPr>
              <a:spLocks/>
            </p:cNvSpPr>
            <p:nvPr/>
          </p:nvSpPr>
          <p:spPr bwMode="auto">
            <a:xfrm>
              <a:off x="2928" y="1759"/>
              <a:ext cx="810" cy="249"/>
            </a:xfrm>
            <a:custGeom>
              <a:avLst/>
              <a:gdLst>
                <a:gd name="T0" fmla="*/ 4 w 1048"/>
                <a:gd name="T1" fmla="*/ 21 h 250"/>
                <a:gd name="T2" fmla="*/ 7 w 1048"/>
                <a:gd name="T3" fmla="*/ 83 h 250"/>
                <a:gd name="T4" fmla="*/ 7 w 1048"/>
                <a:gd name="T5" fmla="*/ 111 h 250"/>
                <a:gd name="T6" fmla="*/ 8 w 1048"/>
                <a:gd name="T7" fmla="*/ 125 h 250"/>
                <a:gd name="T8" fmla="*/ 8 w 1048"/>
                <a:gd name="T9" fmla="*/ 160 h 250"/>
                <a:gd name="T10" fmla="*/ 5 w 1048"/>
                <a:gd name="T11" fmla="*/ 229 h 250"/>
                <a:gd name="T12" fmla="*/ 2 w 1048"/>
                <a:gd name="T13" fmla="*/ 209 h 250"/>
                <a:gd name="T14" fmla="*/ 0 w 1048"/>
                <a:gd name="T15" fmla="*/ 188 h 250"/>
                <a:gd name="T16" fmla="*/ 2 w 1048"/>
                <a:gd name="T17" fmla="*/ 154 h 250"/>
                <a:gd name="T18" fmla="*/ 2 w 1048"/>
                <a:gd name="T19" fmla="*/ 125 h 250"/>
                <a:gd name="T20" fmla="*/ 2 w 1048"/>
                <a:gd name="T21" fmla="*/ 76 h 250"/>
                <a:gd name="T22" fmla="*/ 2 w 1048"/>
                <a:gd name="T23" fmla="*/ 55 h 250"/>
                <a:gd name="T24" fmla="*/ 2 w 1048"/>
                <a:gd name="T25" fmla="*/ 28 h 250"/>
                <a:gd name="T26" fmla="*/ 3 w 1048"/>
                <a:gd name="T27" fmla="*/ 14 h 250"/>
                <a:gd name="T28" fmla="*/ 4 w 1048"/>
                <a:gd name="T29" fmla="*/ 28 h 250"/>
                <a:gd name="T30" fmla="*/ 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4605" name="Oval 5"/>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4606" name="Oval 6"/>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24607" name="Oval 7"/>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24608" name="Oval 8"/>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24609" name="Oval 9"/>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24610" name="Oval 10"/>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24611" name="Oval 11"/>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24612" name="AutoShape 12"/>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4613" name="Freeform 13"/>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24614" name="Freeform 14"/>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24615" name="Freeform 15"/>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24616" name="Freeform 16"/>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0" fontAlgn="base" hangingPunct="0">
                <a:spcBef>
                  <a:spcPct val="0"/>
                </a:spcBef>
                <a:spcAft>
                  <a:spcPct val="0"/>
                </a:spcAft>
              </a:pPr>
              <a:endParaRPr lang="en-US" sz="2400">
                <a:solidFill>
                  <a:srgbClr val="000000"/>
                </a:solidFill>
              </a:endParaRPr>
            </a:p>
          </p:txBody>
        </p:sp>
      </p:grpSp>
      <p:sp>
        <p:nvSpPr>
          <p:cNvPr id="24589" name="Text Box 9"/>
          <p:cNvSpPr txBox="1">
            <a:spLocks noChangeArrowheads="1"/>
          </p:cNvSpPr>
          <p:nvPr/>
        </p:nvSpPr>
        <p:spPr bwMode="auto">
          <a:xfrm>
            <a:off x="2911475" y="287338"/>
            <a:ext cx="582930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3200" dirty="0">
                <a:solidFill>
                  <a:srgbClr val="000000"/>
                </a:solidFill>
                <a:latin typeface="Cambria" pitchFamily="18" charset="0"/>
              </a:rPr>
              <a:t>Random Access Memory </a:t>
            </a:r>
          </a:p>
        </p:txBody>
      </p:sp>
      <p:pic>
        <p:nvPicPr>
          <p:cNvPr id="24590" name="Picture 40"/>
          <p:cNvPicPr>
            <a:picLocks noChangeAspect="1" noChangeArrowheads="1"/>
          </p:cNvPicPr>
          <p:nvPr/>
        </p:nvPicPr>
        <p:blipFill>
          <a:blip r:embed="rId3">
            <a:extLst>
              <a:ext uri="{28A0092B-C50C-407E-A947-70E740481C1C}">
                <a14:useLocalDpi xmlns:a14="http://schemas.microsoft.com/office/drawing/2010/main" val="0"/>
              </a:ext>
            </a:extLst>
          </a:blip>
          <a:srcRect l="3424" t="11131" r="2794" b="33250"/>
          <a:stretch>
            <a:fillRect/>
          </a:stretch>
        </p:blipFill>
        <p:spPr bwMode="auto">
          <a:xfrm>
            <a:off x="2886075" y="3657600"/>
            <a:ext cx="5876925"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DF"/>
                </a:solidFill>
                <a:miter lim="800000"/>
                <a:headEnd/>
                <a:tailEnd/>
              </a14:hiddenLine>
            </a:ext>
          </a:extLst>
        </p:spPr>
      </p:pic>
      <p:sp>
        <p:nvSpPr>
          <p:cNvPr id="24591" name="Oval 20"/>
          <p:cNvSpPr>
            <a:spLocks noChangeArrowheads="1"/>
          </p:cNvSpPr>
          <p:nvPr/>
        </p:nvSpPr>
        <p:spPr bwMode="auto">
          <a:xfrm>
            <a:off x="4613275" y="5506288"/>
            <a:ext cx="339725" cy="30480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24592" name="AutoShape 6"/>
          <p:cNvSpPr>
            <a:spLocks noChangeArrowheads="1"/>
          </p:cNvSpPr>
          <p:nvPr/>
        </p:nvSpPr>
        <p:spPr bwMode="auto">
          <a:xfrm>
            <a:off x="4792663" y="1296988"/>
            <a:ext cx="1981200" cy="1238250"/>
          </a:xfrm>
          <a:prstGeom prst="cube">
            <a:avLst>
              <a:gd name="adj" fmla="val 36153"/>
            </a:avLst>
          </a:prstGeom>
          <a:solidFill>
            <a:schemeClr val="bg1"/>
          </a:solidFill>
          <a:ln w="19050">
            <a:solidFill>
              <a:srgbClr val="990000"/>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4593" name="Rectangle 25"/>
          <p:cNvSpPr>
            <a:spLocks noChangeArrowheads="1"/>
          </p:cNvSpPr>
          <p:nvPr/>
        </p:nvSpPr>
        <p:spPr bwMode="auto">
          <a:xfrm>
            <a:off x="4792663" y="1722438"/>
            <a:ext cx="1905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1600" b="1">
                <a:solidFill>
                  <a:srgbClr val="990000"/>
                </a:solidFill>
                <a:latin typeface="Courier New" pitchFamily="49" charset="0"/>
              </a:rPr>
              <a:t>name:</a:t>
            </a:r>
            <a:r>
              <a:rPr lang="en-US" sz="1600" b="1">
                <a:solidFill>
                  <a:srgbClr val="000000"/>
                </a:solidFill>
                <a:latin typeface="Courier New" pitchFamily="49" charset="0"/>
              </a:rPr>
              <a:t> z</a:t>
            </a:r>
            <a:endParaRPr lang="en-US" sz="1600" b="1">
              <a:solidFill>
                <a:srgbClr val="333399"/>
              </a:solidFill>
              <a:latin typeface="Courier New" pitchFamily="49" charset="0"/>
            </a:endParaRPr>
          </a:p>
          <a:p>
            <a:pPr eaLnBrk="0" fontAlgn="base" hangingPunct="0">
              <a:spcBef>
                <a:spcPct val="0"/>
              </a:spcBef>
              <a:spcAft>
                <a:spcPct val="0"/>
              </a:spcAft>
            </a:pPr>
            <a:r>
              <a:rPr lang="en-US" sz="1600" b="1">
                <a:solidFill>
                  <a:srgbClr val="990000"/>
                </a:solidFill>
                <a:latin typeface="Courier New" pitchFamily="49" charset="0"/>
              </a:rPr>
              <a:t>type: </a:t>
            </a:r>
            <a:r>
              <a:rPr lang="en-US" sz="1600" b="1">
                <a:solidFill>
                  <a:srgbClr val="333399"/>
                </a:solidFill>
                <a:latin typeface="Courier New" pitchFamily="49" charset="0"/>
              </a:rPr>
              <a:t>int</a:t>
            </a:r>
          </a:p>
          <a:p>
            <a:pPr eaLnBrk="0" fontAlgn="base" hangingPunct="0">
              <a:spcBef>
                <a:spcPct val="0"/>
              </a:spcBef>
              <a:spcAft>
                <a:spcPct val="0"/>
              </a:spcAft>
            </a:pPr>
            <a:r>
              <a:rPr lang="en-US" sz="1600" b="1">
                <a:solidFill>
                  <a:srgbClr val="990000"/>
                </a:solidFill>
                <a:latin typeface="Courier New" pitchFamily="49" charset="0"/>
              </a:rPr>
              <a:t>LOC:</a:t>
            </a:r>
            <a:r>
              <a:rPr lang="en-US" sz="1600" b="1">
                <a:solidFill>
                  <a:srgbClr val="000000"/>
                </a:solidFill>
                <a:latin typeface="Courier New" pitchFamily="49" charset="0"/>
              </a:rPr>
              <a:t>  </a:t>
            </a:r>
            <a:r>
              <a:rPr lang="en-US" sz="1600" b="1">
                <a:solidFill>
                  <a:srgbClr val="800080"/>
                </a:solidFill>
                <a:latin typeface="Courier New" pitchFamily="49" charset="0"/>
              </a:rPr>
              <a:t>336</a:t>
            </a:r>
          </a:p>
        </p:txBody>
      </p:sp>
      <p:sp>
        <p:nvSpPr>
          <p:cNvPr id="48" name="Rectangle 39"/>
          <p:cNvSpPr>
            <a:spLocks noChangeArrowheads="1"/>
          </p:cNvSpPr>
          <p:nvPr/>
        </p:nvSpPr>
        <p:spPr bwMode="auto">
          <a:xfrm>
            <a:off x="5516563" y="1295400"/>
            <a:ext cx="5540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p>
            <a:pPr eaLnBrk="0" fontAlgn="base" hangingPunct="0">
              <a:spcBef>
                <a:spcPct val="0"/>
              </a:spcBef>
              <a:spcAft>
                <a:spcPct val="0"/>
              </a:spcAft>
              <a:defRPr/>
            </a:pPr>
            <a:r>
              <a:rPr lang="en-US" sz="2400" b="1" dirty="0">
                <a:solidFill>
                  <a:srgbClr val="FFFFFF">
                    <a:lumMod val="65000"/>
                  </a:srgbClr>
                </a:solidFill>
                <a:latin typeface="Courier New" pitchFamily="49" charset="0"/>
              </a:rPr>
              <a:t>83</a:t>
            </a:r>
            <a:endParaRPr lang="en-US" sz="1600" b="1" dirty="0">
              <a:solidFill>
                <a:srgbClr val="FFFFFF">
                  <a:lumMod val="65000"/>
                </a:srgbClr>
              </a:solidFill>
              <a:latin typeface="Courier New" pitchFamily="49" charset="0"/>
            </a:endParaRPr>
          </a:p>
        </p:txBody>
      </p:sp>
      <p:sp>
        <p:nvSpPr>
          <p:cNvPr id="24595" name="AutoShape 6"/>
          <p:cNvSpPr>
            <a:spLocks noChangeArrowheads="1"/>
          </p:cNvSpPr>
          <p:nvPr/>
        </p:nvSpPr>
        <p:spPr bwMode="auto">
          <a:xfrm>
            <a:off x="2606675" y="1322388"/>
            <a:ext cx="1981200" cy="1238250"/>
          </a:xfrm>
          <a:prstGeom prst="cube">
            <a:avLst>
              <a:gd name="adj" fmla="val 36153"/>
            </a:avLst>
          </a:prstGeom>
          <a:solidFill>
            <a:schemeClr val="bg1"/>
          </a:solidFill>
          <a:ln w="19050">
            <a:solidFill>
              <a:srgbClr val="990000"/>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4596" name="Rectangle 25"/>
          <p:cNvSpPr>
            <a:spLocks noChangeArrowheads="1"/>
          </p:cNvSpPr>
          <p:nvPr/>
        </p:nvSpPr>
        <p:spPr bwMode="auto">
          <a:xfrm>
            <a:off x="2606675" y="1747838"/>
            <a:ext cx="1905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1600" b="1">
                <a:solidFill>
                  <a:srgbClr val="990000"/>
                </a:solidFill>
                <a:latin typeface="Courier New" pitchFamily="49" charset="0"/>
              </a:rPr>
              <a:t>name:</a:t>
            </a:r>
            <a:r>
              <a:rPr lang="en-US" sz="1600" b="1">
                <a:solidFill>
                  <a:srgbClr val="000000"/>
                </a:solidFill>
                <a:latin typeface="Courier New" pitchFamily="49" charset="0"/>
              </a:rPr>
              <a:t> y</a:t>
            </a:r>
            <a:endParaRPr lang="en-US" sz="1600" b="1">
              <a:solidFill>
                <a:srgbClr val="333399"/>
              </a:solidFill>
              <a:latin typeface="Courier New" pitchFamily="49" charset="0"/>
            </a:endParaRPr>
          </a:p>
          <a:p>
            <a:pPr eaLnBrk="0" fontAlgn="base" hangingPunct="0">
              <a:spcBef>
                <a:spcPct val="0"/>
              </a:spcBef>
              <a:spcAft>
                <a:spcPct val="0"/>
              </a:spcAft>
            </a:pPr>
            <a:r>
              <a:rPr lang="en-US" sz="1600" b="1">
                <a:solidFill>
                  <a:srgbClr val="990000"/>
                </a:solidFill>
                <a:latin typeface="Courier New" pitchFamily="49" charset="0"/>
              </a:rPr>
              <a:t>type: </a:t>
            </a:r>
            <a:r>
              <a:rPr lang="en-US" sz="1600" b="1">
                <a:solidFill>
                  <a:srgbClr val="333399"/>
                </a:solidFill>
                <a:latin typeface="Courier New" pitchFamily="49" charset="0"/>
              </a:rPr>
              <a:t>int</a:t>
            </a:r>
          </a:p>
          <a:p>
            <a:pPr eaLnBrk="0" fontAlgn="base" hangingPunct="0">
              <a:spcBef>
                <a:spcPct val="0"/>
              </a:spcBef>
              <a:spcAft>
                <a:spcPct val="0"/>
              </a:spcAft>
            </a:pPr>
            <a:r>
              <a:rPr lang="en-US" sz="1600" b="1">
                <a:solidFill>
                  <a:srgbClr val="990000"/>
                </a:solidFill>
                <a:latin typeface="Courier New" pitchFamily="49" charset="0"/>
              </a:rPr>
              <a:t>LOC:</a:t>
            </a:r>
            <a:r>
              <a:rPr lang="en-US" sz="1600" b="1">
                <a:solidFill>
                  <a:srgbClr val="000000"/>
                </a:solidFill>
                <a:latin typeface="Courier New" pitchFamily="49" charset="0"/>
              </a:rPr>
              <a:t>  </a:t>
            </a:r>
            <a:r>
              <a:rPr lang="en-US" sz="1600" b="1">
                <a:solidFill>
                  <a:srgbClr val="800080"/>
                </a:solidFill>
                <a:latin typeface="Courier New" pitchFamily="49" charset="0"/>
              </a:rPr>
              <a:t>324</a:t>
            </a:r>
          </a:p>
        </p:txBody>
      </p:sp>
      <p:sp>
        <p:nvSpPr>
          <p:cNvPr id="24597" name="Rectangle 39"/>
          <p:cNvSpPr>
            <a:spLocks noChangeArrowheads="1"/>
          </p:cNvSpPr>
          <p:nvPr/>
        </p:nvSpPr>
        <p:spPr bwMode="auto">
          <a:xfrm>
            <a:off x="3330575" y="1320800"/>
            <a:ext cx="554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b="1">
                <a:solidFill>
                  <a:srgbClr val="000000"/>
                </a:solidFill>
                <a:latin typeface="Courier New" pitchFamily="49" charset="0"/>
              </a:rPr>
              <a:t>42</a:t>
            </a:r>
            <a:endParaRPr lang="en-US" sz="1600" b="1">
              <a:solidFill>
                <a:srgbClr val="000000"/>
              </a:solidFill>
              <a:latin typeface="Courier New" pitchFamily="49" charset="0"/>
            </a:endParaRPr>
          </a:p>
        </p:txBody>
      </p:sp>
      <p:sp>
        <p:nvSpPr>
          <p:cNvPr id="24598" name="Text Box 9"/>
          <p:cNvSpPr txBox="1">
            <a:spLocks noChangeArrowheads="1"/>
          </p:cNvSpPr>
          <p:nvPr/>
        </p:nvSpPr>
        <p:spPr bwMode="auto">
          <a:xfrm>
            <a:off x="304800" y="3043238"/>
            <a:ext cx="843597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a:solidFill>
                  <a:srgbClr val="000000"/>
                </a:solidFill>
                <a:latin typeface="Cambria" pitchFamily="18" charset="0"/>
              </a:rPr>
              <a:t>a big list of boxes, each with a name, type, location, and value</a:t>
            </a:r>
          </a:p>
        </p:txBody>
      </p:sp>
      <p:cxnSp>
        <p:nvCxnSpPr>
          <p:cNvPr id="24599" name="Straight Arrow Connector 2"/>
          <p:cNvCxnSpPr>
            <a:cxnSpLocks noChangeShapeType="1"/>
          </p:cNvCxnSpPr>
          <p:nvPr/>
        </p:nvCxnSpPr>
        <p:spPr bwMode="auto">
          <a:xfrm>
            <a:off x="682625" y="2895600"/>
            <a:ext cx="7699375" cy="0"/>
          </a:xfrm>
          <a:prstGeom prst="straightConnector1">
            <a:avLst/>
          </a:prstGeom>
          <a:noFill/>
          <a:ln w="2857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24600" name="Rectangle 3"/>
          <p:cNvSpPr>
            <a:spLocks noChangeArrowheads="1"/>
          </p:cNvSpPr>
          <p:nvPr/>
        </p:nvSpPr>
        <p:spPr bwMode="auto">
          <a:xfrm>
            <a:off x="646113" y="3963988"/>
            <a:ext cx="17002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0"/>
              </a:spcBef>
              <a:spcAft>
                <a:spcPct val="0"/>
              </a:spcAft>
            </a:pPr>
            <a:r>
              <a:rPr lang="en-US" sz="2400">
                <a:solidFill>
                  <a:srgbClr val="000000"/>
                </a:solidFill>
                <a:latin typeface="Cambria" pitchFamily="18" charset="0"/>
              </a:rPr>
              <a:t>512 MB of memory</a:t>
            </a:r>
            <a:endParaRPr lang="en-US" sz="2400">
              <a:solidFill>
                <a:srgbClr val="000000"/>
              </a:solidFill>
            </a:endParaRPr>
          </a:p>
        </p:txBody>
      </p:sp>
      <p:sp>
        <p:nvSpPr>
          <p:cNvPr id="24601" name="AutoShape 6"/>
          <p:cNvSpPr>
            <a:spLocks noChangeArrowheads="1"/>
          </p:cNvSpPr>
          <p:nvPr/>
        </p:nvSpPr>
        <p:spPr bwMode="auto">
          <a:xfrm>
            <a:off x="6950075" y="1296988"/>
            <a:ext cx="1981200" cy="1238250"/>
          </a:xfrm>
          <a:prstGeom prst="cube">
            <a:avLst>
              <a:gd name="adj" fmla="val 36153"/>
            </a:avLst>
          </a:prstGeom>
          <a:solidFill>
            <a:schemeClr val="bg1"/>
          </a:solidFill>
          <a:ln w="19050">
            <a:solidFill>
              <a:srgbClr val="990000"/>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4602" name="Rectangle 25"/>
          <p:cNvSpPr>
            <a:spLocks noChangeArrowheads="1"/>
          </p:cNvSpPr>
          <p:nvPr/>
        </p:nvSpPr>
        <p:spPr bwMode="auto">
          <a:xfrm>
            <a:off x="6950075" y="1722438"/>
            <a:ext cx="1905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1600" b="1">
                <a:solidFill>
                  <a:srgbClr val="990000"/>
                </a:solidFill>
                <a:latin typeface="Courier New" pitchFamily="49" charset="0"/>
              </a:rPr>
              <a:t>name:</a:t>
            </a:r>
            <a:r>
              <a:rPr lang="en-US" sz="1600" b="1">
                <a:solidFill>
                  <a:srgbClr val="000000"/>
                </a:solidFill>
                <a:latin typeface="Courier New" pitchFamily="49" charset="0"/>
              </a:rPr>
              <a:t> a</a:t>
            </a:r>
            <a:endParaRPr lang="en-US" sz="1600" b="1">
              <a:solidFill>
                <a:srgbClr val="333399"/>
              </a:solidFill>
              <a:latin typeface="Courier New" pitchFamily="49" charset="0"/>
            </a:endParaRPr>
          </a:p>
          <a:p>
            <a:pPr eaLnBrk="0" fontAlgn="base" hangingPunct="0">
              <a:spcBef>
                <a:spcPct val="0"/>
              </a:spcBef>
              <a:spcAft>
                <a:spcPct val="0"/>
              </a:spcAft>
            </a:pPr>
            <a:r>
              <a:rPr lang="en-US" sz="1600" b="1">
                <a:solidFill>
                  <a:srgbClr val="990000"/>
                </a:solidFill>
                <a:latin typeface="Courier New" pitchFamily="49" charset="0"/>
              </a:rPr>
              <a:t>type: </a:t>
            </a:r>
            <a:r>
              <a:rPr lang="en-US" sz="1600" b="1">
                <a:solidFill>
                  <a:srgbClr val="333399"/>
                </a:solidFill>
                <a:latin typeface="Courier New" pitchFamily="49" charset="0"/>
              </a:rPr>
              <a:t>int</a:t>
            </a:r>
          </a:p>
          <a:p>
            <a:pPr eaLnBrk="0" fontAlgn="base" hangingPunct="0">
              <a:spcBef>
                <a:spcPct val="0"/>
              </a:spcBef>
              <a:spcAft>
                <a:spcPct val="0"/>
              </a:spcAft>
            </a:pPr>
            <a:r>
              <a:rPr lang="en-US" sz="1600" b="1">
                <a:solidFill>
                  <a:srgbClr val="990000"/>
                </a:solidFill>
                <a:latin typeface="Courier New" pitchFamily="49" charset="0"/>
              </a:rPr>
              <a:t>LOC:</a:t>
            </a:r>
            <a:r>
              <a:rPr lang="en-US" sz="1600" b="1">
                <a:solidFill>
                  <a:srgbClr val="000000"/>
                </a:solidFill>
                <a:latin typeface="Courier New" pitchFamily="49" charset="0"/>
              </a:rPr>
              <a:t>  </a:t>
            </a:r>
            <a:r>
              <a:rPr lang="en-US" sz="1600" b="1">
                <a:solidFill>
                  <a:srgbClr val="800080"/>
                </a:solidFill>
                <a:latin typeface="Courier New" pitchFamily="49" charset="0"/>
              </a:rPr>
              <a:t>348</a:t>
            </a:r>
          </a:p>
        </p:txBody>
      </p:sp>
      <p:sp>
        <p:nvSpPr>
          <p:cNvPr id="58" name="Rectangle 39"/>
          <p:cNvSpPr>
            <a:spLocks noChangeArrowheads="1"/>
          </p:cNvSpPr>
          <p:nvPr/>
        </p:nvSpPr>
        <p:spPr bwMode="auto">
          <a:xfrm>
            <a:off x="7483475" y="1295400"/>
            <a:ext cx="738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p>
            <a:pPr eaLnBrk="0" fontAlgn="base" hangingPunct="0">
              <a:spcBef>
                <a:spcPct val="0"/>
              </a:spcBef>
              <a:spcAft>
                <a:spcPct val="0"/>
              </a:spcAft>
              <a:defRPr/>
            </a:pPr>
            <a:r>
              <a:rPr lang="en-US" sz="2400" b="1" dirty="0">
                <a:solidFill>
                  <a:srgbClr val="FFFFFF">
                    <a:lumMod val="65000"/>
                  </a:srgbClr>
                </a:solidFill>
                <a:latin typeface="Courier New" pitchFamily="49" charset="0"/>
              </a:rPr>
              <a:t>105</a:t>
            </a:r>
            <a:endParaRPr lang="en-US" sz="1600" b="1" dirty="0">
              <a:solidFill>
                <a:srgbClr val="FFFFFF">
                  <a:lumMod val="65000"/>
                </a:srgbClr>
              </a:solidFill>
              <a:latin typeface="Courier New" pitchFamily="49" charset="0"/>
            </a:endParaRPr>
          </a:p>
        </p:txBody>
      </p:sp>
      <p:cxnSp>
        <p:nvCxnSpPr>
          <p:cNvPr id="3" name="Straight Arrow Connector 2"/>
          <p:cNvCxnSpPr/>
          <p:nvPr/>
        </p:nvCxnSpPr>
        <p:spPr bwMode="auto">
          <a:xfrm>
            <a:off x="4070117" y="5658688"/>
            <a:ext cx="519112" cy="0"/>
          </a:xfrm>
          <a:prstGeom prst="straightConnector1">
            <a:avLst/>
          </a:prstGeom>
          <a:noFill/>
          <a:ln w="28575" cap="flat" cmpd="sng" algn="ctr">
            <a:solidFill>
              <a:schemeClr val="bg1"/>
            </a:solidFill>
            <a:prstDash val="solid"/>
            <a:round/>
            <a:headEnd type="none" w="med" len="med"/>
            <a:tailEnd type="arrow"/>
          </a:ln>
          <a:effectLst/>
        </p:spPr>
      </p:cxnSp>
    </p:spTree>
    <p:extLst>
      <p:ext uri="{BB962C8B-B14F-4D97-AF65-F5344CB8AC3E}">
        <p14:creationId xmlns:p14="http://schemas.microsoft.com/office/powerpoint/2010/main" val="15168683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5562600" y="5664200"/>
            <a:ext cx="2667000" cy="646113"/>
          </a:xfrm>
          <a:prstGeom prst="roundRect">
            <a:avLst/>
          </a:prstGeom>
          <a:solidFill>
            <a:srgbClr val="CCECFF"/>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0"/>
              </a:spcBef>
              <a:spcAft>
                <a:spcPct val="0"/>
              </a:spcAft>
            </a:pPr>
            <a:endParaRPr lang="en-US" sz="2400">
              <a:solidFill>
                <a:srgbClr val="000000"/>
              </a:solidFill>
            </a:endParaRPr>
          </a:p>
        </p:txBody>
      </p:sp>
      <p:sp>
        <p:nvSpPr>
          <p:cNvPr id="26626" name="Text Box 2"/>
          <p:cNvSpPr txBox="1">
            <a:spLocks noChangeArrowheads="1"/>
          </p:cNvSpPr>
          <p:nvPr/>
        </p:nvSpPr>
        <p:spPr bwMode="auto">
          <a:xfrm>
            <a:off x="304800" y="284163"/>
            <a:ext cx="81041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3600" dirty="0">
                <a:solidFill>
                  <a:srgbClr val="000000"/>
                </a:solidFill>
                <a:latin typeface="Cambria" pitchFamily="18" charset="0"/>
              </a:rPr>
              <a:t>Are numbers </a:t>
            </a:r>
            <a:r>
              <a:rPr lang="en-US" sz="3600" dirty="0" smtClean="0">
                <a:solidFill>
                  <a:srgbClr val="000000"/>
                </a:solidFill>
                <a:latin typeface="Cambria" pitchFamily="18" charset="0"/>
              </a:rPr>
              <a:t>enough for </a:t>
            </a:r>
            <a:r>
              <a:rPr lang="en-US" sz="3600" b="1" i="1" dirty="0" smtClean="0">
                <a:solidFill>
                  <a:srgbClr val="000000"/>
                </a:solidFill>
                <a:latin typeface="Cambria" pitchFamily="18" charset="0"/>
              </a:rPr>
              <a:t>everything</a:t>
            </a:r>
            <a:r>
              <a:rPr lang="en-US" sz="3600" dirty="0" smtClean="0">
                <a:solidFill>
                  <a:srgbClr val="000000"/>
                </a:solidFill>
                <a:latin typeface="Cambria" pitchFamily="18" charset="0"/>
              </a:rPr>
              <a:t>?</a:t>
            </a:r>
            <a:endParaRPr lang="en-US" sz="3600" dirty="0">
              <a:solidFill>
                <a:srgbClr val="000000"/>
              </a:solidFill>
              <a:latin typeface="Cambria" pitchFamily="18" charset="0"/>
            </a:endParaRPr>
          </a:p>
        </p:txBody>
      </p:sp>
      <p:sp>
        <p:nvSpPr>
          <p:cNvPr id="26627" name="Text Box 3"/>
          <p:cNvSpPr txBox="1">
            <a:spLocks noChangeArrowheads="1"/>
          </p:cNvSpPr>
          <p:nvPr/>
        </p:nvSpPr>
        <p:spPr bwMode="auto">
          <a:xfrm>
            <a:off x="2379663" y="1395413"/>
            <a:ext cx="4495800" cy="738187"/>
          </a:xfrm>
          <a:prstGeom prst="rect">
            <a:avLst/>
          </a:prstGeom>
          <a:solidFill>
            <a:srgbClr val="FFCC99"/>
          </a:solidFill>
          <a:ln>
            <a:noFill/>
          </a:ln>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4200" i="1" dirty="0">
                <a:solidFill>
                  <a:srgbClr val="000000"/>
                </a:solidFill>
                <a:latin typeface="Cambria" pitchFamily="18" charset="0"/>
              </a:rPr>
              <a:t>Yes and no…</a:t>
            </a:r>
            <a:endParaRPr lang="en-US" sz="4200" dirty="0">
              <a:solidFill>
                <a:srgbClr val="000000"/>
              </a:solidFill>
              <a:latin typeface="Cambria" pitchFamily="18" charset="0"/>
            </a:endParaRPr>
          </a:p>
        </p:txBody>
      </p:sp>
      <p:sp>
        <p:nvSpPr>
          <p:cNvPr id="26628" name="Text Box 4"/>
          <p:cNvSpPr txBox="1">
            <a:spLocks noChangeArrowheads="1"/>
          </p:cNvSpPr>
          <p:nvPr/>
        </p:nvSpPr>
        <p:spPr bwMode="auto">
          <a:xfrm>
            <a:off x="874713" y="3087688"/>
            <a:ext cx="7507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3600">
                <a:solidFill>
                  <a:srgbClr val="000000"/>
                </a:solidFill>
                <a:latin typeface="Cambria" pitchFamily="18" charset="0"/>
              </a:rPr>
              <a:t>You need </a:t>
            </a:r>
            <a:r>
              <a:rPr lang="en-US" sz="3600" b="1" i="1">
                <a:solidFill>
                  <a:srgbClr val="0000DF"/>
                </a:solidFill>
                <a:latin typeface="Cambria" pitchFamily="18" charset="0"/>
              </a:rPr>
              <a:t>lists</a:t>
            </a:r>
            <a:r>
              <a:rPr lang="en-US" sz="3600" b="1" i="1">
                <a:solidFill>
                  <a:srgbClr val="000000"/>
                </a:solidFill>
                <a:latin typeface="Cambria" pitchFamily="18" charset="0"/>
              </a:rPr>
              <a:t> </a:t>
            </a:r>
            <a:r>
              <a:rPr lang="en-US" sz="3600">
                <a:solidFill>
                  <a:srgbClr val="000000"/>
                </a:solidFill>
                <a:latin typeface="Cambria" pitchFamily="18" charset="0"/>
              </a:rPr>
              <a:t>of numbers, as well!</a:t>
            </a:r>
          </a:p>
        </p:txBody>
      </p:sp>
      <p:sp>
        <p:nvSpPr>
          <p:cNvPr id="26629" name="Text Box 5"/>
          <p:cNvSpPr txBox="1">
            <a:spLocks noChangeArrowheads="1"/>
          </p:cNvSpPr>
          <p:nvPr/>
        </p:nvSpPr>
        <p:spPr bwMode="auto">
          <a:xfrm>
            <a:off x="855663" y="3733800"/>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3600">
                <a:solidFill>
                  <a:srgbClr val="000000"/>
                </a:solidFill>
                <a:latin typeface="Cambria" pitchFamily="18" charset="0"/>
              </a:rPr>
              <a:t>and </a:t>
            </a:r>
            <a:r>
              <a:rPr lang="en-US" sz="3600" b="1" i="1">
                <a:solidFill>
                  <a:srgbClr val="0000DF"/>
                </a:solidFill>
                <a:latin typeface="Cambria" pitchFamily="18" charset="0"/>
              </a:rPr>
              <a:t>strings</a:t>
            </a:r>
            <a:r>
              <a:rPr lang="en-US" sz="3600" b="1" i="1">
                <a:solidFill>
                  <a:srgbClr val="000000"/>
                </a:solidFill>
                <a:latin typeface="Cambria" pitchFamily="18" charset="0"/>
              </a:rPr>
              <a:t> </a:t>
            </a:r>
            <a:r>
              <a:rPr lang="en-US" sz="3600">
                <a:solidFill>
                  <a:srgbClr val="000000"/>
                </a:solidFill>
                <a:latin typeface="Cambria" pitchFamily="18" charset="0"/>
              </a:rPr>
              <a:t>- lists of characters - too.</a:t>
            </a:r>
          </a:p>
        </p:txBody>
      </p:sp>
      <p:sp>
        <p:nvSpPr>
          <p:cNvPr id="26630" name="Rectangle 9"/>
          <p:cNvSpPr>
            <a:spLocks noChangeArrowheads="1"/>
          </p:cNvSpPr>
          <p:nvPr/>
        </p:nvSpPr>
        <p:spPr bwMode="auto">
          <a:xfrm>
            <a:off x="847725" y="5664200"/>
            <a:ext cx="75612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p>
            <a:pPr algn="ctr" eaLnBrk="0" fontAlgn="base" hangingPunct="0">
              <a:spcBef>
                <a:spcPct val="0"/>
              </a:spcBef>
              <a:spcAft>
                <a:spcPct val="0"/>
              </a:spcAft>
            </a:pPr>
            <a:r>
              <a:rPr lang="en-US" sz="3600">
                <a:solidFill>
                  <a:srgbClr val="000000"/>
                </a:solidFill>
                <a:latin typeface="Cambria" pitchFamily="18" charset="0"/>
              </a:rPr>
              <a:t>Both of these are Python</a:t>
            </a:r>
            <a:r>
              <a:rPr lang="en-US" sz="3600" b="1" i="1">
                <a:solidFill>
                  <a:srgbClr val="000000"/>
                </a:solidFill>
                <a:latin typeface="Cambria" pitchFamily="18" charset="0"/>
              </a:rPr>
              <a:t> sequences…</a:t>
            </a:r>
          </a:p>
        </p:txBody>
      </p:sp>
      <p:sp>
        <p:nvSpPr>
          <p:cNvPr id="26631" name="Right Arrow 3"/>
          <p:cNvSpPr>
            <a:spLocks noChangeArrowheads="1"/>
          </p:cNvSpPr>
          <p:nvPr/>
        </p:nvSpPr>
        <p:spPr bwMode="auto">
          <a:xfrm>
            <a:off x="8534400" y="5872163"/>
            <a:ext cx="304800" cy="228600"/>
          </a:xfrm>
          <a:prstGeom prst="rightArrow">
            <a:avLst>
              <a:gd name="adj1" fmla="val 50000"/>
              <a:gd name="adj2" fmla="val 50000"/>
            </a:avLst>
          </a:prstGeom>
          <a:solidFill>
            <a:srgbClr val="0000FF"/>
          </a:solidFill>
          <a:ln w="28575" algn="ctr">
            <a:solidFill>
              <a:srgbClr val="0000FF"/>
            </a:solidFill>
            <a:round/>
            <a:headEnd/>
            <a:tailEnd/>
          </a:ln>
        </p:spPr>
        <p:txBody>
          <a:bodyPr>
            <a:spAutoFit/>
          </a:bodyPr>
          <a:lstStyle/>
          <a:p>
            <a:pPr eaLnBrk="0" fontAlgn="base" hangingPunct="0">
              <a:spcBef>
                <a:spcPct val="0"/>
              </a:spcBef>
              <a:spcAft>
                <a:spcPct val="0"/>
              </a:spcAft>
            </a:pPr>
            <a:endParaRPr lang="en-US" sz="2400">
              <a:solidFill>
                <a:srgbClr val="000000"/>
              </a:solidFill>
            </a:endParaRPr>
          </a:p>
        </p:txBody>
      </p:sp>
    </p:spTree>
    <p:extLst>
      <p:ext uri="{BB962C8B-B14F-4D97-AF65-F5344CB8AC3E}">
        <p14:creationId xmlns:p14="http://schemas.microsoft.com/office/powerpoint/2010/main" val="24105011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5"/>
          <p:cNvSpPr txBox="1">
            <a:spLocks noChangeArrowheads="1"/>
          </p:cNvSpPr>
          <p:nvPr/>
        </p:nvSpPr>
        <p:spPr bwMode="auto">
          <a:xfrm>
            <a:off x="1562100" y="228600"/>
            <a:ext cx="5715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4200" b="1">
                <a:solidFill>
                  <a:srgbClr val="000000"/>
                </a:solidFill>
                <a:latin typeface="Courier New" pitchFamily="49" charset="0"/>
              </a:rPr>
              <a:t>str</a:t>
            </a:r>
            <a:r>
              <a:rPr lang="en-US" sz="4200">
                <a:solidFill>
                  <a:srgbClr val="000000"/>
                </a:solidFill>
                <a:latin typeface="Cambria" pitchFamily="18" charset="0"/>
              </a:rPr>
              <a:t>ing functions</a:t>
            </a:r>
            <a:endParaRPr lang="en-US" sz="4000">
              <a:solidFill>
                <a:srgbClr val="000000"/>
              </a:solidFill>
              <a:latin typeface="Cambria" pitchFamily="18" charset="0"/>
            </a:endParaRPr>
          </a:p>
        </p:txBody>
      </p:sp>
      <p:sp>
        <p:nvSpPr>
          <p:cNvPr id="27651" name="Text Box 6"/>
          <p:cNvSpPr txBox="1">
            <a:spLocks noChangeArrowheads="1"/>
          </p:cNvSpPr>
          <p:nvPr/>
        </p:nvSpPr>
        <p:spPr bwMode="auto">
          <a:xfrm>
            <a:off x="609600" y="1262063"/>
            <a:ext cx="51054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lnSpc>
                <a:spcPct val="60000"/>
              </a:lnSpc>
              <a:spcBef>
                <a:spcPct val="50000"/>
              </a:spcBef>
              <a:spcAft>
                <a:spcPct val="0"/>
              </a:spcAft>
            </a:pPr>
            <a:r>
              <a:rPr lang="en-US" b="1">
                <a:solidFill>
                  <a:srgbClr val="000000"/>
                </a:solidFill>
                <a:latin typeface="Courier New" pitchFamily="49" charset="0"/>
              </a:rPr>
              <a:t> </a:t>
            </a:r>
          </a:p>
          <a:p>
            <a:pPr eaLnBrk="0" fontAlgn="base" hangingPunct="0">
              <a:lnSpc>
                <a:spcPct val="60000"/>
              </a:lnSpc>
              <a:spcBef>
                <a:spcPct val="50000"/>
              </a:spcBef>
              <a:spcAft>
                <a:spcPct val="0"/>
              </a:spcAft>
            </a:pPr>
            <a:endParaRPr lang="en-US" b="1">
              <a:solidFill>
                <a:srgbClr val="000000"/>
              </a:solidFill>
              <a:latin typeface="Courier New" pitchFamily="49" charset="0"/>
            </a:endParaRPr>
          </a:p>
          <a:p>
            <a:pPr eaLnBrk="0" fontAlgn="base" hangingPunct="0">
              <a:lnSpc>
                <a:spcPct val="60000"/>
              </a:lnSpc>
              <a:spcBef>
                <a:spcPct val="50000"/>
              </a:spcBef>
              <a:spcAft>
                <a:spcPct val="0"/>
              </a:spcAft>
            </a:pPr>
            <a:r>
              <a:rPr lang="en-US" b="1">
                <a:solidFill>
                  <a:srgbClr val="000000"/>
                </a:solidFill>
                <a:latin typeface="Courier New" pitchFamily="49" charset="0"/>
              </a:rPr>
              <a:t> </a:t>
            </a:r>
          </a:p>
          <a:p>
            <a:pPr eaLnBrk="0" fontAlgn="base" hangingPunct="0">
              <a:lnSpc>
                <a:spcPct val="60000"/>
              </a:lnSpc>
              <a:spcBef>
                <a:spcPct val="50000"/>
              </a:spcBef>
              <a:spcAft>
                <a:spcPct val="0"/>
              </a:spcAft>
            </a:pPr>
            <a:r>
              <a:rPr lang="en-US" b="1">
                <a:solidFill>
                  <a:srgbClr val="000000"/>
                </a:solidFill>
                <a:latin typeface="Courier New" pitchFamily="49" charset="0"/>
              </a:rPr>
              <a:t> </a:t>
            </a:r>
          </a:p>
        </p:txBody>
      </p:sp>
      <p:sp>
        <p:nvSpPr>
          <p:cNvPr id="27652" name="Text Box 8"/>
          <p:cNvSpPr txBox="1">
            <a:spLocks noChangeArrowheads="1"/>
          </p:cNvSpPr>
          <p:nvPr/>
        </p:nvSpPr>
        <p:spPr bwMode="auto">
          <a:xfrm>
            <a:off x="6343650" y="1271588"/>
            <a:ext cx="2495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1600">
                <a:solidFill>
                  <a:srgbClr val="000000"/>
                </a:solidFill>
                <a:latin typeface="Cambria" pitchFamily="18" charset="0"/>
              </a:rPr>
              <a:t>converts input to a string </a:t>
            </a:r>
          </a:p>
        </p:txBody>
      </p:sp>
      <p:sp>
        <p:nvSpPr>
          <p:cNvPr id="27653" name="Text Box 9"/>
          <p:cNvSpPr txBox="1">
            <a:spLocks noChangeArrowheads="1"/>
          </p:cNvSpPr>
          <p:nvPr/>
        </p:nvSpPr>
        <p:spPr bwMode="auto">
          <a:xfrm>
            <a:off x="6342063" y="1660525"/>
            <a:ext cx="2495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1600">
                <a:solidFill>
                  <a:srgbClr val="000000"/>
                </a:solidFill>
                <a:latin typeface="Cambria" pitchFamily="18" charset="0"/>
              </a:rPr>
              <a:t>returns the string’s length</a:t>
            </a:r>
          </a:p>
        </p:txBody>
      </p:sp>
      <p:sp>
        <p:nvSpPr>
          <p:cNvPr id="27654" name="Rectangle 10"/>
          <p:cNvSpPr>
            <a:spLocks noChangeArrowheads="1"/>
          </p:cNvSpPr>
          <p:nvPr/>
        </p:nvSpPr>
        <p:spPr bwMode="auto">
          <a:xfrm>
            <a:off x="704850" y="1228725"/>
            <a:ext cx="4173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b="1">
                <a:solidFill>
                  <a:srgbClr val="000000"/>
                </a:solidFill>
                <a:latin typeface="Courier New" pitchFamily="49" charset="0"/>
              </a:rPr>
              <a:t>str(42)     </a:t>
            </a:r>
            <a:r>
              <a:rPr lang="en-US" sz="2400">
                <a:solidFill>
                  <a:srgbClr val="000000"/>
                </a:solidFill>
                <a:latin typeface="Times" pitchFamily="-106" charset="0"/>
              </a:rPr>
              <a:t>returns</a:t>
            </a:r>
            <a:r>
              <a:rPr lang="en-US" sz="2400" b="1">
                <a:solidFill>
                  <a:srgbClr val="000000"/>
                </a:solidFill>
                <a:latin typeface="Courier New" pitchFamily="49" charset="0"/>
              </a:rPr>
              <a:t> </a:t>
            </a:r>
            <a:r>
              <a:rPr lang="en-US" sz="2400" b="1">
                <a:solidFill>
                  <a:srgbClr val="008000"/>
                </a:solidFill>
                <a:latin typeface="Courier New" pitchFamily="49" charset="0"/>
              </a:rPr>
              <a:t>'42'</a:t>
            </a:r>
          </a:p>
        </p:txBody>
      </p:sp>
      <p:sp>
        <p:nvSpPr>
          <p:cNvPr id="27655" name="Rectangle 11"/>
          <p:cNvSpPr>
            <a:spLocks noChangeArrowheads="1"/>
          </p:cNvSpPr>
          <p:nvPr/>
        </p:nvSpPr>
        <p:spPr bwMode="auto">
          <a:xfrm>
            <a:off x="704850" y="1617663"/>
            <a:ext cx="3619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b="1">
                <a:solidFill>
                  <a:srgbClr val="000000"/>
                </a:solidFill>
                <a:latin typeface="Courier New" pitchFamily="49" charset="0"/>
              </a:rPr>
              <a:t>len(</a:t>
            </a:r>
            <a:r>
              <a:rPr lang="en-US" sz="2400" b="1">
                <a:solidFill>
                  <a:srgbClr val="008000"/>
                </a:solidFill>
                <a:latin typeface="Courier New" pitchFamily="49" charset="0"/>
              </a:rPr>
              <a:t>'42'</a:t>
            </a:r>
            <a:r>
              <a:rPr lang="en-US" sz="2400" b="1">
                <a:solidFill>
                  <a:srgbClr val="000000"/>
                </a:solidFill>
                <a:latin typeface="Courier New" pitchFamily="49" charset="0"/>
              </a:rPr>
              <a:t>)   </a:t>
            </a:r>
            <a:r>
              <a:rPr lang="en-US" sz="2400">
                <a:solidFill>
                  <a:srgbClr val="000000"/>
                </a:solidFill>
                <a:latin typeface="Times" pitchFamily="-106" charset="0"/>
              </a:rPr>
              <a:t>returns</a:t>
            </a:r>
            <a:r>
              <a:rPr lang="en-US" sz="2400" b="1">
                <a:solidFill>
                  <a:srgbClr val="000000"/>
                </a:solidFill>
                <a:latin typeface="Courier New" pitchFamily="49" charset="0"/>
              </a:rPr>
              <a:t> 2</a:t>
            </a:r>
          </a:p>
        </p:txBody>
      </p:sp>
      <p:sp>
        <p:nvSpPr>
          <p:cNvPr id="27656" name="Rectangle 12"/>
          <p:cNvSpPr>
            <a:spLocks noChangeArrowheads="1"/>
          </p:cNvSpPr>
          <p:nvPr/>
        </p:nvSpPr>
        <p:spPr bwMode="auto">
          <a:xfrm>
            <a:off x="704850" y="2006600"/>
            <a:ext cx="4551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b="1">
                <a:solidFill>
                  <a:srgbClr val="008000"/>
                </a:solidFill>
                <a:latin typeface="Courier New" pitchFamily="49" charset="0"/>
              </a:rPr>
              <a:t>'XL' </a:t>
            </a:r>
            <a:r>
              <a:rPr lang="en-US" sz="2400" b="1">
                <a:solidFill>
                  <a:srgbClr val="000000"/>
                </a:solidFill>
                <a:latin typeface="Courier New" pitchFamily="49" charset="0"/>
              </a:rPr>
              <a:t>+</a:t>
            </a:r>
            <a:r>
              <a:rPr lang="en-US" sz="2400" b="1">
                <a:solidFill>
                  <a:srgbClr val="1E16E4"/>
                </a:solidFill>
                <a:latin typeface="Courier New" pitchFamily="49" charset="0"/>
              </a:rPr>
              <a:t> </a:t>
            </a:r>
            <a:r>
              <a:rPr lang="en-US" sz="2400" b="1">
                <a:solidFill>
                  <a:srgbClr val="008000"/>
                </a:solidFill>
                <a:latin typeface="Courier New" pitchFamily="49" charset="0"/>
              </a:rPr>
              <a:t>'II' </a:t>
            </a:r>
            <a:r>
              <a:rPr lang="en-US" sz="2400">
                <a:solidFill>
                  <a:srgbClr val="000000"/>
                </a:solidFill>
                <a:latin typeface="Times" pitchFamily="-106" charset="0"/>
              </a:rPr>
              <a:t>returns  </a:t>
            </a:r>
            <a:r>
              <a:rPr lang="en-US" sz="2400" b="1">
                <a:solidFill>
                  <a:srgbClr val="008000"/>
                </a:solidFill>
                <a:latin typeface="Courier New" pitchFamily="49" charset="0"/>
              </a:rPr>
              <a:t>'XLII'</a:t>
            </a:r>
            <a:r>
              <a:rPr lang="en-US" sz="2400">
                <a:solidFill>
                  <a:srgbClr val="008000"/>
                </a:solidFill>
                <a:latin typeface="Times" pitchFamily="-106" charset="0"/>
              </a:rPr>
              <a:t> </a:t>
            </a:r>
          </a:p>
        </p:txBody>
      </p:sp>
      <p:sp>
        <p:nvSpPr>
          <p:cNvPr id="27657" name="Rectangle 13"/>
          <p:cNvSpPr>
            <a:spLocks noChangeArrowheads="1"/>
          </p:cNvSpPr>
          <p:nvPr/>
        </p:nvSpPr>
        <p:spPr bwMode="auto">
          <a:xfrm>
            <a:off x="704850" y="2397125"/>
            <a:ext cx="64309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b="1">
                <a:solidFill>
                  <a:srgbClr val="008000"/>
                </a:solidFill>
                <a:latin typeface="Courier New" pitchFamily="49" charset="0"/>
              </a:rPr>
              <a:t>'VI' </a:t>
            </a:r>
            <a:r>
              <a:rPr lang="en-US" sz="2400" b="1">
                <a:solidFill>
                  <a:srgbClr val="000000"/>
                </a:solidFill>
                <a:latin typeface="Courier New" pitchFamily="49" charset="0"/>
              </a:rPr>
              <a:t>* 7    </a:t>
            </a:r>
            <a:r>
              <a:rPr lang="en-US" sz="2400">
                <a:solidFill>
                  <a:srgbClr val="000000"/>
                </a:solidFill>
                <a:latin typeface="Times" pitchFamily="-106" charset="0"/>
              </a:rPr>
              <a:t>returns  </a:t>
            </a:r>
            <a:r>
              <a:rPr lang="en-US" sz="2400" b="1">
                <a:solidFill>
                  <a:srgbClr val="008000"/>
                </a:solidFill>
                <a:latin typeface="Courier New" pitchFamily="49" charset="0"/>
              </a:rPr>
              <a:t>'VIVIVIVIVIVIVI'</a:t>
            </a:r>
            <a:r>
              <a:rPr lang="en-US" sz="2400">
                <a:solidFill>
                  <a:srgbClr val="000000"/>
                </a:solidFill>
                <a:latin typeface="Times" pitchFamily="-106" charset="0"/>
              </a:rPr>
              <a:t> </a:t>
            </a:r>
          </a:p>
        </p:txBody>
      </p:sp>
      <p:sp>
        <p:nvSpPr>
          <p:cNvPr id="27658" name="Text Box 14"/>
          <p:cNvSpPr txBox="1">
            <a:spLocks noChangeArrowheads="1"/>
          </p:cNvSpPr>
          <p:nvPr/>
        </p:nvSpPr>
        <p:spPr bwMode="auto">
          <a:xfrm>
            <a:off x="6343650" y="2049463"/>
            <a:ext cx="2495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1600" b="1" i="1">
                <a:solidFill>
                  <a:srgbClr val="000000"/>
                </a:solidFill>
                <a:latin typeface="Cambria" pitchFamily="18" charset="0"/>
              </a:rPr>
              <a:t>concatenates</a:t>
            </a:r>
            <a:r>
              <a:rPr lang="en-US" sz="1600" i="1">
                <a:solidFill>
                  <a:srgbClr val="000000"/>
                </a:solidFill>
                <a:latin typeface="Cambria" pitchFamily="18" charset="0"/>
              </a:rPr>
              <a:t> </a:t>
            </a:r>
            <a:r>
              <a:rPr lang="en-US" sz="1600">
                <a:solidFill>
                  <a:srgbClr val="000000"/>
                </a:solidFill>
                <a:latin typeface="Cambria" pitchFamily="18" charset="0"/>
              </a:rPr>
              <a:t>strings</a:t>
            </a:r>
            <a:endParaRPr lang="en-US" sz="1600" i="1">
              <a:solidFill>
                <a:srgbClr val="000000"/>
              </a:solidFill>
              <a:latin typeface="Cambria" pitchFamily="18" charset="0"/>
            </a:endParaRPr>
          </a:p>
        </p:txBody>
      </p:sp>
      <p:sp>
        <p:nvSpPr>
          <p:cNvPr id="27659" name="Text Box 15"/>
          <p:cNvSpPr txBox="1">
            <a:spLocks noChangeArrowheads="1"/>
          </p:cNvSpPr>
          <p:nvPr/>
        </p:nvSpPr>
        <p:spPr bwMode="auto">
          <a:xfrm>
            <a:off x="7123113" y="2438400"/>
            <a:ext cx="16398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1600" b="1" i="1">
                <a:solidFill>
                  <a:srgbClr val="000000"/>
                </a:solidFill>
                <a:latin typeface="Cambria" pitchFamily="18" charset="0"/>
              </a:rPr>
              <a:t>repeats</a:t>
            </a:r>
            <a:r>
              <a:rPr lang="en-US" sz="1600" i="1">
                <a:solidFill>
                  <a:srgbClr val="000000"/>
                </a:solidFill>
                <a:latin typeface="Cambria" pitchFamily="18" charset="0"/>
              </a:rPr>
              <a:t> </a:t>
            </a:r>
            <a:r>
              <a:rPr lang="en-US" sz="1600">
                <a:solidFill>
                  <a:srgbClr val="000000"/>
                </a:solidFill>
                <a:latin typeface="Cambria" pitchFamily="18" charset="0"/>
              </a:rPr>
              <a:t>strings</a:t>
            </a:r>
            <a:endParaRPr lang="en-US" sz="1600" i="1">
              <a:solidFill>
                <a:srgbClr val="000000"/>
              </a:solidFill>
              <a:latin typeface="Cambria" pitchFamily="18" charset="0"/>
            </a:endParaRPr>
          </a:p>
        </p:txBody>
      </p:sp>
      <p:sp>
        <p:nvSpPr>
          <p:cNvPr id="27660" name="Rectangle 2"/>
          <p:cNvSpPr>
            <a:spLocks noChangeArrowheads="1"/>
          </p:cNvSpPr>
          <p:nvPr/>
        </p:nvSpPr>
        <p:spPr bwMode="auto">
          <a:xfrm>
            <a:off x="685800" y="4213225"/>
            <a:ext cx="7621588" cy="7397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4200">
                <a:solidFill>
                  <a:srgbClr val="000000"/>
                </a:solidFill>
                <a:latin typeface="Cambria" pitchFamily="18" charset="0"/>
              </a:rPr>
              <a:t>composing strings using </a:t>
            </a:r>
            <a:r>
              <a:rPr lang="en-US" sz="4200" b="1">
                <a:solidFill>
                  <a:srgbClr val="000000"/>
                </a:solidFill>
                <a:latin typeface="Courier New" pitchFamily="49" charset="0"/>
                <a:cs typeface="Courier New" pitchFamily="49" charset="0"/>
              </a:rPr>
              <a:t>+</a:t>
            </a:r>
            <a:r>
              <a:rPr lang="en-US" sz="4200">
                <a:solidFill>
                  <a:srgbClr val="000000"/>
                </a:solidFill>
                <a:latin typeface="Cambria" pitchFamily="18" charset="0"/>
              </a:rPr>
              <a:t> and </a:t>
            </a:r>
            <a:r>
              <a:rPr lang="en-US" sz="4200" b="1">
                <a:solidFill>
                  <a:srgbClr val="000000"/>
                </a:solidFill>
                <a:latin typeface="Courier New" pitchFamily="49" charset="0"/>
                <a:cs typeface="Courier New" pitchFamily="49" charset="0"/>
              </a:rPr>
              <a:t>*</a:t>
            </a:r>
            <a:endParaRPr lang="en-US" sz="4200">
              <a:solidFill>
                <a:srgbClr val="000000"/>
              </a:solidFill>
            </a:endParaRPr>
          </a:p>
        </p:txBody>
      </p:sp>
    </p:spTree>
    <p:extLst>
      <p:ext uri="{BB962C8B-B14F-4D97-AF65-F5344CB8AC3E}">
        <p14:creationId xmlns:p14="http://schemas.microsoft.com/office/powerpoint/2010/main" val="19542350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5"/>
          <p:cNvSpPr txBox="1">
            <a:spLocks noChangeArrowheads="1"/>
          </p:cNvSpPr>
          <p:nvPr/>
        </p:nvSpPr>
        <p:spPr bwMode="auto">
          <a:xfrm>
            <a:off x="1562100" y="228600"/>
            <a:ext cx="5715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4200" b="1">
                <a:solidFill>
                  <a:srgbClr val="000000"/>
                </a:solidFill>
                <a:latin typeface="Courier New" pitchFamily="49" charset="0"/>
              </a:rPr>
              <a:t>str</a:t>
            </a:r>
            <a:r>
              <a:rPr lang="en-US" sz="4200">
                <a:solidFill>
                  <a:srgbClr val="000000"/>
                </a:solidFill>
                <a:latin typeface="Cambria" pitchFamily="18" charset="0"/>
              </a:rPr>
              <a:t>ing functions</a:t>
            </a:r>
            <a:endParaRPr lang="en-US" sz="4000">
              <a:solidFill>
                <a:srgbClr val="000000"/>
              </a:solidFill>
              <a:latin typeface="Cambria" pitchFamily="18" charset="0"/>
            </a:endParaRPr>
          </a:p>
        </p:txBody>
      </p:sp>
      <p:sp>
        <p:nvSpPr>
          <p:cNvPr id="28675" name="Text Box 16"/>
          <p:cNvSpPr txBox="1">
            <a:spLocks noChangeArrowheads="1"/>
          </p:cNvSpPr>
          <p:nvPr/>
        </p:nvSpPr>
        <p:spPr bwMode="auto">
          <a:xfrm>
            <a:off x="3657600" y="35052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b="1">
                <a:solidFill>
                  <a:srgbClr val="067B0E"/>
                </a:solidFill>
                <a:latin typeface="Courier New" pitchFamily="49" charset="0"/>
              </a:rPr>
              <a:t>s1 = 'ha'</a:t>
            </a:r>
          </a:p>
        </p:txBody>
      </p:sp>
      <p:sp>
        <p:nvSpPr>
          <p:cNvPr id="28676" name="Text Box 17"/>
          <p:cNvSpPr txBox="1">
            <a:spLocks noChangeArrowheads="1"/>
          </p:cNvSpPr>
          <p:nvPr/>
        </p:nvSpPr>
        <p:spPr bwMode="auto">
          <a:xfrm>
            <a:off x="3657600" y="39624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b="1">
                <a:solidFill>
                  <a:srgbClr val="067B0E"/>
                </a:solidFill>
                <a:latin typeface="Courier New" pitchFamily="49" charset="0"/>
              </a:rPr>
              <a:t>s2 = 't'</a:t>
            </a:r>
          </a:p>
        </p:txBody>
      </p:sp>
      <p:sp>
        <p:nvSpPr>
          <p:cNvPr id="28677" name="Text Box 18"/>
          <p:cNvSpPr txBox="1">
            <a:spLocks noChangeArrowheads="1"/>
          </p:cNvSpPr>
          <p:nvPr/>
        </p:nvSpPr>
        <p:spPr bwMode="auto">
          <a:xfrm>
            <a:off x="695325" y="3744913"/>
            <a:ext cx="3138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a:solidFill>
                  <a:srgbClr val="000000"/>
                </a:solidFill>
                <a:latin typeface="Cambria" pitchFamily="18" charset="0"/>
              </a:rPr>
              <a:t>Given these strings</a:t>
            </a:r>
          </a:p>
        </p:txBody>
      </p:sp>
      <p:grpSp>
        <p:nvGrpSpPr>
          <p:cNvPr id="28678" name="Group 21"/>
          <p:cNvGrpSpPr>
            <a:grpSpLocks/>
          </p:cNvGrpSpPr>
          <p:nvPr/>
        </p:nvGrpSpPr>
        <p:grpSpPr bwMode="auto">
          <a:xfrm>
            <a:off x="184150" y="6291263"/>
            <a:ext cx="425450" cy="428625"/>
            <a:chOff x="2928" y="1051"/>
            <a:chExt cx="840" cy="957"/>
          </a:xfrm>
        </p:grpSpPr>
        <p:sp>
          <p:nvSpPr>
            <p:cNvPr id="28696" name="Freeform 22"/>
            <p:cNvSpPr>
              <a:spLocks/>
            </p:cNvSpPr>
            <p:nvPr/>
          </p:nvSpPr>
          <p:spPr bwMode="auto">
            <a:xfrm>
              <a:off x="2928" y="1759"/>
              <a:ext cx="810" cy="249"/>
            </a:xfrm>
            <a:custGeom>
              <a:avLst/>
              <a:gdLst>
                <a:gd name="T0" fmla="*/ 4 w 1048"/>
                <a:gd name="T1" fmla="*/ 21 h 250"/>
                <a:gd name="T2" fmla="*/ 7 w 1048"/>
                <a:gd name="T3" fmla="*/ 83 h 250"/>
                <a:gd name="T4" fmla="*/ 7 w 1048"/>
                <a:gd name="T5" fmla="*/ 111 h 250"/>
                <a:gd name="T6" fmla="*/ 8 w 1048"/>
                <a:gd name="T7" fmla="*/ 125 h 250"/>
                <a:gd name="T8" fmla="*/ 8 w 1048"/>
                <a:gd name="T9" fmla="*/ 160 h 250"/>
                <a:gd name="T10" fmla="*/ 5 w 1048"/>
                <a:gd name="T11" fmla="*/ 229 h 250"/>
                <a:gd name="T12" fmla="*/ 2 w 1048"/>
                <a:gd name="T13" fmla="*/ 209 h 250"/>
                <a:gd name="T14" fmla="*/ 0 w 1048"/>
                <a:gd name="T15" fmla="*/ 188 h 250"/>
                <a:gd name="T16" fmla="*/ 2 w 1048"/>
                <a:gd name="T17" fmla="*/ 154 h 250"/>
                <a:gd name="T18" fmla="*/ 2 w 1048"/>
                <a:gd name="T19" fmla="*/ 125 h 250"/>
                <a:gd name="T20" fmla="*/ 2 w 1048"/>
                <a:gd name="T21" fmla="*/ 76 h 250"/>
                <a:gd name="T22" fmla="*/ 2 w 1048"/>
                <a:gd name="T23" fmla="*/ 55 h 250"/>
                <a:gd name="T24" fmla="*/ 2 w 1048"/>
                <a:gd name="T25" fmla="*/ 28 h 250"/>
                <a:gd name="T26" fmla="*/ 3 w 1048"/>
                <a:gd name="T27" fmla="*/ 14 h 250"/>
                <a:gd name="T28" fmla="*/ 4 w 1048"/>
                <a:gd name="T29" fmla="*/ 28 h 250"/>
                <a:gd name="T30" fmla="*/ 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8697" name="Oval 23"/>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8698" name="Oval 24"/>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28699" name="Oval 25"/>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28700" name="Oval 26"/>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28701" name="Oval 27"/>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28702" name="Oval 28"/>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28703" name="Oval 29"/>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28704" name="AutoShape 30"/>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8705" name="Freeform 31"/>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28706" name="Freeform 32"/>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28707" name="Freeform 33"/>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28708" name="Freeform 34"/>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0" fontAlgn="base" hangingPunct="0">
                <a:spcBef>
                  <a:spcPct val="0"/>
                </a:spcBef>
                <a:spcAft>
                  <a:spcPct val="0"/>
                </a:spcAft>
              </a:pPr>
              <a:endParaRPr lang="en-US" sz="2400">
                <a:solidFill>
                  <a:srgbClr val="000000"/>
                </a:solidFill>
              </a:endParaRPr>
            </a:p>
          </p:txBody>
        </p:sp>
      </p:grpSp>
      <p:sp>
        <p:nvSpPr>
          <p:cNvPr id="28679" name="Text Box 35"/>
          <p:cNvSpPr txBox="1">
            <a:spLocks noChangeArrowheads="1"/>
          </p:cNvSpPr>
          <p:nvPr/>
        </p:nvSpPr>
        <p:spPr bwMode="auto">
          <a:xfrm>
            <a:off x="609600" y="6238700"/>
            <a:ext cx="1676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1000" dirty="0">
                <a:solidFill>
                  <a:srgbClr val="067B0E"/>
                </a:solidFill>
                <a:latin typeface="Cambria" pitchFamily="18" charset="0"/>
              </a:rPr>
              <a:t>What did you say!?!</a:t>
            </a:r>
          </a:p>
        </p:txBody>
      </p:sp>
      <p:sp>
        <p:nvSpPr>
          <p:cNvPr id="28680" name="Text Box 36"/>
          <p:cNvSpPr txBox="1">
            <a:spLocks noChangeArrowheads="1"/>
          </p:cNvSpPr>
          <p:nvPr/>
        </p:nvSpPr>
        <p:spPr bwMode="auto">
          <a:xfrm>
            <a:off x="2438400" y="49530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b="1">
                <a:solidFill>
                  <a:srgbClr val="067B0E"/>
                </a:solidFill>
                <a:latin typeface="Courier New" pitchFamily="49" charset="0"/>
              </a:rPr>
              <a:t>s1 + s2</a:t>
            </a:r>
          </a:p>
        </p:txBody>
      </p:sp>
      <p:sp>
        <p:nvSpPr>
          <p:cNvPr id="28681" name="Text Box 37"/>
          <p:cNvSpPr txBox="1">
            <a:spLocks noChangeArrowheads="1"/>
          </p:cNvSpPr>
          <p:nvPr/>
        </p:nvSpPr>
        <p:spPr bwMode="auto">
          <a:xfrm>
            <a:off x="2438400" y="5791200"/>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b="1">
                <a:solidFill>
                  <a:srgbClr val="067B0E"/>
                </a:solidFill>
                <a:latin typeface="Courier New" pitchFamily="49" charset="0"/>
              </a:rPr>
              <a:t>2*s1 + s2 + 2*(s1+s2)</a:t>
            </a:r>
          </a:p>
        </p:txBody>
      </p:sp>
      <p:sp>
        <p:nvSpPr>
          <p:cNvPr id="28682" name="Rectangle 38"/>
          <p:cNvSpPr>
            <a:spLocks noChangeArrowheads="1"/>
          </p:cNvSpPr>
          <p:nvPr/>
        </p:nvSpPr>
        <p:spPr bwMode="auto">
          <a:xfrm>
            <a:off x="758825" y="5329238"/>
            <a:ext cx="1450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50000"/>
              </a:spcBef>
              <a:spcAft>
                <a:spcPct val="0"/>
              </a:spcAft>
            </a:pPr>
            <a:r>
              <a:rPr lang="en-US" sz="2400">
                <a:solidFill>
                  <a:srgbClr val="000000"/>
                </a:solidFill>
                <a:latin typeface="Cambria" pitchFamily="18" charset="0"/>
              </a:rPr>
              <a:t>What are </a:t>
            </a:r>
          </a:p>
        </p:txBody>
      </p:sp>
      <p:sp>
        <p:nvSpPr>
          <p:cNvPr id="28683" name="AutoShape 39"/>
          <p:cNvSpPr>
            <a:spLocks/>
          </p:cNvSpPr>
          <p:nvPr/>
        </p:nvSpPr>
        <p:spPr bwMode="auto">
          <a:xfrm>
            <a:off x="3429000" y="3668713"/>
            <a:ext cx="141288" cy="701675"/>
          </a:xfrm>
          <a:prstGeom prst="leftBrace">
            <a:avLst>
              <a:gd name="adj1" fmla="val 41386"/>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cxnSp>
        <p:nvCxnSpPr>
          <p:cNvPr id="28684" name="Straight Connector 39"/>
          <p:cNvCxnSpPr>
            <a:cxnSpLocks noChangeShapeType="1"/>
          </p:cNvCxnSpPr>
          <p:nvPr/>
        </p:nvCxnSpPr>
        <p:spPr bwMode="auto">
          <a:xfrm>
            <a:off x="876300" y="3124200"/>
            <a:ext cx="7086600" cy="0"/>
          </a:xfrm>
          <a:prstGeom prst="line">
            <a:avLst/>
          </a:prstGeom>
          <a:noFill/>
          <a:ln w="28575" algn="ctr">
            <a:solidFill>
              <a:srgbClr val="008000"/>
            </a:solidFill>
            <a:round/>
            <a:headEnd/>
            <a:tailEnd/>
          </a:ln>
          <a:extLst>
            <a:ext uri="{909E8E84-426E-40DD-AFC4-6F175D3DCCD1}">
              <a14:hiddenFill xmlns:a14="http://schemas.microsoft.com/office/drawing/2010/main">
                <a:noFill/>
              </a14:hiddenFill>
            </a:ext>
          </a:extLst>
        </p:spPr>
      </p:cxnSp>
      <p:sp>
        <p:nvSpPr>
          <p:cNvPr id="28685" name="AutoShape 39"/>
          <p:cNvSpPr>
            <a:spLocks/>
          </p:cNvSpPr>
          <p:nvPr/>
        </p:nvSpPr>
        <p:spPr bwMode="auto">
          <a:xfrm>
            <a:off x="2197100" y="5181600"/>
            <a:ext cx="141288" cy="838200"/>
          </a:xfrm>
          <a:prstGeom prst="leftBrace">
            <a:avLst>
              <a:gd name="adj1" fmla="val 41391"/>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28686" name="Text Box 6"/>
          <p:cNvSpPr txBox="1">
            <a:spLocks noChangeArrowheads="1"/>
          </p:cNvSpPr>
          <p:nvPr/>
        </p:nvSpPr>
        <p:spPr bwMode="auto">
          <a:xfrm>
            <a:off x="609600" y="1262063"/>
            <a:ext cx="51054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lnSpc>
                <a:spcPct val="60000"/>
              </a:lnSpc>
              <a:spcBef>
                <a:spcPct val="50000"/>
              </a:spcBef>
              <a:spcAft>
                <a:spcPct val="0"/>
              </a:spcAft>
            </a:pPr>
            <a:r>
              <a:rPr lang="en-US" b="1">
                <a:solidFill>
                  <a:srgbClr val="000000"/>
                </a:solidFill>
                <a:latin typeface="Courier New" pitchFamily="49" charset="0"/>
              </a:rPr>
              <a:t> </a:t>
            </a:r>
          </a:p>
          <a:p>
            <a:pPr eaLnBrk="0" fontAlgn="base" hangingPunct="0">
              <a:lnSpc>
                <a:spcPct val="60000"/>
              </a:lnSpc>
              <a:spcBef>
                <a:spcPct val="50000"/>
              </a:spcBef>
              <a:spcAft>
                <a:spcPct val="0"/>
              </a:spcAft>
            </a:pPr>
            <a:endParaRPr lang="en-US" b="1">
              <a:solidFill>
                <a:srgbClr val="000000"/>
              </a:solidFill>
              <a:latin typeface="Courier New" pitchFamily="49" charset="0"/>
            </a:endParaRPr>
          </a:p>
          <a:p>
            <a:pPr eaLnBrk="0" fontAlgn="base" hangingPunct="0">
              <a:lnSpc>
                <a:spcPct val="60000"/>
              </a:lnSpc>
              <a:spcBef>
                <a:spcPct val="50000"/>
              </a:spcBef>
              <a:spcAft>
                <a:spcPct val="0"/>
              </a:spcAft>
            </a:pPr>
            <a:r>
              <a:rPr lang="en-US" b="1">
                <a:solidFill>
                  <a:srgbClr val="000000"/>
                </a:solidFill>
                <a:latin typeface="Courier New" pitchFamily="49" charset="0"/>
              </a:rPr>
              <a:t> </a:t>
            </a:r>
          </a:p>
          <a:p>
            <a:pPr eaLnBrk="0" fontAlgn="base" hangingPunct="0">
              <a:lnSpc>
                <a:spcPct val="60000"/>
              </a:lnSpc>
              <a:spcBef>
                <a:spcPct val="50000"/>
              </a:spcBef>
              <a:spcAft>
                <a:spcPct val="0"/>
              </a:spcAft>
            </a:pPr>
            <a:r>
              <a:rPr lang="en-US" b="1">
                <a:solidFill>
                  <a:srgbClr val="000000"/>
                </a:solidFill>
                <a:latin typeface="Courier New" pitchFamily="49" charset="0"/>
              </a:rPr>
              <a:t> </a:t>
            </a:r>
          </a:p>
        </p:txBody>
      </p:sp>
      <p:sp>
        <p:nvSpPr>
          <p:cNvPr id="28687" name="Text Box 8"/>
          <p:cNvSpPr txBox="1">
            <a:spLocks noChangeArrowheads="1"/>
          </p:cNvSpPr>
          <p:nvPr/>
        </p:nvSpPr>
        <p:spPr bwMode="auto">
          <a:xfrm>
            <a:off x="6343650" y="1271588"/>
            <a:ext cx="2495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1600">
                <a:solidFill>
                  <a:srgbClr val="000000"/>
                </a:solidFill>
                <a:latin typeface="Cambria" pitchFamily="18" charset="0"/>
              </a:rPr>
              <a:t>converts input to a string </a:t>
            </a:r>
          </a:p>
        </p:txBody>
      </p:sp>
      <p:sp>
        <p:nvSpPr>
          <p:cNvPr id="28688" name="Text Box 9"/>
          <p:cNvSpPr txBox="1">
            <a:spLocks noChangeArrowheads="1"/>
          </p:cNvSpPr>
          <p:nvPr/>
        </p:nvSpPr>
        <p:spPr bwMode="auto">
          <a:xfrm>
            <a:off x="6342063" y="1660525"/>
            <a:ext cx="2495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1600">
                <a:solidFill>
                  <a:srgbClr val="000000"/>
                </a:solidFill>
                <a:latin typeface="Cambria" pitchFamily="18" charset="0"/>
              </a:rPr>
              <a:t>returns the string’s length</a:t>
            </a:r>
          </a:p>
        </p:txBody>
      </p:sp>
      <p:sp>
        <p:nvSpPr>
          <p:cNvPr id="28689" name="Rectangle 10"/>
          <p:cNvSpPr>
            <a:spLocks noChangeArrowheads="1"/>
          </p:cNvSpPr>
          <p:nvPr/>
        </p:nvSpPr>
        <p:spPr bwMode="auto">
          <a:xfrm>
            <a:off x="704850" y="1228725"/>
            <a:ext cx="4173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b="1">
                <a:solidFill>
                  <a:srgbClr val="000000"/>
                </a:solidFill>
                <a:latin typeface="Courier New" pitchFamily="49" charset="0"/>
              </a:rPr>
              <a:t>str(42)     </a:t>
            </a:r>
            <a:r>
              <a:rPr lang="en-US" sz="2400">
                <a:solidFill>
                  <a:srgbClr val="000000"/>
                </a:solidFill>
                <a:latin typeface="Times" pitchFamily="-106" charset="0"/>
              </a:rPr>
              <a:t>returns</a:t>
            </a:r>
            <a:r>
              <a:rPr lang="en-US" sz="2400" b="1">
                <a:solidFill>
                  <a:srgbClr val="000000"/>
                </a:solidFill>
                <a:latin typeface="Courier New" pitchFamily="49" charset="0"/>
              </a:rPr>
              <a:t> </a:t>
            </a:r>
            <a:r>
              <a:rPr lang="en-US" sz="2400" b="1">
                <a:solidFill>
                  <a:srgbClr val="008000"/>
                </a:solidFill>
                <a:latin typeface="Courier New" pitchFamily="49" charset="0"/>
              </a:rPr>
              <a:t>'42'</a:t>
            </a:r>
          </a:p>
        </p:txBody>
      </p:sp>
      <p:sp>
        <p:nvSpPr>
          <p:cNvPr id="28690" name="Rectangle 11"/>
          <p:cNvSpPr>
            <a:spLocks noChangeArrowheads="1"/>
          </p:cNvSpPr>
          <p:nvPr/>
        </p:nvSpPr>
        <p:spPr bwMode="auto">
          <a:xfrm>
            <a:off x="704850" y="1617663"/>
            <a:ext cx="3619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b="1">
                <a:solidFill>
                  <a:srgbClr val="000000"/>
                </a:solidFill>
                <a:latin typeface="Courier New" pitchFamily="49" charset="0"/>
              </a:rPr>
              <a:t>len(</a:t>
            </a:r>
            <a:r>
              <a:rPr lang="en-US" sz="2400" b="1">
                <a:solidFill>
                  <a:srgbClr val="008000"/>
                </a:solidFill>
                <a:latin typeface="Courier New" pitchFamily="49" charset="0"/>
              </a:rPr>
              <a:t>'42'</a:t>
            </a:r>
            <a:r>
              <a:rPr lang="en-US" sz="2400" b="1">
                <a:solidFill>
                  <a:srgbClr val="000000"/>
                </a:solidFill>
                <a:latin typeface="Courier New" pitchFamily="49" charset="0"/>
              </a:rPr>
              <a:t>)   </a:t>
            </a:r>
            <a:r>
              <a:rPr lang="en-US" sz="2400">
                <a:solidFill>
                  <a:srgbClr val="000000"/>
                </a:solidFill>
                <a:latin typeface="Times" pitchFamily="-106" charset="0"/>
              </a:rPr>
              <a:t>returns</a:t>
            </a:r>
            <a:r>
              <a:rPr lang="en-US" sz="2400" b="1">
                <a:solidFill>
                  <a:srgbClr val="000000"/>
                </a:solidFill>
                <a:latin typeface="Courier New" pitchFamily="49" charset="0"/>
              </a:rPr>
              <a:t> 2</a:t>
            </a:r>
          </a:p>
        </p:txBody>
      </p:sp>
      <p:sp>
        <p:nvSpPr>
          <p:cNvPr id="28691" name="Rectangle 12"/>
          <p:cNvSpPr>
            <a:spLocks noChangeArrowheads="1"/>
          </p:cNvSpPr>
          <p:nvPr/>
        </p:nvSpPr>
        <p:spPr bwMode="auto">
          <a:xfrm>
            <a:off x="704850" y="2006600"/>
            <a:ext cx="4551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b="1">
                <a:solidFill>
                  <a:srgbClr val="008000"/>
                </a:solidFill>
                <a:latin typeface="Courier New" pitchFamily="49" charset="0"/>
              </a:rPr>
              <a:t>'XL' </a:t>
            </a:r>
            <a:r>
              <a:rPr lang="en-US" sz="2400" b="1">
                <a:solidFill>
                  <a:srgbClr val="000000"/>
                </a:solidFill>
                <a:latin typeface="Courier New" pitchFamily="49" charset="0"/>
              </a:rPr>
              <a:t>+</a:t>
            </a:r>
            <a:r>
              <a:rPr lang="en-US" sz="2400" b="1">
                <a:solidFill>
                  <a:srgbClr val="1E16E4"/>
                </a:solidFill>
                <a:latin typeface="Courier New" pitchFamily="49" charset="0"/>
              </a:rPr>
              <a:t> </a:t>
            </a:r>
            <a:r>
              <a:rPr lang="en-US" sz="2400" b="1">
                <a:solidFill>
                  <a:srgbClr val="008000"/>
                </a:solidFill>
                <a:latin typeface="Courier New" pitchFamily="49" charset="0"/>
              </a:rPr>
              <a:t>'II' </a:t>
            </a:r>
            <a:r>
              <a:rPr lang="en-US" sz="2400">
                <a:solidFill>
                  <a:srgbClr val="000000"/>
                </a:solidFill>
                <a:latin typeface="Times" pitchFamily="-106" charset="0"/>
              </a:rPr>
              <a:t>returns  </a:t>
            </a:r>
            <a:r>
              <a:rPr lang="en-US" sz="2400" b="1">
                <a:solidFill>
                  <a:srgbClr val="008000"/>
                </a:solidFill>
                <a:latin typeface="Courier New" pitchFamily="49" charset="0"/>
              </a:rPr>
              <a:t>'XLII'</a:t>
            </a:r>
            <a:r>
              <a:rPr lang="en-US" sz="2400">
                <a:solidFill>
                  <a:srgbClr val="008000"/>
                </a:solidFill>
                <a:latin typeface="Times" pitchFamily="-106" charset="0"/>
              </a:rPr>
              <a:t> </a:t>
            </a:r>
          </a:p>
        </p:txBody>
      </p:sp>
      <p:sp>
        <p:nvSpPr>
          <p:cNvPr id="28692" name="Rectangle 13"/>
          <p:cNvSpPr>
            <a:spLocks noChangeArrowheads="1"/>
          </p:cNvSpPr>
          <p:nvPr/>
        </p:nvSpPr>
        <p:spPr bwMode="auto">
          <a:xfrm>
            <a:off x="704850" y="2397125"/>
            <a:ext cx="64309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b="1">
                <a:solidFill>
                  <a:srgbClr val="008000"/>
                </a:solidFill>
                <a:latin typeface="Courier New" pitchFamily="49" charset="0"/>
              </a:rPr>
              <a:t>'VI' </a:t>
            </a:r>
            <a:r>
              <a:rPr lang="en-US" sz="2400" b="1">
                <a:solidFill>
                  <a:srgbClr val="000000"/>
                </a:solidFill>
                <a:latin typeface="Courier New" pitchFamily="49" charset="0"/>
              </a:rPr>
              <a:t>* 7    </a:t>
            </a:r>
            <a:r>
              <a:rPr lang="en-US" sz="2400">
                <a:solidFill>
                  <a:srgbClr val="000000"/>
                </a:solidFill>
                <a:latin typeface="Times" pitchFamily="-106" charset="0"/>
              </a:rPr>
              <a:t>returns  </a:t>
            </a:r>
            <a:r>
              <a:rPr lang="en-US" sz="2400" b="1">
                <a:solidFill>
                  <a:srgbClr val="008000"/>
                </a:solidFill>
                <a:latin typeface="Courier New" pitchFamily="49" charset="0"/>
              </a:rPr>
              <a:t>'VIVIVIVIVIVIVI'</a:t>
            </a:r>
            <a:r>
              <a:rPr lang="en-US" sz="2400">
                <a:solidFill>
                  <a:srgbClr val="000000"/>
                </a:solidFill>
                <a:latin typeface="Times" pitchFamily="-106" charset="0"/>
              </a:rPr>
              <a:t> </a:t>
            </a:r>
          </a:p>
        </p:txBody>
      </p:sp>
      <p:sp>
        <p:nvSpPr>
          <p:cNvPr id="28693" name="Text Box 14"/>
          <p:cNvSpPr txBox="1">
            <a:spLocks noChangeArrowheads="1"/>
          </p:cNvSpPr>
          <p:nvPr/>
        </p:nvSpPr>
        <p:spPr bwMode="auto">
          <a:xfrm>
            <a:off x="6343650" y="2049463"/>
            <a:ext cx="2495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1600" b="1" i="1">
                <a:solidFill>
                  <a:srgbClr val="000000"/>
                </a:solidFill>
                <a:latin typeface="Cambria" pitchFamily="18" charset="0"/>
              </a:rPr>
              <a:t>concatenates</a:t>
            </a:r>
            <a:r>
              <a:rPr lang="en-US" sz="1600" i="1">
                <a:solidFill>
                  <a:srgbClr val="000000"/>
                </a:solidFill>
                <a:latin typeface="Cambria" pitchFamily="18" charset="0"/>
              </a:rPr>
              <a:t> </a:t>
            </a:r>
            <a:r>
              <a:rPr lang="en-US" sz="1600">
                <a:solidFill>
                  <a:srgbClr val="000000"/>
                </a:solidFill>
                <a:latin typeface="Cambria" pitchFamily="18" charset="0"/>
              </a:rPr>
              <a:t>strings</a:t>
            </a:r>
            <a:endParaRPr lang="en-US" sz="1600" i="1">
              <a:solidFill>
                <a:srgbClr val="000000"/>
              </a:solidFill>
              <a:latin typeface="Cambria" pitchFamily="18" charset="0"/>
            </a:endParaRPr>
          </a:p>
        </p:txBody>
      </p:sp>
      <p:sp>
        <p:nvSpPr>
          <p:cNvPr id="28694" name="Text Box 15"/>
          <p:cNvSpPr txBox="1">
            <a:spLocks noChangeArrowheads="1"/>
          </p:cNvSpPr>
          <p:nvPr/>
        </p:nvSpPr>
        <p:spPr bwMode="auto">
          <a:xfrm>
            <a:off x="7123113" y="2438400"/>
            <a:ext cx="16398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1600" b="1" i="1">
                <a:solidFill>
                  <a:srgbClr val="000000"/>
                </a:solidFill>
                <a:latin typeface="Cambria" pitchFamily="18" charset="0"/>
              </a:rPr>
              <a:t>repeats</a:t>
            </a:r>
            <a:r>
              <a:rPr lang="en-US" sz="1600" i="1">
                <a:solidFill>
                  <a:srgbClr val="000000"/>
                </a:solidFill>
                <a:latin typeface="Cambria" pitchFamily="18" charset="0"/>
              </a:rPr>
              <a:t> </a:t>
            </a:r>
            <a:r>
              <a:rPr lang="en-US" sz="1600">
                <a:solidFill>
                  <a:srgbClr val="000000"/>
                </a:solidFill>
                <a:latin typeface="Cambria" pitchFamily="18" charset="0"/>
              </a:rPr>
              <a:t>strings</a:t>
            </a:r>
            <a:endParaRPr lang="en-US" sz="1600" i="1">
              <a:solidFill>
                <a:srgbClr val="000000"/>
              </a:solidFill>
              <a:latin typeface="Cambria" pitchFamily="18" charset="0"/>
            </a:endParaRPr>
          </a:p>
        </p:txBody>
      </p:sp>
    </p:spTree>
    <p:extLst>
      <p:ext uri="{BB962C8B-B14F-4D97-AF65-F5344CB8AC3E}">
        <p14:creationId xmlns:p14="http://schemas.microsoft.com/office/powerpoint/2010/main" val="23507681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ounded Rectangle 3"/>
          <p:cNvSpPr>
            <a:spLocks noChangeArrowheads="1"/>
          </p:cNvSpPr>
          <p:nvPr/>
        </p:nvSpPr>
        <p:spPr bwMode="auto">
          <a:xfrm>
            <a:off x="1219200" y="1371600"/>
            <a:ext cx="6629400" cy="1143000"/>
          </a:xfrm>
          <a:prstGeom prst="roundRect">
            <a:avLst>
              <a:gd name="adj" fmla="val 16667"/>
            </a:avLst>
          </a:prstGeom>
          <a:solidFill>
            <a:srgbClr val="CCECFF"/>
          </a:solidFill>
          <a:ln>
            <a:noFill/>
          </a:ln>
          <a:extLst>
            <a:ext uri="{91240B29-F687-4F45-9708-019B960494DF}">
              <a14:hiddenLine xmlns:a14="http://schemas.microsoft.com/office/drawing/2010/main" w="28575" algn="ctr">
                <a:solidFill>
                  <a:srgbClr val="000000"/>
                </a:solidFill>
                <a:round/>
                <a:headEnd/>
                <a:tailEnd/>
              </a14:hiddenLine>
            </a:ext>
          </a:extLst>
        </p:spPr>
        <p:txBody>
          <a:bodyPr>
            <a:spAutoFit/>
          </a:bodyPr>
          <a:lstStyle/>
          <a:p>
            <a:pPr eaLnBrk="0" fontAlgn="base" hangingPunct="0">
              <a:spcBef>
                <a:spcPct val="0"/>
              </a:spcBef>
              <a:spcAft>
                <a:spcPct val="0"/>
              </a:spcAft>
            </a:pPr>
            <a:endParaRPr lang="en-US" sz="2400">
              <a:solidFill>
                <a:srgbClr val="000000"/>
              </a:solidFill>
            </a:endParaRPr>
          </a:p>
        </p:txBody>
      </p:sp>
      <p:sp>
        <p:nvSpPr>
          <p:cNvPr id="29699" name="Text Box 7"/>
          <p:cNvSpPr txBox="1">
            <a:spLocks noChangeArrowheads="1"/>
          </p:cNvSpPr>
          <p:nvPr/>
        </p:nvSpPr>
        <p:spPr bwMode="auto">
          <a:xfrm>
            <a:off x="688975" y="3055938"/>
            <a:ext cx="16478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4200" b="1">
                <a:solidFill>
                  <a:srgbClr val="000000"/>
                </a:solidFill>
                <a:latin typeface="Courier New" pitchFamily="49" charset="0"/>
              </a:rPr>
              <a:t>s[2]</a:t>
            </a:r>
          </a:p>
        </p:txBody>
      </p:sp>
      <p:sp>
        <p:nvSpPr>
          <p:cNvPr id="29700" name="Text Box 8"/>
          <p:cNvSpPr txBox="1">
            <a:spLocks noChangeArrowheads="1"/>
          </p:cNvSpPr>
          <p:nvPr/>
        </p:nvSpPr>
        <p:spPr bwMode="auto">
          <a:xfrm>
            <a:off x="6065838" y="3135313"/>
            <a:ext cx="2030412" cy="584200"/>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3200" b="1" i="1">
                <a:solidFill>
                  <a:srgbClr val="000000"/>
                </a:solidFill>
                <a:latin typeface="Cambria" pitchFamily="18" charset="0"/>
              </a:rPr>
              <a:t>indexing</a:t>
            </a:r>
          </a:p>
        </p:txBody>
      </p:sp>
      <p:sp>
        <p:nvSpPr>
          <p:cNvPr id="29701" name="Text Box 9"/>
          <p:cNvSpPr txBox="1">
            <a:spLocks noChangeArrowheads="1"/>
          </p:cNvSpPr>
          <p:nvPr/>
        </p:nvSpPr>
        <p:spPr bwMode="auto">
          <a:xfrm>
            <a:off x="2417763" y="1447800"/>
            <a:ext cx="42767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4200" b="1">
                <a:solidFill>
                  <a:srgbClr val="000000"/>
                </a:solidFill>
                <a:latin typeface="Courier New" pitchFamily="49" charset="0"/>
              </a:rPr>
              <a:t>s = 'harvey'</a:t>
            </a:r>
          </a:p>
        </p:txBody>
      </p:sp>
      <p:sp>
        <p:nvSpPr>
          <p:cNvPr id="29702" name="Text Box 12"/>
          <p:cNvSpPr txBox="1">
            <a:spLocks noChangeArrowheads="1"/>
          </p:cNvSpPr>
          <p:nvPr/>
        </p:nvSpPr>
        <p:spPr bwMode="auto">
          <a:xfrm>
            <a:off x="4035425" y="210185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0</a:t>
            </a:r>
          </a:p>
        </p:txBody>
      </p:sp>
      <p:sp>
        <p:nvSpPr>
          <p:cNvPr id="29703" name="Text Box 13"/>
          <p:cNvSpPr txBox="1">
            <a:spLocks noChangeArrowheads="1"/>
          </p:cNvSpPr>
          <p:nvPr/>
        </p:nvSpPr>
        <p:spPr bwMode="auto">
          <a:xfrm>
            <a:off x="4357688" y="210185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1</a:t>
            </a:r>
          </a:p>
        </p:txBody>
      </p:sp>
      <p:sp>
        <p:nvSpPr>
          <p:cNvPr id="29704" name="Text Box 14"/>
          <p:cNvSpPr txBox="1">
            <a:spLocks noChangeArrowheads="1"/>
          </p:cNvSpPr>
          <p:nvPr/>
        </p:nvSpPr>
        <p:spPr bwMode="auto">
          <a:xfrm>
            <a:off x="4679950" y="210185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2</a:t>
            </a:r>
          </a:p>
        </p:txBody>
      </p:sp>
      <p:sp>
        <p:nvSpPr>
          <p:cNvPr id="29705" name="Text Box 15"/>
          <p:cNvSpPr txBox="1">
            <a:spLocks noChangeArrowheads="1"/>
          </p:cNvSpPr>
          <p:nvPr/>
        </p:nvSpPr>
        <p:spPr bwMode="auto">
          <a:xfrm>
            <a:off x="5000625" y="210185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3</a:t>
            </a:r>
          </a:p>
        </p:txBody>
      </p:sp>
      <p:sp>
        <p:nvSpPr>
          <p:cNvPr id="29706" name="Text Box 16"/>
          <p:cNvSpPr txBox="1">
            <a:spLocks noChangeArrowheads="1"/>
          </p:cNvSpPr>
          <p:nvPr/>
        </p:nvSpPr>
        <p:spPr bwMode="auto">
          <a:xfrm>
            <a:off x="5322888" y="210185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4</a:t>
            </a:r>
          </a:p>
        </p:txBody>
      </p:sp>
      <p:sp>
        <p:nvSpPr>
          <p:cNvPr id="29707" name="Text Box 17"/>
          <p:cNvSpPr txBox="1">
            <a:spLocks noChangeArrowheads="1"/>
          </p:cNvSpPr>
          <p:nvPr/>
        </p:nvSpPr>
        <p:spPr bwMode="auto">
          <a:xfrm>
            <a:off x="5645150" y="210185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5</a:t>
            </a:r>
          </a:p>
        </p:txBody>
      </p:sp>
      <p:sp>
        <p:nvSpPr>
          <p:cNvPr id="29708" name="Text Box 1053"/>
          <p:cNvSpPr txBox="1">
            <a:spLocks noChangeArrowheads="1"/>
          </p:cNvSpPr>
          <p:nvPr/>
        </p:nvSpPr>
        <p:spPr bwMode="auto">
          <a:xfrm>
            <a:off x="381000" y="228600"/>
            <a:ext cx="4540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4000">
                <a:solidFill>
                  <a:srgbClr val="000000"/>
                </a:solidFill>
                <a:latin typeface="Cambria" pitchFamily="18" charset="0"/>
              </a:rPr>
              <a:t>Data ~ </a:t>
            </a:r>
            <a:r>
              <a:rPr lang="en-US" sz="4000" i="1">
                <a:solidFill>
                  <a:srgbClr val="000000"/>
                </a:solidFill>
                <a:latin typeface="Cambria" pitchFamily="18" charset="0"/>
              </a:rPr>
              <a:t>dig</a:t>
            </a:r>
            <a:r>
              <a:rPr lang="en-US" sz="4000">
                <a:solidFill>
                  <a:srgbClr val="000000"/>
                </a:solidFill>
                <a:latin typeface="Cambria" pitchFamily="18" charset="0"/>
              </a:rPr>
              <a:t> </a:t>
            </a:r>
            <a:r>
              <a:rPr lang="en-US" sz="4000" i="1">
                <a:solidFill>
                  <a:srgbClr val="000000"/>
                </a:solidFill>
                <a:latin typeface="Cambria" pitchFamily="18" charset="0"/>
              </a:rPr>
              <a:t>in!</a:t>
            </a:r>
          </a:p>
        </p:txBody>
      </p:sp>
      <p:sp>
        <p:nvSpPr>
          <p:cNvPr id="29709" name="Rectangle 2"/>
          <p:cNvSpPr>
            <a:spLocks noChangeArrowheads="1"/>
          </p:cNvSpPr>
          <p:nvPr/>
        </p:nvSpPr>
        <p:spPr bwMode="auto">
          <a:xfrm>
            <a:off x="3330575" y="3194050"/>
            <a:ext cx="403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a:solidFill>
                  <a:srgbClr val="000000"/>
                </a:solidFill>
                <a:latin typeface="Cambria" pitchFamily="18" charset="0"/>
              </a:rPr>
              <a:t>is</a:t>
            </a:r>
            <a:endParaRPr lang="en-US" sz="2400">
              <a:solidFill>
                <a:srgbClr val="000000"/>
              </a:solidFill>
            </a:endParaRPr>
          </a:p>
        </p:txBody>
      </p:sp>
      <p:sp>
        <p:nvSpPr>
          <p:cNvPr id="29710" name="Text Box 7"/>
          <p:cNvSpPr txBox="1">
            <a:spLocks noChangeArrowheads="1"/>
          </p:cNvSpPr>
          <p:nvPr/>
        </p:nvSpPr>
        <p:spPr bwMode="auto">
          <a:xfrm>
            <a:off x="3886200" y="3057525"/>
            <a:ext cx="16478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4200" b="1">
                <a:solidFill>
                  <a:srgbClr val="000000"/>
                </a:solidFill>
                <a:latin typeface="Courier New" pitchFamily="49" charset="0"/>
              </a:rPr>
              <a:t>'r'</a:t>
            </a:r>
          </a:p>
        </p:txBody>
      </p:sp>
      <p:sp>
        <p:nvSpPr>
          <p:cNvPr id="29711" name="Text Box 7"/>
          <p:cNvSpPr txBox="1">
            <a:spLocks noChangeArrowheads="1"/>
          </p:cNvSpPr>
          <p:nvPr/>
        </p:nvSpPr>
        <p:spPr bwMode="auto">
          <a:xfrm>
            <a:off x="685800" y="4310063"/>
            <a:ext cx="23050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4200" b="1">
                <a:solidFill>
                  <a:srgbClr val="000000"/>
                </a:solidFill>
                <a:latin typeface="Courier New" pitchFamily="49" charset="0"/>
              </a:rPr>
              <a:t>s[2:4]</a:t>
            </a:r>
          </a:p>
        </p:txBody>
      </p:sp>
      <p:sp>
        <p:nvSpPr>
          <p:cNvPr id="29712" name="Text Box 8"/>
          <p:cNvSpPr txBox="1">
            <a:spLocks noChangeArrowheads="1"/>
          </p:cNvSpPr>
          <p:nvPr/>
        </p:nvSpPr>
        <p:spPr bwMode="auto">
          <a:xfrm>
            <a:off x="6934200" y="4770438"/>
            <a:ext cx="1681163" cy="58420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3200" b="1" i="1">
                <a:solidFill>
                  <a:srgbClr val="000000"/>
                </a:solidFill>
                <a:latin typeface="Cambria" pitchFamily="18" charset="0"/>
              </a:rPr>
              <a:t>slicing</a:t>
            </a:r>
          </a:p>
        </p:txBody>
      </p:sp>
      <p:sp>
        <p:nvSpPr>
          <p:cNvPr id="29713" name="Rectangle 55"/>
          <p:cNvSpPr>
            <a:spLocks noChangeArrowheads="1"/>
          </p:cNvSpPr>
          <p:nvPr/>
        </p:nvSpPr>
        <p:spPr bwMode="auto">
          <a:xfrm>
            <a:off x="3330575" y="4448175"/>
            <a:ext cx="403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a:solidFill>
                  <a:srgbClr val="000000"/>
                </a:solidFill>
                <a:latin typeface="Cambria" pitchFamily="18" charset="0"/>
              </a:rPr>
              <a:t>is</a:t>
            </a:r>
            <a:endParaRPr lang="en-US" sz="2400">
              <a:solidFill>
                <a:srgbClr val="000000"/>
              </a:solidFill>
            </a:endParaRPr>
          </a:p>
        </p:txBody>
      </p:sp>
      <p:sp>
        <p:nvSpPr>
          <p:cNvPr id="29714" name="Text Box 7"/>
          <p:cNvSpPr txBox="1">
            <a:spLocks noChangeArrowheads="1"/>
          </p:cNvSpPr>
          <p:nvPr/>
        </p:nvSpPr>
        <p:spPr bwMode="auto">
          <a:xfrm>
            <a:off x="3886200" y="4311650"/>
            <a:ext cx="16478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4200" b="1">
                <a:solidFill>
                  <a:srgbClr val="000000"/>
                </a:solidFill>
                <a:latin typeface="Courier New" pitchFamily="49" charset="0"/>
              </a:rPr>
              <a:t>'rv'</a:t>
            </a:r>
          </a:p>
        </p:txBody>
      </p:sp>
      <p:sp>
        <p:nvSpPr>
          <p:cNvPr id="29715" name="Text Box 7"/>
          <p:cNvSpPr txBox="1">
            <a:spLocks noChangeArrowheads="1"/>
          </p:cNvSpPr>
          <p:nvPr/>
        </p:nvSpPr>
        <p:spPr bwMode="auto">
          <a:xfrm>
            <a:off x="685800" y="5202238"/>
            <a:ext cx="271938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4200" b="1">
                <a:solidFill>
                  <a:srgbClr val="000000"/>
                </a:solidFill>
                <a:latin typeface="Courier New" pitchFamily="49" charset="0"/>
              </a:rPr>
              <a:t>s[::-1]</a:t>
            </a:r>
          </a:p>
        </p:txBody>
      </p:sp>
      <p:sp>
        <p:nvSpPr>
          <p:cNvPr id="29716" name="Rectangle 59"/>
          <p:cNvSpPr>
            <a:spLocks noChangeArrowheads="1"/>
          </p:cNvSpPr>
          <p:nvPr/>
        </p:nvSpPr>
        <p:spPr bwMode="auto">
          <a:xfrm>
            <a:off x="3330575" y="5341938"/>
            <a:ext cx="403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a:solidFill>
                  <a:srgbClr val="000000"/>
                </a:solidFill>
                <a:latin typeface="Cambria" pitchFamily="18" charset="0"/>
              </a:rPr>
              <a:t>is</a:t>
            </a:r>
            <a:endParaRPr lang="en-US" sz="2400">
              <a:solidFill>
                <a:srgbClr val="000000"/>
              </a:solidFill>
            </a:endParaRPr>
          </a:p>
        </p:txBody>
      </p:sp>
      <p:sp>
        <p:nvSpPr>
          <p:cNvPr id="29717" name="Text Box 7"/>
          <p:cNvSpPr txBox="1">
            <a:spLocks noChangeArrowheads="1"/>
          </p:cNvSpPr>
          <p:nvPr/>
        </p:nvSpPr>
        <p:spPr bwMode="auto">
          <a:xfrm>
            <a:off x="3886200" y="5205413"/>
            <a:ext cx="27654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4200" b="1">
                <a:solidFill>
                  <a:srgbClr val="000000"/>
                </a:solidFill>
                <a:latin typeface="Courier New" pitchFamily="49" charset="0"/>
              </a:rPr>
              <a:t>'yevrah'</a:t>
            </a:r>
          </a:p>
        </p:txBody>
      </p:sp>
      <p:sp>
        <p:nvSpPr>
          <p:cNvPr id="29718" name="Rectangle 4"/>
          <p:cNvSpPr>
            <a:spLocks noChangeArrowheads="1"/>
          </p:cNvSpPr>
          <p:nvPr/>
        </p:nvSpPr>
        <p:spPr bwMode="auto">
          <a:xfrm>
            <a:off x="1292225" y="3641725"/>
            <a:ext cx="546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200">
                <a:solidFill>
                  <a:srgbClr val="000000"/>
                </a:solidFill>
                <a:latin typeface="Cambria" pitchFamily="18" charset="0"/>
              </a:rPr>
              <a:t>index</a:t>
            </a:r>
            <a:endParaRPr lang="en-US" sz="1200">
              <a:solidFill>
                <a:srgbClr val="000000"/>
              </a:solidFill>
            </a:endParaRPr>
          </a:p>
        </p:txBody>
      </p:sp>
    </p:spTree>
    <p:extLst>
      <p:ext uri="{BB962C8B-B14F-4D97-AF65-F5344CB8AC3E}">
        <p14:creationId xmlns:p14="http://schemas.microsoft.com/office/powerpoint/2010/main" val="18222251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ounded Rectangle 3"/>
          <p:cNvSpPr>
            <a:spLocks noChangeArrowheads="1"/>
          </p:cNvSpPr>
          <p:nvPr/>
        </p:nvSpPr>
        <p:spPr bwMode="auto">
          <a:xfrm>
            <a:off x="684213" y="4876800"/>
            <a:ext cx="5335587" cy="1576388"/>
          </a:xfrm>
          <a:prstGeom prst="roundRect">
            <a:avLst>
              <a:gd name="adj" fmla="val 16667"/>
            </a:avLst>
          </a:prstGeom>
          <a:solidFill>
            <a:srgbClr val="CCECFF"/>
          </a:solidFill>
          <a:ln>
            <a:noFill/>
          </a:ln>
          <a:extLst>
            <a:ext uri="{91240B29-F687-4F45-9708-019B960494DF}">
              <a14:hiddenLine xmlns:a14="http://schemas.microsoft.com/office/drawing/2010/main" w="28575" algn="ctr">
                <a:solidFill>
                  <a:srgbClr val="000000"/>
                </a:solidFill>
                <a:round/>
                <a:headEnd/>
                <a:tailEnd/>
              </a14:hiddenLine>
            </a:ext>
          </a:extLst>
        </p:spPr>
        <p:txBody>
          <a:bodyPr>
            <a:spAutoFit/>
          </a:bodyPr>
          <a:lstStyle/>
          <a:p>
            <a:pPr eaLnBrk="0" fontAlgn="base" hangingPunct="0">
              <a:spcBef>
                <a:spcPct val="0"/>
              </a:spcBef>
              <a:spcAft>
                <a:spcPct val="0"/>
              </a:spcAft>
            </a:pPr>
            <a:endParaRPr lang="en-US" sz="2400">
              <a:solidFill>
                <a:srgbClr val="000000"/>
              </a:solidFill>
            </a:endParaRPr>
          </a:p>
        </p:txBody>
      </p:sp>
      <p:sp>
        <p:nvSpPr>
          <p:cNvPr id="30723" name="Text Box 9"/>
          <p:cNvSpPr txBox="1">
            <a:spLocks noChangeArrowheads="1"/>
          </p:cNvSpPr>
          <p:nvPr/>
        </p:nvSpPr>
        <p:spPr bwMode="auto">
          <a:xfrm>
            <a:off x="228600" y="1447800"/>
            <a:ext cx="8763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4200" b="1">
                <a:solidFill>
                  <a:srgbClr val="000000"/>
                </a:solidFill>
                <a:latin typeface="Courier New" pitchFamily="49" charset="0"/>
              </a:rPr>
              <a:t>s = 'harvey mudd college'</a:t>
            </a:r>
          </a:p>
        </p:txBody>
      </p:sp>
      <p:sp>
        <p:nvSpPr>
          <p:cNvPr id="30724" name="Text Box 12"/>
          <p:cNvSpPr txBox="1">
            <a:spLocks noChangeArrowheads="1"/>
          </p:cNvSpPr>
          <p:nvPr/>
        </p:nvSpPr>
        <p:spPr bwMode="auto">
          <a:xfrm>
            <a:off x="2117725" y="210185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0</a:t>
            </a:r>
          </a:p>
        </p:txBody>
      </p:sp>
      <p:sp>
        <p:nvSpPr>
          <p:cNvPr id="30725" name="Text Box 13"/>
          <p:cNvSpPr txBox="1">
            <a:spLocks noChangeArrowheads="1"/>
          </p:cNvSpPr>
          <p:nvPr/>
        </p:nvSpPr>
        <p:spPr bwMode="auto">
          <a:xfrm>
            <a:off x="2439988" y="210185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1</a:t>
            </a:r>
          </a:p>
        </p:txBody>
      </p:sp>
      <p:sp>
        <p:nvSpPr>
          <p:cNvPr id="30726" name="Text Box 14"/>
          <p:cNvSpPr txBox="1">
            <a:spLocks noChangeArrowheads="1"/>
          </p:cNvSpPr>
          <p:nvPr/>
        </p:nvSpPr>
        <p:spPr bwMode="auto">
          <a:xfrm>
            <a:off x="2762250" y="210185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2</a:t>
            </a:r>
          </a:p>
        </p:txBody>
      </p:sp>
      <p:sp>
        <p:nvSpPr>
          <p:cNvPr id="30727" name="Text Box 15"/>
          <p:cNvSpPr txBox="1">
            <a:spLocks noChangeArrowheads="1"/>
          </p:cNvSpPr>
          <p:nvPr/>
        </p:nvSpPr>
        <p:spPr bwMode="auto">
          <a:xfrm>
            <a:off x="3082925" y="210185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3</a:t>
            </a:r>
          </a:p>
        </p:txBody>
      </p:sp>
      <p:sp>
        <p:nvSpPr>
          <p:cNvPr id="30728" name="Text Box 16"/>
          <p:cNvSpPr txBox="1">
            <a:spLocks noChangeArrowheads="1"/>
          </p:cNvSpPr>
          <p:nvPr/>
        </p:nvSpPr>
        <p:spPr bwMode="auto">
          <a:xfrm>
            <a:off x="3405188" y="210185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4</a:t>
            </a:r>
          </a:p>
        </p:txBody>
      </p:sp>
      <p:sp>
        <p:nvSpPr>
          <p:cNvPr id="30729" name="Text Box 17"/>
          <p:cNvSpPr txBox="1">
            <a:spLocks noChangeArrowheads="1"/>
          </p:cNvSpPr>
          <p:nvPr/>
        </p:nvSpPr>
        <p:spPr bwMode="auto">
          <a:xfrm>
            <a:off x="3727450" y="210185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5</a:t>
            </a:r>
          </a:p>
        </p:txBody>
      </p:sp>
      <p:sp>
        <p:nvSpPr>
          <p:cNvPr id="30730" name="Text Box 18"/>
          <p:cNvSpPr txBox="1">
            <a:spLocks noChangeArrowheads="1"/>
          </p:cNvSpPr>
          <p:nvPr/>
        </p:nvSpPr>
        <p:spPr bwMode="auto">
          <a:xfrm>
            <a:off x="4048125" y="210185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6</a:t>
            </a:r>
          </a:p>
        </p:txBody>
      </p:sp>
      <p:sp>
        <p:nvSpPr>
          <p:cNvPr id="30731" name="Text Box 19"/>
          <p:cNvSpPr txBox="1">
            <a:spLocks noChangeArrowheads="1"/>
          </p:cNvSpPr>
          <p:nvPr/>
        </p:nvSpPr>
        <p:spPr bwMode="auto">
          <a:xfrm>
            <a:off x="4370388" y="210185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7</a:t>
            </a:r>
          </a:p>
        </p:txBody>
      </p:sp>
      <p:sp>
        <p:nvSpPr>
          <p:cNvPr id="30732" name="Text Box 20"/>
          <p:cNvSpPr txBox="1">
            <a:spLocks noChangeArrowheads="1"/>
          </p:cNvSpPr>
          <p:nvPr/>
        </p:nvSpPr>
        <p:spPr bwMode="auto">
          <a:xfrm>
            <a:off x="4692650" y="210185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8</a:t>
            </a:r>
          </a:p>
        </p:txBody>
      </p:sp>
      <p:sp>
        <p:nvSpPr>
          <p:cNvPr id="30733" name="Text Box 21"/>
          <p:cNvSpPr txBox="1">
            <a:spLocks noChangeArrowheads="1"/>
          </p:cNvSpPr>
          <p:nvPr/>
        </p:nvSpPr>
        <p:spPr bwMode="auto">
          <a:xfrm>
            <a:off x="5013325" y="210185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9</a:t>
            </a:r>
          </a:p>
        </p:txBody>
      </p:sp>
      <p:sp>
        <p:nvSpPr>
          <p:cNvPr id="30734" name="Text Box 22"/>
          <p:cNvSpPr txBox="1">
            <a:spLocks noChangeArrowheads="1"/>
          </p:cNvSpPr>
          <p:nvPr/>
        </p:nvSpPr>
        <p:spPr bwMode="auto">
          <a:xfrm>
            <a:off x="5335588" y="2147888"/>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000" b="1">
                <a:solidFill>
                  <a:srgbClr val="000000"/>
                </a:solidFill>
                <a:latin typeface="Courier New" pitchFamily="49" charset="0"/>
              </a:rPr>
              <a:t>10</a:t>
            </a:r>
          </a:p>
        </p:txBody>
      </p:sp>
      <p:sp>
        <p:nvSpPr>
          <p:cNvPr id="30735" name="Text Box 23"/>
          <p:cNvSpPr txBox="1">
            <a:spLocks noChangeArrowheads="1"/>
          </p:cNvSpPr>
          <p:nvPr/>
        </p:nvSpPr>
        <p:spPr bwMode="auto">
          <a:xfrm>
            <a:off x="5657850" y="2147888"/>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000" b="1">
                <a:solidFill>
                  <a:srgbClr val="000000"/>
                </a:solidFill>
                <a:latin typeface="Courier New" pitchFamily="49" charset="0"/>
              </a:rPr>
              <a:t>11</a:t>
            </a:r>
          </a:p>
        </p:txBody>
      </p:sp>
      <p:sp>
        <p:nvSpPr>
          <p:cNvPr id="30736" name="Text Box 24"/>
          <p:cNvSpPr txBox="1">
            <a:spLocks noChangeArrowheads="1"/>
          </p:cNvSpPr>
          <p:nvPr/>
        </p:nvSpPr>
        <p:spPr bwMode="auto">
          <a:xfrm>
            <a:off x="5978525" y="2147888"/>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000" b="1">
                <a:solidFill>
                  <a:srgbClr val="000000"/>
                </a:solidFill>
                <a:latin typeface="Courier New" pitchFamily="49" charset="0"/>
              </a:rPr>
              <a:t>12</a:t>
            </a:r>
          </a:p>
        </p:txBody>
      </p:sp>
      <p:sp>
        <p:nvSpPr>
          <p:cNvPr id="30737" name="Text Box 25"/>
          <p:cNvSpPr txBox="1">
            <a:spLocks noChangeArrowheads="1"/>
          </p:cNvSpPr>
          <p:nvPr/>
        </p:nvSpPr>
        <p:spPr bwMode="auto">
          <a:xfrm>
            <a:off x="6300788" y="2147888"/>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000" b="1">
                <a:solidFill>
                  <a:srgbClr val="000000"/>
                </a:solidFill>
                <a:latin typeface="Courier New" pitchFamily="49" charset="0"/>
              </a:rPr>
              <a:t>13</a:t>
            </a:r>
          </a:p>
        </p:txBody>
      </p:sp>
      <p:sp>
        <p:nvSpPr>
          <p:cNvPr id="30738" name="Text Box 26"/>
          <p:cNvSpPr txBox="1">
            <a:spLocks noChangeArrowheads="1"/>
          </p:cNvSpPr>
          <p:nvPr/>
        </p:nvSpPr>
        <p:spPr bwMode="auto">
          <a:xfrm>
            <a:off x="6623050" y="2147888"/>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000" b="1">
                <a:solidFill>
                  <a:srgbClr val="000000"/>
                </a:solidFill>
                <a:latin typeface="Courier New" pitchFamily="49" charset="0"/>
              </a:rPr>
              <a:t>14</a:t>
            </a:r>
          </a:p>
        </p:txBody>
      </p:sp>
      <p:sp>
        <p:nvSpPr>
          <p:cNvPr id="30739" name="Text Box 27"/>
          <p:cNvSpPr txBox="1">
            <a:spLocks noChangeArrowheads="1"/>
          </p:cNvSpPr>
          <p:nvPr/>
        </p:nvSpPr>
        <p:spPr bwMode="auto">
          <a:xfrm>
            <a:off x="6943725" y="2147888"/>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000" b="1">
                <a:solidFill>
                  <a:srgbClr val="000000"/>
                </a:solidFill>
                <a:latin typeface="Courier New" pitchFamily="49" charset="0"/>
              </a:rPr>
              <a:t>15</a:t>
            </a:r>
          </a:p>
        </p:txBody>
      </p:sp>
      <p:sp>
        <p:nvSpPr>
          <p:cNvPr id="30740" name="Text Box 28"/>
          <p:cNvSpPr txBox="1">
            <a:spLocks noChangeArrowheads="1"/>
          </p:cNvSpPr>
          <p:nvPr/>
        </p:nvSpPr>
        <p:spPr bwMode="auto">
          <a:xfrm>
            <a:off x="7265988" y="2147888"/>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000" b="1">
                <a:solidFill>
                  <a:srgbClr val="000000"/>
                </a:solidFill>
                <a:latin typeface="Courier New" pitchFamily="49" charset="0"/>
              </a:rPr>
              <a:t>16</a:t>
            </a:r>
          </a:p>
        </p:txBody>
      </p:sp>
      <p:sp>
        <p:nvSpPr>
          <p:cNvPr id="30741" name="Text Box 29"/>
          <p:cNvSpPr txBox="1">
            <a:spLocks noChangeArrowheads="1"/>
          </p:cNvSpPr>
          <p:nvPr/>
        </p:nvSpPr>
        <p:spPr bwMode="auto">
          <a:xfrm>
            <a:off x="7588250" y="2147888"/>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000" b="1">
                <a:solidFill>
                  <a:srgbClr val="000000"/>
                </a:solidFill>
                <a:latin typeface="Courier New" pitchFamily="49" charset="0"/>
              </a:rPr>
              <a:t>17</a:t>
            </a:r>
          </a:p>
        </p:txBody>
      </p:sp>
      <p:sp>
        <p:nvSpPr>
          <p:cNvPr id="30742" name="Text Box 30"/>
          <p:cNvSpPr txBox="1">
            <a:spLocks noChangeArrowheads="1"/>
          </p:cNvSpPr>
          <p:nvPr/>
        </p:nvSpPr>
        <p:spPr bwMode="auto">
          <a:xfrm>
            <a:off x="7908925" y="2147888"/>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000" b="1">
                <a:solidFill>
                  <a:srgbClr val="000000"/>
                </a:solidFill>
                <a:latin typeface="Courier New" pitchFamily="49" charset="0"/>
              </a:rPr>
              <a:t>18</a:t>
            </a:r>
          </a:p>
        </p:txBody>
      </p:sp>
      <p:sp>
        <p:nvSpPr>
          <p:cNvPr id="30743" name="Text Box 60"/>
          <p:cNvSpPr txBox="1">
            <a:spLocks noChangeArrowheads="1"/>
          </p:cNvSpPr>
          <p:nvPr/>
        </p:nvSpPr>
        <p:spPr bwMode="auto">
          <a:xfrm>
            <a:off x="6207125" y="2727325"/>
            <a:ext cx="135413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800">
                <a:solidFill>
                  <a:srgbClr val="000000"/>
                </a:solidFill>
                <a:latin typeface="Cambria" pitchFamily="18" charset="0"/>
              </a:rPr>
              <a:t>Read as    "s-of-zero" or "s-zero"</a:t>
            </a:r>
          </a:p>
        </p:txBody>
      </p:sp>
      <p:sp>
        <p:nvSpPr>
          <p:cNvPr id="30744" name="Text Box 1053"/>
          <p:cNvSpPr txBox="1">
            <a:spLocks noChangeArrowheads="1"/>
          </p:cNvSpPr>
          <p:nvPr/>
        </p:nvSpPr>
        <p:spPr bwMode="auto">
          <a:xfrm>
            <a:off x="228600" y="304800"/>
            <a:ext cx="4540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4000">
                <a:solidFill>
                  <a:srgbClr val="000000"/>
                </a:solidFill>
                <a:latin typeface="Cambria" pitchFamily="18" charset="0"/>
              </a:rPr>
              <a:t>Indexing  uses </a:t>
            </a:r>
            <a:r>
              <a:rPr lang="en-US" sz="4000" b="1">
                <a:solidFill>
                  <a:srgbClr val="000000"/>
                </a:solidFill>
                <a:latin typeface="Courier New" pitchFamily="49" charset="0"/>
                <a:cs typeface="Courier New" pitchFamily="49" charset="0"/>
              </a:rPr>
              <a:t>[ ]</a:t>
            </a:r>
          </a:p>
        </p:txBody>
      </p:sp>
      <p:sp>
        <p:nvSpPr>
          <p:cNvPr id="30745" name="Text Box 7"/>
          <p:cNvSpPr txBox="1">
            <a:spLocks noChangeArrowheads="1"/>
          </p:cNvSpPr>
          <p:nvPr/>
        </p:nvSpPr>
        <p:spPr bwMode="auto">
          <a:xfrm>
            <a:off x="915988" y="2819400"/>
            <a:ext cx="16478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4200" b="1">
                <a:solidFill>
                  <a:srgbClr val="000000"/>
                </a:solidFill>
                <a:latin typeface="Courier New" pitchFamily="49" charset="0"/>
              </a:rPr>
              <a:t>s[0]</a:t>
            </a:r>
          </a:p>
        </p:txBody>
      </p:sp>
      <p:sp>
        <p:nvSpPr>
          <p:cNvPr id="30746" name="Rectangle 56"/>
          <p:cNvSpPr>
            <a:spLocks noChangeArrowheads="1"/>
          </p:cNvSpPr>
          <p:nvPr/>
        </p:nvSpPr>
        <p:spPr bwMode="auto">
          <a:xfrm>
            <a:off x="3557588" y="2957513"/>
            <a:ext cx="403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a:solidFill>
                  <a:srgbClr val="000000"/>
                </a:solidFill>
                <a:latin typeface="Cambria" pitchFamily="18" charset="0"/>
              </a:rPr>
              <a:t>is</a:t>
            </a:r>
            <a:endParaRPr lang="en-US" sz="2400">
              <a:solidFill>
                <a:srgbClr val="000000"/>
              </a:solidFill>
            </a:endParaRPr>
          </a:p>
        </p:txBody>
      </p:sp>
      <p:sp>
        <p:nvSpPr>
          <p:cNvPr id="30747" name="Rectangle 58"/>
          <p:cNvSpPr>
            <a:spLocks noChangeArrowheads="1"/>
          </p:cNvSpPr>
          <p:nvPr/>
        </p:nvSpPr>
        <p:spPr bwMode="auto">
          <a:xfrm>
            <a:off x="1519238" y="2619375"/>
            <a:ext cx="546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200">
                <a:solidFill>
                  <a:srgbClr val="000000"/>
                </a:solidFill>
                <a:latin typeface="Cambria" pitchFamily="18" charset="0"/>
              </a:rPr>
              <a:t>index</a:t>
            </a:r>
            <a:endParaRPr lang="en-US" sz="1200">
              <a:solidFill>
                <a:srgbClr val="000000"/>
              </a:solidFill>
            </a:endParaRPr>
          </a:p>
        </p:txBody>
      </p:sp>
      <p:sp>
        <p:nvSpPr>
          <p:cNvPr id="30748" name="Text Box 7"/>
          <p:cNvSpPr txBox="1">
            <a:spLocks noChangeArrowheads="1"/>
          </p:cNvSpPr>
          <p:nvPr/>
        </p:nvSpPr>
        <p:spPr bwMode="auto">
          <a:xfrm>
            <a:off x="912813" y="3810000"/>
            <a:ext cx="16478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4200" b="1">
                <a:solidFill>
                  <a:srgbClr val="000000"/>
                </a:solidFill>
                <a:latin typeface="Courier New" pitchFamily="49" charset="0"/>
              </a:rPr>
              <a:t>s[6]</a:t>
            </a:r>
          </a:p>
        </p:txBody>
      </p:sp>
      <p:sp>
        <p:nvSpPr>
          <p:cNvPr id="30749" name="Rectangle 60"/>
          <p:cNvSpPr>
            <a:spLocks noChangeArrowheads="1"/>
          </p:cNvSpPr>
          <p:nvPr/>
        </p:nvSpPr>
        <p:spPr bwMode="auto">
          <a:xfrm>
            <a:off x="3556000" y="3948113"/>
            <a:ext cx="401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a:solidFill>
                  <a:srgbClr val="000000"/>
                </a:solidFill>
                <a:latin typeface="Cambria" pitchFamily="18" charset="0"/>
              </a:rPr>
              <a:t>is</a:t>
            </a:r>
            <a:endParaRPr lang="en-US" sz="2400">
              <a:solidFill>
                <a:srgbClr val="000000"/>
              </a:solidFill>
            </a:endParaRPr>
          </a:p>
        </p:txBody>
      </p:sp>
      <p:sp>
        <p:nvSpPr>
          <p:cNvPr id="30750" name="Text Box 7"/>
          <p:cNvSpPr txBox="1">
            <a:spLocks noChangeArrowheads="1"/>
          </p:cNvSpPr>
          <p:nvPr/>
        </p:nvSpPr>
        <p:spPr bwMode="auto">
          <a:xfrm>
            <a:off x="912813" y="5053013"/>
            <a:ext cx="16478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4200" b="1">
                <a:solidFill>
                  <a:srgbClr val="000000"/>
                </a:solidFill>
                <a:latin typeface="Courier New" pitchFamily="49" charset="0"/>
              </a:rPr>
              <a:t>s[ ]</a:t>
            </a:r>
          </a:p>
        </p:txBody>
      </p:sp>
      <p:sp>
        <p:nvSpPr>
          <p:cNvPr id="30751" name="Rectangle 63"/>
          <p:cNvSpPr>
            <a:spLocks noChangeArrowheads="1"/>
          </p:cNvSpPr>
          <p:nvPr/>
        </p:nvSpPr>
        <p:spPr bwMode="auto">
          <a:xfrm>
            <a:off x="3556000" y="5191125"/>
            <a:ext cx="401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a:solidFill>
                  <a:srgbClr val="000000"/>
                </a:solidFill>
                <a:latin typeface="Cambria" pitchFamily="18" charset="0"/>
              </a:rPr>
              <a:t>is</a:t>
            </a:r>
            <a:endParaRPr lang="en-US" sz="2400">
              <a:solidFill>
                <a:srgbClr val="000000"/>
              </a:solidFill>
            </a:endParaRPr>
          </a:p>
        </p:txBody>
      </p:sp>
      <p:sp>
        <p:nvSpPr>
          <p:cNvPr id="30752" name="Text Box 7"/>
          <p:cNvSpPr txBox="1">
            <a:spLocks noChangeArrowheads="1"/>
          </p:cNvSpPr>
          <p:nvPr/>
        </p:nvSpPr>
        <p:spPr bwMode="auto">
          <a:xfrm>
            <a:off x="4371975" y="5053013"/>
            <a:ext cx="16478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4200" b="1">
                <a:solidFill>
                  <a:srgbClr val="000000"/>
                </a:solidFill>
                <a:latin typeface="Courier New" pitchFamily="49" charset="0"/>
              </a:rPr>
              <a:t>'e'</a:t>
            </a:r>
          </a:p>
        </p:txBody>
      </p:sp>
    </p:spTree>
    <p:extLst>
      <p:ext uri="{BB962C8B-B14F-4D97-AF65-F5344CB8AC3E}">
        <p14:creationId xmlns:p14="http://schemas.microsoft.com/office/powerpoint/2010/main" val="36578700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032"/>
          <p:cNvSpPr txBox="1">
            <a:spLocks noChangeArrowheads="1"/>
          </p:cNvSpPr>
          <p:nvPr/>
        </p:nvSpPr>
        <p:spPr bwMode="auto">
          <a:xfrm>
            <a:off x="228600" y="1447800"/>
            <a:ext cx="8763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4200" b="1">
                <a:solidFill>
                  <a:srgbClr val="000000"/>
                </a:solidFill>
                <a:latin typeface="Courier New" pitchFamily="49" charset="0"/>
              </a:rPr>
              <a:t>s = 'harvey mudd college'</a:t>
            </a:r>
          </a:p>
        </p:txBody>
      </p:sp>
      <p:sp>
        <p:nvSpPr>
          <p:cNvPr id="31747" name="Text Box 1035"/>
          <p:cNvSpPr txBox="1">
            <a:spLocks noChangeArrowheads="1"/>
          </p:cNvSpPr>
          <p:nvPr/>
        </p:nvSpPr>
        <p:spPr bwMode="auto">
          <a:xfrm>
            <a:off x="2117725" y="129540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0</a:t>
            </a:r>
          </a:p>
        </p:txBody>
      </p:sp>
      <p:sp>
        <p:nvSpPr>
          <p:cNvPr id="31748" name="Text Box 1036"/>
          <p:cNvSpPr txBox="1">
            <a:spLocks noChangeArrowheads="1"/>
          </p:cNvSpPr>
          <p:nvPr/>
        </p:nvSpPr>
        <p:spPr bwMode="auto">
          <a:xfrm>
            <a:off x="2439988" y="129540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1</a:t>
            </a:r>
          </a:p>
        </p:txBody>
      </p:sp>
      <p:sp>
        <p:nvSpPr>
          <p:cNvPr id="31749" name="Text Box 1037"/>
          <p:cNvSpPr txBox="1">
            <a:spLocks noChangeArrowheads="1"/>
          </p:cNvSpPr>
          <p:nvPr/>
        </p:nvSpPr>
        <p:spPr bwMode="auto">
          <a:xfrm>
            <a:off x="2762250" y="129540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2</a:t>
            </a:r>
          </a:p>
        </p:txBody>
      </p:sp>
      <p:sp>
        <p:nvSpPr>
          <p:cNvPr id="31750" name="Text Box 1038"/>
          <p:cNvSpPr txBox="1">
            <a:spLocks noChangeArrowheads="1"/>
          </p:cNvSpPr>
          <p:nvPr/>
        </p:nvSpPr>
        <p:spPr bwMode="auto">
          <a:xfrm>
            <a:off x="3082925" y="129540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3</a:t>
            </a:r>
          </a:p>
        </p:txBody>
      </p:sp>
      <p:sp>
        <p:nvSpPr>
          <p:cNvPr id="31751" name="Text Box 1039"/>
          <p:cNvSpPr txBox="1">
            <a:spLocks noChangeArrowheads="1"/>
          </p:cNvSpPr>
          <p:nvPr/>
        </p:nvSpPr>
        <p:spPr bwMode="auto">
          <a:xfrm>
            <a:off x="3405188" y="129540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4</a:t>
            </a:r>
          </a:p>
        </p:txBody>
      </p:sp>
      <p:sp>
        <p:nvSpPr>
          <p:cNvPr id="31752" name="Text Box 1040"/>
          <p:cNvSpPr txBox="1">
            <a:spLocks noChangeArrowheads="1"/>
          </p:cNvSpPr>
          <p:nvPr/>
        </p:nvSpPr>
        <p:spPr bwMode="auto">
          <a:xfrm>
            <a:off x="3727450" y="129540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5</a:t>
            </a:r>
          </a:p>
        </p:txBody>
      </p:sp>
      <p:sp>
        <p:nvSpPr>
          <p:cNvPr id="31753" name="Text Box 1041"/>
          <p:cNvSpPr txBox="1">
            <a:spLocks noChangeArrowheads="1"/>
          </p:cNvSpPr>
          <p:nvPr/>
        </p:nvSpPr>
        <p:spPr bwMode="auto">
          <a:xfrm>
            <a:off x="4048125" y="129540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6</a:t>
            </a:r>
          </a:p>
        </p:txBody>
      </p:sp>
      <p:sp>
        <p:nvSpPr>
          <p:cNvPr id="31754" name="Text Box 1042"/>
          <p:cNvSpPr txBox="1">
            <a:spLocks noChangeArrowheads="1"/>
          </p:cNvSpPr>
          <p:nvPr/>
        </p:nvSpPr>
        <p:spPr bwMode="auto">
          <a:xfrm>
            <a:off x="4370388" y="129540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7</a:t>
            </a:r>
          </a:p>
        </p:txBody>
      </p:sp>
      <p:sp>
        <p:nvSpPr>
          <p:cNvPr id="31755" name="Text Box 1043"/>
          <p:cNvSpPr txBox="1">
            <a:spLocks noChangeArrowheads="1"/>
          </p:cNvSpPr>
          <p:nvPr/>
        </p:nvSpPr>
        <p:spPr bwMode="auto">
          <a:xfrm>
            <a:off x="4692650" y="129540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8</a:t>
            </a:r>
          </a:p>
        </p:txBody>
      </p:sp>
      <p:sp>
        <p:nvSpPr>
          <p:cNvPr id="31756" name="Text Box 1044"/>
          <p:cNvSpPr txBox="1">
            <a:spLocks noChangeArrowheads="1"/>
          </p:cNvSpPr>
          <p:nvPr/>
        </p:nvSpPr>
        <p:spPr bwMode="auto">
          <a:xfrm>
            <a:off x="5013325" y="129540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9</a:t>
            </a:r>
          </a:p>
        </p:txBody>
      </p:sp>
      <p:sp>
        <p:nvSpPr>
          <p:cNvPr id="31757" name="Text Box 1045"/>
          <p:cNvSpPr txBox="1">
            <a:spLocks noChangeArrowheads="1"/>
          </p:cNvSpPr>
          <p:nvPr/>
        </p:nvSpPr>
        <p:spPr bwMode="auto">
          <a:xfrm>
            <a:off x="5335588" y="1341438"/>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000" b="1">
                <a:solidFill>
                  <a:srgbClr val="000000"/>
                </a:solidFill>
                <a:latin typeface="Courier New" pitchFamily="49" charset="0"/>
              </a:rPr>
              <a:t>10</a:t>
            </a:r>
          </a:p>
        </p:txBody>
      </p:sp>
      <p:sp>
        <p:nvSpPr>
          <p:cNvPr id="31758" name="Text Box 1046"/>
          <p:cNvSpPr txBox="1">
            <a:spLocks noChangeArrowheads="1"/>
          </p:cNvSpPr>
          <p:nvPr/>
        </p:nvSpPr>
        <p:spPr bwMode="auto">
          <a:xfrm>
            <a:off x="5657850" y="1341438"/>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000" b="1">
                <a:solidFill>
                  <a:srgbClr val="000000"/>
                </a:solidFill>
                <a:latin typeface="Courier New" pitchFamily="49" charset="0"/>
              </a:rPr>
              <a:t>11</a:t>
            </a:r>
          </a:p>
        </p:txBody>
      </p:sp>
      <p:sp>
        <p:nvSpPr>
          <p:cNvPr id="31759" name="Text Box 1047"/>
          <p:cNvSpPr txBox="1">
            <a:spLocks noChangeArrowheads="1"/>
          </p:cNvSpPr>
          <p:nvPr/>
        </p:nvSpPr>
        <p:spPr bwMode="auto">
          <a:xfrm>
            <a:off x="5978525" y="1341438"/>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000" b="1">
                <a:solidFill>
                  <a:srgbClr val="000000"/>
                </a:solidFill>
                <a:latin typeface="Courier New" pitchFamily="49" charset="0"/>
              </a:rPr>
              <a:t>12</a:t>
            </a:r>
          </a:p>
        </p:txBody>
      </p:sp>
      <p:sp>
        <p:nvSpPr>
          <p:cNvPr id="31760" name="Text Box 1048"/>
          <p:cNvSpPr txBox="1">
            <a:spLocks noChangeArrowheads="1"/>
          </p:cNvSpPr>
          <p:nvPr/>
        </p:nvSpPr>
        <p:spPr bwMode="auto">
          <a:xfrm>
            <a:off x="6300788" y="1341438"/>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000" b="1">
                <a:solidFill>
                  <a:srgbClr val="000000"/>
                </a:solidFill>
                <a:latin typeface="Courier New" pitchFamily="49" charset="0"/>
              </a:rPr>
              <a:t>13</a:t>
            </a:r>
          </a:p>
        </p:txBody>
      </p:sp>
      <p:sp>
        <p:nvSpPr>
          <p:cNvPr id="31761" name="Text Box 1049"/>
          <p:cNvSpPr txBox="1">
            <a:spLocks noChangeArrowheads="1"/>
          </p:cNvSpPr>
          <p:nvPr/>
        </p:nvSpPr>
        <p:spPr bwMode="auto">
          <a:xfrm>
            <a:off x="6623050" y="1341438"/>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000" b="1">
                <a:solidFill>
                  <a:srgbClr val="000000"/>
                </a:solidFill>
                <a:latin typeface="Courier New" pitchFamily="49" charset="0"/>
              </a:rPr>
              <a:t>14</a:t>
            </a:r>
          </a:p>
        </p:txBody>
      </p:sp>
      <p:sp>
        <p:nvSpPr>
          <p:cNvPr id="31762" name="Text Box 1050"/>
          <p:cNvSpPr txBox="1">
            <a:spLocks noChangeArrowheads="1"/>
          </p:cNvSpPr>
          <p:nvPr/>
        </p:nvSpPr>
        <p:spPr bwMode="auto">
          <a:xfrm>
            <a:off x="6943725" y="1341438"/>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000" b="1">
                <a:solidFill>
                  <a:srgbClr val="000000"/>
                </a:solidFill>
                <a:latin typeface="Courier New" pitchFamily="49" charset="0"/>
              </a:rPr>
              <a:t>15</a:t>
            </a:r>
          </a:p>
        </p:txBody>
      </p:sp>
      <p:sp>
        <p:nvSpPr>
          <p:cNvPr id="31763" name="Text Box 1051"/>
          <p:cNvSpPr txBox="1">
            <a:spLocks noChangeArrowheads="1"/>
          </p:cNvSpPr>
          <p:nvPr/>
        </p:nvSpPr>
        <p:spPr bwMode="auto">
          <a:xfrm>
            <a:off x="7265988" y="1341438"/>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000" b="1">
                <a:solidFill>
                  <a:srgbClr val="000000"/>
                </a:solidFill>
                <a:latin typeface="Courier New" pitchFamily="49" charset="0"/>
              </a:rPr>
              <a:t>16</a:t>
            </a:r>
          </a:p>
        </p:txBody>
      </p:sp>
      <p:sp>
        <p:nvSpPr>
          <p:cNvPr id="31764" name="Text Box 1052"/>
          <p:cNvSpPr txBox="1">
            <a:spLocks noChangeArrowheads="1"/>
          </p:cNvSpPr>
          <p:nvPr/>
        </p:nvSpPr>
        <p:spPr bwMode="auto">
          <a:xfrm>
            <a:off x="7588250" y="1341438"/>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000" b="1">
                <a:solidFill>
                  <a:srgbClr val="000000"/>
                </a:solidFill>
                <a:latin typeface="Courier New" pitchFamily="49" charset="0"/>
              </a:rPr>
              <a:t>17</a:t>
            </a:r>
          </a:p>
        </p:txBody>
      </p:sp>
      <p:sp>
        <p:nvSpPr>
          <p:cNvPr id="31765" name="Text Box 1053"/>
          <p:cNvSpPr txBox="1">
            <a:spLocks noChangeArrowheads="1"/>
          </p:cNvSpPr>
          <p:nvPr/>
        </p:nvSpPr>
        <p:spPr bwMode="auto">
          <a:xfrm>
            <a:off x="7908925" y="1341438"/>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000" b="1">
                <a:solidFill>
                  <a:srgbClr val="000000"/>
                </a:solidFill>
                <a:latin typeface="Courier New" pitchFamily="49" charset="0"/>
              </a:rPr>
              <a:t>18</a:t>
            </a:r>
          </a:p>
        </p:txBody>
      </p:sp>
      <p:sp>
        <p:nvSpPr>
          <p:cNvPr id="31766" name="Line 1062"/>
          <p:cNvSpPr>
            <a:spLocks noChangeShapeType="1"/>
          </p:cNvSpPr>
          <p:nvPr/>
        </p:nvSpPr>
        <p:spPr bwMode="auto">
          <a:xfrm>
            <a:off x="7848600" y="2154238"/>
            <a:ext cx="0" cy="284162"/>
          </a:xfrm>
          <a:prstGeom prst="line">
            <a:avLst/>
          </a:prstGeom>
          <a:noFill/>
          <a:ln w="9525">
            <a:solidFill>
              <a:srgbClr val="EB102C"/>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1767" name="Text Box 1063"/>
          <p:cNvSpPr txBox="1">
            <a:spLocks noChangeArrowheads="1"/>
          </p:cNvSpPr>
          <p:nvPr/>
        </p:nvSpPr>
        <p:spPr bwMode="auto">
          <a:xfrm>
            <a:off x="7772400" y="2133600"/>
            <a:ext cx="781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400" b="1">
                <a:solidFill>
                  <a:srgbClr val="EB102C"/>
                </a:solidFill>
                <a:latin typeface="Courier New" pitchFamily="49" charset="0"/>
              </a:rPr>
              <a:t>-1</a:t>
            </a:r>
          </a:p>
        </p:txBody>
      </p:sp>
      <p:sp>
        <p:nvSpPr>
          <p:cNvPr id="31768" name="Text Box 1064"/>
          <p:cNvSpPr txBox="1">
            <a:spLocks noChangeArrowheads="1"/>
          </p:cNvSpPr>
          <p:nvPr/>
        </p:nvSpPr>
        <p:spPr bwMode="auto">
          <a:xfrm>
            <a:off x="7458075" y="2438400"/>
            <a:ext cx="781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400" b="1">
                <a:solidFill>
                  <a:srgbClr val="EB102C"/>
                </a:solidFill>
                <a:latin typeface="Courier New" pitchFamily="49" charset="0"/>
              </a:rPr>
              <a:t>-2</a:t>
            </a:r>
          </a:p>
        </p:txBody>
      </p:sp>
      <p:sp>
        <p:nvSpPr>
          <p:cNvPr id="31769" name="Text Box 1065"/>
          <p:cNvSpPr txBox="1">
            <a:spLocks noChangeArrowheads="1"/>
          </p:cNvSpPr>
          <p:nvPr/>
        </p:nvSpPr>
        <p:spPr bwMode="auto">
          <a:xfrm>
            <a:off x="7121525" y="2133600"/>
            <a:ext cx="781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400" b="1">
                <a:solidFill>
                  <a:srgbClr val="EB102C"/>
                </a:solidFill>
                <a:latin typeface="Courier New" pitchFamily="49" charset="0"/>
              </a:rPr>
              <a:t>-3</a:t>
            </a:r>
          </a:p>
        </p:txBody>
      </p:sp>
      <p:sp>
        <p:nvSpPr>
          <p:cNvPr id="31770" name="Text Box 1066"/>
          <p:cNvSpPr txBox="1">
            <a:spLocks noChangeArrowheads="1"/>
          </p:cNvSpPr>
          <p:nvPr/>
        </p:nvSpPr>
        <p:spPr bwMode="auto">
          <a:xfrm>
            <a:off x="6810375" y="2438400"/>
            <a:ext cx="781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400" b="1">
                <a:solidFill>
                  <a:srgbClr val="EB102C"/>
                </a:solidFill>
                <a:latin typeface="Courier New" pitchFamily="49" charset="0"/>
              </a:rPr>
              <a:t>-4</a:t>
            </a:r>
          </a:p>
        </p:txBody>
      </p:sp>
      <p:sp>
        <p:nvSpPr>
          <p:cNvPr id="31771" name="Text Box 1067"/>
          <p:cNvSpPr txBox="1">
            <a:spLocks noChangeArrowheads="1"/>
          </p:cNvSpPr>
          <p:nvPr/>
        </p:nvSpPr>
        <p:spPr bwMode="auto">
          <a:xfrm>
            <a:off x="6469063" y="2133600"/>
            <a:ext cx="781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400" b="1">
                <a:solidFill>
                  <a:srgbClr val="EB102C"/>
                </a:solidFill>
                <a:latin typeface="Courier New" pitchFamily="49" charset="0"/>
              </a:rPr>
              <a:t>-5</a:t>
            </a:r>
          </a:p>
        </p:txBody>
      </p:sp>
      <p:sp>
        <p:nvSpPr>
          <p:cNvPr id="31772" name="Text Box 1068"/>
          <p:cNvSpPr txBox="1">
            <a:spLocks noChangeArrowheads="1"/>
          </p:cNvSpPr>
          <p:nvPr/>
        </p:nvSpPr>
        <p:spPr bwMode="auto">
          <a:xfrm>
            <a:off x="6162675" y="2438400"/>
            <a:ext cx="781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400" b="1">
                <a:solidFill>
                  <a:srgbClr val="EB102C"/>
                </a:solidFill>
                <a:latin typeface="Courier New" pitchFamily="49" charset="0"/>
              </a:rPr>
              <a:t>-6</a:t>
            </a:r>
          </a:p>
        </p:txBody>
      </p:sp>
      <p:sp>
        <p:nvSpPr>
          <p:cNvPr id="31773" name="Text Box 1069"/>
          <p:cNvSpPr txBox="1">
            <a:spLocks noChangeArrowheads="1"/>
          </p:cNvSpPr>
          <p:nvPr/>
        </p:nvSpPr>
        <p:spPr bwMode="auto">
          <a:xfrm>
            <a:off x="5816600" y="2133600"/>
            <a:ext cx="781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400" b="1">
                <a:solidFill>
                  <a:srgbClr val="EB102C"/>
                </a:solidFill>
                <a:latin typeface="Courier New" pitchFamily="49" charset="0"/>
              </a:rPr>
              <a:t>-7</a:t>
            </a:r>
          </a:p>
        </p:txBody>
      </p:sp>
      <p:sp>
        <p:nvSpPr>
          <p:cNvPr id="31774" name="Text Box 1070"/>
          <p:cNvSpPr txBox="1">
            <a:spLocks noChangeArrowheads="1"/>
          </p:cNvSpPr>
          <p:nvPr/>
        </p:nvSpPr>
        <p:spPr bwMode="auto">
          <a:xfrm>
            <a:off x="5514975" y="2438400"/>
            <a:ext cx="781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400" b="1">
                <a:solidFill>
                  <a:srgbClr val="EB102C"/>
                </a:solidFill>
                <a:latin typeface="Courier New" pitchFamily="49" charset="0"/>
              </a:rPr>
              <a:t>-8</a:t>
            </a:r>
          </a:p>
        </p:txBody>
      </p:sp>
      <p:sp>
        <p:nvSpPr>
          <p:cNvPr id="31775" name="Text Box 1071"/>
          <p:cNvSpPr txBox="1">
            <a:spLocks noChangeArrowheads="1"/>
          </p:cNvSpPr>
          <p:nvPr/>
        </p:nvSpPr>
        <p:spPr bwMode="auto">
          <a:xfrm>
            <a:off x="5165725" y="2133600"/>
            <a:ext cx="781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400" b="1">
                <a:solidFill>
                  <a:srgbClr val="EB102C"/>
                </a:solidFill>
                <a:latin typeface="Courier New" pitchFamily="49" charset="0"/>
              </a:rPr>
              <a:t>-9</a:t>
            </a:r>
          </a:p>
        </p:txBody>
      </p:sp>
      <p:sp>
        <p:nvSpPr>
          <p:cNvPr id="31776" name="Text Box 1072"/>
          <p:cNvSpPr txBox="1">
            <a:spLocks noChangeArrowheads="1"/>
          </p:cNvSpPr>
          <p:nvPr/>
        </p:nvSpPr>
        <p:spPr bwMode="auto">
          <a:xfrm>
            <a:off x="4867275" y="2438400"/>
            <a:ext cx="781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400" b="1">
                <a:solidFill>
                  <a:srgbClr val="EB102C"/>
                </a:solidFill>
                <a:latin typeface="Courier New" pitchFamily="49" charset="0"/>
              </a:rPr>
              <a:t>-10</a:t>
            </a:r>
          </a:p>
        </p:txBody>
      </p:sp>
      <p:sp>
        <p:nvSpPr>
          <p:cNvPr id="31777" name="Text Box 1073"/>
          <p:cNvSpPr txBox="1">
            <a:spLocks noChangeArrowheads="1"/>
          </p:cNvSpPr>
          <p:nvPr/>
        </p:nvSpPr>
        <p:spPr bwMode="auto">
          <a:xfrm>
            <a:off x="4513263" y="2133600"/>
            <a:ext cx="781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400" b="1">
                <a:solidFill>
                  <a:srgbClr val="EB102C"/>
                </a:solidFill>
                <a:latin typeface="Courier New" pitchFamily="49" charset="0"/>
              </a:rPr>
              <a:t>-11</a:t>
            </a:r>
          </a:p>
        </p:txBody>
      </p:sp>
      <p:sp>
        <p:nvSpPr>
          <p:cNvPr id="31778" name="Text Box 1074"/>
          <p:cNvSpPr txBox="1">
            <a:spLocks noChangeArrowheads="1"/>
          </p:cNvSpPr>
          <p:nvPr/>
        </p:nvSpPr>
        <p:spPr bwMode="auto">
          <a:xfrm>
            <a:off x="4219575" y="2438400"/>
            <a:ext cx="781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400" b="1">
                <a:solidFill>
                  <a:srgbClr val="EB102C"/>
                </a:solidFill>
                <a:latin typeface="Courier New" pitchFamily="49" charset="0"/>
              </a:rPr>
              <a:t>-12</a:t>
            </a:r>
          </a:p>
        </p:txBody>
      </p:sp>
      <p:sp>
        <p:nvSpPr>
          <p:cNvPr id="31779" name="Text Box 1075"/>
          <p:cNvSpPr txBox="1">
            <a:spLocks noChangeArrowheads="1"/>
          </p:cNvSpPr>
          <p:nvPr/>
        </p:nvSpPr>
        <p:spPr bwMode="auto">
          <a:xfrm>
            <a:off x="3860800" y="2133600"/>
            <a:ext cx="781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400" b="1">
                <a:solidFill>
                  <a:srgbClr val="EB102C"/>
                </a:solidFill>
                <a:latin typeface="Courier New" pitchFamily="49" charset="0"/>
              </a:rPr>
              <a:t>-13</a:t>
            </a:r>
          </a:p>
        </p:txBody>
      </p:sp>
      <p:sp>
        <p:nvSpPr>
          <p:cNvPr id="31780" name="Text Box 1076"/>
          <p:cNvSpPr txBox="1">
            <a:spLocks noChangeArrowheads="1"/>
          </p:cNvSpPr>
          <p:nvPr/>
        </p:nvSpPr>
        <p:spPr bwMode="auto">
          <a:xfrm>
            <a:off x="3571875" y="2438400"/>
            <a:ext cx="781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400" b="1">
                <a:solidFill>
                  <a:srgbClr val="EB102C"/>
                </a:solidFill>
                <a:latin typeface="Courier New" pitchFamily="49" charset="0"/>
              </a:rPr>
              <a:t>-14</a:t>
            </a:r>
          </a:p>
        </p:txBody>
      </p:sp>
      <p:sp>
        <p:nvSpPr>
          <p:cNvPr id="31781" name="Text Box 1077"/>
          <p:cNvSpPr txBox="1">
            <a:spLocks noChangeArrowheads="1"/>
          </p:cNvSpPr>
          <p:nvPr/>
        </p:nvSpPr>
        <p:spPr bwMode="auto">
          <a:xfrm>
            <a:off x="3209925" y="2133600"/>
            <a:ext cx="781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400" b="1">
                <a:solidFill>
                  <a:srgbClr val="EB102C"/>
                </a:solidFill>
                <a:latin typeface="Courier New" pitchFamily="49" charset="0"/>
              </a:rPr>
              <a:t>-15</a:t>
            </a:r>
          </a:p>
        </p:txBody>
      </p:sp>
      <p:sp>
        <p:nvSpPr>
          <p:cNvPr id="31782" name="Text Box 1078"/>
          <p:cNvSpPr txBox="1">
            <a:spLocks noChangeArrowheads="1"/>
          </p:cNvSpPr>
          <p:nvPr/>
        </p:nvSpPr>
        <p:spPr bwMode="auto">
          <a:xfrm>
            <a:off x="2924175" y="2438400"/>
            <a:ext cx="781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400" b="1">
                <a:solidFill>
                  <a:srgbClr val="EB102C"/>
                </a:solidFill>
                <a:latin typeface="Courier New" pitchFamily="49" charset="0"/>
              </a:rPr>
              <a:t>-16</a:t>
            </a:r>
          </a:p>
        </p:txBody>
      </p:sp>
      <p:sp>
        <p:nvSpPr>
          <p:cNvPr id="31783" name="Text Box 1079"/>
          <p:cNvSpPr txBox="1">
            <a:spLocks noChangeArrowheads="1"/>
          </p:cNvSpPr>
          <p:nvPr/>
        </p:nvSpPr>
        <p:spPr bwMode="auto">
          <a:xfrm>
            <a:off x="2557463" y="2133600"/>
            <a:ext cx="781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400" b="1">
                <a:solidFill>
                  <a:srgbClr val="EB102C"/>
                </a:solidFill>
                <a:latin typeface="Courier New" pitchFamily="49" charset="0"/>
              </a:rPr>
              <a:t>-17</a:t>
            </a:r>
          </a:p>
        </p:txBody>
      </p:sp>
      <p:sp>
        <p:nvSpPr>
          <p:cNvPr id="31784" name="Text Box 1080"/>
          <p:cNvSpPr txBox="1">
            <a:spLocks noChangeArrowheads="1"/>
          </p:cNvSpPr>
          <p:nvPr/>
        </p:nvSpPr>
        <p:spPr bwMode="auto">
          <a:xfrm>
            <a:off x="2276475" y="2438400"/>
            <a:ext cx="781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400" b="1">
                <a:solidFill>
                  <a:srgbClr val="EB102C"/>
                </a:solidFill>
                <a:latin typeface="Courier New" pitchFamily="49" charset="0"/>
              </a:rPr>
              <a:t>-18</a:t>
            </a:r>
          </a:p>
        </p:txBody>
      </p:sp>
      <p:sp>
        <p:nvSpPr>
          <p:cNvPr id="31785" name="Text Box 1081"/>
          <p:cNvSpPr txBox="1">
            <a:spLocks noChangeArrowheads="1"/>
          </p:cNvSpPr>
          <p:nvPr/>
        </p:nvSpPr>
        <p:spPr bwMode="auto">
          <a:xfrm>
            <a:off x="1905000" y="2133600"/>
            <a:ext cx="781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400" b="1">
                <a:solidFill>
                  <a:srgbClr val="EB102C"/>
                </a:solidFill>
                <a:latin typeface="Courier New" pitchFamily="49" charset="0"/>
              </a:rPr>
              <a:t>-19</a:t>
            </a:r>
          </a:p>
        </p:txBody>
      </p:sp>
      <p:sp>
        <p:nvSpPr>
          <p:cNvPr id="31786" name="Line 1082"/>
          <p:cNvSpPr>
            <a:spLocks noChangeShapeType="1"/>
          </p:cNvSpPr>
          <p:nvPr/>
        </p:nvSpPr>
        <p:spPr bwMode="auto">
          <a:xfrm>
            <a:off x="2667000" y="2057400"/>
            <a:ext cx="0" cy="381000"/>
          </a:xfrm>
          <a:prstGeom prst="line">
            <a:avLst/>
          </a:prstGeom>
          <a:noFill/>
          <a:ln w="9525">
            <a:solidFill>
              <a:srgbClr val="EB102C"/>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1787" name="Line 1083"/>
          <p:cNvSpPr>
            <a:spLocks noChangeShapeType="1"/>
          </p:cNvSpPr>
          <p:nvPr/>
        </p:nvSpPr>
        <p:spPr bwMode="auto">
          <a:xfrm>
            <a:off x="3305175" y="2057400"/>
            <a:ext cx="0" cy="381000"/>
          </a:xfrm>
          <a:prstGeom prst="line">
            <a:avLst/>
          </a:prstGeom>
          <a:noFill/>
          <a:ln w="9525">
            <a:solidFill>
              <a:srgbClr val="EB102C"/>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1788" name="Line 1084"/>
          <p:cNvSpPr>
            <a:spLocks noChangeShapeType="1"/>
          </p:cNvSpPr>
          <p:nvPr/>
        </p:nvSpPr>
        <p:spPr bwMode="auto">
          <a:xfrm>
            <a:off x="3962400" y="2154238"/>
            <a:ext cx="0" cy="284162"/>
          </a:xfrm>
          <a:prstGeom prst="line">
            <a:avLst/>
          </a:prstGeom>
          <a:noFill/>
          <a:ln w="9525">
            <a:solidFill>
              <a:srgbClr val="EB102C"/>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1789" name="Line 1085"/>
          <p:cNvSpPr>
            <a:spLocks noChangeShapeType="1"/>
          </p:cNvSpPr>
          <p:nvPr/>
        </p:nvSpPr>
        <p:spPr bwMode="auto">
          <a:xfrm>
            <a:off x="4572000" y="2057400"/>
            <a:ext cx="0" cy="381000"/>
          </a:xfrm>
          <a:prstGeom prst="line">
            <a:avLst/>
          </a:prstGeom>
          <a:noFill/>
          <a:ln w="9525">
            <a:solidFill>
              <a:srgbClr val="EB102C"/>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1790" name="Line 1086"/>
          <p:cNvSpPr>
            <a:spLocks noChangeShapeType="1"/>
          </p:cNvSpPr>
          <p:nvPr/>
        </p:nvSpPr>
        <p:spPr bwMode="auto">
          <a:xfrm>
            <a:off x="5257800" y="2057400"/>
            <a:ext cx="0" cy="381000"/>
          </a:xfrm>
          <a:prstGeom prst="line">
            <a:avLst/>
          </a:prstGeom>
          <a:noFill/>
          <a:ln w="9525">
            <a:solidFill>
              <a:srgbClr val="EB102C"/>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1791" name="Line 1087"/>
          <p:cNvSpPr>
            <a:spLocks noChangeShapeType="1"/>
          </p:cNvSpPr>
          <p:nvPr/>
        </p:nvSpPr>
        <p:spPr bwMode="auto">
          <a:xfrm>
            <a:off x="5905500" y="2057400"/>
            <a:ext cx="0" cy="381000"/>
          </a:xfrm>
          <a:prstGeom prst="line">
            <a:avLst/>
          </a:prstGeom>
          <a:noFill/>
          <a:ln w="9525">
            <a:solidFill>
              <a:srgbClr val="EB102C"/>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1792" name="Line 1088"/>
          <p:cNvSpPr>
            <a:spLocks noChangeShapeType="1"/>
          </p:cNvSpPr>
          <p:nvPr/>
        </p:nvSpPr>
        <p:spPr bwMode="auto">
          <a:xfrm>
            <a:off x="6553200" y="2057400"/>
            <a:ext cx="0" cy="381000"/>
          </a:xfrm>
          <a:prstGeom prst="line">
            <a:avLst/>
          </a:prstGeom>
          <a:noFill/>
          <a:ln w="9525">
            <a:solidFill>
              <a:srgbClr val="EB102C"/>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1793" name="Line 1089"/>
          <p:cNvSpPr>
            <a:spLocks noChangeShapeType="1"/>
          </p:cNvSpPr>
          <p:nvPr/>
        </p:nvSpPr>
        <p:spPr bwMode="auto">
          <a:xfrm>
            <a:off x="7191375" y="2057400"/>
            <a:ext cx="0" cy="381000"/>
          </a:xfrm>
          <a:prstGeom prst="line">
            <a:avLst/>
          </a:prstGeom>
          <a:noFill/>
          <a:ln w="9525">
            <a:solidFill>
              <a:srgbClr val="EB102C"/>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1794" name="Text Box 1090"/>
          <p:cNvSpPr txBox="1">
            <a:spLocks noChangeArrowheads="1"/>
          </p:cNvSpPr>
          <p:nvPr/>
        </p:nvSpPr>
        <p:spPr bwMode="auto">
          <a:xfrm>
            <a:off x="1936750" y="2895600"/>
            <a:ext cx="6699250" cy="4572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a:solidFill>
                  <a:srgbClr val="000000"/>
                </a:solidFill>
                <a:latin typeface="Cambria" pitchFamily="18" charset="0"/>
              </a:rPr>
              <a:t>Negative indices count </a:t>
            </a:r>
            <a:r>
              <a:rPr lang="en-US" b="1" i="1">
                <a:solidFill>
                  <a:srgbClr val="FF111C"/>
                </a:solidFill>
                <a:latin typeface="Cambria" pitchFamily="18" charset="0"/>
              </a:rPr>
              <a:t>backwards</a:t>
            </a:r>
            <a:r>
              <a:rPr lang="en-US">
                <a:solidFill>
                  <a:srgbClr val="000000"/>
                </a:solidFill>
                <a:latin typeface="Cambria" pitchFamily="18" charset="0"/>
              </a:rPr>
              <a:t> from the end!</a:t>
            </a:r>
          </a:p>
        </p:txBody>
      </p:sp>
      <p:grpSp>
        <p:nvGrpSpPr>
          <p:cNvPr id="31795" name="Group 1099"/>
          <p:cNvGrpSpPr>
            <a:grpSpLocks/>
          </p:cNvGrpSpPr>
          <p:nvPr/>
        </p:nvGrpSpPr>
        <p:grpSpPr bwMode="auto">
          <a:xfrm>
            <a:off x="8458200" y="304800"/>
            <a:ext cx="609600" cy="609600"/>
            <a:chOff x="2928" y="1051"/>
            <a:chExt cx="840" cy="957"/>
          </a:xfrm>
        </p:grpSpPr>
        <p:sp>
          <p:nvSpPr>
            <p:cNvPr id="31805" name="Freeform 1100"/>
            <p:cNvSpPr>
              <a:spLocks/>
            </p:cNvSpPr>
            <p:nvPr/>
          </p:nvSpPr>
          <p:spPr bwMode="auto">
            <a:xfrm>
              <a:off x="2928" y="1759"/>
              <a:ext cx="810" cy="249"/>
            </a:xfrm>
            <a:custGeom>
              <a:avLst/>
              <a:gdLst>
                <a:gd name="T0" fmla="*/ 4 w 1048"/>
                <a:gd name="T1" fmla="*/ 21 h 250"/>
                <a:gd name="T2" fmla="*/ 7 w 1048"/>
                <a:gd name="T3" fmla="*/ 83 h 250"/>
                <a:gd name="T4" fmla="*/ 7 w 1048"/>
                <a:gd name="T5" fmla="*/ 111 h 250"/>
                <a:gd name="T6" fmla="*/ 8 w 1048"/>
                <a:gd name="T7" fmla="*/ 125 h 250"/>
                <a:gd name="T8" fmla="*/ 8 w 1048"/>
                <a:gd name="T9" fmla="*/ 160 h 250"/>
                <a:gd name="T10" fmla="*/ 5 w 1048"/>
                <a:gd name="T11" fmla="*/ 229 h 250"/>
                <a:gd name="T12" fmla="*/ 2 w 1048"/>
                <a:gd name="T13" fmla="*/ 209 h 250"/>
                <a:gd name="T14" fmla="*/ 0 w 1048"/>
                <a:gd name="T15" fmla="*/ 188 h 250"/>
                <a:gd name="T16" fmla="*/ 2 w 1048"/>
                <a:gd name="T17" fmla="*/ 154 h 250"/>
                <a:gd name="T18" fmla="*/ 2 w 1048"/>
                <a:gd name="T19" fmla="*/ 125 h 250"/>
                <a:gd name="T20" fmla="*/ 2 w 1048"/>
                <a:gd name="T21" fmla="*/ 76 h 250"/>
                <a:gd name="T22" fmla="*/ 2 w 1048"/>
                <a:gd name="T23" fmla="*/ 55 h 250"/>
                <a:gd name="T24" fmla="*/ 2 w 1048"/>
                <a:gd name="T25" fmla="*/ 28 h 250"/>
                <a:gd name="T26" fmla="*/ 3 w 1048"/>
                <a:gd name="T27" fmla="*/ 14 h 250"/>
                <a:gd name="T28" fmla="*/ 4 w 1048"/>
                <a:gd name="T29" fmla="*/ 28 h 250"/>
                <a:gd name="T30" fmla="*/ 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31806" name="Oval 1101"/>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31807" name="Oval 1102"/>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1808" name="Oval 1103"/>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1809" name="Oval 1104"/>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1810" name="Oval 1105"/>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1811" name="Oval 1106"/>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1812" name="Oval 1107"/>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1813" name="AutoShape 1108"/>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31814" name="Freeform 1109"/>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31815" name="Freeform 1110"/>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31816" name="Freeform 1111"/>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31817" name="Freeform 1112"/>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0" fontAlgn="base" hangingPunct="0">
                <a:spcBef>
                  <a:spcPct val="0"/>
                </a:spcBef>
                <a:spcAft>
                  <a:spcPct val="0"/>
                </a:spcAft>
              </a:pPr>
              <a:endParaRPr lang="en-US" sz="2400">
                <a:solidFill>
                  <a:srgbClr val="000000"/>
                </a:solidFill>
              </a:endParaRPr>
            </a:p>
          </p:txBody>
        </p:sp>
      </p:grpSp>
      <p:sp>
        <p:nvSpPr>
          <p:cNvPr id="31796" name="Text Box 1113"/>
          <p:cNvSpPr txBox="1">
            <a:spLocks noChangeArrowheads="1"/>
          </p:cNvSpPr>
          <p:nvPr/>
        </p:nvSpPr>
        <p:spPr bwMode="auto">
          <a:xfrm>
            <a:off x="6781800" y="152400"/>
            <a:ext cx="1728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0" fontAlgn="base" hangingPunct="0">
              <a:spcBef>
                <a:spcPct val="50000"/>
              </a:spcBef>
              <a:spcAft>
                <a:spcPct val="0"/>
              </a:spcAft>
            </a:pPr>
            <a:r>
              <a:rPr lang="en-US" sz="1200">
                <a:solidFill>
                  <a:srgbClr val="009600"/>
                </a:solidFill>
                <a:latin typeface="Calibri" pitchFamily="34" charset="0"/>
              </a:rPr>
              <a:t>In a negative mood ? Python's there for you !</a:t>
            </a:r>
          </a:p>
        </p:txBody>
      </p:sp>
      <p:sp>
        <p:nvSpPr>
          <p:cNvPr id="31797" name="Text Box 1053"/>
          <p:cNvSpPr txBox="1">
            <a:spLocks noChangeArrowheads="1"/>
          </p:cNvSpPr>
          <p:nvPr/>
        </p:nvSpPr>
        <p:spPr bwMode="auto">
          <a:xfrm>
            <a:off x="381000" y="228600"/>
            <a:ext cx="4540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4000" i="1">
                <a:solidFill>
                  <a:srgbClr val="000000"/>
                </a:solidFill>
                <a:latin typeface="Cambria" pitchFamily="18" charset="0"/>
              </a:rPr>
              <a:t>Negative</a:t>
            </a:r>
            <a:r>
              <a:rPr lang="en-US" sz="4000">
                <a:solidFill>
                  <a:srgbClr val="000000"/>
                </a:solidFill>
                <a:latin typeface="Cambria" pitchFamily="18" charset="0"/>
              </a:rPr>
              <a:t> indices…</a:t>
            </a:r>
          </a:p>
        </p:txBody>
      </p:sp>
      <p:sp>
        <p:nvSpPr>
          <p:cNvPr id="31798" name="Text Box 7"/>
          <p:cNvSpPr txBox="1">
            <a:spLocks noChangeArrowheads="1"/>
          </p:cNvSpPr>
          <p:nvPr/>
        </p:nvSpPr>
        <p:spPr bwMode="auto">
          <a:xfrm>
            <a:off x="1009650" y="3733800"/>
            <a:ext cx="19621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4200" b="1">
                <a:solidFill>
                  <a:srgbClr val="000000"/>
                </a:solidFill>
                <a:latin typeface="Courier New" pitchFamily="49" charset="0"/>
              </a:rPr>
              <a:t>s[-1]</a:t>
            </a:r>
          </a:p>
        </p:txBody>
      </p:sp>
      <p:sp>
        <p:nvSpPr>
          <p:cNvPr id="31799" name="Rectangle 73"/>
          <p:cNvSpPr>
            <a:spLocks noChangeArrowheads="1"/>
          </p:cNvSpPr>
          <p:nvPr/>
        </p:nvSpPr>
        <p:spPr bwMode="auto">
          <a:xfrm>
            <a:off x="3203575" y="3871913"/>
            <a:ext cx="401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a:solidFill>
                  <a:srgbClr val="000000"/>
                </a:solidFill>
                <a:latin typeface="Cambria" pitchFamily="18" charset="0"/>
              </a:rPr>
              <a:t>is</a:t>
            </a:r>
            <a:endParaRPr lang="en-US" sz="2400">
              <a:solidFill>
                <a:srgbClr val="000000"/>
              </a:solidFill>
            </a:endParaRPr>
          </a:p>
        </p:txBody>
      </p:sp>
      <p:sp>
        <p:nvSpPr>
          <p:cNvPr id="31800" name="Text Box 7"/>
          <p:cNvSpPr txBox="1">
            <a:spLocks noChangeArrowheads="1"/>
          </p:cNvSpPr>
          <p:nvPr/>
        </p:nvSpPr>
        <p:spPr bwMode="auto">
          <a:xfrm>
            <a:off x="1006475" y="4724400"/>
            <a:ext cx="18891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4200" b="1">
                <a:solidFill>
                  <a:srgbClr val="000000"/>
                </a:solidFill>
                <a:latin typeface="Courier New" pitchFamily="49" charset="0"/>
              </a:rPr>
              <a:t>s[-2]</a:t>
            </a:r>
          </a:p>
        </p:txBody>
      </p:sp>
      <p:sp>
        <p:nvSpPr>
          <p:cNvPr id="31801" name="Rectangle 76"/>
          <p:cNvSpPr>
            <a:spLocks noChangeArrowheads="1"/>
          </p:cNvSpPr>
          <p:nvPr/>
        </p:nvSpPr>
        <p:spPr bwMode="auto">
          <a:xfrm>
            <a:off x="3200400" y="4862513"/>
            <a:ext cx="403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a:solidFill>
                  <a:srgbClr val="000000"/>
                </a:solidFill>
                <a:latin typeface="Cambria" pitchFamily="18" charset="0"/>
              </a:rPr>
              <a:t>is</a:t>
            </a:r>
            <a:endParaRPr lang="en-US" sz="2400">
              <a:solidFill>
                <a:srgbClr val="000000"/>
              </a:solidFill>
            </a:endParaRPr>
          </a:p>
        </p:txBody>
      </p:sp>
      <p:sp>
        <p:nvSpPr>
          <p:cNvPr id="31802" name="Text Box 7"/>
          <p:cNvSpPr txBox="1">
            <a:spLocks noChangeArrowheads="1"/>
          </p:cNvSpPr>
          <p:nvPr/>
        </p:nvSpPr>
        <p:spPr bwMode="auto">
          <a:xfrm>
            <a:off x="1006475" y="5715000"/>
            <a:ext cx="18891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4200" b="1">
                <a:solidFill>
                  <a:srgbClr val="000000"/>
                </a:solidFill>
                <a:latin typeface="Courier New" pitchFamily="49" charset="0"/>
              </a:rPr>
              <a:t>s[-0]</a:t>
            </a:r>
          </a:p>
        </p:txBody>
      </p:sp>
      <p:sp>
        <p:nvSpPr>
          <p:cNvPr id="31803" name="Rectangle 78"/>
          <p:cNvSpPr>
            <a:spLocks noChangeArrowheads="1"/>
          </p:cNvSpPr>
          <p:nvPr/>
        </p:nvSpPr>
        <p:spPr bwMode="auto">
          <a:xfrm>
            <a:off x="3200400" y="5862638"/>
            <a:ext cx="403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a:solidFill>
                  <a:srgbClr val="000000"/>
                </a:solidFill>
                <a:latin typeface="Cambria" pitchFamily="18" charset="0"/>
              </a:rPr>
              <a:t>is</a:t>
            </a:r>
            <a:endParaRPr lang="en-US" sz="2400">
              <a:solidFill>
                <a:srgbClr val="000000"/>
              </a:solidFill>
            </a:endParaRPr>
          </a:p>
        </p:txBody>
      </p:sp>
    </p:spTree>
    <p:extLst>
      <p:ext uri="{BB962C8B-B14F-4D97-AF65-F5344CB8AC3E}">
        <p14:creationId xmlns:p14="http://schemas.microsoft.com/office/powerpoint/2010/main" val="4908633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029"/>
          <p:cNvSpPr txBox="1">
            <a:spLocks noChangeArrowheads="1"/>
          </p:cNvSpPr>
          <p:nvPr/>
        </p:nvSpPr>
        <p:spPr bwMode="auto">
          <a:xfrm>
            <a:off x="1371600" y="2286000"/>
            <a:ext cx="2209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3200" b="1">
                <a:solidFill>
                  <a:srgbClr val="000000"/>
                </a:solidFill>
                <a:latin typeface="Courier New" pitchFamily="49" charset="0"/>
              </a:rPr>
              <a:t>s[ : ]</a:t>
            </a:r>
          </a:p>
        </p:txBody>
      </p:sp>
      <p:sp>
        <p:nvSpPr>
          <p:cNvPr id="32771" name="Text Box 1030"/>
          <p:cNvSpPr txBox="1">
            <a:spLocks noChangeArrowheads="1"/>
          </p:cNvSpPr>
          <p:nvPr/>
        </p:nvSpPr>
        <p:spPr bwMode="auto">
          <a:xfrm>
            <a:off x="3429000" y="2346325"/>
            <a:ext cx="533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b="1" i="1">
                <a:solidFill>
                  <a:srgbClr val="000000"/>
                </a:solidFill>
                <a:latin typeface="Cambria" pitchFamily="18" charset="0"/>
              </a:rPr>
              <a:t>slices </a:t>
            </a:r>
            <a:r>
              <a:rPr lang="en-US">
                <a:solidFill>
                  <a:srgbClr val="000000"/>
                </a:solidFill>
                <a:latin typeface="Cambria" pitchFamily="18" charset="0"/>
              </a:rPr>
              <a:t>the string, returning a </a:t>
            </a:r>
            <a:r>
              <a:rPr lang="en-US" u="sng">
                <a:solidFill>
                  <a:srgbClr val="000000"/>
                </a:solidFill>
                <a:latin typeface="Cambria" pitchFamily="18" charset="0"/>
              </a:rPr>
              <a:t>substring</a:t>
            </a:r>
            <a:endParaRPr lang="en-US" b="1" i="1" u="sng">
              <a:solidFill>
                <a:srgbClr val="000000"/>
              </a:solidFill>
              <a:latin typeface="Cambria" pitchFamily="18" charset="0"/>
            </a:endParaRPr>
          </a:p>
        </p:txBody>
      </p:sp>
      <p:sp>
        <p:nvSpPr>
          <p:cNvPr id="32772" name="Text Box 1053"/>
          <p:cNvSpPr txBox="1">
            <a:spLocks noChangeArrowheads="1"/>
          </p:cNvSpPr>
          <p:nvPr/>
        </p:nvSpPr>
        <p:spPr bwMode="auto">
          <a:xfrm>
            <a:off x="381000" y="228600"/>
            <a:ext cx="2209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4000" i="1">
                <a:solidFill>
                  <a:srgbClr val="000000"/>
                </a:solidFill>
                <a:latin typeface="Cambria" pitchFamily="18" charset="0"/>
              </a:rPr>
              <a:t>Slicing</a:t>
            </a:r>
          </a:p>
        </p:txBody>
      </p:sp>
      <p:sp>
        <p:nvSpPr>
          <p:cNvPr id="32773" name="Text Box 1059"/>
          <p:cNvSpPr txBox="1">
            <a:spLocks noChangeArrowheads="1"/>
          </p:cNvSpPr>
          <p:nvPr/>
        </p:nvSpPr>
        <p:spPr bwMode="auto">
          <a:xfrm>
            <a:off x="6781800" y="3052763"/>
            <a:ext cx="1612900" cy="6477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800">
                <a:solidFill>
                  <a:srgbClr val="000000"/>
                </a:solidFill>
                <a:latin typeface="Calibri" pitchFamily="34" charset="0"/>
              </a:rPr>
              <a:t>What's going on here?</a:t>
            </a:r>
          </a:p>
        </p:txBody>
      </p:sp>
      <mc:AlternateContent xmlns:mc="http://schemas.openxmlformats.org/markup-compatibility/2006" xmlns:p14="http://schemas.microsoft.com/office/powerpoint/2010/main">
        <mc:Choice Requires="p14">
          <p:contentPart p14:bwMode="auto" r:id="rId3">
            <p14:nvContentPartPr>
              <p14:cNvPr id="9221" name="Ink 41"/>
              <p14:cNvContentPartPr>
                <a14:cpLocks xmlns:a14="http://schemas.microsoft.com/office/drawing/2010/main" noRot="1" noChangeAspect="1" noEditPoints="1" noChangeArrowheads="1" noChangeShapeType="1"/>
              </p14:cNvContentPartPr>
              <p14:nvPr/>
            </p14:nvContentPartPr>
            <p14:xfrm>
              <a:off x="3119438" y="2868613"/>
              <a:ext cx="12700" cy="15875"/>
            </p14:xfrm>
          </p:contentPart>
        </mc:Choice>
        <mc:Fallback xmlns="">
          <p:pic>
            <p:nvPicPr>
              <p:cNvPr id="9221" name="Ink 41"/>
              <p:cNvPicPr>
                <a:picLocks noRot="1" noChangeAspect="1" noEditPoints="1" noChangeArrowheads="1" noChangeShapeType="1"/>
              </p:cNvPicPr>
              <p:nvPr/>
            </p:nvPicPr>
            <p:blipFill>
              <a:blip r:embed="rId4"/>
              <a:stretch>
                <a:fillRect/>
              </a:stretch>
            </p:blipFill>
            <p:spPr>
              <a:xfrm>
                <a:off x="3110004" y="2860315"/>
                <a:ext cx="27577" cy="28142"/>
              </a:xfrm>
              <a:prstGeom prst="rect">
                <a:avLst/>
              </a:prstGeom>
            </p:spPr>
          </p:pic>
        </mc:Fallback>
      </mc:AlternateContent>
      <p:sp>
        <p:nvSpPr>
          <p:cNvPr id="32775" name="Text Box 9"/>
          <p:cNvSpPr txBox="1">
            <a:spLocks noChangeArrowheads="1"/>
          </p:cNvSpPr>
          <p:nvPr/>
        </p:nvSpPr>
        <p:spPr bwMode="auto">
          <a:xfrm>
            <a:off x="228600" y="1143000"/>
            <a:ext cx="8763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4200" b="1">
                <a:solidFill>
                  <a:srgbClr val="000000"/>
                </a:solidFill>
                <a:latin typeface="Courier New" pitchFamily="49" charset="0"/>
              </a:rPr>
              <a:t>s = 'harvey mudd college'</a:t>
            </a:r>
          </a:p>
        </p:txBody>
      </p:sp>
      <p:sp>
        <p:nvSpPr>
          <p:cNvPr id="32776" name="Text Box 1034"/>
          <p:cNvSpPr txBox="1">
            <a:spLocks noChangeArrowheads="1"/>
          </p:cNvSpPr>
          <p:nvPr/>
        </p:nvSpPr>
        <p:spPr bwMode="auto">
          <a:xfrm>
            <a:off x="2117725" y="1773238"/>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0</a:t>
            </a:r>
          </a:p>
        </p:txBody>
      </p:sp>
      <p:sp>
        <p:nvSpPr>
          <p:cNvPr id="32777" name="Text Box 1035"/>
          <p:cNvSpPr txBox="1">
            <a:spLocks noChangeArrowheads="1"/>
          </p:cNvSpPr>
          <p:nvPr/>
        </p:nvSpPr>
        <p:spPr bwMode="auto">
          <a:xfrm>
            <a:off x="2439988" y="1773238"/>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1</a:t>
            </a:r>
          </a:p>
        </p:txBody>
      </p:sp>
      <p:sp>
        <p:nvSpPr>
          <p:cNvPr id="32778" name="Text Box 1036"/>
          <p:cNvSpPr txBox="1">
            <a:spLocks noChangeArrowheads="1"/>
          </p:cNvSpPr>
          <p:nvPr/>
        </p:nvSpPr>
        <p:spPr bwMode="auto">
          <a:xfrm>
            <a:off x="2762250" y="1773238"/>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2</a:t>
            </a:r>
          </a:p>
        </p:txBody>
      </p:sp>
      <p:sp>
        <p:nvSpPr>
          <p:cNvPr id="32779" name="Text Box 1037"/>
          <p:cNvSpPr txBox="1">
            <a:spLocks noChangeArrowheads="1"/>
          </p:cNvSpPr>
          <p:nvPr/>
        </p:nvSpPr>
        <p:spPr bwMode="auto">
          <a:xfrm>
            <a:off x="3082925" y="1773238"/>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3</a:t>
            </a:r>
          </a:p>
        </p:txBody>
      </p:sp>
      <p:sp>
        <p:nvSpPr>
          <p:cNvPr id="32780" name="Text Box 1038"/>
          <p:cNvSpPr txBox="1">
            <a:spLocks noChangeArrowheads="1"/>
          </p:cNvSpPr>
          <p:nvPr/>
        </p:nvSpPr>
        <p:spPr bwMode="auto">
          <a:xfrm>
            <a:off x="3405188" y="1773238"/>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4</a:t>
            </a:r>
          </a:p>
        </p:txBody>
      </p:sp>
      <p:sp>
        <p:nvSpPr>
          <p:cNvPr id="32781" name="Text Box 1039"/>
          <p:cNvSpPr txBox="1">
            <a:spLocks noChangeArrowheads="1"/>
          </p:cNvSpPr>
          <p:nvPr/>
        </p:nvSpPr>
        <p:spPr bwMode="auto">
          <a:xfrm>
            <a:off x="3727450" y="1773238"/>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5</a:t>
            </a:r>
          </a:p>
        </p:txBody>
      </p:sp>
      <p:sp>
        <p:nvSpPr>
          <p:cNvPr id="32782" name="Text Box 1040"/>
          <p:cNvSpPr txBox="1">
            <a:spLocks noChangeArrowheads="1"/>
          </p:cNvSpPr>
          <p:nvPr/>
        </p:nvSpPr>
        <p:spPr bwMode="auto">
          <a:xfrm>
            <a:off x="4048125" y="1773238"/>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6</a:t>
            </a:r>
          </a:p>
        </p:txBody>
      </p:sp>
      <p:sp>
        <p:nvSpPr>
          <p:cNvPr id="32783" name="Text Box 1041"/>
          <p:cNvSpPr txBox="1">
            <a:spLocks noChangeArrowheads="1"/>
          </p:cNvSpPr>
          <p:nvPr/>
        </p:nvSpPr>
        <p:spPr bwMode="auto">
          <a:xfrm>
            <a:off x="4370388" y="1773238"/>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7</a:t>
            </a:r>
          </a:p>
        </p:txBody>
      </p:sp>
      <p:sp>
        <p:nvSpPr>
          <p:cNvPr id="32784" name="Text Box 1042"/>
          <p:cNvSpPr txBox="1">
            <a:spLocks noChangeArrowheads="1"/>
          </p:cNvSpPr>
          <p:nvPr/>
        </p:nvSpPr>
        <p:spPr bwMode="auto">
          <a:xfrm>
            <a:off x="4692650" y="1773238"/>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8</a:t>
            </a:r>
          </a:p>
        </p:txBody>
      </p:sp>
      <p:sp>
        <p:nvSpPr>
          <p:cNvPr id="32785" name="Text Box 1043"/>
          <p:cNvSpPr txBox="1">
            <a:spLocks noChangeArrowheads="1"/>
          </p:cNvSpPr>
          <p:nvPr/>
        </p:nvSpPr>
        <p:spPr bwMode="auto">
          <a:xfrm>
            <a:off x="5013325" y="1773238"/>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9</a:t>
            </a:r>
          </a:p>
        </p:txBody>
      </p:sp>
      <p:sp>
        <p:nvSpPr>
          <p:cNvPr id="32786" name="Text Box 1044"/>
          <p:cNvSpPr txBox="1">
            <a:spLocks noChangeArrowheads="1"/>
          </p:cNvSpPr>
          <p:nvPr/>
        </p:nvSpPr>
        <p:spPr bwMode="auto">
          <a:xfrm>
            <a:off x="5335588" y="1819275"/>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000" b="1">
                <a:solidFill>
                  <a:srgbClr val="000000"/>
                </a:solidFill>
                <a:latin typeface="Courier New" pitchFamily="49" charset="0"/>
              </a:rPr>
              <a:t>10</a:t>
            </a:r>
          </a:p>
        </p:txBody>
      </p:sp>
      <p:sp>
        <p:nvSpPr>
          <p:cNvPr id="32787" name="Text Box 1045"/>
          <p:cNvSpPr txBox="1">
            <a:spLocks noChangeArrowheads="1"/>
          </p:cNvSpPr>
          <p:nvPr/>
        </p:nvSpPr>
        <p:spPr bwMode="auto">
          <a:xfrm>
            <a:off x="5657850" y="1819275"/>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000" b="1">
                <a:solidFill>
                  <a:srgbClr val="000000"/>
                </a:solidFill>
                <a:latin typeface="Courier New" pitchFamily="49" charset="0"/>
              </a:rPr>
              <a:t>11</a:t>
            </a:r>
          </a:p>
        </p:txBody>
      </p:sp>
      <p:sp>
        <p:nvSpPr>
          <p:cNvPr id="32788" name="Text Box 1046"/>
          <p:cNvSpPr txBox="1">
            <a:spLocks noChangeArrowheads="1"/>
          </p:cNvSpPr>
          <p:nvPr/>
        </p:nvSpPr>
        <p:spPr bwMode="auto">
          <a:xfrm>
            <a:off x="5978525" y="1819275"/>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000" b="1">
                <a:solidFill>
                  <a:srgbClr val="000000"/>
                </a:solidFill>
                <a:latin typeface="Courier New" pitchFamily="49" charset="0"/>
              </a:rPr>
              <a:t>12</a:t>
            </a:r>
          </a:p>
        </p:txBody>
      </p:sp>
      <p:sp>
        <p:nvSpPr>
          <p:cNvPr id="32789" name="Text Box 1047"/>
          <p:cNvSpPr txBox="1">
            <a:spLocks noChangeArrowheads="1"/>
          </p:cNvSpPr>
          <p:nvPr/>
        </p:nvSpPr>
        <p:spPr bwMode="auto">
          <a:xfrm>
            <a:off x="6300788" y="1819275"/>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000" b="1">
                <a:solidFill>
                  <a:srgbClr val="000000"/>
                </a:solidFill>
                <a:latin typeface="Courier New" pitchFamily="49" charset="0"/>
              </a:rPr>
              <a:t>13</a:t>
            </a:r>
          </a:p>
        </p:txBody>
      </p:sp>
      <p:sp>
        <p:nvSpPr>
          <p:cNvPr id="32790" name="Text Box 1048"/>
          <p:cNvSpPr txBox="1">
            <a:spLocks noChangeArrowheads="1"/>
          </p:cNvSpPr>
          <p:nvPr/>
        </p:nvSpPr>
        <p:spPr bwMode="auto">
          <a:xfrm>
            <a:off x="6623050" y="1819275"/>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000" b="1">
                <a:solidFill>
                  <a:srgbClr val="000000"/>
                </a:solidFill>
                <a:latin typeface="Courier New" pitchFamily="49" charset="0"/>
              </a:rPr>
              <a:t>14</a:t>
            </a:r>
          </a:p>
        </p:txBody>
      </p:sp>
      <p:sp>
        <p:nvSpPr>
          <p:cNvPr id="32791" name="Text Box 1049"/>
          <p:cNvSpPr txBox="1">
            <a:spLocks noChangeArrowheads="1"/>
          </p:cNvSpPr>
          <p:nvPr/>
        </p:nvSpPr>
        <p:spPr bwMode="auto">
          <a:xfrm>
            <a:off x="6943725" y="1819275"/>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000" b="1">
                <a:solidFill>
                  <a:srgbClr val="000000"/>
                </a:solidFill>
                <a:latin typeface="Courier New" pitchFamily="49" charset="0"/>
              </a:rPr>
              <a:t>15</a:t>
            </a:r>
          </a:p>
        </p:txBody>
      </p:sp>
      <p:sp>
        <p:nvSpPr>
          <p:cNvPr id="32792" name="Text Box 1050"/>
          <p:cNvSpPr txBox="1">
            <a:spLocks noChangeArrowheads="1"/>
          </p:cNvSpPr>
          <p:nvPr/>
        </p:nvSpPr>
        <p:spPr bwMode="auto">
          <a:xfrm>
            <a:off x="7265988" y="1819275"/>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000" b="1">
                <a:solidFill>
                  <a:srgbClr val="000000"/>
                </a:solidFill>
                <a:latin typeface="Courier New" pitchFamily="49" charset="0"/>
              </a:rPr>
              <a:t>16</a:t>
            </a:r>
          </a:p>
        </p:txBody>
      </p:sp>
      <p:sp>
        <p:nvSpPr>
          <p:cNvPr id="32793" name="Text Box 1051"/>
          <p:cNvSpPr txBox="1">
            <a:spLocks noChangeArrowheads="1"/>
          </p:cNvSpPr>
          <p:nvPr/>
        </p:nvSpPr>
        <p:spPr bwMode="auto">
          <a:xfrm>
            <a:off x="7588250" y="1819275"/>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000" b="1">
                <a:solidFill>
                  <a:srgbClr val="000000"/>
                </a:solidFill>
                <a:latin typeface="Courier New" pitchFamily="49" charset="0"/>
              </a:rPr>
              <a:t>17</a:t>
            </a:r>
          </a:p>
        </p:txBody>
      </p:sp>
      <p:sp>
        <p:nvSpPr>
          <p:cNvPr id="32794" name="Text Box 1052"/>
          <p:cNvSpPr txBox="1">
            <a:spLocks noChangeArrowheads="1"/>
          </p:cNvSpPr>
          <p:nvPr/>
        </p:nvSpPr>
        <p:spPr bwMode="auto">
          <a:xfrm>
            <a:off x="7908925" y="1819275"/>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000" b="1">
                <a:solidFill>
                  <a:srgbClr val="000000"/>
                </a:solidFill>
                <a:latin typeface="Courier New" pitchFamily="49" charset="0"/>
              </a:rPr>
              <a:t>18</a:t>
            </a:r>
          </a:p>
        </p:txBody>
      </p:sp>
      <p:pic>
        <p:nvPicPr>
          <p:cNvPr id="32795" name="Picture 34"/>
          <p:cNvPicPr>
            <a:picLocks noChangeAspect="1" noChangeArrowheads="1"/>
          </p:cNvPicPr>
          <p:nvPr/>
        </p:nvPicPr>
        <p:blipFill>
          <a:blip r:embed="rId5">
            <a:extLst>
              <a:ext uri="{28A0092B-C50C-407E-A947-70E740481C1C}">
                <a14:useLocalDpi xmlns:a14="http://schemas.microsoft.com/office/drawing/2010/main" val="0"/>
              </a:ext>
            </a:extLst>
          </a:blip>
          <a:srcRect t="46445" r="27060" b="26778"/>
          <a:stretch>
            <a:fillRect/>
          </a:stretch>
        </p:blipFill>
        <p:spPr bwMode="auto">
          <a:xfrm>
            <a:off x="2576513" y="274638"/>
            <a:ext cx="2965450" cy="725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DF"/>
                </a:solidFill>
                <a:miter lim="800000"/>
                <a:headEnd/>
                <a:tailEnd/>
              </a14:hiddenLine>
            </a:ext>
          </a:extLst>
        </p:spPr>
      </p:pic>
      <p:pic>
        <p:nvPicPr>
          <p:cNvPr id="32796" name="Picture 34"/>
          <p:cNvPicPr>
            <a:picLocks noChangeAspect="1" noChangeArrowheads="1"/>
          </p:cNvPicPr>
          <p:nvPr/>
        </p:nvPicPr>
        <p:blipFill>
          <a:blip r:embed="rId5">
            <a:extLst>
              <a:ext uri="{28A0092B-C50C-407E-A947-70E740481C1C}">
                <a14:useLocalDpi xmlns:a14="http://schemas.microsoft.com/office/drawing/2010/main" val="0"/>
              </a:ext>
            </a:extLst>
          </a:blip>
          <a:srcRect l="24365" t="46445" b="26778"/>
          <a:stretch>
            <a:fillRect/>
          </a:stretch>
        </p:blipFill>
        <p:spPr bwMode="auto">
          <a:xfrm>
            <a:off x="5541963" y="274638"/>
            <a:ext cx="3076575" cy="725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DF"/>
                </a:solidFill>
                <a:miter lim="800000"/>
                <a:headEnd/>
                <a:tailEnd/>
              </a14:hiddenLine>
            </a:ext>
          </a:extLst>
        </p:spPr>
      </p:pic>
      <p:sp>
        <p:nvSpPr>
          <p:cNvPr id="32797" name="Rectangle 1031"/>
          <p:cNvSpPr>
            <a:spLocks noChangeArrowheads="1"/>
          </p:cNvSpPr>
          <p:nvPr/>
        </p:nvSpPr>
        <p:spPr bwMode="auto">
          <a:xfrm>
            <a:off x="995363" y="4784725"/>
            <a:ext cx="190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fontAlgn="base" hangingPunct="0">
              <a:spcBef>
                <a:spcPct val="0"/>
              </a:spcBef>
              <a:spcAft>
                <a:spcPct val="0"/>
              </a:spcAft>
            </a:pPr>
            <a:r>
              <a:rPr lang="en-US" sz="2800" b="1">
                <a:solidFill>
                  <a:srgbClr val="000000"/>
                </a:solidFill>
                <a:latin typeface="Courier New" pitchFamily="49" charset="0"/>
              </a:rPr>
              <a:t>s[12:18]</a:t>
            </a:r>
          </a:p>
        </p:txBody>
      </p:sp>
      <p:sp>
        <p:nvSpPr>
          <p:cNvPr id="32798" name="Rectangle 1032"/>
          <p:cNvSpPr>
            <a:spLocks noChangeArrowheads="1"/>
          </p:cNvSpPr>
          <p:nvPr/>
        </p:nvSpPr>
        <p:spPr bwMode="auto">
          <a:xfrm>
            <a:off x="1423988" y="4124325"/>
            <a:ext cx="147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fontAlgn="base" hangingPunct="0">
              <a:spcBef>
                <a:spcPct val="0"/>
              </a:spcBef>
              <a:spcAft>
                <a:spcPct val="0"/>
              </a:spcAft>
            </a:pPr>
            <a:r>
              <a:rPr lang="en-US" sz="2800" b="1">
                <a:solidFill>
                  <a:srgbClr val="000000"/>
                </a:solidFill>
                <a:latin typeface="Courier New" pitchFamily="49" charset="0"/>
              </a:rPr>
              <a:t>s[0:6]</a:t>
            </a:r>
          </a:p>
        </p:txBody>
      </p:sp>
      <p:sp>
        <p:nvSpPr>
          <p:cNvPr id="32799" name="Rectangle 1060"/>
          <p:cNvSpPr>
            <a:spLocks noChangeArrowheads="1"/>
          </p:cNvSpPr>
          <p:nvPr/>
        </p:nvSpPr>
        <p:spPr bwMode="auto">
          <a:xfrm>
            <a:off x="1423988" y="5445125"/>
            <a:ext cx="147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fontAlgn="base" hangingPunct="0">
              <a:spcBef>
                <a:spcPct val="0"/>
              </a:spcBef>
              <a:spcAft>
                <a:spcPct val="0"/>
              </a:spcAft>
            </a:pPr>
            <a:r>
              <a:rPr lang="en-US" sz="2800" b="1">
                <a:solidFill>
                  <a:srgbClr val="000000"/>
                </a:solidFill>
                <a:latin typeface="Courier New" pitchFamily="49" charset="0"/>
              </a:rPr>
              <a:t>s[17:]</a:t>
            </a:r>
          </a:p>
        </p:txBody>
      </p:sp>
      <p:sp>
        <p:nvSpPr>
          <p:cNvPr id="32800" name="Rectangle 1061"/>
          <p:cNvSpPr>
            <a:spLocks noChangeArrowheads="1"/>
          </p:cNvSpPr>
          <p:nvPr/>
        </p:nvSpPr>
        <p:spPr bwMode="auto">
          <a:xfrm>
            <a:off x="1854200" y="6105525"/>
            <a:ext cx="10429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fontAlgn="base" hangingPunct="0">
              <a:spcBef>
                <a:spcPct val="0"/>
              </a:spcBef>
              <a:spcAft>
                <a:spcPct val="0"/>
              </a:spcAft>
            </a:pPr>
            <a:r>
              <a:rPr lang="en-US" sz="2800" b="1">
                <a:solidFill>
                  <a:srgbClr val="000000"/>
                </a:solidFill>
                <a:latin typeface="Courier New" pitchFamily="49" charset="0"/>
              </a:rPr>
              <a:t>s[:]</a:t>
            </a:r>
          </a:p>
        </p:txBody>
      </p:sp>
      <p:sp>
        <p:nvSpPr>
          <p:cNvPr id="32801" name="Rectangle 67"/>
          <p:cNvSpPr>
            <a:spLocks noChangeArrowheads="1"/>
          </p:cNvSpPr>
          <p:nvPr/>
        </p:nvSpPr>
        <p:spPr bwMode="auto">
          <a:xfrm>
            <a:off x="3521075" y="4124325"/>
            <a:ext cx="1903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800" b="1">
                <a:solidFill>
                  <a:srgbClr val="000000"/>
                </a:solidFill>
                <a:latin typeface="Courier New" pitchFamily="49" charset="0"/>
              </a:rPr>
              <a:t>'harvey'</a:t>
            </a:r>
          </a:p>
        </p:txBody>
      </p:sp>
      <p:sp>
        <p:nvSpPr>
          <p:cNvPr id="32802" name="Rectangle 68"/>
          <p:cNvSpPr>
            <a:spLocks noChangeArrowheads="1"/>
          </p:cNvSpPr>
          <p:nvPr/>
        </p:nvSpPr>
        <p:spPr bwMode="auto">
          <a:xfrm>
            <a:off x="3521075" y="4784725"/>
            <a:ext cx="1903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800" b="1">
                <a:solidFill>
                  <a:srgbClr val="000000"/>
                </a:solidFill>
                <a:latin typeface="Courier New" pitchFamily="49" charset="0"/>
              </a:rPr>
              <a:t>'colleg'</a:t>
            </a:r>
            <a:endParaRPr lang="en-US" sz="2400">
              <a:solidFill>
                <a:srgbClr val="000000"/>
              </a:solidFill>
            </a:endParaRPr>
          </a:p>
        </p:txBody>
      </p:sp>
      <p:sp>
        <p:nvSpPr>
          <p:cNvPr id="32803" name="Rectangle 69"/>
          <p:cNvSpPr>
            <a:spLocks noChangeArrowheads="1"/>
          </p:cNvSpPr>
          <p:nvPr/>
        </p:nvSpPr>
        <p:spPr bwMode="auto">
          <a:xfrm>
            <a:off x="3521075" y="5445125"/>
            <a:ext cx="1044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800" b="1">
                <a:solidFill>
                  <a:srgbClr val="000000"/>
                </a:solidFill>
                <a:latin typeface="Courier New" pitchFamily="49" charset="0"/>
              </a:rPr>
              <a:t>'ge'</a:t>
            </a:r>
          </a:p>
        </p:txBody>
      </p:sp>
      <p:sp>
        <p:nvSpPr>
          <p:cNvPr id="32804" name="Rectangle 70"/>
          <p:cNvSpPr>
            <a:spLocks noChangeArrowheads="1"/>
          </p:cNvSpPr>
          <p:nvPr/>
        </p:nvSpPr>
        <p:spPr bwMode="auto">
          <a:xfrm>
            <a:off x="3521075" y="6167438"/>
            <a:ext cx="4056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b="1">
                <a:solidFill>
                  <a:srgbClr val="000000"/>
                </a:solidFill>
                <a:latin typeface="Courier New" pitchFamily="49" charset="0"/>
              </a:rPr>
              <a:t>'harvey mudd college'</a:t>
            </a:r>
          </a:p>
        </p:txBody>
      </p:sp>
      <p:sp>
        <p:nvSpPr>
          <p:cNvPr id="32805" name="Rectangle 71"/>
          <p:cNvSpPr>
            <a:spLocks noChangeArrowheads="1"/>
          </p:cNvSpPr>
          <p:nvPr/>
        </p:nvSpPr>
        <p:spPr bwMode="auto">
          <a:xfrm>
            <a:off x="3025775" y="4156075"/>
            <a:ext cx="403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a:solidFill>
                  <a:srgbClr val="000000"/>
                </a:solidFill>
                <a:latin typeface="Cambria" pitchFamily="18" charset="0"/>
              </a:rPr>
              <a:t>is</a:t>
            </a:r>
            <a:endParaRPr lang="en-US" sz="2400">
              <a:solidFill>
                <a:srgbClr val="000000"/>
              </a:solidFill>
            </a:endParaRPr>
          </a:p>
        </p:txBody>
      </p:sp>
      <p:sp>
        <p:nvSpPr>
          <p:cNvPr id="32806" name="Rectangle 72"/>
          <p:cNvSpPr>
            <a:spLocks noChangeArrowheads="1"/>
          </p:cNvSpPr>
          <p:nvPr/>
        </p:nvSpPr>
        <p:spPr bwMode="auto">
          <a:xfrm>
            <a:off x="3025775" y="4816475"/>
            <a:ext cx="403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a:solidFill>
                  <a:srgbClr val="000000"/>
                </a:solidFill>
                <a:latin typeface="Cambria" pitchFamily="18" charset="0"/>
              </a:rPr>
              <a:t>is</a:t>
            </a:r>
            <a:endParaRPr lang="en-US" sz="2400">
              <a:solidFill>
                <a:srgbClr val="000000"/>
              </a:solidFill>
            </a:endParaRPr>
          </a:p>
        </p:txBody>
      </p:sp>
      <p:sp>
        <p:nvSpPr>
          <p:cNvPr id="32807" name="Rectangle 73"/>
          <p:cNvSpPr>
            <a:spLocks noChangeArrowheads="1"/>
          </p:cNvSpPr>
          <p:nvPr/>
        </p:nvSpPr>
        <p:spPr bwMode="auto">
          <a:xfrm>
            <a:off x="3025775" y="5476875"/>
            <a:ext cx="403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a:solidFill>
                  <a:srgbClr val="000000"/>
                </a:solidFill>
                <a:latin typeface="Cambria" pitchFamily="18" charset="0"/>
              </a:rPr>
              <a:t>is</a:t>
            </a:r>
            <a:endParaRPr lang="en-US" sz="2400">
              <a:solidFill>
                <a:srgbClr val="000000"/>
              </a:solidFill>
            </a:endParaRPr>
          </a:p>
        </p:txBody>
      </p:sp>
      <p:sp>
        <p:nvSpPr>
          <p:cNvPr id="32808" name="Rectangle 74"/>
          <p:cNvSpPr>
            <a:spLocks noChangeArrowheads="1"/>
          </p:cNvSpPr>
          <p:nvPr/>
        </p:nvSpPr>
        <p:spPr bwMode="auto">
          <a:xfrm>
            <a:off x="3046413" y="6137275"/>
            <a:ext cx="403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a:solidFill>
                  <a:srgbClr val="000000"/>
                </a:solidFill>
                <a:latin typeface="Cambria" pitchFamily="18" charset="0"/>
              </a:rPr>
              <a:t>is</a:t>
            </a:r>
            <a:endParaRPr lang="en-US" sz="2400">
              <a:solidFill>
                <a:srgbClr val="000000"/>
              </a:solidFill>
            </a:endParaRPr>
          </a:p>
        </p:txBody>
      </p:sp>
    </p:spTree>
    <p:extLst>
      <p:ext uri="{BB962C8B-B14F-4D97-AF65-F5344CB8AC3E}">
        <p14:creationId xmlns:p14="http://schemas.microsoft.com/office/powerpoint/2010/main" val="3206046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8"/>
          <p:cNvSpPr txBox="1">
            <a:spLocks noChangeArrowheads="1"/>
          </p:cNvSpPr>
          <p:nvPr/>
        </p:nvSpPr>
        <p:spPr bwMode="auto">
          <a:xfrm>
            <a:off x="228600" y="228600"/>
            <a:ext cx="2514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US" sz="4200">
                <a:solidFill>
                  <a:srgbClr val="000000"/>
                </a:solidFill>
                <a:latin typeface="Cambria" pitchFamily="18" charset="0"/>
              </a:rPr>
              <a:t>Picobot!?</a:t>
            </a:r>
          </a:p>
        </p:txBody>
      </p:sp>
    </p:spTree>
    <p:extLst>
      <p:ext uri="{BB962C8B-B14F-4D97-AF65-F5344CB8AC3E}">
        <p14:creationId xmlns:p14="http://schemas.microsoft.com/office/powerpoint/2010/main" val="25986004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9"/>
          <p:cNvSpPr txBox="1">
            <a:spLocks noChangeArrowheads="1"/>
          </p:cNvSpPr>
          <p:nvPr/>
        </p:nvSpPr>
        <p:spPr bwMode="auto">
          <a:xfrm>
            <a:off x="228600" y="1143000"/>
            <a:ext cx="8763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4200" b="1">
                <a:solidFill>
                  <a:srgbClr val="000000"/>
                </a:solidFill>
                <a:latin typeface="Courier New" pitchFamily="49" charset="0"/>
              </a:rPr>
              <a:t>s = 'harvey mudd college'</a:t>
            </a:r>
          </a:p>
        </p:txBody>
      </p:sp>
      <p:sp>
        <p:nvSpPr>
          <p:cNvPr id="33795" name="Text Box 36"/>
          <p:cNvSpPr txBox="1">
            <a:spLocks noChangeArrowheads="1"/>
          </p:cNvSpPr>
          <p:nvPr/>
        </p:nvSpPr>
        <p:spPr bwMode="auto">
          <a:xfrm>
            <a:off x="404813" y="3200400"/>
            <a:ext cx="1804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800">
                <a:solidFill>
                  <a:srgbClr val="C00000"/>
                </a:solidFill>
                <a:latin typeface="Calibri" pitchFamily="34" charset="0"/>
              </a:rPr>
              <a:t>first index is the first character</a:t>
            </a:r>
          </a:p>
        </p:txBody>
      </p:sp>
      <p:sp>
        <p:nvSpPr>
          <p:cNvPr id="33796" name="Text Box 38"/>
          <p:cNvSpPr txBox="1">
            <a:spLocks noChangeArrowheads="1"/>
          </p:cNvSpPr>
          <p:nvPr/>
        </p:nvSpPr>
        <p:spPr bwMode="auto">
          <a:xfrm>
            <a:off x="2590800" y="3195638"/>
            <a:ext cx="2946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800">
                <a:solidFill>
                  <a:srgbClr val="C00000"/>
                </a:solidFill>
                <a:latin typeface="Calibri" pitchFamily="34" charset="0"/>
              </a:rPr>
              <a:t>second index is </a:t>
            </a:r>
            <a:r>
              <a:rPr lang="en-US" sz="1800" b="1">
                <a:solidFill>
                  <a:srgbClr val="C00000"/>
                </a:solidFill>
                <a:latin typeface="Calibri" pitchFamily="34" charset="0"/>
              </a:rPr>
              <a:t>ONE AFTER </a:t>
            </a:r>
            <a:r>
              <a:rPr lang="en-US" sz="1800">
                <a:solidFill>
                  <a:srgbClr val="C00000"/>
                </a:solidFill>
                <a:latin typeface="Calibri" pitchFamily="34" charset="0"/>
              </a:rPr>
              <a:t>the last character</a:t>
            </a:r>
          </a:p>
        </p:txBody>
      </p:sp>
      <p:sp>
        <p:nvSpPr>
          <p:cNvPr id="33797" name="Text Box 40"/>
          <p:cNvSpPr txBox="1">
            <a:spLocks noChangeArrowheads="1"/>
          </p:cNvSpPr>
          <p:nvPr/>
        </p:nvSpPr>
        <p:spPr bwMode="auto">
          <a:xfrm>
            <a:off x="6172200" y="3195638"/>
            <a:ext cx="2362200" cy="6477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800">
                <a:solidFill>
                  <a:srgbClr val="000000"/>
                </a:solidFill>
                <a:latin typeface="Calibri" pitchFamily="34" charset="0"/>
              </a:rPr>
              <a:t>a missing index means that </a:t>
            </a:r>
            <a:r>
              <a:rPr lang="en-US" sz="1800" b="1">
                <a:solidFill>
                  <a:srgbClr val="000000"/>
                </a:solidFill>
                <a:latin typeface="Calibri" pitchFamily="34" charset="0"/>
              </a:rPr>
              <a:t>end</a:t>
            </a:r>
            <a:r>
              <a:rPr lang="en-US" sz="1800">
                <a:solidFill>
                  <a:srgbClr val="000000"/>
                </a:solidFill>
                <a:latin typeface="Calibri" pitchFamily="34" charset="0"/>
              </a:rPr>
              <a:t> of the string</a:t>
            </a:r>
          </a:p>
        </p:txBody>
      </p:sp>
      <p:sp>
        <p:nvSpPr>
          <p:cNvPr id="33798" name="Text Box 1034"/>
          <p:cNvSpPr txBox="1">
            <a:spLocks noChangeArrowheads="1"/>
          </p:cNvSpPr>
          <p:nvPr/>
        </p:nvSpPr>
        <p:spPr bwMode="auto">
          <a:xfrm>
            <a:off x="2117725" y="1773238"/>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0</a:t>
            </a:r>
          </a:p>
        </p:txBody>
      </p:sp>
      <p:sp>
        <p:nvSpPr>
          <p:cNvPr id="33799" name="Text Box 1035"/>
          <p:cNvSpPr txBox="1">
            <a:spLocks noChangeArrowheads="1"/>
          </p:cNvSpPr>
          <p:nvPr/>
        </p:nvSpPr>
        <p:spPr bwMode="auto">
          <a:xfrm>
            <a:off x="2439988" y="1773238"/>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1</a:t>
            </a:r>
          </a:p>
        </p:txBody>
      </p:sp>
      <p:sp>
        <p:nvSpPr>
          <p:cNvPr id="33800" name="Text Box 1036"/>
          <p:cNvSpPr txBox="1">
            <a:spLocks noChangeArrowheads="1"/>
          </p:cNvSpPr>
          <p:nvPr/>
        </p:nvSpPr>
        <p:spPr bwMode="auto">
          <a:xfrm>
            <a:off x="2762250" y="1773238"/>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2</a:t>
            </a:r>
          </a:p>
        </p:txBody>
      </p:sp>
      <p:sp>
        <p:nvSpPr>
          <p:cNvPr id="33801" name="Text Box 1037"/>
          <p:cNvSpPr txBox="1">
            <a:spLocks noChangeArrowheads="1"/>
          </p:cNvSpPr>
          <p:nvPr/>
        </p:nvSpPr>
        <p:spPr bwMode="auto">
          <a:xfrm>
            <a:off x="3082925" y="1773238"/>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3</a:t>
            </a:r>
          </a:p>
        </p:txBody>
      </p:sp>
      <p:sp>
        <p:nvSpPr>
          <p:cNvPr id="33802" name="Text Box 1038"/>
          <p:cNvSpPr txBox="1">
            <a:spLocks noChangeArrowheads="1"/>
          </p:cNvSpPr>
          <p:nvPr/>
        </p:nvSpPr>
        <p:spPr bwMode="auto">
          <a:xfrm>
            <a:off x="3405188" y="1773238"/>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4</a:t>
            </a:r>
          </a:p>
        </p:txBody>
      </p:sp>
      <p:sp>
        <p:nvSpPr>
          <p:cNvPr id="33803" name="Text Box 1039"/>
          <p:cNvSpPr txBox="1">
            <a:spLocks noChangeArrowheads="1"/>
          </p:cNvSpPr>
          <p:nvPr/>
        </p:nvSpPr>
        <p:spPr bwMode="auto">
          <a:xfrm>
            <a:off x="3727450" y="1773238"/>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5</a:t>
            </a:r>
          </a:p>
        </p:txBody>
      </p:sp>
      <p:sp>
        <p:nvSpPr>
          <p:cNvPr id="33804" name="Text Box 1040"/>
          <p:cNvSpPr txBox="1">
            <a:spLocks noChangeArrowheads="1"/>
          </p:cNvSpPr>
          <p:nvPr/>
        </p:nvSpPr>
        <p:spPr bwMode="auto">
          <a:xfrm>
            <a:off x="4048125" y="1773238"/>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6</a:t>
            </a:r>
          </a:p>
        </p:txBody>
      </p:sp>
      <p:sp>
        <p:nvSpPr>
          <p:cNvPr id="33805" name="Text Box 1041"/>
          <p:cNvSpPr txBox="1">
            <a:spLocks noChangeArrowheads="1"/>
          </p:cNvSpPr>
          <p:nvPr/>
        </p:nvSpPr>
        <p:spPr bwMode="auto">
          <a:xfrm>
            <a:off x="4370388" y="1773238"/>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7</a:t>
            </a:r>
          </a:p>
        </p:txBody>
      </p:sp>
      <p:sp>
        <p:nvSpPr>
          <p:cNvPr id="33806" name="Text Box 1042"/>
          <p:cNvSpPr txBox="1">
            <a:spLocks noChangeArrowheads="1"/>
          </p:cNvSpPr>
          <p:nvPr/>
        </p:nvSpPr>
        <p:spPr bwMode="auto">
          <a:xfrm>
            <a:off x="4692650" y="1773238"/>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8</a:t>
            </a:r>
          </a:p>
        </p:txBody>
      </p:sp>
      <p:sp>
        <p:nvSpPr>
          <p:cNvPr id="33807" name="Text Box 1043"/>
          <p:cNvSpPr txBox="1">
            <a:spLocks noChangeArrowheads="1"/>
          </p:cNvSpPr>
          <p:nvPr/>
        </p:nvSpPr>
        <p:spPr bwMode="auto">
          <a:xfrm>
            <a:off x="5013325" y="1773238"/>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9</a:t>
            </a:r>
          </a:p>
        </p:txBody>
      </p:sp>
      <p:sp>
        <p:nvSpPr>
          <p:cNvPr id="33808" name="Text Box 1044"/>
          <p:cNvSpPr txBox="1">
            <a:spLocks noChangeArrowheads="1"/>
          </p:cNvSpPr>
          <p:nvPr/>
        </p:nvSpPr>
        <p:spPr bwMode="auto">
          <a:xfrm>
            <a:off x="5335588" y="1819275"/>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000" b="1">
                <a:solidFill>
                  <a:srgbClr val="000000"/>
                </a:solidFill>
                <a:latin typeface="Courier New" pitchFamily="49" charset="0"/>
              </a:rPr>
              <a:t>10</a:t>
            </a:r>
          </a:p>
        </p:txBody>
      </p:sp>
      <p:sp>
        <p:nvSpPr>
          <p:cNvPr id="33809" name="Text Box 1045"/>
          <p:cNvSpPr txBox="1">
            <a:spLocks noChangeArrowheads="1"/>
          </p:cNvSpPr>
          <p:nvPr/>
        </p:nvSpPr>
        <p:spPr bwMode="auto">
          <a:xfrm>
            <a:off x="5657850" y="1819275"/>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000" b="1">
                <a:solidFill>
                  <a:srgbClr val="000000"/>
                </a:solidFill>
                <a:latin typeface="Courier New" pitchFamily="49" charset="0"/>
              </a:rPr>
              <a:t>11</a:t>
            </a:r>
          </a:p>
        </p:txBody>
      </p:sp>
      <p:sp>
        <p:nvSpPr>
          <p:cNvPr id="33810" name="Text Box 1046"/>
          <p:cNvSpPr txBox="1">
            <a:spLocks noChangeArrowheads="1"/>
          </p:cNvSpPr>
          <p:nvPr/>
        </p:nvSpPr>
        <p:spPr bwMode="auto">
          <a:xfrm>
            <a:off x="5978525" y="1819275"/>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000" b="1">
                <a:solidFill>
                  <a:srgbClr val="000000"/>
                </a:solidFill>
                <a:latin typeface="Courier New" pitchFamily="49" charset="0"/>
              </a:rPr>
              <a:t>12</a:t>
            </a:r>
          </a:p>
        </p:txBody>
      </p:sp>
      <p:sp>
        <p:nvSpPr>
          <p:cNvPr id="33811" name="Text Box 1047"/>
          <p:cNvSpPr txBox="1">
            <a:spLocks noChangeArrowheads="1"/>
          </p:cNvSpPr>
          <p:nvPr/>
        </p:nvSpPr>
        <p:spPr bwMode="auto">
          <a:xfrm>
            <a:off x="6300788" y="1819275"/>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000" b="1">
                <a:solidFill>
                  <a:srgbClr val="000000"/>
                </a:solidFill>
                <a:latin typeface="Courier New" pitchFamily="49" charset="0"/>
              </a:rPr>
              <a:t>13</a:t>
            </a:r>
          </a:p>
        </p:txBody>
      </p:sp>
      <p:sp>
        <p:nvSpPr>
          <p:cNvPr id="33812" name="Text Box 1048"/>
          <p:cNvSpPr txBox="1">
            <a:spLocks noChangeArrowheads="1"/>
          </p:cNvSpPr>
          <p:nvPr/>
        </p:nvSpPr>
        <p:spPr bwMode="auto">
          <a:xfrm>
            <a:off x="6623050" y="1819275"/>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000" b="1">
                <a:solidFill>
                  <a:srgbClr val="000000"/>
                </a:solidFill>
                <a:latin typeface="Courier New" pitchFamily="49" charset="0"/>
              </a:rPr>
              <a:t>14</a:t>
            </a:r>
          </a:p>
        </p:txBody>
      </p:sp>
      <p:sp>
        <p:nvSpPr>
          <p:cNvPr id="33813" name="Text Box 1049"/>
          <p:cNvSpPr txBox="1">
            <a:spLocks noChangeArrowheads="1"/>
          </p:cNvSpPr>
          <p:nvPr/>
        </p:nvSpPr>
        <p:spPr bwMode="auto">
          <a:xfrm>
            <a:off x="6943725" y="1819275"/>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000" b="1">
                <a:solidFill>
                  <a:srgbClr val="000000"/>
                </a:solidFill>
                <a:latin typeface="Courier New" pitchFamily="49" charset="0"/>
              </a:rPr>
              <a:t>15</a:t>
            </a:r>
          </a:p>
        </p:txBody>
      </p:sp>
      <p:sp>
        <p:nvSpPr>
          <p:cNvPr id="33814" name="Text Box 1050"/>
          <p:cNvSpPr txBox="1">
            <a:spLocks noChangeArrowheads="1"/>
          </p:cNvSpPr>
          <p:nvPr/>
        </p:nvSpPr>
        <p:spPr bwMode="auto">
          <a:xfrm>
            <a:off x="7265988" y="1819275"/>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000" b="1">
                <a:solidFill>
                  <a:srgbClr val="000000"/>
                </a:solidFill>
                <a:latin typeface="Courier New" pitchFamily="49" charset="0"/>
              </a:rPr>
              <a:t>16</a:t>
            </a:r>
          </a:p>
        </p:txBody>
      </p:sp>
      <p:sp>
        <p:nvSpPr>
          <p:cNvPr id="33815" name="Text Box 1051"/>
          <p:cNvSpPr txBox="1">
            <a:spLocks noChangeArrowheads="1"/>
          </p:cNvSpPr>
          <p:nvPr/>
        </p:nvSpPr>
        <p:spPr bwMode="auto">
          <a:xfrm>
            <a:off x="7588250" y="1819275"/>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000" b="1">
                <a:solidFill>
                  <a:srgbClr val="000000"/>
                </a:solidFill>
                <a:latin typeface="Courier New" pitchFamily="49" charset="0"/>
              </a:rPr>
              <a:t>17</a:t>
            </a:r>
          </a:p>
        </p:txBody>
      </p:sp>
      <p:sp>
        <p:nvSpPr>
          <p:cNvPr id="33816" name="Text Box 1052"/>
          <p:cNvSpPr txBox="1">
            <a:spLocks noChangeArrowheads="1"/>
          </p:cNvSpPr>
          <p:nvPr/>
        </p:nvSpPr>
        <p:spPr bwMode="auto">
          <a:xfrm>
            <a:off x="7908925" y="1819275"/>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000" b="1">
                <a:solidFill>
                  <a:srgbClr val="000000"/>
                </a:solidFill>
                <a:latin typeface="Courier New" pitchFamily="49" charset="0"/>
              </a:rPr>
              <a:t>18</a:t>
            </a:r>
          </a:p>
        </p:txBody>
      </p:sp>
      <p:sp>
        <p:nvSpPr>
          <p:cNvPr id="33817" name="Text Box 1053"/>
          <p:cNvSpPr txBox="1">
            <a:spLocks noChangeArrowheads="1"/>
          </p:cNvSpPr>
          <p:nvPr/>
        </p:nvSpPr>
        <p:spPr bwMode="auto">
          <a:xfrm>
            <a:off x="381000" y="228600"/>
            <a:ext cx="2209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4000">
                <a:solidFill>
                  <a:srgbClr val="000000"/>
                </a:solidFill>
                <a:latin typeface="Cambria" pitchFamily="18" charset="0"/>
              </a:rPr>
              <a:t>Slicing</a:t>
            </a:r>
          </a:p>
        </p:txBody>
      </p:sp>
      <mc:AlternateContent xmlns:mc="http://schemas.openxmlformats.org/markup-compatibility/2006" xmlns:p14="http://schemas.microsoft.com/office/powerpoint/2010/main">
        <mc:Choice Requires="p14">
          <p:contentPart p14:bwMode="auto" r:id="rId3">
            <p14:nvContentPartPr>
              <p14:cNvPr id="38" name="Ink 41"/>
              <p14:cNvContentPartPr>
                <a14:cpLocks xmlns:a14="http://schemas.microsoft.com/office/drawing/2010/main" noRot="1" noChangeAspect="1" noEditPoints="1" noChangeArrowheads="1" noChangeShapeType="1"/>
              </p14:cNvContentPartPr>
              <p14:nvPr/>
            </p14:nvContentPartPr>
            <p14:xfrm>
              <a:off x="3576638" y="2955925"/>
              <a:ext cx="12700" cy="15875"/>
            </p14:xfrm>
          </p:contentPart>
        </mc:Choice>
        <mc:Fallback xmlns="">
          <p:pic>
            <p:nvPicPr>
              <p:cNvPr id="38" name="Ink 41"/>
              <p:cNvPicPr>
                <a:picLocks noRot="1" noChangeAspect="1" noEditPoints="1" noChangeArrowheads="1" noChangeShapeType="1"/>
              </p:cNvPicPr>
              <p:nvPr/>
            </p:nvPicPr>
            <p:blipFill>
              <a:blip r:embed="rId4"/>
              <a:stretch>
                <a:fillRect/>
              </a:stretch>
            </p:blipFill>
            <p:spPr>
              <a:xfrm>
                <a:off x="3567204" y="2947627"/>
                <a:ext cx="27577" cy="28142"/>
              </a:xfrm>
              <a:prstGeom prst="rect">
                <a:avLst/>
              </a:prstGeom>
            </p:spPr>
          </p:pic>
        </mc:Fallback>
      </mc:AlternateContent>
      <p:sp>
        <p:nvSpPr>
          <p:cNvPr id="33819" name="Text Box 1029"/>
          <p:cNvSpPr txBox="1">
            <a:spLocks noChangeArrowheads="1"/>
          </p:cNvSpPr>
          <p:nvPr/>
        </p:nvSpPr>
        <p:spPr bwMode="auto">
          <a:xfrm>
            <a:off x="1371600" y="2286000"/>
            <a:ext cx="2209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3200" b="1">
                <a:solidFill>
                  <a:srgbClr val="000000"/>
                </a:solidFill>
                <a:latin typeface="Courier New" pitchFamily="49" charset="0"/>
              </a:rPr>
              <a:t>s[ : ]</a:t>
            </a:r>
          </a:p>
        </p:txBody>
      </p:sp>
      <p:pic>
        <p:nvPicPr>
          <p:cNvPr id="33820" name="Picture 34"/>
          <p:cNvPicPr>
            <a:picLocks noChangeAspect="1" noChangeArrowheads="1"/>
          </p:cNvPicPr>
          <p:nvPr/>
        </p:nvPicPr>
        <p:blipFill>
          <a:blip r:embed="rId5">
            <a:extLst>
              <a:ext uri="{28A0092B-C50C-407E-A947-70E740481C1C}">
                <a14:useLocalDpi xmlns:a14="http://schemas.microsoft.com/office/drawing/2010/main" val="0"/>
              </a:ext>
            </a:extLst>
          </a:blip>
          <a:srcRect t="46445" r="27060" b="26778"/>
          <a:stretch>
            <a:fillRect/>
          </a:stretch>
        </p:blipFill>
        <p:spPr bwMode="auto">
          <a:xfrm>
            <a:off x="2576513" y="274638"/>
            <a:ext cx="2965450" cy="725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DF"/>
                </a:solidFill>
                <a:miter lim="800000"/>
                <a:headEnd/>
                <a:tailEnd/>
              </a14:hiddenLine>
            </a:ext>
          </a:extLst>
        </p:spPr>
      </p:pic>
      <p:pic>
        <p:nvPicPr>
          <p:cNvPr id="33821" name="Picture 34"/>
          <p:cNvPicPr>
            <a:picLocks noChangeAspect="1" noChangeArrowheads="1"/>
          </p:cNvPicPr>
          <p:nvPr/>
        </p:nvPicPr>
        <p:blipFill>
          <a:blip r:embed="rId5">
            <a:extLst>
              <a:ext uri="{28A0092B-C50C-407E-A947-70E740481C1C}">
                <a14:useLocalDpi xmlns:a14="http://schemas.microsoft.com/office/drawing/2010/main" val="0"/>
              </a:ext>
            </a:extLst>
          </a:blip>
          <a:srcRect l="24365" t="46445" b="26778"/>
          <a:stretch>
            <a:fillRect/>
          </a:stretch>
        </p:blipFill>
        <p:spPr bwMode="auto">
          <a:xfrm>
            <a:off x="5541963" y="274638"/>
            <a:ext cx="3076575" cy="725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DF"/>
                </a:solidFill>
                <a:miter lim="800000"/>
                <a:headEnd/>
                <a:tailEnd/>
              </a14:hiddenLine>
            </a:ext>
          </a:extLst>
        </p:spPr>
      </p:pic>
      <p:sp>
        <p:nvSpPr>
          <p:cNvPr id="33822" name="Text Box 1030"/>
          <p:cNvSpPr txBox="1">
            <a:spLocks noChangeArrowheads="1"/>
          </p:cNvSpPr>
          <p:nvPr/>
        </p:nvSpPr>
        <p:spPr bwMode="auto">
          <a:xfrm>
            <a:off x="3429000" y="2346325"/>
            <a:ext cx="533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b="1" i="1">
                <a:solidFill>
                  <a:srgbClr val="000000"/>
                </a:solidFill>
                <a:latin typeface="Cambria" pitchFamily="18" charset="0"/>
              </a:rPr>
              <a:t>slices </a:t>
            </a:r>
            <a:r>
              <a:rPr lang="en-US">
                <a:solidFill>
                  <a:srgbClr val="000000"/>
                </a:solidFill>
                <a:latin typeface="Cambria" pitchFamily="18" charset="0"/>
              </a:rPr>
              <a:t>the string, returning a </a:t>
            </a:r>
            <a:r>
              <a:rPr lang="en-US" u="sng">
                <a:solidFill>
                  <a:srgbClr val="000000"/>
                </a:solidFill>
                <a:latin typeface="Cambria" pitchFamily="18" charset="0"/>
              </a:rPr>
              <a:t>substring</a:t>
            </a:r>
            <a:endParaRPr lang="en-US" b="1" i="1" u="sng">
              <a:solidFill>
                <a:srgbClr val="000000"/>
              </a:solidFill>
              <a:latin typeface="Cambria" pitchFamily="18" charset="0"/>
            </a:endParaRPr>
          </a:p>
        </p:txBody>
      </p:sp>
      <p:sp>
        <p:nvSpPr>
          <p:cNvPr id="33823" name="Rectangle 1031"/>
          <p:cNvSpPr>
            <a:spLocks noChangeArrowheads="1"/>
          </p:cNvSpPr>
          <p:nvPr/>
        </p:nvSpPr>
        <p:spPr bwMode="auto">
          <a:xfrm>
            <a:off x="995363" y="4784725"/>
            <a:ext cx="190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fontAlgn="base" hangingPunct="0">
              <a:spcBef>
                <a:spcPct val="0"/>
              </a:spcBef>
              <a:spcAft>
                <a:spcPct val="0"/>
              </a:spcAft>
            </a:pPr>
            <a:r>
              <a:rPr lang="en-US" sz="2800" b="1">
                <a:solidFill>
                  <a:srgbClr val="000000"/>
                </a:solidFill>
                <a:latin typeface="Courier New" pitchFamily="49" charset="0"/>
              </a:rPr>
              <a:t>s[12:18]</a:t>
            </a:r>
          </a:p>
        </p:txBody>
      </p:sp>
      <p:sp>
        <p:nvSpPr>
          <p:cNvPr id="33824" name="Rectangle 1032"/>
          <p:cNvSpPr>
            <a:spLocks noChangeArrowheads="1"/>
          </p:cNvSpPr>
          <p:nvPr/>
        </p:nvSpPr>
        <p:spPr bwMode="auto">
          <a:xfrm>
            <a:off x="1423988" y="4124325"/>
            <a:ext cx="147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fontAlgn="base" hangingPunct="0">
              <a:spcBef>
                <a:spcPct val="0"/>
              </a:spcBef>
              <a:spcAft>
                <a:spcPct val="0"/>
              </a:spcAft>
            </a:pPr>
            <a:r>
              <a:rPr lang="en-US" sz="2800" b="1">
                <a:solidFill>
                  <a:srgbClr val="000000"/>
                </a:solidFill>
                <a:latin typeface="Courier New" pitchFamily="49" charset="0"/>
              </a:rPr>
              <a:t>s[0:6]</a:t>
            </a:r>
          </a:p>
        </p:txBody>
      </p:sp>
      <p:sp>
        <p:nvSpPr>
          <p:cNvPr id="33825" name="Rectangle 1060"/>
          <p:cNvSpPr>
            <a:spLocks noChangeArrowheads="1"/>
          </p:cNvSpPr>
          <p:nvPr/>
        </p:nvSpPr>
        <p:spPr bwMode="auto">
          <a:xfrm>
            <a:off x="1423988" y="5445125"/>
            <a:ext cx="147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fontAlgn="base" hangingPunct="0">
              <a:spcBef>
                <a:spcPct val="0"/>
              </a:spcBef>
              <a:spcAft>
                <a:spcPct val="0"/>
              </a:spcAft>
            </a:pPr>
            <a:r>
              <a:rPr lang="en-US" sz="2800" b="1">
                <a:solidFill>
                  <a:srgbClr val="000000"/>
                </a:solidFill>
                <a:latin typeface="Courier New" pitchFamily="49" charset="0"/>
              </a:rPr>
              <a:t>s[17:]</a:t>
            </a:r>
          </a:p>
        </p:txBody>
      </p:sp>
      <p:sp>
        <p:nvSpPr>
          <p:cNvPr id="33826" name="Rectangle 1061"/>
          <p:cNvSpPr>
            <a:spLocks noChangeArrowheads="1"/>
          </p:cNvSpPr>
          <p:nvPr/>
        </p:nvSpPr>
        <p:spPr bwMode="auto">
          <a:xfrm>
            <a:off x="1854200" y="6105525"/>
            <a:ext cx="10429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fontAlgn="base" hangingPunct="0">
              <a:spcBef>
                <a:spcPct val="0"/>
              </a:spcBef>
              <a:spcAft>
                <a:spcPct val="0"/>
              </a:spcAft>
            </a:pPr>
            <a:r>
              <a:rPr lang="en-US" sz="2800" b="1">
                <a:solidFill>
                  <a:srgbClr val="000000"/>
                </a:solidFill>
                <a:latin typeface="Courier New" pitchFamily="49" charset="0"/>
              </a:rPr>
              <a:t>s[:]</a:t>
            </a:r>
          </a:p>
        </p:txBody>
      </p:sp>
      <p:sp>
        <p:nvSpPr>
          <p:cNvPr id="33827" name="Rectangle 47"/>
          <p:cNvSpPr>
            <a:spLocks noChangeArrowheads="1"/>
          </p:cNvSpPr>
          <p:nvPr/>
        </p:nvSpPr>
        <p:spPr bwMode="auto">
          <a:xfrm>
            <a:off x="3521075" y="4124325"/>
            <a:ext cx="1903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800" b="1">
                <a:solidFill>
                  <a:srgbClr val="000000"/>
                </a:solidFill>
                <a:latin typeface="Courier New" pitchFamily="49" charset="0"/>
              </a:rPr>
              <a:t>'harvey'</a:t>
            </a:r>
          </a:p>
        </p:txBody>
      </p:sp>
      <p:sp>
        <p:nvSpPr>
          <p:cNvPr id="33828" name="Rectangle 48"/>
          <p:cNvSpPr>
            <a:spLocks noChangeArrowheads="1"/>
          </p:cNvSpPr>
          <p:nvPr/>
        </p:nvSpPr>
        <p:spPr bwMode="auto">
          <a:xfrm>
            <a:off x="3521075" y="4784725"/>
            <a:ext cx="1903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800" b="1">
                <a:solidFill>
                  <a:srgbClr val="000000"/>
                </a:solidFill>
                <a:latin typeface="Courier New" pitchFamily="49" charset="0"/>
              </a:rPr>
              <a:t>'colleg'</a:t>
            </a:r>
            <a:endParaRPr lang="en-US" sz="2400">
              <a:solidFill>
                <a:srgbClr val="000000"/>
              </a:solidFill>
            </a:endParaRPr>
          </a:p>
        </p:txBody>
      </p:sp>
      <p:sp>
        <p:nvSpPr>
          <p:cNvPr id="33829" name="Rectangle 49"/>
          <p:cNvSpPr>
            <a:spLocks noChangeArrowheads="1"/>
          </p:cNvSpPr>
          <p:nvPr/>
        </p:nvSpPr>
        <p:spPr bwMode="auto">
          <a:xfrm>
            <a:off x="3521075" y="5445125"/>
            <a:ext cx="1044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800" b="1">
                <a:solidFill>
                  <a:srgbClr val="000000"/>
                </a:solidFill>
                <a:latin typeface="Courier New" pitchFamily="49" charset="0"/>
              </a:rPr>
              <a:t>'ge'</a:t>
            </a:r>
          </a:p>
        </p:txBody>
      </p:sp>
      <p:sp>
        <p:nvSpPr>
          <p:cNvPr id="33830" name="Rectangle 50"/>
          <p:cNvSpPr>
            <a:spLocks noChangeArrowheads="1"/>
          </p:cNvSpPr>
          <p:nvPr/>
        </p:nvSpPr>
        <p:spPr bwMode="auto">
          <a:xfrm>
            <a:off x="3521075" y="6167438"/>
            <a:ext cx="4056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b="1">
                <a:solidFill>
                  <a:srgbClr val="000000"/>
                </a:solidFill>
                <a:latin typeface="Courier New" pitchFamily="49" charset="0"/>
              </a:rPr>
              <a:t>'harvey mudd college'</a:t>
            </a:r>
          </a:p>
        </p:txBody>
      </p:sp>
      <p:cxnSp>
        <p:nvCxnSpPr>
          <p:cNvPr id="33831" name="Straight Arrow Connector 2"/>
          <p:cNvCxnSpPr>
            <a:cxnSpLocks noChangeShapeType="1"/>
          </p:cNvCxnSpPr>
          <p:nvPr/>
        </p:nvCxnSpPr>
        <p:spPr bwMode="auto">
          <a:xfrm flipV="1">
            <a:off x="1854200" y="2576513"/>
            <a:ext cx="263525" cy="619125"/>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33832" name="Straight Arrow Connector 53"/>
          <p:cNvCxnSpPr>
            <a:cxnSpLocks noChangeShapeType="1"/>
          </p:cNvCxnSpPr>
          <p:nvPr/>
        </p:nvCxnSpPr>
        <p:spPr bwMode="auto">
          <a:xfrm flipH="1" flipV="1">
            <a:off x="2476500" y="2576513"/>
            <a:ext cx="285750" cy="623887"/>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33833" name="Rectangle 56"/>
          <p:cNvSpPr>
            <a:spLocks noChangeArrowheads="1"/>
          </p:cNvSpPr>
          <p:nvPr/>
        </p:nvSpPr>
        <p:spPr bwMode="auto">
          <a:xfrm>
            <a:off x="3025775" y="4156075"/>
            <a:ext cx="403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a:solidFill>
                  <a:srgbClr val="000000"/>
                </a:solidFill>
                <a:latin typeface="Cambria" pitchFamily="18" charset="0"/>
              </a:rPr>
              <a:t>is</a:t>
            </a:r>
            <a:endParaRPr lang="en-US" sz="2400">
              <a:solidFill>
                <a:srgbClr val="000000"/>
              </a:solidFill>
            </a:endParaRPr>
          </a:p>
        </p:txBody>
      </p:sp>
      <p:sp>
        <p:nvSpPr>
          <p:cNvPr id="33834" name="Rectangle 57"/>
          <p:cNvSpPr>
            <a:spLocks noChangeArrowheads="1"/>
          </p:cNvSpPr>
          <p:nvPr/>
        </p:nvSpPr>
        <p:spPr bwMode="auto">
          <a:xfrm>
            <a:off x="3025775" y="4816475"/>
            <a:ext cx="403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a:solidFill>
                  <a:srgbClr val="000000"/>
                </a:solidFill>
                <a:latin typeface="Cambria" pitchFamily="18" charset="0"/>
              </a:rPr>
              <a:t>is</a:t>
            </a:r>
            <a:endParaRPr lang="en-US" sz="2400">
              <a:solidFill>
                <a:srgbClr val="000000"/>
              </a:solidFill>
            </a:endParaRPr>
          </a:p>
        </p:txBody>
      </p:sp>
      <p:sp>
        <p:nvSpPr>
          <p:cNvPr id="33835" name="Rectangle 58"/>
          <p:cNvSpPr>
            <a:spLocks noChangeArrowheads="1"/>
          </p:cNvSpPr>
          <p:nvPr/>
        </p:nvSpPr>
        <p:spPr bwMode="auto">
          <a:xfrm>
            <a:off x="3025775" y="5476875"/>
            <a:ext cx="403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a:solidFill>
                  <a:srgbClr val="000000"/>
                </a:solidFill>
                <a:latin typeface="Cambria" pitchFamily="18" charset="0"/>
              </a:rPr>
              <a:t>is</a:t>
            </a:r>
            <a:endParaRPr lang="en-US" sz="2400">
              <a:solidFill>
                <a:srgbClr val="000000"/>
              </a:solidFill>
            </a:endParaRPr>
          </a:p>
        </p:txBody>
      </p:sp>
      <p:sp>
        <p:nvSpPr>
          <p:cNvPr id="33836" name="Rectangle 59"/>
          <p:cNvSpPr>
            <a:spLocks noChangeArrowheads="1"/>
          </p:cNvSpPr>
          <p:nvPr/>
        </p:nvSpPr>
        <p:spPr bwMode="auto">
          <a:xfrm>
            <a:off x="3046413" y="6137275"/>
            <a:ext cx="403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a:solidFill>
                  <a:srgbClr val="000000"/>
                </a:solidFill>
                <a:latin typeface="Cambria" pitchFamily="18" charset="0"/>
              </a:rPr>
              <a:t>is</a:t>
            </a:r>
            <a:endParaRPr lang="en-US" sz="2400">
              <a:solidFill>
                <a:srgbClr val="000000"/>
              </a:solidFill>
            </a:endParaRPr>
          </a:p>
        </p:txBody>
      </p:sp>
    </p:spTree>
    <p:extLst>
      <p:ext uri="{BB962C8B-B14F-4D97-AF65-F5344CB8AC3E}">
        <p14:creationId xmlns:p14="http://schemas.microsoft.com/office/powerpoint/2010/main" val="5509266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8"/>
          <p:cNvSpPr>
            <a:spLocks noChangeArrowheads="1"/>
          </p:cNvSpPr>
          <p:nvPr/>
        </p:nvSpPr>
        <p:spPr bwMode="auto">
          <a:xfrm>
            <a:off x="2286000" y="2843213"/>
            <a:ext cx="26463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fontAlgn="base" hangingPunct="0">
              <a:spcBef>
                <a:spcPct val="0"/>
              </a:spcBef>
              <a:spcAft>
                <a:spcPct val="0"/>
              </a:spcAft>
            </a:pPr>
            <a:r>
              <a:rPr lang="en-US" sz="4000" b="1">
                <a:solidFill>
                  <a:srgbClr val="000000"/>
                </a:solidFill>
                <a:latin typeface="Courier New" pitchFamily="49" charset="0"/>
              </a:rPr>
              <a:t>s[15:-1]</a:t>
            </a:r>
          </a:p>
        </p:txBody>
      </p:sp>
      <p:sp>
        <p:nvSpPr>
          <p:cNvPr id="34819" name="Rectangle 10"/>
          <p:cNvSpPr>
            <a:spLocks noChangeArrowheads="1"/>
          </p:cNvSpPr>
          <p:nvPr/>
        </p:nvSpPr>
        <p:spPr bwMode="auto">
          <a:xfrm>
            <a:off x="3209925" y="3635375"/>
            <a:ext cx="17224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fontAlgn="base" hangingPunct="0">
              <a:spcBef>
                <a:spcPct val="0"/>
              </a:spcBef>
              <a:spcAft>
                <a:spcPct val="0"/>
              </a:spcAft>
            </a:pPr>
            <a:r>
              <a:rPr lang="en-US" sz="4000" b="1">
                <a:solidFill>
                  <a:srgbClr val="000000"/>
                </a:solidFill>
                <a:latin typeface="Courier New" pitchFamily="49" charset="0"/>
              </a:rPr>
              <a:t>s[:2]</a:t>
            </a:r>
          </a:p>
        </p:txBody>
      </p:sp>
      <p:sp>
        <p:nvSpPr>
          <p:cNvPr id="34820" name="Text Box 11"/>
          <p:cNvSpPr txBox="1">
            <a:spLocks noChangeArrowheads="1"/>
          </p:cNvSpPr>
          <p:nvPr/>
        </p:nvSpPr>
        <p:spPr bwMode="auto">
          <a:xfrm>
            <a:off x="228600" y="1447800"/>
            <a:ext cx="8763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4200" b="1">
                <a:solidFill>
                  <a:srgbClr val="000000"/>
                </a:solidFill>
                <a:latin typeface="Courier New" pitchFamily="49" charset="0"/>
              </a:rPr>
              <a:t>s = 'harvey mudd college'</a:t>
            </a:r>
          </a:p>
        </p:txBody>
      </p:sp>
      <p:sp>
        <p:nvSpPr>
          <p:cNvPr id="34821" name="Text Box 12"/>
          <p:cNvSpPr txBox="1">
            <a:spLocks noChangeArrowheads="1"/>
          </p:cNvSpPr>
          <p:nvPr/>
        </p:nvSpPr>
        <p:spPr bwMode="auto">
          <a:xfrm>
            <a:off x="2117725" y="2078038"/>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0</a:t>
            </a:r>
          </a:p>
        </p:txBody>
      </p:sp>
      <p:sp>
        <p:nvSpPr>
          <p:cNvPr id="34822" name="Text Box 13"/>
          <p:cNvSpPr txBox="1">
            <a:spLocks noChangeArrowheads="1"/>
          </p:cNvSpPr>
          <p:nvPr/>
        </p:nvSpPr>
        <p:spPr bwMode="auto">
          <a:xfrm>
            <a:off x="2439988" y="2078038"/>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1</a:t>
            </a:r>
          </a:p>
        </p:txBody>
      </p:sp>
      <p:sp>
        <p:nvSpPr>
          <p:cNvPr id="34823" name="Text Box 14"/>
          <p:cNvSpPr txBox="1">
            <a:spLocks noChangeArrowheads="1"/>
          </p:cNvSpPr>
          <p:nvPr/>
        </p:nvSpPr>
        <p:spPr bwMode="auto">
          <a:xfrm>
            <a:off x="2762250" y="2078038"/>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2</a:t>
            </a:r>
          </a:p>
        </p:txBody>
      </p:sp>
      <p:sp>
        <p:nvSpPr>
          <p:cNvPr id="34824" name="Text Box 15"/>
          <p:cNvSpPr txBox="1">
            <a:spLocks noChangeArrowheads="1"/>
          </p:cNvSpPr>
          <p:nvPr/>
        </p:nvSpPr>
        <p:spPr bwMode="auto">
          <a:xfrm>
            <a:off x="3082925" y="2078038"/>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3</a:t>
            </a:r>
          </a:p>
        </p:txBody>
      </p:sp>
      <p:sp>
        <p:nvSpPr>
          <p:cNvPr id="34825" name="Text Box 16"/>
          <p:cNvSpPr txBox="1">
            <a:spLocks noChangeArrowheads="1"/>
          </p:cNvSpPr>
          <p:nvPr/>
        </p:nvSpPr>
        <p:spPr bwMode="auto">
          <a:xfrm>
            <a:off x="3405188" y="2078038"/>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4</a:t>
            </a:r>
          </a:p>
        </p:txBody>
      </p:sp>
      <p:sp>
        <p:nvSpPr>
          <p:cNvPr id="34826" name="Text Box 17"/>
          <p:cNvSpPr txBox="1">
            <a:spLocks noChangeArrowheads="1"/>
          </p:cNvSpPr>
          <p:nvPr/>
        </p:nvSpPr>
        <p:spPr bwMode="auto">
          <a:xfrm>
            <a:off x="3727450" y="2078038"/>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5</a:t>
            </a:r>
          </a:p>
        </p:txBody>
      </p:sp>
      <p:sp>
        <p:nvSpPr>
          <p:cNvPr id="34827" name="Text Box 18"/>
          <p:cNvSpPr txBox="1">
            <a:spLocks noChangeArrowheads="1"/>
          </p:cNvSpPr>
          <p:nvPr/>
        </p:nvSpPr>
        <p:spPr bwMode="auto">
          <a:xfrm>
            <a:off x="4048125" y="2078038"/>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6</a:t>
            </a:r>
          </a:p>
        </p:txBody>
      </p:sp>
      <p:sp>
        <p:nvSpPr>
          <p:cNvPr id="34828" name="Text Box 19"/>
          <p:cNvSpPr txBox="1">
            <a:spLocks noChangeArrowheads="1"/>
          </p:cNvSpPr>
          <p:nvPr/>
        </p:nvSpPr>
        <p:spPr bwMode="auto">
          <a:xfrm>
            <a:off x="4370388" y="2078038"/>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7</a:t>
            </a:r>
          </a:p>
        </p:txBody>
      </p:sp>
      <p:sp>
        <p:nvSpPr>
          <p:cNvPr id="34829" name="Text Box 20"/>
          <p:cNvSpPr txBox="1">
            <a:spLocks noChangeArrowheads="1"/>
          </p:cNvSpPr>
          <p:nvPr/>
        </p:nvSpPr>
        <p:spPr bwMode="auto">
          <a:xfrm>
            <a:off x="4692650" y="2078038"/>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8</a:t>
            </a:r>
          </a:p>
        </p:txBody>
      </p:sp>
      <p:sp>
        <p:nvSpPr>
          <p:cNvPr id="34830" name="Text Box 21"/>
          <p:cNvSpPr txBox="1">
            <a:spLocks noChangeArrowheads="1"/>
          </p:cNvSpPr>
          <p:nvPr/>
        </p:nvSpPr>
        <p:spPr bwMode="auto">
          <a:xfrm>
            <a:off x="5013325" y="2078038"/>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9</a:t>
            </a:r>
          </a:p>
        </p:txBody>
      </p:sp>
      <p:sp>
        <p:nvSpPr>
          <p:cNvPr id="34831" name="Text Box 22"/>
          <p:cNvSpPr txBox="1">
            <a:spLocks noChangeArrowheads="1"/>
          </p:cNvSpPr>
          <p:nvPr/>
        </p:nvSpPr>
        <p:spPr bwMode="auto">
          <a:xfrm>
            <a:off x="5335588" y="2124075"/>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000" b="1">
                <a:solidFill>
                  <a:srgbClr val="000000"/>
                </a:solidFill>
                <a:latin typeface="Courier New" pitchFamily="49" charset="0"/>
              </a:rPr>
              <a:t>10</a:t>
            </a:r>
          </a:p>
        </p:txBody>
      </p:sp>
      <p:sp>
        <p:nvSpPr>
          <p:cNvPr id="34832" name="Text Box 23"/>
          <p:cNvSpPr txBox="1">
            <a:spLocks noChangeArrowheads="1"/>
          </p:cNvSpPr>
          <p:nvPr/>
        </p:nvSpPr>
        <p:spPr bwMode="auto">
          <a:xfrm>
            <a:off x="5657850" y="2124075"/>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000" b="1">
                <a:solidFill>
                  <a:srgbClr val="000000"/>
                </a:solidFill>
                <a:latin typeface="Courier New" pitchFamily="49" charset="0"/>
              </a:rPr>
              <a:t>11</a:t>
            </a:r>
          </a:p>
        </p:txBody>
      </p:sp>
      <p:sp>
        <p:nvSpPr>
          <p:cNvPr id="34833" name="Text Box 24"/>
          <p:cNvSpPr txBox="1">
            <a:spLocks noChangeArrowheads="1"/>
          </p:cNvSpPr>
          <p:nvPr/>
        </p:nvSpPr>
        <p:spPr bwMode="auto">
          <a:xfrm>
            <a:off x="5978525" y="2124075"/>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000" b="1">
                <a:solidFill>
                  <a:srgbClr val="000000"/>
                </a:solidFill>
                <a:latin typeface="Courier New" pitchFamily="49" charset="0"/>
              </a:rPr>
              <a:t>12</a:t>
            </a:r>
          </a:p>
        </p:txBody>
      </p:sp>
      <p:sp>
        <p:nvSpPr>
          <p:cNvPr id="34834" name="Text Box 25"/>
          <p:cNvSpPr txBox="1">
            <a:spLocks noChangeArrowheads="1"/>
          </p:cNvSpPr>
          <p:nvPr/>
        </p:nvSpPr>
        <p:spPr bwMode="auto">
          <a:xfrm>
            <a:off x="6300788" y="2124075"/>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000" b="1">
                <a:solidFill>
                  <a:srgbClr val="000000"/>
                </a:solidFill>
                <a:latin typeface="Courier New" pitchFamily="49" charset="0"/>
              </a:rPr>
              <a:t>13</a:t>
            </a:r>
          </a:p>
        </p:txBody>
      </p:sp>
      <p:sp>
        <p:nvSpPr>
          <p:cNvPr id="34835" name="Text Box 26"/>
          <p:cNvSpPr txBox="1">
            <a:spLocks noChangeArrowheads="1"/>
          </p:cNvSpPr>
          <p:nvPr/>
        </p:nvSpPr>
        <p:spPr bwMode="auto">
          <a:xfrm>
            <a:off x="6623050" y="2124075"/>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000" b="1">
                <a:solidFill>
                  <a:srgbClr val="000000"/>
                </a:solidFill>
                <a:latin typeface="Courier New" pitchFamily="49" charset="0"/>
              </a:rPr>
              <a:t>14</a:t>
            </a:r>
          </a:p>
        </p:txBody>
      </p:sp>
      <p:sp>
        <p:nvSpPr>
          <p:cNvPr id="34836" name="Text Box 27"/>
          <p:cNvSpPr txBox="1">
            <a:spLocks noChangeArrowheads="1"/>
          </p:cNvSpPr>
          <p:nvPr/>
        </p:nvSpPr>
        <p:spPr bwMode="auto">
          <a:xfrm>
            <a:off x="6943725" y="2124075"/>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000" b="1">
                <a:solidFill>
                  <a:srgbClr val="000000"/>
                </a:solidFill>
                <a:latin typeface="Courier New" pitchFamily="49" charset="0"/>
              </a:rPr>
              <a:t>15</a:t>
            </a:r>
          </a:p>
        </p:txBody>
      </p:sp>
      <p:sp>
        <p:nvSpPr>
          <p:cNvPr id="34837" name="Text Box 28"/>
          <p:cNvSpPr txBox="1">
            <a:spLocks noChangeArrowheads="1"/>
          </p:cNvSpPr>
          <p:nvPr/>
        </p:nvSpPr>
        <p:spPr bwMode="auto">
          <a:xfrm>
            <a:off x="7265988" y="2124075"/>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000" b="1">
                <a:solidFill>
                  <a:srgbClr val="000000"/>
                </a:solidFill>
                <a:latin typeface="Courier New" pitchFamily="49" charset="0"/>
              </a:rPr>
              <a:t>16</a:t>
            </a:r>
          </a:p>
        </p:txBody>
      </p:sp>
      <p:sp>
        <p:nvSpPr>
          <p:cNvPr id="34838" name="Text Box 29"/>
          <p:cNvSpPr txBox="1">
            <a:spLocks noChangeArrowheads="1"/>
          </p:cNvSpPr>
          <p:nvPr/>
        </p:nvSpPr>
        <p:spPr bwMode="auto">
          <a:xfrm>
            <a:off x="7588250" y="2124075"/>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000" b="1">
                <a:solidFill>
                  <a:srgbClr val="000000"/>
                </a:solidFill>
                <a:latin typeface="Courier New" pitchFamily="49" charset="0"/>
              </a:rPr>
              <a:t>17</a:t>
            </a:r>
          </a:p>
        </p:txBody>
      </p:sp>
      <p:sp>
        <p:nvSpPr>
          <p:cNvPr id="34839" name="Text Box 30"/>
          <p:cNvSpPr txBox="1">
            <a:spLocks noChangeArrowheads="1"/>
          </p:cNvSpPr>
          <p:nvPr/>
        </p:nvSpPr>
        <p:spPr bwMode="auto">
          <a:xfrm>
            <a:off x="7908925" y="2124075"/>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000" b="1">
                <a:solidFill>
                  <a:srgbClr val="000000"/>
                </a:solidFill>
                <a:latin typeface="Courier New" pitchFamily="49" charset="0"/>
              </a:rPr>
              <a:t>18</a:t>
            </a:r>
          </a:p>
        </p:txBody>
      </p:sp>
      <p:sp>
        <p:nvSpPr>
          <p:cNvPr id="34840" name="Text Box 37"/>
          <p:cNvSpPr txBox="1">
            <a:spLocks noChangeArrowheads="1"/>
          </p:cNvSpPr>
          <p:nvPr/>
        </p:nvSpPr>
        <p:spPr bwMode="auto">
          <a:xfrm>
            <a:off x="228600" y="3035300"/>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a:solidFill>
                  <a:srgbClr val="000000"/>
                </a:solidFill>
                <a:latin typeface="Cambria" pitchFamily="18" charset="0"/>
              </a:rPr>
              <a:t>What are these slices?</a:t>
            </a:r>
          </a:p>
        </p:txBody>
      </p:sp>
      <p:sp>
        <p:nvSpPr>
          <p:cNvPr id="34841" name="Text Box 38"/>
          <p:cNvSpPr txBox="1">
            <a:spLocks noChangeArrowheads="1"/>
          </p:cNvSpPr>
          <p:nvPr/>
        </p:nvSpPr>
        <p:spPr bwMode="auto">
          <a:xfrm>
            <a:off x="381000" y="5349875"/>
            <a:ext cx="1295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a:solidFill>
                  <a:srgbClr val="000000"/>
                </a:solidFill>
                <a:latin typeface="Cambria" pitchFamily="18" charset="0"/>
              </a:rPr>
              <a:t>and these?</a:t>
            </a:r>
          </a:p>
        </p:txBody>
      </p:sp>
      <p:sp>
        <p:nvSpPr>
          <p:cNvPr id="34842" name="Rectangle 39"/>
          <p:cNvSpPr>
            <a:spLocks noChangeArrowheads="1"/>
          </p:cNvSpPr>
          <p:nvPr/>
        </p:nvSpPr>
        <p:spPr bwMode="auto">
          <a:xfrm>
            <a:off x="5667375" y="4960938"/>
            <a:ext cx="1724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4000" b="1">
                <a:solidFill>
                  <a:srgbClr val="000000"/>
                </a:solidFill>
                <a:latin typeface="Courier New" pitchFamily="49" charset="0"/>
              </a:rPr>
              <a:t>'mud'</a:t>
            </a:r>
          </a:p>
        </p:txBody>
      </p:sp>
      <p:sp>
        <p:nvSpPr>
          <p:cNvPr id="34843" name="Rectangle 40"/>
          <p:cNvSpPr>
            <a:spLocks noChangeArrowheads="1"/>
          </p:cNvSpPr>
          <p:nvPr/>
        </p:nvSpPr>
        <p:spPr bwMode="auto">
          <a:xfrm>
            <a:off x="5667375" y="5692775"/>
            <a:ext cx="1108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4000" b="1">
                <a:solidFill>
                  <a:srgbClr val="000000"/>
                </a:solidFill>
                <a:latin typeface="Courier New" pitchFamily="49" charset="0"/>
              </a:rPr>
              <a:t>'e'</a:t>
            </a:r>
          </a:p>
        </p:txBody>
      </p:sp>
      <p:grpSp>
        <p:nvGrpSpPr>
          <p:cNvPr id="34844" name="Group 44"/>
          <p:cNvGrpSpPr>
            <a:grpSpLocks/>
          </p:cNvGrpSpPr>
          <p:nvPr/>
        </p:nvGrpSpPr>
        <p:grpSpPr bwMode="auto">
          <a:xfrm>
            <a:off x="8610600" y="6234113"/>
            <a:ext cx="381000" cy="457200"/>
            <a:chOff x="2928" y="1051"/>
            <a:chExt cx="840" cy="957"/>
          </a:xfrm>
        </p:grpSpPr>
        <p:sp>
          <p:nvSpPr>
            <p:cNvPr id="34854" name="Freeform 45"/>
            <p:cNvSpPr>
              <a:spLocks/>
            </p:cNvSpPr>
            <p:nvPr/>
          </p:nvSpPr>
          <p:spPr bwMode="auto">
            <a:xfrm>
              <a:off x="2928" y="1759"/>
              <a:ext cx="810" cy="249"/>
            </a:xfrm>
            <a:custGeom>
              <a:avLst/>
              <a:gdLst>
                <a:gd name="T0" fmla="*/ 4 w 1048"/>
                <a:gd name="T1" fmla="*/ 21 h 250"/>
                <a:gd name="T2" fmla="*/ 7 w 1048"/>
                <a:gd name="T3" fmla="*/ 83 h 250"/>
                <a:gd name="T4" fmla="*/ 7 w 1048"/>
                <a:gd name="T5" fmla="*/ 111 h 250"/>
                <a:gd name="T6" fmla="*/ 8 w 1048"/>
                <a:gd name="T7" fmla="*/ 125 h 250"/>
                <a:gd name="T8" fmla="*/ 8 w 1048"/>
                <a:gd name="T9" fmla="*/ 160 h 250"/>
                <a:gd name="T10" fmla="*/ 5 w 1048"/>
                <a:gd name="T11" fmla="*/ 229 h 250"/>
                <a:gd name="T12" fmla="*/ 2 w 1048"/>
                <a:gd name="T13" fmla="*/ 209 h 250"/>
                <a:gd name="T14" fmla="*/ 0 w 1048"/>
                <a:gd name="T15" fmla="*/ 188 h 250"/>
                <a:gd name="T16" fmla="*/ 2 w 1048"/>
                <a:gd name="T17" fmla="*/ 154 h 250"/>
                <a:gd name="T18" fmla="*/ 2 w 1048"/>
                <a:gd name="T19" fmla="*/ 125 h 250"/>
                <a:gd name="T20" fmla="*/ 2 w 1048"/>
                <a:gd name="T21" fmla="*/ 76 h 250"/>
                <a:gd name="T22" fmla="*/ 2 w 1048"/>
                <a:gd name="T23" fmla="*/ 55 h 250"/>
                <a:gd name="T24" fmla="*/ 2 w 1048"/>
                <a:gd name="T25" fmla="*/ 28 h 250"/>
                <a:gd name="T26" fmla="*/ 3 w 1048"/>
                <a:gd name="T27" fmla="*/ 14 h 250"/>
                <a:gd name="T28" fmla="*/ 4 w 1048"/>
                <a:gd name="T29" fmla="*/ 28 h 250"/>
                <a:gd name="T30" fmla="*/ 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34855" name="Oval 46"/>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34856" name="Oval 47"/>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4857" name="Oval 48"/>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4858" name="Oval 49"/>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4859" name="Oval 50"/>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4860" name="Oval 51"/>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4861" name="Oval 52"/>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4862" name="AutoShape 53"/>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34863" name="Freeform 54"/>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34864" name="Freeform 55"/>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34865" name="Freeform 56"/>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34866" name="Freeform 57"/>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0" fontAlgn="base" hangingPunct="0">
                <a:spcBef>
                  <a:spcPct val="0"/>
                </a:spcBef>
                <a:spcAft>
                  <a:spcPct val="0"/>
                </a:spcAft>
              </a:pPr>
              <a:endParaRPr lang="en-US" sz="2400">
                <a:solidFill>
                  <a:srgbClr val="000000"/>
                </a:solidFill>
              </a:endParaRPr>
            </a:p>
          </p:txBody>
        </p:sp>
      </p:grpSp>
      <p:sp>
        <p:nvSpPr>
          <p:cNvPr id="34845" name="Text Box 58"/>
          <p:cNvSpPr txBox="1">
            <a:spLocks noChangeArrowheads="1"/>
          </p:cNvSpPr>
          <p:nvPr/>
        </p:nvSpPr>
        <p:spPr bwMode="auto">
          <a:xfrm>
            <a:off x="7283450" y="5883275"/>
            <a:ext cx="172878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0" fontAlgn="base" hangingPunct="0">
              <a:lnSpc>
                <a:spcPct val="50000"/>
              </a:lnSpc>
              <a:spcBef>
                <a:spcPct val="50000"/>
              </a:spcBef>
              <a:spcAft>
                <a:spcPct val="0"/>
              </a:spcAft>
            </a:pPr>
            <a:r>
              <a:rPr lang="en-US" sz="900" b="1" dirty="0">
                <a:solidFill>
                  <a:srgbClr val="009600"/>
                </a:solidFill>
                <a:latin typeface="Comic Sans MS" pitchFamily="66" charset="0"/>
              </a:rPr>
              <a:t>Don't</a:t>
            </a:r>
            <a:r>
              <a:rPr lang="en-US" sz="900" b="1" dirty="0">
                <a:solidFill>
                  <a:srgbClr val="000000"/>
                </a:solidFill>
                <a:latin typeface="Comic Sans MS" pitchFamily="66" charset="0"/>
              </a:rPr>
              <a:t> </a:t>
            </a:r>
            <a:r>
              <a:rPr lang="en-US" sz="900" b="1" dirty="0" err="1" smtClean="0">
                <a:solidFill>
                  <a:srgbClr val="000000"/>
                </a:solidFill>
                <a:latin typeface="Courier New" pitchFamily="49" charset="0"/>
                <a:cs typeface="Courier New" pitchFamily="49" charset="0"/>
              </a:rPr>
              <a:t>wor'e</a:t>
            </a:r>
            <a:r>
              <a:rPr lang="en-US" sz="900" b="1" dirty="0">
                <a:solidFill>
                  <a:srgbClr val="000000"/>
                </a:solidFill>
                <a:latin typeface="Courier New" pitchFamily="49" charset="0"/>
                <a:cs typeface="Courier New" pitchFamily="49" charset="0"/>
              </a:rPr>
              <a:t>'</a:t>
            </a:r>
            <a:r>
              <a:rPr lang="en-US" sz="900" b="1" dirty="0">
                <a:solidFill>
                  <a:srgbClr val="000000"/>
                </a:solidFill>
                <a:latin typeface="Comic Sans MS" pitchFamily="66" charset="0"/>
              </a:rPr>
              <a:t>- </a:t>
            </a:r>
          </a:p>
          <a:p>
            <a:pPr algn="r" eaLnBrk="0" fontAlgn="base" hangingPunct="0">
              <a:lnSpc>
                <a:spcPct val="50000"/>
              </a:lnSpc>
              <a:spcBef>
                <a:spcPct val="50000"/>
              </a:spcBef>
              <a:spcAft>
                <a:spcPct val="0"/>
              </a:spcAft>
            </a:pPr>
            <a:r>
              <a:rPr lang="en-US" sz="900" b="1" dirty="0">
                <a:solidFill>
                  <a:srgbClr val="009600"/>
                </a:solidFill>
                <a:latin typeface="Comic Sans MS" pitchFamily="66" charset="0"/>
              </a:rPr>
              <a:t>Be</a:t>
            </a:r>
            <a:r>
              <a:rPr lang="en-US" sz="900" b="1" dirty="0">
                <a:solidFill>
                  <a:srgbClr val="000000"/>
                </a:solidFill>
                <a:latin typeface="Comic Sans MS" pitchFamily="66" charset="0"/>
              </a:rPr>
              <a:t> </a:t>
            </a:r>
            <a:r>
              <a:rPr lang="en-US" sz="900" b="1" dirty="0" err="1" smtClean="0">
                <a:solidFill>
                  <a:srgbClr val="000000"/>
                </a:solidFill>
                <a:latin typeface="Courier New" pitchFamily="49" charset="0"/>
                <a:cs typeface="Courier New" pitchFamily="49" charset="0"/>
              </a:rPr>
              <a:t>hap'e</a:t>
            </a:r>
            <a:r>
              <a:rPr lang="en-US" sz="900" b="1" dirty="0">
                <a:solidFill>
                  <a:srgbClr val="000000"/>
                </a:solidFill>
                <a:latin typeface="Courier New" pitchFamily="49" charset="0"/>
                <a:cs typeface="Courier New" pitchFamily="49" charset="0"/>
              </a:rPr>
              <a:t>'</a:t>
            </a:r>
            <a:r>
              <a:rPr lang="en-US" sz="900" b="1" dirty="0">
                <a:solidFill>
                  <a:srgbClr val="000000"/>
                </a:solidFill>
                <a:latin typeface="Comic Sans MS" pitchFamily="66" charset="0"/>
              </a:rPr>
              <a:t> !</a:t>
            </a:r>
          </a:p>
        </p:txBody>
      </p:sp>
      <p:sp>
        <p:nvSpPr>
          <p:cNvPr id="34846" name="Text Box 1053"/>
          <p:cNvSpPr txBox="1">
            <a:spLocks noChangeArrowheads="1"/>
          </p:cNvSpPr>
          <p:nvPr/>
        </p:nvSpPr>
        <p:spPr bwMode="auto">
          <a:xfrm>
            <a:off x="381000" y="228600"/>
            <a:ext cx="2209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4000">
                <a:solidFill>
                  <a:srgbClr val="000000"/>
                </a:solidFill>
                <a:latin typeface="Cambria" pitchFamily="18" charset="0"/>
              </a:rPr>
              <a:t>Slicing</a:t>
            </a:r>
          </a:p>
        </p:txBody>
      </p:sp>
      <p:pic>
        <p:nvPicPr>
          <p:cNvPr id="34847" name="Picture 34"/>
          <p:cNvPicPr>
            <a:picLocks noChangeAspect="1" noChangeArrowheads="1"/>
          </p:cNvPicPr>
          <p:nvPr/>
        </p:nvPicPr>
        <p:blipFill>
          <a:blip r:embed="rId3">
            <a:extLst>
              <a:ext uri="{28A0092B-C50C-407E-A947-70E740481C1C}">
                <a14:useLocalDpi xmlns:a14="http://schemas.microsoft.com/office/drawing/2010/main" val="0"/>
              </a:ext>
            </a:extLst>
          </a:blip>
          <a:srcRect t="46445" r="27060" b="26778"/>
          <a:stretch>
            <a:fillRect/>
          </a:stretch>
        </p:blipFill>
        <p:spPr bwMode="auto">
          <a:xfrm>
            <a:off x="2576513" y="274638"/>
            <a:ext cx="2965450" cy="725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DF"/>
                </a:solidFill>
                <a:miter lim="800000"/>
                <a:headEnd/>
                <a:tailEnd/>
              </a14:hiddenLine>
            </a:ext>
          </a:extLst>
        </p:spPr>
      </p:pic>
      <p:pic>
        <p:nvPicPr>
          <p:cNvPr id="34848" name="Picture 34"/>
          <p:cNvPicPr>
            <a:picLocks noChangeAspect="1" noChangeArrowheads="1"/>
          </p:cNvPicPr>
          <p:nvPr/>
        </p:nvPicPr>
        <p:blipFill>
          <a:blip r:embed="rId3">
            <a:extLst>
              <a:ext uri="{28A0092B-C50C-407E-A947-70E740481C1C}">
                <a14:useLocalDpi xmlns:a14="http://schemas.microsoft.com/office/drawing/2010/main" val="0"/>
              </a:ext>
            </a:extLst>
          </a:blip>
          <a:srcRect l="24365" t="46445" b="26778"/>
          <a:stretch>
            <a:fillRect/>
          </a:stretch>
        </p:blipFill>
        <p:spPr bwMode="auto">
          <a:xfrm>
            <a:off x="5541963" y="274638"/>
            <a:ext cx="3076575" cy="725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DF"/>
                </a:solidFill>
                <a:miter lim="800000"/>
                <a:headEnd/>
                <a:tailEnd/>
              </a14:hiddenLine>
            </a:ext>
          </a:extLst>
        </p:spPr>
      </p:pic>
      <p:sp>
        <p:nvSpPr>
          <p:cNvPr id="34849" name="Rectangle 52"/>
          <p:cNvSpPr>
            <a:spLocks noChangeArrowheads="1"/>
          </p:cNvSpPr>
          <p:nvPr/>
        </p:nvSpPr>
        <p:spPr bwMode="auto">
          <a:xfrm>
            <a:off x="5173663" y="2967038"/>
            <a:ext cx="403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a:solidFill>
                  <a:srgbClr val="000000"/>
                </a:solidFill>
                <a:latin typeface="Cambria" pitchFamily="18" charset="0"/>
              </a:rPr>
              <a:t>is</a:t>
            </a:r>
            <a:endParaRPr lang="en-US" sz="2400">
              <a:solidFill>
                <a:srgbClr val="000000"/>
              </a:solidFill>
            </a:endParaRPr>
          </a:p>
        </p:txBody>
      </p:sp>
      <p:sp>
        <p:nvSpPr>
          <p:cNvPr id="34850" name="Rectangle 53"/>
          <p:cNvSpPr>
            <a:spLocks noChangeArrowheads="1"/>
          </p:cNvSpPr>
          <p:nvPr/>
        </p:nvSpPr>
        <p:spPr bwMode="auto">
          <a:xfrm>
            <a:off x="5173663" y="3759200"/>
            <a:ext cx="403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a:solidFill>
                  <a:srgbClr val="000000"/>
                </a:solidFill>
                <a:latin typeface="Cambria" pitchFamily="18" charset="0"/>
              </a:rPr>
              <a:t>is</a:t>
            </a:r>
            <a:endParaRPr lang="en-US" sz="2400">
              <a:solidFill>
                <a:srgbClr val="000000"/>
              </a:solidFill>
            </a:endParaRPr>
          </a:p>
        </p:txBody>
      </p:sp>
      <p:sp>
        <p:nvSpPr>
          <p:cNvPr id="34851" name="Rectangle 54"/>
          <p:cNvSpPr>
            <a:spLocks noChangeArrowheads="1"/>
          </p:cNvSpPr>
          <p:nvPr/>
        </p:nvSpPr>
        <p:spPr bwMode="auto">
          <a:xfrm>
            <a:off x="5173663" y="5084763"/>
            <a:ext cx="403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a:solidFill>
                  <a:srgbClr val="000000"/>
                </a:solidFill>
                <a:latin typeface="Cambria" pitchFamily="18" charset="0"/>
              </a:rPr>
              <a:t>is</a:t>
            </a:r>
            <a:endParaRPr lang="en-US" sz="2400">
              <a:solidFill>
                <a:srgbClr val="000000"/>
              </a:solidFill>
            </a:endParaRPr>
          </a:p>
        </p:txBody>
      </p:sp>
      <p:sp>
        <p:nvSpPr>
          <p:cNvPr id="34852" name="Rectangle 55"/>
          <p:cNvSpPr>
            <a:spLocks noChangeArrowheads="1"/>
          </p:cNvSpPr>
          <p:nvPr/>
        </p:nvSpPr>
        <p:spPr bwMode="auto">
          <a:xfrm>
            <a:off x="5173663" y="5816600"/>
            <a:ext cx="403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a:solidFill>
                  <a:srgbClr val="000000"/>
                </a:solidFill>
                <a:latin typeface="Cambria" pitchFamily="18" charset="0"/>
              </a:rPr>
              <a:t>is</a:t>
            </a:r>
            <a:endParaRPr lang="en-US" sz="2400">
              <a:solidFill>
                <a:srgbClr val="000000"/>
              </a:solidFill>
            </a:endParaRPr>
          </a:p>
        </p:txBody>
      </p:sp>
    </p:spTree>
    <p:extLst>
      <p:ext uri="{BB962C8B-B14F-4D97-AF65-F5344CB8AC3E}">
        <p14:creationId xmlns:p14="http://schemas.microsoft.com/office/powerpoint/2010/main" val="25196174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1835150" y="3297238"/>
            <a:ext cx="27749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fontAlgn="base" hangingPunct="0">
              <a:spcBef>
                <a:spcPct val="0"/>
              </a:spcBef>
              <a:spcAft>
                <a:spcPct val="0"/>
              </a:spcAft>
            </a:pPr>
            <a:r>
              <a:rPr lang="en-US" sz="4200" b="1">
                <a:solidFill>
                  <a:srgbClr val="000000"/>
                </a:solidFill>
                <a:latin typeface="Courier New" pitchFamily="49" charset="0"/>
              </a:rPr>
              <a:t>s[0:8:2]</a:t>
            </a:r>
          </a:p>
        </p:txBody>
      </p:sp>
      <p:sp>
        <p:nvSpPr>
          <p:cNvPr id="35843" name="Text Box 7"/>
          <p:cNvSpPr txBox="1">
            <a:spLocks noChangeArrowheads="1"/>
          </p:cNvSpPr>
          <p:nvPr/>
        </p:nvSpPr>
        <p:spPr bwMode="auto">
          <a:xfrm>
            <a:off x="2819400" y="436563"/>
            <a:ext cx="2667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3200" b="1">
                <a:solidFill>
                  <a:srgbClr val="000000"/>
                </a:solidFill>
                <a:latin typeface="Courier New" pitchFamily="49" charset="0"/>
              </a:rPr>
              <a:t>s[ : : ]</a:t>
            </a:r>
          </a:p>
        </p:txBody>
      </p:sp>
      <p:sp>
        <p:nvSpPr>
          <p:cNvPr id="35844" name="Text Box 9"/>
          <p:cNvSpPr txBox="1">
            <a:spLocks noChangeArrowheads="1"/>
          </p:cNvSpPr>
          <p:nvPr/>
        </p:nvSpPr>
        <p:spPr bwMode="auto">
          <a:xfrm>
            <a:off x="228600" y="1801813"/>
            <a:ext cx="87630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4200" b="1">
                <a:solidFill>
                  <a:srgbClr val="000000"/>
                </a:solidFill>
                <a:latin typeface="Courier New" pitchFamily="49" charset="0"/>
              </a:rPr>
              <a:t>s = 'harvey mudd college'</a:t>
            </a:r>
          </a:p>
        </p:txBody>
      </p:sp>
      <p:sp>
        <p:nvSpPr>
          <p:cNvPr id="35845" name="Text Box 10"/>
          <p:cNvSpPr txBox="1">
            <a:spLocks noChangeArrowheads="1"/>
          </p:cNvSpPr>
          <p:nvPr/>
        </p:nvSpPr>
        <p:spPr bwMode="auto">
          <a:xfrm>
            <a:off x="2117725" y="240665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0</a:t>
            </a:r>
          </a:p>
        </p:txBody>
      </p:sp>
      <p:sp>
        <p:nvSpPr>
          <p:cNvPr id="35846" name="Text Box 11"/>
          <p:cNvSpPr txBox="1">
            <a:spLocks noChangeArrowheads="1"/>
          </p:cNvSpPr>
          <p:nvPr/>
        </p:nvSpPr>
        <p:spPr bwMode="auto">
          <a:xfrm>
            <a:off x="2439988" y="240665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1</a:t>
            </a:r>
          </a:p>
        </p:txBody>
      </p:sp>
      <p:sp>
        <p:nvSpPr>
          <p:cNvPr id="35847" name="Text Box 12"/>
          <p:cNvSpPr txBox="1">
            <a:spLocks noChangeArrowheads="1"/>
          </p:cNvSpPr>
          <p:nvPr/>
        </p:nvSpPr>
        <p:spPr bwMode="auto">
          <a:xfrm>
            <a:off x="2762250" y="240665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2</a:t>
            </a:r>
          </a:p>
        </p:txBody>
      </p:sp>
      <p:sp>
        <p:nvSpPr>
          <p:cNvPr id="35848" name="Text Box 13"/>
          <p:cNvSpPr txBox="1">
            <a:spLocks noChangeArrowheads="1"/>
          </p:cNvSpPr>
          <p:nvPr/>
        </p:nvSpPr>
        <p:spPr bwMode="auto">
          <a:xfrm>
            <a:off x="3082925" y="240665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3</a:t>
            </a:r>
          </a:p>
        </p:txBody>
      </p:sp>
      <p:sp>
        <p:nvSpPr>
          <p:cNvPr id="35849" name="Text Box 14"/>
          <p:cNvSpPr txBox="1">
            <a:spLocks noChangeArrowheads="1"/>
          </p:cNvSpPr>
          <p:nvPr/>
        </p:nvSpPr>
        <p:spPr bwMode="auto">
          <a:xfrm>
            <a:off x="3405188" y="240665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4</a:t>
            </a:r>
          </a:p>
        </p:txBody>
      </p:sp>
      <p:sp>
        <p:nvSpPr>
          <p:cNvPr id="35850" name="Text Box 15"/>
          <p:cNvSpPr txBox="1">
            <a:spLocks noChangeArrowheads="1"/>
          </p:cNvSpPr>
          <p:nvPr/>
        </p:nvSpPr>
        <p:spPr bwMode="auto">
          <a:xfrm>
            <a:off x="3727450" y="240665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5</a:t>
            </a:r>
          </a:p>
        </p:txBody>
      </p:sp>
      <p:sp>
        <p:nvSpPr>
          <p:cNvPr id="35851" name="Text Box 16"/>
          <p:cNvSpPr txBox="1">
            <a:spLocks noChangeArrowheads="1"/>
          </p:cNvSpPr>
          <p:nvPr/>
        </p:nvSpPr>
        <p:spPr bwMode="auto">
          <a:xfrm>
            <a:off x="4048125" y="240665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6</a:t>
            </a:r>
          </a:p>
        </p:txBody>
      </p:sp>
      <p:sp>
        <p:nvSpPr>
          <p:cNvPr id="35852" name="Text Box 17"/>
          <p:cNvSpPr txBox="1">
            <a:spLocks noChangeArrowheads="1"/>
          </p:cNvSpPr>
          <p:nvPr/>
        </p:nvSpPr>
        <p:spPr bwMode="auto">
          <a:xfrm>
            <a:off x="4370388" y="240665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7</a:t>
            </a:r>
          </a:p>
        </p:txBody>
      </p:sp>
      <p:sp>
        <p:nvSpPr>
          <p:cNvPr id="35853" name="Text Box 18"/>
          <p:cNvSpPr txBox="1">
            <a:spLocks noChangeArrowheads="1"/>
          </p:cNvSpPr>
          <p:nvPr/>
        </p:nvSpPr>
        <p:spPr bwMode="auto">
          <a:xfrm>
            <a:off x="4692650" y="240665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8</a:t>
            </a:r>
          </a:p>
        </p:txBody>
      </p:sp>
      <p:sp>
        <p:nvSpPr>
          <p:cNvPr id="35854" name="Text Box 19"/>
          <p:cNvSpPr txBox="1">
            <a:spLocks noChangeArrowheads="1"/>
          </p:cNvSpPr>
          <p:nvPr/>
        </p:nvSpPr>
        <p:spPr bwMode="auto">
          <a:xfrm>
            <a:off x="5013325" y="240665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600" b="1">
                <a:solidFill>
                  <a:srgbClr val="000000"/>
                </a:solidFill>
                <a:latin typeface="Courier New" pitchFamily="49" charset="0"/>
              </a:rPr>
              <a:t>9</a:t>
            </a:r>
          </a:p>
        </p:txBody>
      </p:sp>
      <p:sp>
        <p:nvSpPr>
          <p:cNvPr id="35855" name="Text Box 20"/>
          <p:cNvSpPr txBox="1">
            <a:spLocks noChangeArrowheads="1"/>
          </p:cNvSpPr>
          <p:nvPr/>
        </p:nvSpPr>
        <p:spPr bwMode="auto">
          <a:xfrm>
            <a:off x="5335588" y="2452688"/>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000" b="1">
                <a:solidFill>
                  <a:srgbClr val="000000"/>
                </a:solidFill>
                <a:latin typeface="Courier New" pitchFamily="49" charset="0"/>
              </a:rPr>
              <a:t>10</a:t>
            </a:r>
          </a:p>
        </p:txBody>
      </p:sp>
      <p:sp>
        <p:nvSpPr>
          <p:cNvPr id="35856" name="Text Box 21"/>
          <p:cNvSpPr txBox="1">
            <a:spLocks noChangeArrowheads="1"/>
          </p:cNvSpPr>
          <p:nvPr/>
        </p:nvSpPr>
        <p:spPr bwMode="auto">
          <a:xfrm>
            <a:off x="5657850" y="2452688"/>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000" b="1">
                <a:solidFill>
                  <a:srgbClr val="000000"/>
                </a:solidFill>
                <a:latin typeface="Courier New" pitchFamily="49" charset="0"/>
              </a:rPr>
              <a:t>11</a:t>
            </a:r>
          </a:p>
        </p:txBody>
      </p:sp>
      <p:sp>
        <p:nvSpPr>
          <p:cNvPr id="35857" name="Text Box 22"/>
          <p:cNvSpPr txBox="1">
            <a:spLocks noChangeArrowheads="1"/>
          </p:cNvSpPr>
          <p:nvPr/>
        </p:nvSpPr>
        <p:spPr bwMode="auto">
          <a:xfrm>
            <a:off x="5978525" y="2452688"/>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000" b="1">
                <a:solidFill>
                  <a:srgbClr val="000000"/>
                </a:solidFill>
                <a:latin typeface="Courier New" pitchFamily="49" charset="0"/>
              </a:rPr>
              <a:t>12</a:t>
            </a:r>
          </a:p>
        </p:txBody>
      </p:sp>
      <p:sp>
        <p:nvSpPr>
          <p:cNvPr id="35858" name="Text Box 23"/>
          <p:cNvSpPr txBox="1">
            <a:spLocks noChangeArrowheads="1"/>
          </p:cNvSpPr>
          <p:nvPr/>
        </p:nvSpPr>
        <p:spPr bwMode="auto">
          <a:xfrm>
            <a:off x="6300788" y="2452688"/>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000" b="1">
                <a:solidFill>
                  <a:srgbClr val="000000"/>
                </a:solidFill>
                <a:latin typeface="Courier New" pitchFamily="49" charset="0"/>
              </a:rPr>
              <a:t>13</a:t>
            </a:r>
          </a:p>
        </p:txBody>
      </p:sp>
      <p:sp>
        <p:nvSpPr>
          <p:cNvPr id="35859" name="Text Box 24"/>
          <p:cNvSpPr txBox="1">
            <a:spLocks noChangeArrowheads="1"/>
          </p:cNvSpPr>
          <p:nvPr/>
        </p:nvSpPr>
        <p:spPr bwMode="auto">
          <a:xfrm>
            <a:off x="6623050" y="2452688"/>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000" b="1">
                <a:solidFill>
                  <a:srgbClr val="000000"/>
                </a:solidFill>
                <a:latin typeface="Courier New" pitchFamily="49" charset="0"/>
              </a:rPr>
              <a:t>14</a:t>
            </a:r>
          </a:p>
        </p:txBody>
      </p:sp>
      <p:sp>
        <p:nvSpPr>
          <p:cNvPr id="35860" name="Text Box 25"/>
          <p:cNvSpPr txBox="1">
            <a:spLocks noChangeArrowheads="1"/>
          </p:cNvSpPr>
          <p:nvPr/>
        </p:nvSpPr>
        <p:spPr bwMode="auto">
          <a:xfrm>
            <a:off x="6943725" y="2452688"/>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000" b="1">
                <a:solidFill>
                  <a:srgbClr val="000000"/>
                </a:solidFill>
                <a:latin typeface="Courier New" pitchFamily="49" charset="0"/>
              </a:rPr>
              <a:t>15</a:t>
            </a:r>
          </a:p>
        </p:txBody>
      </p:sp>
      <p:sp>
        <p:nvSpPr>
          <p:cNvPr id="35861" name="Text Box 26"/>
          <p:cNvSpPr txBox="1">
            <a:spLocks noChangeArrowheads="1"/>
          </p:cNvSpPr>
          <p:nvPr/>
        </p:nvSpPr>
        <p:spPr bwMode="auto">
          <a:xfrm>
            <a:off x="7265988" y="2452688"/>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000" b="1">
                <a:solidFill>
                  <a:srgbClr val="000000"/>
                </a:solidFill>
                <a:latin typeface="Courier New" pitchFamily="49" charset="0"/>
              </a:rPr>
              <a:t>16</a:t>
            </a:r>
          </a:p>
        </p:txBody>
      </p:sp>
      <p:sp>
        <p:nvSpPr>
          <p:cNvPr id="35862" name="Text Box 27"/>
          <p:cNvSpPr txBox="1">
            <a:spLocks noChangeArrowheads="1"/>
          </p:cNvSpPr>
          <p:nvPr/>
        </p:nvSpPr>
        <p:spPr bwMode="auto">
          <a:xfrm>
            <a:off x="7588250" y="2452688"/>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000" b="1">
                <a:solidFill>
                  <a:srgbClr val="000000"/>
                </a:solidFill>
                <a:latin typeface="Courier New" pitchFamily="49" charset="0"/>
              </a:rPr>
              <a:t>17</a:t>
            </a:r>
          </a:p>
        </p:txBody>
      </p:sp>
      <p:sp>
        <p:nvSpPr>
          <p:cNvPr id="35863" name="Text Box 28"/>
          <p:cNvSpPr txBox="1">
            <a:spLocks noChangeArrowheads="1"/>
          </p:cNvSpPr>
          <p:nvPr/>
        </p:nvSpPr>
        <p:spPr bwMode="auto">
          <a:xfrm>
            <a:off x="7908925" y="2452688"/>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000" b="1">
                <a:solidFill>
                  <a:srgbClr val="000000"/>
                </a:solidFill>
                <a:latin typeface="Courier New" pitchFamily="49" charset="0"/>
              </a:rPr>
              <a:t>18</a:t>
            </a:r>
          </a:p>
        </p:txBody>
      </p:sp>
      <p:sp>
        <p:nvSpPr>
          <p:cNvPr id="35864" name="Text Box 35"/>
          <p:cNvSpPr txBox="1">
            <a:spLocks noChangeArrowheads="1"/>
          </p:cNvSpPr>
          <p:nvPr/>
        </p:nvSpPr>
        <p:spPr bwMode="auto">
          <a:xfrm>
            <a:off x="5391150" y="420688"/>
            <a:ext cx="1970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1800">
                <a:solidFill>
                  <a:srgbClr val="C00000"/>
                </a:solidFill>
                <a:latin typeface="Calibri" pitchFamily="34" charset="0"/>
              </a:rPr>
              <a:t>the third index is the </a:t>
            </a:r>
            <a:r>
              <a:rPr lang="en-US" sz="1800" b="1">
                <a:solidFill>
                  <a:srgbClr val="C00000"/>
                </a:solidFill>
                <a:latin typeface="Calibri" pitchFamily="34" charset="0"/>
              </a:rPr>
              <a:t>stride length</a:t>
            </a:r>
          </a:p>
        </p:txBody>
      </p:sp>
      <p:sp>
        <p:nvSpPr>
          <p:cNvPr id="35865" name="Text Box 36"/>
          <p:cNvSpPr txBox="1">
            <a:spLocks noChangeArrowheads="1"/>
          </p:cNvSpPr>
          <p:nvPr/>
        </p:nvSpPr>
        <p:spPr bwMode="auto">
          <a:xfrm>
            <a:off x="7515225" y="541338"/>
            <a:ext cx="1338263" cy="3683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800">
                <a:solidFill>
                  <a:srgbClr val="000000"/>
                </a:solidFill>
                <a:latin typeface="Calibri" pitchFamily="34" charset="0"/>
              </a:rPr>
              <a:t>default is +1</a:t>
            </a:r>
          </a:p>
        </p:txBody>
      </p:sp>
      <p:sp>
        <p:nvSpPr>
          <p:cNvPr id="35866" name="Rectangle 44"/>
          <p:cNvSpPr>
            <a:spLocks noChangeArrowheads="1"/>
          </p:cNvSpPr>
          <p:nvPr/>
        </p:nvSpPr>
        <p:spPr bwMode="auto">
          <a:xfrm>
            <a:off x="5422900" y="5054600"/>
            <a:ext cx="18034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4200" b="1">
                <a:solidFill>
                  <a:srgbClr val="000000"/>
                </a:solidFill>
                <a:latin typeface="Courier New" pitchFamily="49" charset="0"/>
              </a:rPr>
              <a:t>'doe'</a:t>
            </a:r>
          </a:p>
        </p:txBody>
      </p:sp>
      <p:pic>
        <p:nvPicPr>
          <p:cNvPr id="35867"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5435600"/>
            <a:ext cx="762000" cy="11176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pic>
      <p:sp>
        <p:nvSpPr>
          <p:cNvPr id="35868" name="Text Box 46"/>
          <p:cNvSpPr txBox="1">
            <a:spLocks noChangeArrowheads="1"/>
          </p:cNvSpPr>
          <p:nvPr/>
        </p:nvSpPr>
        <p:spPr bwMode="auto">
          <a:xfrm>
            <a:off x="8015288" y="6567488"/>
            <a:ext cx="1219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000">
                <a:solidFill>
                  <a:srgbClr val="008000"/>
                </a:solidFill>
                <a:latin typeface="Comic Sans MS" pitchFamily="66" charset="0"/>
              </a:rPr>
              <a:t>I love this one.</a:t>
            </a:r>
          </a:p>
        </p:txBody>
      </p:sp>
      <p:sp>
        <p:nvSpPr>
          <p:cNvPr id="35869" name="Rectangle 50"/>
          <p:cNvSpPr>
            <a:spLocks noChangeArrowheads="1"/>
          </p:cNvSpPr>
          <p:nvPr/>
        </p:nvSpPr>
        <p:spPr bwMode="auto">
          <a:xfrm>
            <a:off x="2159000" y="5900738"/>
            <a:ext cx="24511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4200" b="1">
                <a:solidFill>
                  <a:srgbClr val="008000"/>
                </a:solidFill>
                <a:latin typeface="Courier New" pitchFamily="49" charset="0"/>
              </a:rPr>
              <a:t>s[1::6]</a:t>
            </a:r>
          </a:p>
        </p:txBody>
      </p:sp>
      <p:sp>
        <p:nvSpPr>
          <p:cNvPr id="35870" name="Rectangle 3"/>
          <p:cNvSpPr>
            <a:spLocks noChangeArrowheads="1"/>
          </p:cNvSpPr>
          <p:nvPr/>
        </p:nvSpPr>
        <p:spPr bwMode="auto">
          <a:xfrm>
            <a:off x="863600" y="4138613"/>
            <a:ext cx="37465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fontAlgn="base" hangingPunct="0">
              <a:spcBef>
                <a:spcPct val="0"/>
              </a:spcBef>
              <a:spcAft>
                <a:spcPct val="0"/>
              </a:spcAft>
            </a:pPr>
            <a:r>
              <a:rPr lang="en-US" sz="4200" b="1">
                <a:solidFill>
                  <a:srgbClr val="000000"/>
                </a:solidFill>
                <a:latin typeface="Courier New" pitchFamily="49" charset="0"/>
              </a:rPr>
              <a:t>s[17:12:-1]</a:t>
            </a:r>
          </a:p>
        </p:txBody>
      </p:sp>
      <p:sp>
        <p:nvSpPr>
          <p:cNvPr id="35871" name="Text Box 46"/>
          <p:cNvSpPr txBox="1">
            <a:spLocks noChangeArrowheads="1"/>
          </p:cNvSpPr>
          <p:nvPr/>
        </p:nvSpPr>
        <p:spPr bwMode="auto">
          <a:xfrm>
            <a:off x="8153400" y="5029200"/>
            <a:ext cx="91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000">
                <a:solidFill>
                  <a:srgbClr val="008000"/>
                </a:solidFill>
                <a:latin typeface="Comic Sans MS" pitchFamily="66" charset="0"/>
              </a:rPr>
              <a:t>G. Garcia Marquez</a:t>
            </a:r>
          </a:p>
        </p:txBody>
      </p:sp>
      <p:cxnSp>
        <p:nvCxnSpPr>
          <p:cNvPr id="35872" name="Straight Arrow Connector 38"/>
          <p:cNvCxnSpPr>
            <a:cxnSpLocks noChangeShapeType="1"/>
          </p:cNvCxnSpPr>
          <p:nvPr/>
        </p:nvCxnSpPr>
        <p:spPr bwMode="auto">
          <a:xfrm flipH="1">
            <a:off x="4562475" y="742950"/>
            <a:ext cx="642938" cy="0"/>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35873" name="Text Box 1053"/>
          <p:cNvSpPr txBox="1">
            <a:spLocks noChangeArrowheads="1"/>
          </p:cNvSpPr>
          <p:nvPr/>
        </p:nvSpPr>
        <p:spPr bwMode="auto">
          <a:xfrm>
            <a:off x="381000" y="228600"/>
            <a:ext cx="2209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4000">
                <a:solidFill>
                  <a:srgbClr val="000000"/>
                </a:solidFill>
                <a:latin typeface="Cambria" pitchFamily="18" charset="0"/>
              </a:rPr>
              <a:t>Skip-Slicing</a:t>
            </a:r>
          </a:p>
        </p:txBody>
      </p:sp>
      <p:sp>
        <p:nvSpPr>
          <p:cNvPr id="35874" name="Rectangle 4"/>
          <p:cNvSpPr>
            <a:spLocks noChangeArrowheads="1"/>
          </p:cNvSpPr>
          <p:nvPr/>
        </p:nvSpPr>
        <p:spPr bwMode="auto">
          <a:xfrm>
            <a:off x="5340350" y="3279775"/>
            <a:ext cx="21272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4200" b="1">
                <a:solidFill>
                  <a:srgbClr val="000000"/>
                </a:solidFill>
                <a:latin typeface="Courier New" pitchFamily="49" charset="0"/>
              </a:rPr>
              <a:t>'hre '</a:t>
            </a:r>
          </a:p>
        </p:txBody>
      </p:sp>
      <p:sp>
        <p:nvSpPr>
          <p:cNvPr id="35875" name="Rectangle 43"/>
          <p:cNvSpPr>
            <a:spLocks noChangeArrowheads="1"/>
          </p:cNvSpPr>
          <p:nvPr/>
        </p:nvSpPr>
        <p:spPr bwMode="auto">
          <a:xfrm>
            <a:off x="4797425" y="3424238"/>
            <a:ext cx="403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a:solidFill>
                  <a:srgbClr val="000000"/>
                </a:solidFill>
                <a:latin typeface="Cambria" pitchFamily="18" charset="0"/>
              </a:rPr>
              <a:t>is</a:t>
            </a:r>
            <a:endParaRPr lang="en-US" sz="2400">
              <a:solidFill>
                <a:srgbClr val="000000"/>
              </a:solidFill>
            </a:endParaRPr>
          </a:p>
        </p:txBody>
      </p:sp>
      <p:sp>
        <p:nvSpPr>
          <p:cNvPr id="35876" name="Rectangle 44"/>
          <p:cNvSpPr>
            <a:spLocks noChangeArrowheads="1"/>
          </p:cNvSpPr>
          <p:nvPr/>
        </p:nvSpPr>
        <p:spPr bwMode="auto">
          <a:xfrm>
            <a:off x="4797425" y="4291013"/>
            <a:ext cx="403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a:solidFill>
                  <a:srgbClr val="000000"/>
                </a:solidFill>
                <a:latin typeface="Cambria" pitchFamily="18" charset="0"/>
              </a:rPr>
              <a:t>is</a:t>
            </a:r>
            <a:endParaRPr lang="en-US" sz="2400">
              <a:solidFill>
                <a:srgbClr val="000000"/>
              </a:solidFill>
            </a:endParaRPr>
          </a:p>
        </p:txBody>
      </p:sp>
      <p:sp>
        <p:nvSpPr>
          <p:cNvPr id="35877" name="Rectangle 45"/>
          <p:cNvSpPr>
            <a:spLocks noChangeArrowheads="1"/>
          </p:cNvSpPr>
          <p:nvPr/>
        </p:nvSpPr>
        <p:spPr bwMode="auto">
          <a:xfrm>
            <a:off x="4797425" y="5154613"/>
            <a:ext cx="403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a:solidFill>
                  <a:srgbClr val="000000"/>
                </a:solidFill>
                <a:latin typeface="Cambria" pitchFamily="18" charset="0"/>
              </a:rPr>
              <a:t>is</a:t>
            </a:r>
            <a:endParaRPr lang="en-US" sz="2400">
              <a:solidFill>
                <a:srgbClr val="000000"/>
              </a:solidFill>
            </a:endParaRPr>
          </a:p>
        </p:txBody>
      </p:sp>
      <p:sp>
        <p:nvSpPr>
          <p:cNvPr id="35878" name="Rectangle 46"/>
          <p:cNvSpPr>
            <a:spLocks noChangeArrowheads="1"/>
          </p:cNvSpPr>
          <p:nvPr/>
        </p:nvSpPr>
        <p:spPr bwMode="auto">
          <a:xfrm>
            <a:off x="4797425" y="6029325"/>
            <a:ext cx="403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a:solidFill>
                  <a:srgbClr val="008000"/>
                </a:solidFill>
                <a:latin typeface="Cambria" pitchFamily="18" charset="0"/>
              </a:rPr>
              <a:t>is</a:t>
            </a:r>
            <a:endParaRPr lang="en-US" sz="2400">
              <a:solidFill>
                <a:srgbClr val="008000"/>
              </a:solidFill>
            </a:endParaRPr>
          </a:p>
        </p:txBody>
      </p:sp>
    </p:spTree>
    <p:extLst>
      <p:ext uri="{BB962C8B-B14F-4D97-AF65-F5344CB8AC3E}">
        <p14:creationId xmlns:p14="http://schemas.microsoft.com/office/powerpoint/2010/main" val="19349870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ounded Rectangle 36"/>
          <p:cNvSpPr>
            <a:spLocks noChangeArrowheads="1"/>
          </p:cNvSpPr>
          <p:nvPr/>
        </p:nvSpPr>
        <p:spPr bwMode="auto">
          <a:xfrm>
            <a:off x="228600" y="1600200"/>
            <a:ext cx="8610600" cy="1219200"/>
          </a:xfrm>
          <a:prstGeom prst="roundRect">
            <a:avLst>
              <a:gd name="adj" fmla="val 16667"/>
            </a:avLst>
          </a:prstGeom>
          <a:solidFill>
            <a:srgbClr val="CCECFF"/>
          </a:solidFill>
          <a:ln>
            <a:noFill/>
          </a:ln>
          <a:extLst>
            <a:ext uri="{91240B29-F687-4F45-9708-019B960494DF}">
              <a14:hiddenLine xmlns:a14="http://schemas.microsoft.com/office/drawing/2010/main" w="28575" algn="ctr">
                <a:solidFill>
                  <a:srgbClr val="000000"/>
                </a:solidFill>
                <a:round/>
                <a:headEnd/>
                <a:tailEnd/>
              </a14:hiddenLine>
            </a:ext>
          </a:extLst>
        </p:spPr>
        <p:txBody>
          <a:bodyPr>
            <a:spAutoFit/>
          </a:bodyPr>
          <a:lstStyle/>
          <a:p>
            <a:pPr eaLnBrk="0" fontAlgn="base" hangingPunct="0">
              <a:spcBef>
                <a:spcPct val="0"/>
              </a:spcBef>
              <a:spcAft>
                <a:spcPct val="0"/>
              </a:spcAft>
            </a:pPr>
            <a:endParaRPr lang="en-US" sz="2400">
              <a:solidFill>
                <a:srgbClr val="000000"/>
              </a:solidFill>
            </a:endParaRPr>
          </a:p>
        </p:txBody>
      </p:sp>
      <p:sp>
        <p:nvSpPr>
          <p:cNvPr id="36867" name="Text Box 2"/>
          <p:cNvSpPr txBox="1">
            <a:spLocks noChangeArrowheads="1"/>
          </p:cNvSpPr>
          <p:nvPr/>
        </p:nvSpPr>
        <p:spPr bwMode="auto">
          <a:xfrm>
            <a:off x="1066800" y="228600"/>
            <a:ext cx="7086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4200" i="1" dirty="0">
                <a:solidFill>
                  <a:srgbClr val="000000"/>
                </a:solidFill>
                <a:latin typeface="Cambria" panose="02040503050406030204" pitchFamily="18" charset="0"/>
              </a:rPr>
              <a:t>Lists </a:t>
            </a:r>
            <a:r>
              <a:rPr lang="en-US" sz="4200" dirty="0">
                <a:solidFill>
                  <a:srgbClr val="000000"/>
                </a:solidFill>
                <a:latin typeface="Cambria" panose="02040503050406030204" pitchFamily="18" charset="0"/>
              </a:rPr>
              <a:t>~ collections of </a:t>
            </a:r>
            <a:r>
              <a:rPr lang="en-US" sz="4200" i="1" dirty="0">
                <a:solidFill>
                  <a:srgbClr val="000000"/>
                </a:solidFill>
                <a:latin typeface="Cambria" panose="02040503050406030204" pitchFamily="18" charset="0"/>
              </a:rPr>
              <a:t>any </a:t>
            </a:r>
            <a:r>
              <a:rPr lang="en-US" sz="4200" dirty="0">
                <a:solidFill>
                  <a:srgbClr val="000000"/>
                </a:solidFill>
                <a:latin typeface="Cambria" panose="02040503050406030204" pitchFamily="18" charset="0"/>
              </a:rPr>
              <a:t>data</a:t>
            </a:r>
            <a:endParaRPr lang="en-US" sz="4200" i="1" dirty="0">
              <a:solidFill>
                <a:srgbClr val="000000"/>
              </a:solidFill>
              <a:latin typeface="Cambria" panose="02040503050406030204" pitchFamily="18" charset="0"/>
            </a:endParaRPr>
          </a:p>
        </p:txBody>
      </p:sp>
      <p:sp>
        <p:nvSpPr>
          <p:cNvPr id="36868" name="Line 24"/>
          <p:cNvSpPr>
            <a:spLocks noChangeShapeType="1"/>
          </p:cNvSpPr>
          <p:nvPr/>
        </p:nvSpPr>
        <p:spPr bwMode="auto">
          <a:xfrm flipV="1">
            <a:off x="3194050" y="2473325"/>
            <a:ext cx="1771650" cy="1014413"/>
          </a:xfrm>
          <a:prstGeom prst="line">
            <a:avLst/>
          </a:prstGeom>
          <a:noFill/>
          <a:ln w="19050">
            <a:solidFill>
              <a:schemeClr val="accent2"/>
            </a:solidFill>
            <a:round/>
            <a:headEnd/>
            <a:tailEnd type="triangle" w="lg" len="lg"/>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6869" name="Text Box 6"/>
          <p:cNvSpPr txBox="1">
            <a:spLocks noChangeArrowheads="1"/>
          </p:cNvSpPr>
          <p:nvPr/>
        </p:nvSpPr>
        <p:spPr bwMode="auto">
          <a:xfrm>
            <a:off x="228600" y="1905000"/>
            <a:ext cx="8763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3200" b="1">
                <a:solidFill>
                  <a:srgbClr val="000000"/>
                </a:solidFill>
                <a:latin typeface="Courier New" pitchFamily="49" charset="0"/>
              </a:rPr>
              <a:t>L = [ 3.14, [2,40], </a:t>
            </a:r>
            <a:r>
              <a:rPr lang="en-US" sz="3200" b="1">
                <a:solidFill>
                  <a:srgbClr val="008000"/>
                </a:solidFill>
                <a:latin typeface="Courier New" pitchFamily="49" charset="0"/>
              </a:rPr>
              <a:t>'third'</a:t>
            </a:r>
            <a:r>
              <a:rPr lang="en-US" sz="3200" b="1">
                <a:solidFill>
                  <a:srgbClr val="000000"/>
                </a:solidFill>
                <a:latin typeface="Courier New" pitchFamily="49" charset="0"/>
              </a:rPr>
              <a:t>, 42 ] </a:t>
            </a:r>
          </a:p>
        </p:txBody>
      </p:sp>
      <p:sp>
        <p:nvSpPr>
          <p:cNvPr id="36870" name="Text Box 9"/>
          <p:cNvSpPr txBox="1">
            <a:spLocks noChangeArrowheads="1"/>
          </p:cNvSpPr>
          <p:nvPr/>
        </p:nvSpPr>
        <p:spPr bwMode="auto">
          <a:xfrm>
            <a:off x="4800600" y="3276600"/>
            <a:ext cx="30353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a:solidFill>
                  <a:srgbClr val="333399"/>
                </a:solidFill>
                <a:latin typeface="Calibri" pitchFamily="34" charset="0"/>
              </a:rPr>
              <a:t>Square brackets tell python you want a list.</a:t>
            </a:r>
          </a:p>
        </p:txBody>
      </p:sp>
      <p:sp>
        <p:nvSpPr>
          <p:cNvPr id="36871" name="Rectangle 21"/>
          <p:cNvSpPr>
            <a:spLocks noChangeArrowheads="1"/>
          </p:cNvSpPr>
          <p:nvPr/>
        </p:nvSpPr>
        <p:spPr bwMode="auto">
          <a:xfrm>
            <a:off x="381000" y="3276600"/>
            <a:ext cx="3124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0"/>
              </a:spcBef>
              <a:spcAft>
                <a:spcPct val="0"/>
              </a:spcAft>
            </a:pPr>
            <a:r>
              <a:rPr lang="en-US" sz="2400">
                <a:solidFill>
                  <a:srgbClr val="333399"/>
                </a:solidFill>
                <a:latin typeface="Calibri" pitchFamily="34" charset="0"/>
              </a:rPr>
              <a:t>Commas  separate elements.</a:t>
            </a:r>
          </a:p>
        </p:txBody>
      </p:sp>
      <p:sp>
        <p:nvSpPr>
          <p:cNvPr id="36872" name="Line 24"/>
          <p:cNvSpPr>
            <a:spLocks noChangeShapeType="1"/>
          </p:cNvSpPr>
          <p:nvPr/>
        </p:nvSpPr>
        <p:spPr bwMode="auto">
          <a:xfrm flipV="1">
            <a:off x="6705600" y="2438400"/>
            <a:ext cx="1752600" cy="838200"/>
          </a:xfrm>
          <a:prstGeom prst="line">
            <a:avLst/>
          </a:prstGeom>
          <a:noFill/>
          <a:ln w="19050">
            <a:solidFill>
              <a:schemeClr val="accent2"/>
            </a:solidFill>
            <a:round/>
            <a:headEnd/>
            <a:tailEnd type="triangle" w="lg" len="lg"/>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6873" name="Line 24"/>
          <p:cNvSpPr>
            <a:spLocks noChangeShapeType="1"/>
          </p:cNvSpPr>
          <p:nvPr/>
        </p:nvSpPr>
        <p:spPr bwMode="auto">
          <a:xfrm flipH="1" flipV="1">
            <a:off x="1785938" y="2459038"/>
            <a:ext cx="4840287" cy="830262"/>
          </a:xfrm>
          <a:prstGeom prst="line">
            <a:avLst/>
          </a:prstGeom>
          <a:noFill/>
          <a:ln w="19050">
            <a:solidFill>
              <a:schemeClr val="accent2"/>
            </a:solidFill>
            <a:round/>
            <a:headEnd/>
            <a:tailEnd type="triangle" w="lg" len="lg"/>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Tree>
    <p:extLst>
      <p:ext uri="{BB962C8B-B14F-4D97-AF65-F5344CB8AC3E}">
        <p14:creationId xmlns:p14="http://schemas.microsoft.com/office/powerpoint/2010/main" val="42354559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ounded Rectangle 36"/>
          <p:cNvSpPr>
            <a:spLocks noChangeArrowheads="1"/>
          </p:cNvSpPr>
          <p:nvPr/>
        </p:nvSpPr>
        <p:spPr bwMode="auto">
          <a:xfrm>
            <a:off x="228600" y="1600200"/>
            <a:ext cx="8610600" cy="1219200"/>
          </a:xfrm>
          <a:prstGeom prst="roundRect">
            <a:avLst>
              <a:gd name="adj" fmla="val 16667"/>
            </a:avLst>
          </a:prstGeom>
          <a:solidFill>
            <a:srgbClr val="CCECFF"/>
          </a:solidFill>
          <a:ln>
            <a:noFill/>
          </a:ln>
          <a:extLst>
            <a:ext uri="{91240B29-F687-4F45-9708-019B960494DF}">
              <a14:hiddenLine xmlns:a14="http://schemas.microsoft.com/office/drawing/2010/main" w="28575" algn="ctr">
                <a:solidFill>
                  <a:srgbClr val="000000"/>
                </a:solidFill>
                <a:round/>
                <a:headEnd/>
                <a:tailEnd/>
              </a14:hiddenLine>
            </a:ext>
          </a:extLst>
        </p:spPr>
        <p:txBody>
          <a:bodyPr>
            <a:spAutoFit/>
          </a:bodyPr>
          <a:lstStyle/>
          <a:p>
            <a:pPr eaLnBrk="0" fontAlgn="base" hangingPunct="0">
              <a:spcBef>
                <a:spcPct val="0"/>
              </a:spcBef>
              <a:spcAft>
                <a:spcPct val="0"/>
              </a:spcAft>
            </a:pPr>
            <a:endParaRPr lang="en-US" sz="2400">
              <a:solidFill>
                <a:srgbClr val="000000"/>
              </a:solidFill>
            </a:endParaRPr>
          </a:p>
        </p:txBody>
      </p:sp>
      <p:sp>
        <p:nvSpPr>
          <p:cNvPr id="37891" name="Text Box 6"/>
          <p:cNvSpPr txBox="1">
            <a:spLocks noChangeArrowheads="1"/>
          </p:cNvSpPr>
          <p:nvPr/>
        </p:nvSpPr>
        <p:spPr bwMode="auto">
          <a:xfrm>
            <a:off x="228600" y="1905000"/>
            <a:ext cx="8763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3200" b="1">
                <a:solidFill>
                  <a:srgbClr val="000000"/>
                </a:solidFill>
                <a:latin typeface="Courier New" pitchFamily="49" charset="0"/>
              </a:rPr>
              <a:t>L = [ 3.14, [2,40], </a:t>
            </a:r>
            <a:r>
              <a:rPr lang="en-US" sz="3200" b="1">
                <a:solidFill>
                  <a:srgbClr val="008000"/>
                </a:solidFill>
                <a:latin typeface="Courier New" pitchFamily="49" charset="0"/>
              </a:rPr>
              <a:t>'third'</a:t>
            </a:r>
            <a:r>
              <a:rPr lang="en-US" sz="3200" b="1">
                <a:solidFill>
                  <a:srgbClr val="000000"/>
                </a:solidFill>
                <a:latin typeface="Courier New" pitchFamily="49" charset="0"/>
              </a:rPr>
              <a:t>, 42 ] </a:t>
            </a:r>
          </a:p>
        </p:txBody>
      </p:sp>
      <p:sp>
        <p:nvSpPr>
          <p:cNvPr id="37892" name="Text Box 10"/>
          <p:cNvSpPr txBox="1">
            <a:spLocks noChangeArrowheads="1"/>
          </p:cNvSpPr>
          <p:nvPr/>
        </p:nvSpPr>
        <p:spPr bwMode="auto">
          <a:xfrm>
            <a:off x="152400" y="3240088"/>
            <a:ext cx="17033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3200" b="1">
                <a:solidFill>
                  <a:srgbClr val="000000"/>
                </a:solidFill>
                <a:latin typeface="Courier New" pitchFamily="49" charset="0"/>
              </a:rPr>
              <a:t>len(L)</a:t>
            </a:r>
          </a:p>
        </p:txBody>
      </p:sp>
      <p:sp>
        <p:nvSpPr>
          <p:cNvPr id="37893" name="Text Box 12"/>
          <p:cNvSpPr txBox="1">
            <a:spLocks noChangeArrowheads="1"/>
          </p:cNvSpPr>
          <p:nvPr/>
        </p:nvSpPr>
        <p:spPr bwMode="auto">
          <a:xfrm>
            <a:off x="3048000" y="3240088"/>
            <a:ext cx="17033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3200" b="1">
                <a:solidFill>
                  <a:srgbClr val="000000"/>
                </a:solidFill>
                <a:latin typeface="Courier New" pitchFamily="49" charset="0"/>
              </a:rPr>
              <a:t>L[0]</a:t>
            </a:r>
          </a:p>
        </p:txBody>
      </p:sp>
      <p:sp>
        <p:nvSpPr>
          <p:cNvPr id="37894" name="Text Box 13"/>
          <p:cNvSpPr txBox="1">
            <a:spLocks noChangeArrowheads="1"/>
          </p:cNvSpPr>
          <p:nvPr/>
        </p:nvSpPr>
        <p:spPr bwMode="auto">
          <a:xfrm>
            <a:off x="6019800" y="3240088"/>
            <a:ext cx="17033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3200" b="1">
                <a:solidFill>
                  <a:srgbClr val="000000"/>
                </a:solidFill>
                <a:latin typeface="Courier New" pitchFamily="49" charset="0"/>
              </a:rPr>
              <a:t>L[0:1]</a:t>
            </a:r>
          </a:p>
        </p:txBody>
      </p:sp>
      <p:sp>
        <p:nvSpPr>
          <p:cNvPr id="37895" name="Text Box 19"/>
          <p:cNvSpPr txBox="1">
            <a:spLocks noChangeArrowheads="1"/>
          </p:cNvSpPr>
          <p:nvPr/>
        </p:nvSpPr>
        <p:spPr bwMode="auto">
          <a:xfrm>
            <a:off x="6107113" y="5114925"/>
            <a:ext cx="2808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400" b="1" i="1">
                <a:solidFill>
                  <a:srgbClr val="000000"/>
                </a:solidFill>
                <a:latin typeface="Times New Roman" pitchFamily="18" charset="0"/>
              </a:rPr>
              <a:t>always </a:t>
            </a:r>
            <a:r>
              <a:rPr lang="en-US" sz="1400" i="1">
                <a:solidFill>
                  <a:srgbClr val="000000"/>
                </a:solidFill>
                <a:latin typeface="Times New Roman" pitchFamily="18" charset="0"/>
              </a:rPr>
              <a:t>returns the same type, and </a:t>
            </a:r>
            <a:r>
              <a:rPr lang="en-US" sz="1400" b="1" i="1">
                <a:solidFill>
                  <a:srgbClr val="000000"/>
                </a:solidFill>
                <a:latin typeface="Times New Roman" pitchFamily="18" charset="0"/>
              </a:rPr>
              <a:t>always </a:t>
            </a:r>
            <a:r>
              <a:rPr lang="en-US" sz="1400" i="1">
                <a:solidFill>
                  <a:srgbClr val="000000"/>
                </a:solidFill>
                <a:latin typeface="Times New Roman" pitchFamily="18" charset="0"/>
              </a:rPr>
              <a:t>returns a </a:t>
            </a:r>
            <a:r>
              <a:rPr lang="en-US" sz="1400" b="1" i="1">
                <a:solidFill>
                  <a:srgbClr val="000000"/>
                </a:solidFill>
                <a:latin typeface="Times New Roman" pitchFamily="18" charset="0"/>
              </a:rPr>
              <a:t>sub</a:t>
            </a:r>
            <a:r>
              <a:rPr lang="en-US" sz="1400" i="1">
                <a:solidFill>
                  <a:srgbClr val="000000"/>
                </a:solidFill>
                <a:latin typeface="Times New Roman" pitchFamily="18" charset="0"/>
              </a:rPr>
              <a:t>structure! </a:t>
            </a:r>
            <a:endParaRPr lang="en-US" sz="1400" b="1" i="1">
              <a:solidFill>
                <a:srgbClr val="000000"/>
              </a:solidFill>
              <a:latin typeface="Times New Roman" pitchFamily="18" charset="0"/>
            </a:endParaRPr>
          </a:p>
        </p:txBody>
      </p:sp>
      <p:sp>
        <p:nvSpPr>
          <p:cNvPr id="37896" name="Text Box 20"/>
          <p:cNvSpPr txBox="1">
            <a:spLocks noChangeArrowheads="1"/>
          </p:cNvSpPr>
          <p:nvPr/>
        </p:nvSpPr>
        <p:spPr bwMode="auto">
          <a:xfrm>
            <a:off x="3124200" y="5222875"/>
            <a:ext cx="2514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400" b="1" i="1">
                <a:solidFill>
                  <a:srgbClr val="000000"/>
                </a:solidFill>
                <a:latin typeface="Times New Roman" pitchFamily="18" charset="0"/>
              </a:rPr>
              <a:t>could </a:t>
            </a:r>
            <a:r>
              <a:rPr lang="en-US" sz="1400" i="1">
                <a:solidFill>
                  <a:srgbClr val="000000"/>
                </a:solidFill>
                <a:latin typeface="Times New Roman" pitchFamily="18" charset="0"/>
              </a:rPr>
              <a:t>return a different type</a:t>
            </a:r>
            <a:endParaRPr lang="en-US" sz="1400">
              <a:solidFill>
                <a:srgbClr val="000000"/>
              </a:solidFill>
              <a:latin typeface="Times New Roman" pitchFamily="18" charset="0"/>
            </a:endParaRPr>
          </a:p>
        </p:txBody>
      </p:sp>
      <p:sp>
        <p:nvSpPr>
          <p:cNvPr id="37897" name="Rectangle 35"/>
          <p:cNvSpPr>
            <a:spLocks noChangeArrowheads="1"/>
          </p:cNvSpPr>
          <p:nvPr/>
        </p:nvSpPr>
        <p:spPr bwMode="auto">
          <a:xfrm>
            <a:off x="6989763" y="4724400"/>
            <a:ext cx="93503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fontAlgn="base" hangingPunct="0">
              <a:spcBef>
                <a:spcPct val="0"/>
              </a:spcBef>
              <a:spcAft>
                <a:spcPct val="0"/>
              </a:spcAft>
            </a:pPr>
            <a:r>
              <a:rPr lang="en-US" sz="2100" b="1">
                <a:solidFill>
                  <a:srgbClr val="0000DF"/>
                </a:solidFill>
                <a:latin typeface="Calibri" pitchFamily="34" charset="0"/>
              </a:rPr>
              <a:t>slicing </a:t>
            </a:r>
            <a:endParaRPr lang="en-US" sz="2100">
              <a:solidFill>
                <a:srgbClr val="0000DF"/>
              </a:solidFill>
              <a:latin typeface="Calibri" pitchFamily="34" charset="0"/>
            </a:endParaRPr>
          </a:p>
        </p:txBody>
      </p:sp>
      <p:sp>
        <p:nvSpPr>
          <p:cNvPr id="37898" name="Rectangle 36"/>
          <p:cNvSpPr>
            <a:spLocks noChangeArrowheads="1"/>
          </p:cNvSpPr>
          <p:nvPr/>
        </p:nvSpPr>
        <p:spPr bwMode="auto">
          <a:xfrm>
            <a:off x="3729038" y="4724400"/>
            <a:ext cx="11938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fontAlgn="base" hangingPunct="0">
              <a:spcBef>
                <a:spcPct val="0"/>
              </a:spcBef>
              <a:spcAft>
                <a:spcPct val="0"/>
              </a:spcAft>
            </a:pPr>
            <a:r>
              <a:rPr lang="en-US" sz="2100" b="1">
                <a:solidFill>
                  <a:srgbClr val="0000DF"/>
                </a:solidFill>
                <a:latin typeface="Calibri" pitchFamily="34" charset="0"/>
              </a:rPr>
              <a:t>indexing </a:t>
            </a:r>
            <a:endParaRPr lang="en-US" sz="2100">
              <a:solidFill>
                <a:srgbClr val="0000DF"/>
              </a:solidFill>
              <a:latin typeface="Calibri" pitchFamily="34" charset="0"/>
            </a:endParaRPr>
          </a:p>
        </p:txBody>
      </p:sp>
      <p:sp>
        <p:nvSpPr>
          <p:cNvPr id="37899" name="Rectangle 36"/>
          <p:cNvSpPr>
            <a:spLocks noChangeArrowheads="1"/>
          </p:cNvSpPr>
          <p:nvPr/>
        </p:nvSpPr>
        <p:spPr bwMode="auto">
          <a:xfrm>
            <a:off x="990600" y="4724400"/>
            <a:ext cx="8937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fontAlgn="base" hangingPunct="0">
              <a:spcBef>
                <a:spcPct val="0"/>
              </a:spcBef>
              <a:spcAft>
                <a:spcPct val="0"/>
              </a:spcAft>
            </a:pPr>
            <a:r>
              <a:rPr lang="en-US" sz="2100" b="1">
                <a:solidFill>
                  <a:srgbClr val="0000DF"/>
                </a:solidFill>
                <a:latin typeface="Calibri" pitchFamily="34" charset="0"/>
              </a:rPr>
              <a:t>length</a:t>
            </a:r>
            <a:endParaRPr lang="en-US" sz="2100">
              <a:solidFill>
                <a:srgbClr val="0000DF"/>
              </a:solidFill>
              <a:latin typeface="Calibri" pitchFamily="34" charset="0"/>
            </a:endParaRPr>
          </a:p>
        </p:txBody>
      </p:sp>
      <p:cxnSp>
        <p:nvCxnSpPr>
          <p:cNvPr id="37900" name="Straight Connector 22"/>
          <p:cNvCxnSpPr>
            <a:cxnSpLocks noChangeShapeType="1"/>
          </p:cNvCxnSpPr>
          <p:nvPr/>
        </p:nvCxnSpPr>
        <p:spPr bwMode="auto">
          <a:xfrm rot="5400000">
            <a:off x="1524000" y="4343400"/>
            <a:ext cx="24384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7901" name="Straight Connector 25"/>
          <p:cNvCxnSpPr>
            <a:cxnSpLocks noChangeShapeType="1"/>
          </p:cNvCxnSpPr>
          <p:nvPr/>
        </p:nvCxnSpPr>
        <p:spPr bwMode="auto">
          <a:xfrm rot="5400000">
            <a:off x="4648200" y="4343400"/>
            <a:ext cx="24384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37902" name="Rounded Rectangle 26"/>
          <p:cNvSpPr>
            <a:spLocks noChangeArrowheads="1"/>
          </p:cNvSpPr>
          <p:nvPr/>
        </p:nvSpPr>
        <p:spPr bwMode="auto">
          <a:xfrm>
            <a:off x="381000" y="5762625"/>
            <a:ext cx="8534400" cy="990600"/>
          </a:xfrm>
          <a:prstGeom prst="roundRect">
            <a:avLst>
              <a:gd name="adj" fmla="val 23769"/>
            </a:avLst>
          </a:prstGeom>
          <a:solidFill>
            <a:srgbClr val="CCECFF"/>
          </a:solidFill>
          <a:ln>
            <a:noFill/>
          </a:ln>
          <a:extLst>
            <a:ext uri="{91240B29-F687-4F45-9708-019B960494DF}">
              <a14:hiddenLine xmlns:a14="http://schemas.microsoft.com/office/drawing/2010/main" w="28575" algn="ctr">
                <a:solidFill>
                  <a:srgbClr val="000000"/>
                </a:solidFill>
                <a:round/>
                <a:headEnd/>
                <a:tailEnd/>
              </a14:hiddenLine>
            </a:ext>
          </a:extLst>
        </p:spPr>
        <p:txBody>
          <a:bodyPr>
            <a:spAutoFit/>
          </a:bodyPr>
          <a:lstStyle/>
          <a:p>
            <a:pPr eaLnBrk="0" fontAlgn="base" hangingPunct="0">
              <a:spcBef>
                <a:spcPct val="0"/>
              </a:spcBef>
              <a:spcAft>
                <a:spcPct val="0"/>
              </a:spcAft>
            </a:pPr>
            <a:endParaRPr lang="en-US" sz="2400">
              <a:solidFill>
                <a:srgbClr val="000000"/>
              </a:solidFill>
            </a:endParaRPr>
          </a:p>
        </p:txBody>
      </p:sp>
      <p:sp>
        <p:nvSpPr>
          <p:cNvPr id="37903" name="Text Box 14"/>
          <p:cNvSpPr txBox="1">
            <a:spLocks noChangeArrowheads="1"/>
          </p:cNvSpPr>
          <p:nvPr/>
        </p:nvSpPr>
        <p:spPr bwMode="auto">
          <a:xfrm>
            <a:off x="2667000" y="5983288"/>
            <a:ext cx="1219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3200" b="1">
                <a:solidFill>
                  <a:srgbClr val="1E16E4"/>
                </a:solidFill>
                <a:latin typeface="Courier New" pitchFamily="49" charset="0"/>
              </a:rPr>
              <a:t>'hi'</a:t>
            </a:r>
            <a:endParaRPr lang="en-US" b="1">
              <a:solidFill>
                <a:srgbClr val="1E16E4"/>
              </a:solidFill>
              <a:latin typeface="Courier New" pitchFamily="49" charset="0"/>
            </a:endParaRPr>
          </a:p>
        </p:txBody>
      </p:sp>
      <p:sp>
        <p:nvSpPr>
          <p:cNvPr id="37904" name="Text Box 15"/>
          <p:cNvSpPr txBox="1">
            <a:spLocks noChangeArrowheads="1"/>
          </p:cNvSpPr>
          <p:nvPr/>
        </p:nvSpPr>
        <p:spPr bwMode="auto">
          <a:xfrm>
            <a:off x="495300" y="5934075"/>
            <a:ext cx="1866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1800">
                <a:solidFill>
                  <a:srgbClr val="000000"/>
                </a:solidFill>
                <a:latin typeface="Cambria" pitchFamily="18" charset="0"/>
              </a:rPr>
              <a:t>From </a:t>
            </a:r>
            <a:r>
              <a:rPr lang="en-US" sz="1800" b="1">
                <a:solidFill>
                  <a:srgbClr val="000000"/>
                </a:solidFill>
                <a:latin typeface="Courier New" pitchFamily="49" charset="0"/>
              </a:rPr>
              <a:t>L</a:t>
            </a:r>
            <a:r>
              <a:rPr lang="en-US" sz="1800">
                <a:solidFill>
                  <a:srgbClr val="000000"/>
                </a:solidFill>
                <a:latin typeface="Cambria" pitchFamily="18" charset="0"/>
              </a:rPr>
              <a:t> how could you get</a:t>
            </a:r>
          </a:p>
        </p:txBody>
      </p:sp>
      <p:sp>
        <p:nvSpPr>
          <p:cNvPr id="37905" name="Text Box 2"/>
          <p:cNvSpPr txBox="1">
            <a:spLocks noChangeArrowheads="1"/>
          </p:cNvSpPr>
          <p:nvPr/>
        </p:nvSpPr>
        <p:spPr bwMode="auto">
          <a:xfrm>
            <a:off x="1066800" y="228600"/>
            <a:ext cx="7086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4200" i="1" dirty="0">
                <a:solidFill>
                  <a:srgbClr val="000000"/>
                </a:solidFill>
                <a:latin typeface="Cambria" panose="02040503050406030204" pitchFamily="18" charset="0"/>
              </a:rPr>
              <a:t>Lists </a:t>
            </a:r>
            <a:r>
              <a:rPr lang="en-US" sz="4200" dirty="0">
                <a:solidFill>
                  <a:srgbClr val="000000"/>
                </a:solidFill>
                <a:latin typeface="Cambria" panose="02040503050406030204" pitchFamily="18" charset="0"/>
              </a:rPr>
              <a:t>~ collections of </a:t>
            </a:r>
            <a:r>
              <a:rPr lang="en-US" sz="4200" i="1" dirty="0">
                <a:solidFill>
                  <a:srgbClr val="000000"/>
                </a:solidFill>
                <a:latin typeface="Cambria" panose="02040503050406030204" pitchFamily="18" charset="0"/>
              </a:rPr>
              <a:t>any </a:t>
            </a:r>
            <a:r>
              <a:rPr lang="en-US" sz="4200" dirty="0">
                <a:solidFill>
                  <a:srgbClr val="000000"/>
                </a:solidFill>
                <a:latin typeface="Cambria" panose="02040503050406030204" pitchFamily="18" charset="0"/>
              </a:rPr>
              <a:t>data</a:t>
            </a:r>
            <a:endParaRPr lang="en-US" sz="4200" i="1" dirty="0">
              <a:solidFill>
                <a:srgbClr val="000000"/>
              </a:solidFill>
              <a:latin typeface="Cambria" panose="02040503050406030204" pitchFamily="18" charset="0"/>
            </a:endParaRPr>
          </a:p>
        </p:txBody>
      </p:sp>
    </p:spTree>
    <p:extLst>
      <p:ext uri="{BB962C8B-B14F-4D97-AF65-F5344CB8AC3E}">
        <p14:creationId xmlns:p14="http://schemas.microsoft.com/office/powerpoint/2010/main" val="12413453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ChangeArrowheads="1"/>
          </p:cNvSpPr>
          <p:nvPr/>
        </p:nvSpPr>
        <p:spPr bwMode="auto">
          <a:xfrm>
            <a:off x="228600" y="2401888"/>
            <a:ext cx="220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1400">
                <a:solidFill>
                  <a:srgbClr val="000000"/>
                </a:solidFill>
                <a:latin typeface="Times" pitchFamily="-106" charset="0"/>
              </a:rPr>
              <a:t>What is  </a:t>
            </a:r>
            <a:r>
              <a:rPr lang="en-US" sz="1400" b="1">
                <a:solidFill>
                  <a:srgbClr val="000000"/>
                </a:solidFill>
                <a:latin typeface="Courier New" pitchFamily="49" charset="0"/>
              </a:rPr>
              <a:t>len(pi)</a:t>
            </a:r>
          </a:p>
        </p:txBody>
      </p:sp>
      <p:sp>
        <p:nvSpPr>
          <p:cNvPr id="38915" name="Rectangle 7"/>
          <p:cNvSpPr>
            <a:spLocks noChangeArrowheads="1"/>
          </p:cNvSpPr>
          <p:nvPr/>
        </p:nvSpPr>
        <p:spPr bwMode="auto">
          <a:xfrm>
            <a:off x="228600" y="5221288"/>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1400">
                <a:solidFill>
                  <a:srgbClr val="000000"/>
                </a:solidFill>
                <a:latin typeface="Times" pitchFamily="-106" charset="0"/>
              </a:rPr>
              <a:t>What slice of  </a:t>
            </a:r>
            <a:r>
              <a:rPr lang="en-US" sz="1400" b="1">
                <a:solidFill>
                  <a:srgbClr val="000000"/>
                </a:solidFill>
                <a:latin typeface="Courier New" pitchFamily="49" charset="0"/>
              </a:rPr>
              <a:t>pi</a:t>
            </a:r>
            <a:r>
              <a:rPr lang="en-US" sz="1400">
                <a:solidFill>
                  <a:srgbClr val="000000"/>
                </a:solidFill>
                <a:latin typeface="Times" pitchFamily="-106" charset="0"/>
              </a:rPr>
              <a:t> is </a:t>
            </a:r>
            <a:r>
              <a:rPr lang="en-US" sz="1400" b="1">
                <a:solidFill>
                  <a:srgbClr val="000000"/>
                </a:solidFill>
                <a:latin typeface="Courier New" pitchFamily="49" charset="0"/>
              </a:rPr>
              <a:t>[3,4,5]</a:t>
            </a:r>
          </a:p>
        </p:txBody>
      </p:sp>
      <p:sp>
        <p:nvSpPr>
          <p:cNvPr id="38916" name="Rectangle 11"/>
          <p:cNvSpPr>
            <a:spLocks noChangeArrowheads="1"/>
          </p:cNvSpPr>
          <p:nvPr/>
        </p:nvSpPr>
        <p:spPr bwMode="auto">
          <a:xfrm>
            <a:off x="2362200" y="6086475"/>
            <a:ext cx="66294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lnSpc>
                <a:spcPct val="70000"/>
              </a:lnSpc>
              <a:spcBef>
                <a:spcPct val="0"/>
              </a:spcBef>
              <a:spcAft>
                <a:spcPct val="0"/>
              </a:spcAft>
            </a:pPr>
            <a:r>
              <a:rPr lang="en-US" sz="1400">
                <a:solidFill>
                  <a:srgbClr val="000000"/>
                </a:solidFill>
                <a:latin typeface="Times" pitchFamily="-106" charset="0"/>
              </a:rPr>
              <a:t>What are </a:t>
            </a:r>
            <a:r>
              <a:rPr lang="en-US" sz="1400" b="1">
                <a:solidFill>
                  <a:srgbClr val="000000"/>
                </a:solidFill>
                <a:latin typeface="Courier New" pitchFamily="49" charset="0"/>
              </a:rPr>
              <a:t> pi[0]*(pi[1] + pi[2])</a:t>
            </a:r>
            <a:r>
              <a:rPr lang="en-US" sz="1400">
                <a:solidFill>
                  <a:srgbClr val="000000"/>
                </a:solidFill>
                <a:latin typeface="Times" pitchFamily="-106" charset="0"/>
              </a:rPr>
              <a:t>   and   </a:t>
            </a:r>
            <a:r>
              <a:rPr lang="en-US" sz="1400" b="1">
                <a:solidFill>
                  <a:srgbClr val="000000"/>
                </a:solidFill>
                <a:latin typeface="Courier New" pitchFamily="49" charset="0"/>
              </a:rPr>
              <a:t>pi[0]*(pi[1:2] + pi[2:3])</a:t>
            </a:r>
            <a:r>
              <a:rPr lang="en-US" sz="1400">
                <a:solidFill>
                  <a:srgbClr val="000000"/>
                </a:solidFill>
                <a:latin typeface="Times" pitchFamily="-106" charset="0"/>
              </a:rPr>
              <a:t> ?</a:t>
            </a:r>
            <a:endParaRPr lang="en-US" sz="1400">
              <a:solidFill>
                <a:srgbClr val="000000"/>
              </a:solidFill>
            </a:endParaRPr>
          </a:p>
        </p:txBody>
      </p:sp>
      <p:sp>
        <p:nvSpPr>
          <p:cNvPr id="38917" name="Rectangle 14"/>
          <p:cNvSpPr>
            <a:spLocks noChangeArrowheads="1"/>
          </p:cNvSpPr>
          <p:nvPr/>
        </p:nvSpPr>
        <p:spPr bwMode="auto">
          <a:xfrm>
            <a:off x="228600" y="46609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1400">
                <a:solidFill>
                  <a:srgbClr val="000000"/>
                </a:solidFill>
                <a:latin typeface="Times" pitchFamily="-106" charset="0"/>
              </a:rPr>
              <a:t>What slice of  </a:t>
            </a:r>
            <a:r>
              <a:rPr lang="en-US" sz="1400" b="1">
                <a:solidFill>
                  <a:srgbClr val="000000"/>
                </a:solidFill>
                <a:latin typeface="Courier New" pitchFamily="49" charset="0"/>
              </a:rPr>
              <a:t>pi</a:t>
            </a:r>
            <a:r>
              <a:rPr lang="en-US" sz="1400">
                <a:solidFill>
                  <a:srgbClr val="000000"/>
                </a:solidFill>
                <a:latin typeface="Times" pitchFamily="-106" charset="0"/>
              </a:rPr>
              <a:t> is </a:t>
            </a:r>
            <a:r>
              <a:rPr lang="en-US" sz="1400" b="1">
                <a:solidFill>
                  <a:srgbClr val="000000"/>
                </a:solidFill>
                <a:latin typeface="Courier New" pitchFamily="49" charset="0"/>
              </a:rPr>
              <a:t>[3,1,4]</a:t>
            </a:r>
          </a:p>
        </p:txBody>
      </p:sp>
      <p:sp>
        <p:nvSpPr>
          <p:cNvPr id="38918" name="Line 16"/>
          <p:cNvSpPr>
            <a:spLocks noChangeShapeType="1"/>
          </p:cNvSpPr>
          <p:nvPr/>
        </p:nvSpPr>
        <p:spPr bwMode="auto">
          <a:xfrm>
            <a:off x="228600" y="6019800"/>
            <a:ext cx="868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8919" name="Line 19"/>
          <p:cNvSpPr>
            <a:spLocks noChangeShapeType="1"/>
          </p:cNvSpPr>
          <p:nvPr/>
        </p:nvSpPr>
        <p:spPr bwMode="auto">
          <a:xfrm flipV="1">
            <a:off x="4495800" y="2057400"/>
            <a:ext cx="4763" cy="3860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8920" name="Line 22"/>
          <p:cNvSpPr>
            <a:spLocks noChangeShapeType="1"/>
          </p:cNvSpPr>
          <p:nvPr/>
        </p:nvSpPr>
        <p:spPr bwMode="auto">
          <a:xfrm>
            <a:off x="228600" y="1981200"/>
            <a:ext cx="86026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8921" name="Rectangle 3"/>
          <p:cNvSpPr>
            <a:spLocks noChangeArrowheads="1"/>
          </p:cNvSpPr>
          <p:nvPr/>
        </p:nvSpPr>
        <p:spPr bwMode="auto">
          <a:xfrm>
            <a:off x="228600" y="2967038"/>
            <a:ext cx="220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1400">
                <a:solidFill>
                  <a:srgbClr val="000000"/>
                </a:solidFill>
                <a:latin typeface="Times" pitchFamily="-106" charset="0"/>
              </a:rPr>
              <a:t>What is  </a:t>
            </a:r>
            <a:r>
              <a:rPr lang="en-US" sz="1400" b="1">
                <a:solidFill>
                  <a:srgbClr val="000000"/>
                </a:solidFill>
                <a:latin typeface="Courier New" pitchFamily="49" charset="0"/>
              </a:rPr>
              <a:t>len(L)</a:t>
            </a:r>
          </a:p>
        </p:txBody>
      </p:sp>
      <p:sp>
        <p:nvSpPr>
          <p:cNvPr id="38922" name="Rectangle 3"/>
          <p:cNvSpPr>
            <a:spLocks noChangeArrowheads="1"/>
          </p:cNvSpPr>
          <p:nvPr/>
        </p:nvSpPr>
        <p:spPr bwMode="auto">
          <a:xfrm>
            <a:off x="228600" y="3530600"/>
            <a:ext cx="220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1400">
                <a:solidFill>
                  <a:srgbClr val="000000"/>
                </a:solidFill>
                <a:latin typeface="Times" pitchFamily="-106" charset="0"/>
              </a:rPr>
              <a:t>What is  </a:t>
            </a:r>
            <a:r>
              <a:rPr lang="en-US" sz="1400" b="1">
                <a:solidFill>
                  <a:srgbClr val="000000"/>
                </a:solidFill>
                <a:latin typeface="Courier New" pitchFamily="49" charset="0"/>
              </a:rPr>
              <a:t>len(L[1])</a:t>
            </a:r>
          </a:p>
        </p:txBody>
      </p:sp>
      <p:sp>
        <p:nvSpPr>
          <p:cNvPr id="38923" name="Rectangle 3"/>
          <p:cNvSpPr>
            <a:spLocks noChangeArrowheads="1"/>
          </p:cNvSpPr>
          <p:nvPr/>
        </p:nvSpPr>
        <p:spPr bwMode="auto">
          <a:xfrm>
            <a:off x="228600" y="4095750"/>
            <a:ext cx="220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1400">
                <a:solidFill>
                  <a:srgbClr val="000000"/>
                </a:solidFill>
                <a:latin typeface="Times" pitchFamily="-106" charset="0"/>
              </a:rPr>
              <a:t>What is  </a:t>
            </a:r>
            <a:r>
              <a:rPr lang="en-US" sz="1400" b="1">
                <a:solidFill>
                  <a:srgbClr val="000000"/>
                </a:solidFill>
                <a:latin typeface="Courier New" pitchFamily="49" charset="0"/>
              </a:rPr>
              <a:t>pi[2:4]</a:t>
            </a:r>
          </a:p>
        </p:txBody>
      </p:sp>
      <p:sp>
        <p:nvSpPr>
          <p:cNvPr id="38924" name="Rectangle 3"/>
          <p:cNvSpPr>
            <a:spLocks noChangeArrowheads="1"/>
          </p:cNvSpPr>
          <p:nvPr/>
        </p:nvSpPr>
        <p:spPr bwMode="auto">
          <a:xfrm>
            <a:off x="4732338" y="2401888"/>
            <a:ext cx="220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1400">
                <a:solidFill>
                  <a:srgbClr val="000000"/>
                </a:solidFill>
                <a:latin typeface="Times" pitchFamily="-106" charset="0"/>
              </a:rPr>
              <a:t>What is  </a:t>
            </a:r>
            <a:r>
              <a:rPr lang="en-US" sz="1400" b="1">
                <a:solidFill>
                  <a:srgbClr val="000000"/>
                </a:solidFill>
                <a:latin typeface="Courier New" pitchFamily="49" charset="0"/>
              </a:rPr>
              <a:t>L[0]</a:t>
            </a:r>
          </a:p>
        </p:txBody>
      </p:sp>
      <p:sp>
        <p:nvSpPr>
          <p:cNvPr id="38925" name="Rectangle 3"/>
          <p:cNvSpPr>
            <a:spLocks noChangeArrowheads="1"/>
          </p:cNvSpPr>
          <p:nvPr/>
        </p:nvSpPr>
        <p:spPr bwMode="auto">
          <a:xfrm>
            <a:off x="4732338" y="2967038"/>
            <a:ext cx="220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1400">
                <a:solidFill>
                  <a:srgbClr val="000000"/>
                </a:solidFill>
                <a:latin typeface="Times" pitchFamily="-106" charset="0"/>
              </a:rPr>
              <a:t>What is  </a:t>
            </a:r>
            <a:r>
              <a:rPr lang="en-US" sz="1400" b="1">
                <a:solidFill>
                  <a:srgbClr val="000000"/>
                </a:solidFill>
                <a:latin typeface="Courier New" pitchFamily="49" charset="0"/>
              </a:rPr>
              <a:t>L[0:1]</a:t>
            </a:r>
          </a:p>
        </p:txBody>
      </p:sp>
      <p:sp>
        <p:nvSpPr>
          <p:cNvPr id="38926" name="Rectangle 3"/>
          <p:cNvSpPr>
            <a:spLocks noChangeArrowheads="1"/>
          </p:cNvSpPr>
          <p:nvPr/>
        </p:nvSpPr>
        <p:spPr bwMode="auto">
          <a:xfrm>
            <a:off x="4732338" y="3530600"/>
            <a:ext cx="220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1400">
                <a:solidFill>
                  <a:srgbClr val="000000"/>
                </a:solidFill>
                <a:latin typeface="Times" pitchFamily="-106" charset="0"/>
              </a:rPr>
              <a:t>What is  </a:t>
            </a:r>
            <a:r>
              <a:rPr lang="en-US" sz="1400" b="1">
                <a:solidFill>
                  <a:srgbClr val="000000"/>
                </a:solidFill>
                <a:latin typeface="Courier New" pitchFamily="49" charset="0"/>
              </a:rPr>
              <a:t>L[0][1]</a:t>
            </a:r>
          </a:p>
        </p:txBody>
      </p:sp>
      <p:sp>
        <p:nvSpPr>
          <p:cNvPr id="38927" name="Rectangle 3"/>
          <p:cNvSpPr>
            <a:spLocks noChangeArrowheads="1"/>
          </p:cNvSpPr>
          <p:nvPr/>
        </p:nvSpPr>
        <p:spPr bwMode="auto">
          <a:xfrm>
            <a:off x="4732338" y="4095750"/>
            <a:ext cx="4178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1400">
                <a:solidFill>
                  <a:srgbClr val="000000"/>
                </a:solidFill>
                <a:latin typeface="Times" pitchFamily="-106" charset="0"/>
              </a:rPr>
              <a:t>What slice of   </a:t>
            </a:r>
            <a:r>
              <a:rPr lang="en-US" sz="1400" b="1">
                <a:solidFill>
                  <a:srgbClr val="000000"/>
                </a:solidFill>
                <a:latin typeface="Courier New" pitchFamily="49" charset="0"/>
              </a:rPr>
              <a:t>M </a:t>
            </a:r>
            <a:r>
              <a:rPr lang="en-US" sz="1400">
                <a:solidFill>
                  <a:srgbClr val="000000"/>
                </a:solidFill>
                <a:latin typeface="Times" pitchFamily="-106" charset="0"/>
              </a:rPr>
              <a:t>is </a:t>
            </a:r>
            <a:r>
              <a:rPr lang="en-US" sz="1400" b="1">
                <a:solidFill>
                  <a:srgbClr val="000000"/>
                </a:solidFill>
                <a:latin typeface="Courier New" pitchFamily="49" charset="0"/>
              </a:rPr>
              <a:t>'try'</a:t>
            </a:r>
            <a:r>
              <a:rPr lang="en-US" sz="1400" b="1">
                <a:solidFill>
                  <a:srgbClr val="000000"/>
                </a:solidFill>
                <a:latin typeface="Times New Roman" pitchFamily="18" charset="0"/>
                <a:cs typeface="Times New Roman" pitchFamily="18" charset="0"/>
              </a:rPr>
              <a:t>?</a:t>
            </a:r>
            <a:r>
              <a:rPr lang="en-US" sz="1400" b="1">
                <a:solidFill>
                  <a:srgbClr val="000000"/>
                </a:solidFill>
                <a:latin typeface="Courier New" pitchFamily="49" charset="0"/>
              </a:rPr>
              <a:t>         </a:t>
            </a:r>
            <a:r>
              <a:rPr lang="en-US" sz="1400">
                <a:solidFill>
                  <a:srgbClr val="000000"/>
                </a:solidFill>
                <a:latin typeface="Times" pitchFamily="-106" charset="0"/>
              </a:rPr>
              <a:t>is </a:t>
            </a:r>
            <a:r>
              <a:rPr lang="en-US" sz="1400" b="1">
                <a:solidFill>
                  <a:srgbClr val="000000"/>
                </a:solidFill>
                <a:latin typeface="Courier New" pitchFamily="49" charset="0"/>
              </a:rPr>
              <a:t>'shoe'</a:t>
            </a:r>
            <a:r>
              <a:rPr lang="en-US" sz="1400" b="1">
                <a:solidFill>
                  <a:srgbClr val="000000"/>
                </a:solidFill>
                <a:latin typeface="Times New Roman" pitchFamily="18" charset="0"/>
                <a:cs typeface="Times New Roman" pitchFamily="18" charset="0"/>
              </a:rPr>
              <a:t>?</a:t>
            </a:r>
            <a:r>
              <a:rPr lang="en-US" sz="1400" b="1">
                <a:solidFill>
                  <a:srgbClr val="000000"/>
                </a:solidFill>
                <a:latin typeface="Courier New" pitchFamily="49" charset="0"/>
              </a:rPr>
              <a:t>   </a:t>
            </a:r>
          </a:p>
        </p:txBody>
      </p:sp>
      <p:sp>
        <p:nvSpPr>
          <p:cNvPr id="38928" name="Rectangle 74"/>
          <p:cNvSpPr>
            <a:spLocks noChangeArrowheads="1"/>
          </p:cNvSpPr>
          <p:nvPr/>
        </p:nvSpPr>
        <p:spPr bwMode="auto">
          <a:xfrm>
            <a:off x="82550" y="6426200"/>
            <a:ext cx="2314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400" i="1">
                <a:solidFill>
                  <a:srgbClr val="000000"/>
                </a:solidFill>
                <a:latin typeface="Times New Roman" pitchFamily="18" charset="0"/>
                <a:cs typeface="Times New Roman" pitchFamily="18" charset="0"/>
              </a:rPr>
              <a:t>These two are different, too…</a:t>
            </a:r>
            <a:endParaRPr lang="en-US" sz="2400" i="1">
              <a:solidFill>
                <a:srgbClr val="000000"/>
              </a:solidFill>
              <a:latin typeface="Times New Roman" pitchFamily="18" charset="0"/>
              <a:cs typeface="Times New Roman" pitchFamily="18" charset="0"/>
            </a:endParaRPr>
          </a:p>
        </p:txBody>
      </p:sp>
      <p:sp>
        <p:nvSpPr>
          <p:cNvPr id="38929" name="Rectangle 20"/>
          <p:cNvSpPr>
            <a:spLocks noChangeArrowheads="1"/>
          </p:cNvSpPr>
          <p:nvPr/>
        </p:nvSpPr>
        <p:spPr bwMode="auto">
          <a:xfrm>
            <a:off x="257175" y="6019800"/>
            <a:ext cx="1714500" cy="276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lgn="ctr" eaLnBrk="0" fontAlgn="base" hangingPunct="0">
              <a:spcBef>
                <a:spcPct val="0"/>
              </a:spcBef>
              <a:spcAft>
                <a:spcPct val="0"/>
              </a:spcAft>
            </a:pPr>
            <a:r>
              <a:rPr lang="en-US" sz="1200" b="1">
                <a:solidFill>
                  <a:srgbClr val="C00000"/>
                </a:solidFill>
                <a:latin typeface="Cambria" pitchFamily="18" charset="0"/>
              </a:rPr>
              <a:t>Extra! Mind Muddlers</a:t>
            </a:r>
          </a:p>
        </p:txBody>
      </p:sp>
      <p:sp>
        <p:nvSpPr>
          <p:cNvPr id="38930" name="Rectangle 21"/>
          <p:cNvSpPr>
            <a:spLocks noChangeArrowheads="1"/>
          </p:cNvSpPr>
          <p:nvPr/>
        </p:nvSpPr>
        <p:spPr bwMode="auto">
          <a:xfrm>
            <a:off x="4495800" y="1981200"/>
            <a:ext cx="609600" cy="276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eaLnBrk="0" fontAlgn="base" hangingPunct="0">
              <a:spcBef>
                <a:spcPct val="0"/>
              </a:spcBef>
              <a:spcAft>
                <a:spcPct val="0"/>
              </a:spcAft>
            </a:pPr>
            <a:r>
              <a:rPr lang="en-US" sz="1200" b="1">
                <a:solidFill>
                  <a:srgbClr val="C00000"/>
                </a:solidFill>
                <a:latin typeface="Cambria" pitchFamily="18" charset="0"/>
              </a:rPr>
              <a:t>Part 2</a:t>
            </a:r>
          </a:p>
        </p:txBody>
      </p:sp>
      <p:sp>
        <p:nvSpPr>
          <p:cNvPr id="38931" name="Rectangle 23"/>
          <p:cNvSpPr>
            <a:spLocks noChangeArrowheads="1"/>
          </p:cNvSpPr>
          <p:nvPr/>
        </p:nvSpPr>
        <p:spPr bwMode="auto">
          <a:xfrm>
            <a:off x="152400" y="1981200"/>
            <a:ext cx="609600" cy="276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eaLnBrk="0" fontAlgn="base" hangingPunct="0">
              <a:spcBef>
                <a:spcPct val="0"/>
              </a:spcBef>
              <a:spcAft>
                <a:spcPct val="0"/>
              </a:spcAft>
            </a:pPr>
            <a:r>
              <a:rPr lang="en-US" sz="1200" b="1">
                <a:solidFill>
                  <a:srgbClr val="C00000"/>
                </a:solidFill>
                <a:latin typeface="Cambria" pitchFamily="18" charset="0"/>
              </a:rPr>
              <a:t>Part 1</a:t>
            </a:r>
          </a:p>
        </p:txBody>
      </p:sp>
      <p:sp>
        <p:nvSpPr>
          <p:cNvPr id="38932" name="Rectangle 74"/>
          <p:cNvSpPr>
            <a:spLocks noChangeArrowheads="1"/>
          </p:cNvSpPr>
          <p:nvPr/>
        </p:nvSpPr>
        <p:spPr bwMode="auto">
          <a:xfrm>
            <a:off x="7504113" y="2447925"/>
            <a:ext cx="1327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0"/>
              </a:spcBef>
              <a:spcAft>
                <a:spcPct val="0"/>
              </a:spcAft>
            </a:pPr>
            <a:r>
              <a:rPr lang="en-US" sz="1400" i="1">
                <a:solidFill>
                  <a:srgbClr val="000000"/>
                </a:solidFill>
                <a:latin typeface="Times New Roman" pitchFamily="18" charset="0"/>
                <a:cs typeface="Times New Roman" pitchFamily="18" charset="0"/>
              </a:rPr>
              <a:t>These two are different!</a:t>
            </a:r>
            <a:endParaRPr lang="en-US" sz="2400" i="1">
              <a:solidFill>
                <a:srgbClr val="000000"/>
              </a:solidFill>
              <a:latin typeface="Times New Roman" pitchFamily="18" charset="0"/>
              <a:cs typeface="Times New Roman" pitchFamily="18" charset="0"/>
            </a:endParaRPr>
          </a:p>
        </p:txBody>
      </p:sp>
      <p:sp>
        <p:nvSpPr>
          <p:cNvPr id="38933" name="Text Box 5"/>
          <p:cNvSpPr txBox="1">
            <a:spLocks noChangeArrowheads="1"/>
          </p:cNvSpPr>
          <p:nvPr/>
        </p:nvSpPr>
        <p:spPr bwMode="auto">
          <a:xfrm>
            <a:off x="304800" y="192088"/>
            <a:ext cx="312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2000" b="1">
                <a:solidFill>
                  <a:srgbClr val="000000"/>
                </a:solidFill>
                <a:latin typeface="Courier New" pitchFamily="49" charset="0"/>
              </a:rPr>
              <a:t>pi = [3,1,4,1,5,9]</a:t>
            </a:r>
          </a:p>
        </p:txBody>
      </p:sp>
      <p:sp>
        <p:nvSpPr>
          <p:cNvPr id="38934" name="Text Box 6"/>
          <p:cNvSpPr txBox="1">
            <a:spLocks noChangeArrowheads="1"/>
          </p:cNvSpPr>
          <p:nvPr/>
        </p:nvSpPr>
        <p:spPr bwMode="auto">
          <a:xfrm>
            <a:off x="304800" y="719138"/>
            <a:ext cx="5067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2000" b="1">
                <a:solidFill>
                  <a:srgbClr val="000000"/>
                </a:solidFill>
                <a:latin typeface="Courier New" pitchFamily="49" charset="0"/>
              </a:rPr>
              <a:t>L = [ </a:t>
            </a:r>
            <a:r>
              <a:rPr lang="en-US" sz="2000" b="1">
                <a:solidFill>
                  <a:srgbClr val="009600"/>
                </a:solidFill>
                <a:latin typeface="Courier New" pitchFamily="49" charset="0"/>
              </a:rPr>
              <a:t>'pi'</a:t>
            </a:r>
            <a:r>
              <a:rPr lang="en-US" sz="2000" b="1">
                <a:solidFill>
                  <a:srgbClr val="000000"/>
                </a:solidFill>
                <a:latin typeface="Courier New" pitchFamily="49" charset="0"/>
              </a:rPr>
              <a:t>, </a:t>
            </a:r>
            <a:r>
              <a:rPr lang="en-US" sz="2000" b="1">
                <a:solidFill>
                  <a:srgbClr val="009600"/>
                </a:solidFill>
                <a:latin typeface="Courier New" pitchFamily="49" charset="0"/>
              </a:rPr>
              <a:t>"isn't"</a:t>
            </a:r>
            <a:r>
              <a:rPr lang="en-US" sz="2000" b="1">
                <a:solidFill>
                  <a:srgbClr val="000000"/>
                </a:solidFill>
                <a:latin typeface="Courier New" pitchFamily="49" charset="0"/>
              </a:rPr>
              <a:t>, [4,2] ] </a:t>
            </a:r>
          </a:p>
        </p:txBody>
      </p:sp>
      <p:sp>
        <p:nvSpPr>
          <p:cNvPr id="38935" name="Text Box 9"/>
          <p:cNvSpPr txBox="1">
            <a:spLocks noChangeArrowheads="1"/>
          </p:cNvSpPr>
          <p:nvPr/>
        </p:nvSpPr>
        <p:spPr bwMode="auto">
          <a:xfrm>
            <a:off x="304800" y="1277938"/>
            <a:ext cx="6869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2000" b="1">
                <a:solidFill>
                  <a:srgbClr val="000000"/>
                </a:solidFill>
                <a:latin typeface="Courier New" pitchFamily="49" charset="0"/>
              </a:rPr>
              <a:t>M = </a:t>
            </a:r>
            <a:r>
              <a:rPr lang="en-US" sz="2000" b="1">
                <a:solidFill>
                  <a:srgbClr val="009600"/>
                </a:solidFill>
                <a:latin typeface="Courier New" pitchFamily="49" charset="0"/>
              </a:rPr>
              <a:t>'You need parentheses for chemistry !'</a:t>
            </a:r>
            <a:r>
              <a:rPr lang="en-US" sz="2000" b="1">
                <a:solidFill>
                  <a:srgbClr val="000000"/>
                </a:solidFill>
                <a:latin typeface="Courier New" pitchFamily="49" charset="0"/>
              </a:rPr>
              <a:t> </a:t>
            </a:r>
          </a:p>
        </p:txBody>
      </p:sp>
      <p:sp>
        <p:nvSpPr>
          <p:cNvPr id="38936" name="Rectangle 65"/>
          <p:cNvSpPr>
            <a:spLocks noChangeArrowheads="1"/>
          </p:cNvSpPr>
          <p:nvPr/>
        </p:nvSpPr>
        <p:spPr bwMode="auto">
          <a:xfrm>
            <a:off x="1093062" y="1522413"/>
            <a:ext cx="2428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900">
                <a:solidFill>
                  <a:srgbClr val="000000"/>
                </a:solidFill>
                <a:latin typeface="Calibri" pitchFamily="34" charset="0"/>
              </a:rPr>
              <a:t>0</a:t>
            </a:r>
          </a:p>
        </p:txBody>
      </p:sp>
      <p:sp>
        <p:nvSpPr>
          <p:cNvPr id="38937" name="Rectangle 66"/>
          <p:cNvSpPr>
            <a:spLocks noChangeArrowheads="1"/>
          </p:cNvSpPr>
          <p:nvPr/>
        </p:nvSpPr>
        <p:spPr bwMode="auto">
          <a:xfrm>
            <a:off x="1694724" y="1522413"/>
            <a:ext cx="2413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900">
                <a:solidFill>
                  <a:srgbClr val="000000"/>
                </a:solidFill>
                <a:latin typeface="Calibri" pitchFamily="34" charset="0"/>
              </a:rPr>
              <a:t>4</a:t>
            </a:r>
          </a:p>
        </p:txBody>
      </p:sp>
      <p:sp>
        <p:nvSpPr>
          <p:cNvPr id="38938" name="Rectangle 67"/>
          <p:cNvSpPr>
            <a:spLocks noChangeArrowheads="1"/>
          </p:cNvSpPr>
          <p:nvPr/>
        </p:nvSpPr>
        <p:spPr bwMode="auto">
          <a:xfrm>
            <a:off x="2312262" y="1522413"/>
            <a:ext cx="2428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900">
                <a:solidFill>
                  <a:srgbClr val="000000"/>
                </a:solidFill>
                <a:latin typeface="Calibri" pitchFamily="34" charset="0"/>
              </a:rPr>
              <a:t>8</a:t>
            </a:r>
          </a:p>
        </p:txBody>
      </p:sp>
      <p:sp>
        <p:nvSpPr>
          <p:cNvPr id="38939" name="Rectangle 68"/>
          <p:cNvSpPr>
            <a:spLocks noChangeArrowheads="1"/>
          </p:cNvSpPr>
          <p:nvPr/>
        </p:nvSpPr>
        <p:spPr bwMode="auto">
          <a:xfrm>
            <a:off x="2898049" y="1522413"/>
            <a:ext cx="3000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900">
                <a:solidFill>
                  <a:srgbClr val="000000"/>
                </a:solidFill>
                <a:latin typeface="Calibri" pitchFamily="34" charset="0"/>
              </a:rPr>
              <a:t>12</a:t>
            </a:r>
          </a:p>
        </p:txBody>
      </p:sp>
      <p:sp>
        <p:nvSpPr>
          <p:cNvPr id="38940" name="Rectangle 69"/>
          <p:cNvSpPr>
            <a:spLocks noChangeArrowheads="1"/>
          </p:cNvSpPr>
          <p:nvPr/>
        </p:nvSpPr>
        <p:spPr bwMode="auto">
          <a:xfrm>
            <a:off x="3498124" y="1522413"/>
            <a:ext cx="3000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900">
                <a:solidFill>
                  <a:srgbClr val="000000"/>
                </a:solidFill>
                <a:latin typeface="Calibri" pitchFamily="34" charset="0"/>
              </a:rPr>
              <a:t>16</a:t>
            </a:r>
          </a:p>
        </p:txBody>
      </p:sp>
      <p:sp>
        <p:nvSpPr>
          <p:cNvPr id="38941" name="Rectangle 70"/>
          <p:cNvSpPr>
            <a:spLocks noChangeArrowheads="1"/>
          </p:cNvSpPr>
          <p:nvPr/>
        </p:nvSpPr>
        <p:spPr bwMode="auto">
          <a:xfrm>
            <a:off x="4109312" y="1522413"/>
            <a:ext cx="3000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900">
                <a:solidFill>
                  <a:srgbClr val="000000"/>
                </a:solidFill>
                <a:latin typeface="Calibri" pitchFamily="34" charset="0"/>
              </a:rPr>
              <a:t>20</a:t>
            </a:r>
          </a:p>
        </p:txBody>
      </p:sp>
      <p:sp>
        <p:nvSpPr>
          <p:cNvPr id="38942" name="Rectangle 71"/>
          <p:cNvSpPr>
            <a:spLocks noChangeArrowheads="1"/>
          </p:cNvSpPr>
          <p:nvPr/>
        </p:nvSpPr>
        <p:spPr bwMode="auto">
          <a:xfrm>
            <a:off x="4731612" y="1522413"/>
            <a:ext cx="3000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900">
                <a:solidFill>
                  <a:srgbClr val="000000"/>
                </a:solidFill>
                <a:latin typeface="Calibri" pitchFamily="34" charset="0"/>
              </a:rPr>
              <a:t>24</a:t>
            </a:r>
          </a:p>
        </p:txBody>
      </p:sp>
      <p:sp>
        <p:nvSpPr>
          <p:cNvPr id="38943" name="Rectangle 72"/>
          <p:cNvSpPr>
            <a:spLocks noChangeArrowheads="1"/>
          </p:cNvSpPr>
          <p:nvPr/>
        </p:nvSpPr>
        <p:spPr bwMode="auto">
          <a:xfrm>
            <a:off x="5336449" y="1522413"/>
            <a:ext cx="3000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900">
                <a:solidFill>
                  <a:srgbClr val="000000"/>
                </a:solidFill>
                <a:latin typeface="Calibri" pitchFamily="34" charset="0"/>
              </a:rPr>
              <a:t>28</a:t>
            </a:r>
          </a:p>
        </p:txBody>
      </p:sp>
      <p:sp>
        <p:nvSpPr>
          <p:cNvPr id="38944" name="Rectangle 73"/>
          <p:cNvSpPr>
            <a:spLocks noChangeArrowheads="1"/>
          </p:cNvSpPr>
          <p:nvPr/>
        </p:nvSpPr>
        <p:spPr bwMode="auto">
          <a:xfrm>
            <a:off x="5941287" y="1522413"/>
            <a:ext cx="3000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900">
                <a:solidFill>
                  <a:srgbClr val="000000"/>
                </a:solidFill>
                <a:latin typeface="Calibri" pitchFamily="34" charset="0"/>
              </a:rPr>
              <a:t>32</a:t>
            </a:r>
          </a:p>
        </p:txBody>
      </p:sp>
      <p:sp>
        <p:nvSpPr>
          <p:cNvPr id="38945" name="AutoShape 30"/>
          <p:cNvSpPr>
            <a:spLocks noChangeArrowheads="1"/>
          </p:cNvSpPr>
          <p:nvPr/>
        </p:nvSpPr>
        <p:spPr bwMode="auto">
          <a:xfrm>
            <a:off x="7905179" y="1298067"/>
            <a:ext cx="192087" cy="1889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009600"/>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38952" name="Text Box 29"/>
          <p:cNvSpPr txBox="1">
            <a:spLocks noChangeArrowheads="1"/>
          </p:cNvSpPr>
          <p:nvPr/>
        </p:nvSpPr>
        <p:spPr bwMode="auto">
          <a:xfrm>
            <a:off x="7316280" y="1219200"/>
            <a:ext cx="12303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0" fontAlgn="base" hangingPunct="0">
              <a:spcBef>
                <a:spcPct val="50000"/>
              </a:spcBef>
              <a:spcAft>
                <a:spcPct val="0"/>
              </a:spcAft>
            </a:pPr>
            <a:r>
              <a:rPr lang="en-US" sz="1400" b="1" dirty="0">
                <a:solidFill>
                  <a:srgbClr val="009600"/>
                </a:solidFill>
                <a:latin typeface="Cambria" pitchFamily="18" charset="0"/>
              </a:rPr>
              <a:t>We            (  ) </a:t>
            </a:r>
          </a:p>
        </p:txBody>
      </p:sp>
      <p:sp>
        <p:nvSpPr>
          <p:cNvPr id="38949" name="Rectangle 10"/>
          <p:cNvSpPr>
            <a:spLocks noChangeArrowheads="1"/>
          </p:cNvSpPr>
          <p:nvPr/>
        </p:nvSpPr>
        <p:spPr bwMode="auto">
          <a:xfrm>
            <a:off x="4732338" y="53340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1400">
                <a:solidFill>
                  <a:srgbClr val="000000"/>
                </a:solidFill>
                <a:latin typeface="Times" pitchFamily="-106" charset="0"/>
              </a:rPr>
              <a:t>What is   </a:t>
            </a:r>
            <a:r>
              <a:rPr lang="en-US" sz="1400" b="1">
                <a:solidFill>
                  <a:srgbClr val="000000"/>
                </a:solidFill>
                <a:latin typeface="Courier New" pitchFamily="49" charset="0"/>
              </a:rPr>
              <a:t>M[::5]</a:t>
            </a:r>
            <a:endParaRPr lang="en-US" sz="1400">
              <a:solidFill>
                <a:srgbClr val="000000"/>
              </a:solidFill>
              <a:latin typeface="Courier New" pitchFamily="49" charset="0"/>
            </a:endParaRPr>
          </a:p>
        </p:txBody>
      </p:sp>
      <p:sp>
        <p:nvSpPr>
          <p:cNvPr id="38950" name="Rectangle 12"/>
          <p:cNvSpPr>
            <a:spLocks noChangeArrowheads="1"/>
          </p:cNvSpPr>
          <p:nvPr/>
        </p:nvSpPr>
        <p:spPr bwMode="auto">
          <a:xfrm>
            <a:off x="4732338" y="47244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1400">
                <a:solidFill>
                  <a:srgbClr val="000000"/>
                </a:solidFill>
                <a:latin typeface="Times" pitchFamily="-106" charset="0"/>
              </a:rPr>
              <a:t>What is</a:t>
            </a:r>
            <a:r>
              <a:rPr lang="en-US" sz="1400" b="1">
                <a:solidFill>
                  <a:srgbClr val="000000"/>
                </a:solidFill>
                <a:latin typeface="Courier New" pitchFamily="49" charset="0"/>
              </a:rPr>
              <a:t>  M[9:15]</a:t>
            </a:r>
            <a:endParaRPr lang="en-US" sz="1400">
              <a:solidFill>
                <a:srgbClr val="000000"/>
              </a:solidFill>
              <a:latin typeface="Courier New" pitchFamily="49" charset="0"/>
            </a:endParaRPr>
          </a:p>
        </p:txBody>
      </p:sp>
      <p:sp>
        <p:nvSpPr>
          <p:cNvPr id="2" name="TextBox 1"/>
          <p:cNvSpPr txBox="1"/>
          <p:nvPr/>
        </p:nvSpPr>
        <p:spPr>
          <a:xfrm>
            <a:off x="5053680" y="123266"/>
            <a:ext cx="1716088" cy="738664"/>
          </a:xfrm>
          <a:prstGeom prst="rect">
            <a:avLst/>
          </a:prstGeom>
          <a:solidFill>
            <a:srgbClr val="CCFFCC"/>
          </a:solidFill>
        </p:spPr>
        <p:txBody>
          <a:bodyPr wrap="square" rtlCol="0">
            <a:spAutoFit/>
          </a:bodyPr>
          <a:lstStyle/>
          <a:p>
            <a:pPr algn="ctr" eaLnBrk="0" fontAlgn="base" hangingPunct="0">
              <a:spcBef>
                <a:spcPct val="0"/>
              </a:spcBef>
              <a:spcAft>
                <a:spcPct val="0"/>
              </a:spcAft>
            </a:pPr>
            <a:r>
              <a:rPr lang="en-US" sz="4200" i="1" dirty="0">
                <a:solidFill>
                  <a:srgbClr val="000000"/>
                </a:solidFill>
                <a:latin typeface="Cambria" panose="02040503050406030204" pitchFamily="18" charset="0"/>
              </a:rPr>
              <a:t>Try it!</a:t>
            </a:r>
            <a:endParaRPr lang="en-US" sz="4200" i="1" dirty="0">
              <a:solidFill>
                <a:srgbClr val="000000"/>
              </a:solidFill>
              <a:latin typeface="Cambria" panose="020405030504060302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9141" y="164002"/>
            <a:ext cx="887851" cy="102076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4812" y="176193"/>
            <a:ext cx="1067743" cy="1020763"/>
          </a:xfrm>
          <a:prstGeom prst="rect">
            <a:avLst/>
          </a:prstGeom>
        </p:spPr>
      </p:pic>
      <p:sp>
        <p:nvSpPr>
          <p:cNvPr id="41" name="Rectangle 76"/>
          <p:cNvSpPr>
            <a:spLocks noChangeArrowheads="1"/>
          </p:cNvSpPr>
          <p:nvPr/>
        </p:nvSpPr>
        <p:spPr bwMode="auto">
          <a:xfrm>
            <a:off x="1963738" y="2209800"/>
            <a:ext cx="393700" cy="584200"/>
          </a:xfrm>
          <a:prstGeom prst="rect">
            <a:avLst/>
          </a:prstGeom>
          <a:solidFill>
            <a:srgbClr val="CCECFF"/>
          </a:solidFill>
          <a:ln>
            <a:noFill/>
          </a:ln>
          <a:extLst/>
        </p:spPr>
        <p:txBody>
          <a:bodyPr wrap="none">
            <a:spAutoFit/>
          </a:bodyPr>
          <a:lstStyle/>
          <a:p>
            <a:pPr eaLnBrk="0" fontAlgn="base" hangingPunct="0">
              <a:spcBef>
                <a:spcPct val="0"/>
              </a:spcBef>
              <a:spcAft>
                <a:spcPct val="0"/>
              </a:spcAft>
            </a:pPr>
            <a:r>
              <a:rPr lang="en-US" sz="3200">
                <a:latin typeface="Calibri" pitchFamily="34" charset="0"/>
              </a:rPr>
              <a:t>6</a:t>
            </a:r>
          </a:p>
        </p:txBody>
      </p:sp>
      <p:sp>
        <p:nvSpPr>
          <p:cNvPr id="42" name="Rectangle 77"/>
          <p:cNvSpPr>
            <a:spLocks noChangeArrowheads="1"/>
          </p:cNvSpPr>
          <p:nvPr/>
        </p:nvSpPr>
        <p:spPr bwMode="auto">
          <a:xfrm>
            <a:off x="1746250" y="2803525"/>
            <a:ext cx="393700" cy="585788"/>
          </a:xfrm>
          <a:prstGeom prst="rect">
            <a:avLst/>
          </a:prstGeom>
          <a:solidFill>
            <a:srgbClr val="CCECFF"/>
          </a:solidFill>
          <a:ln>
            <a:noFill/>
          </a:ln>
          <a:extLst/>
        </p:spPr>
        <p:txBody>
          <a:bodyPr wrap="none">
            <a:spAutoFit/>
          </a:bodyPr>
          <a:lstStyle/>
          <a:p>
            <a:pPr eaLnBrk="0" fontAlgn="base" hangingPunct="0">
              <a:spcBef>
                <a:spcPct val="0"/>
              </a:spcBef>
              <a:spcAft>
                <a:spcPct val="0"/>
              </a:spcAft>
            </a:pPr>
            <a:r>
              <a:rPr lang="en-US" sz="3200" dirty="0">
                <a:latin typeface="Calibri" pitchFamily="34" charset="0"/>
              </a:rPr>
              <a:t>3</a:t>
            </a:r>
          </a:p>
        </p:txBody>
      </p:sp>
      <p:sp>
        <p:nvSpPr>
          <p:cNvPr id="43" name="Rectangle 80"/>
          <p:cNvSpPr>
            <a:spLocks noChangeArrowheads="1"/>
          </p:cNvSpPr>
          <p:nvPr/>
        </p:nvSpPr>
        <p:spPr bwMode="auto">
          <a:xfrm>
            <a:off x="2654300" y="4546600"/>
            <a:ext cx="1068388" cy="584200"/>
          </a:xfrm>
          <a:prstGeom prst="rect">
            <a:avLst/>
          </a:prstGeom>
          <a:solidFill>
            <a:srgbClr val="CCECFF"/>
          </a:solidFill>
          <a:ln>
            <a:noFill/>
          </a:ln>
          <a:extLst/>
        </p:spPr>
        <p:txBody>
          <a:bodyPr wrap="none">
            <a:spAutoFit/>
          </a:bodyPr>
          <a:lstStyle/>
          <a:p>
            <a:pPr eaLnBrk="0" fontAlgn="base" hangingPunct="0">
              <a:spcBef>
                <a:spcPct val="0"/>
              </a:spcBef>
              <a:spcAft>
                <a:spcPct val="0"/>
              </a:spcAft>
            </a:pPr>
            <a:r>
              <a:rPr lang="en-US" sz="3200">
                <a:latin typeface="Calibri" pitchFamily="34" charset="0"/>
              </a:rPr>
              <a:t>pi[:3]</a:t>
            </a:r>
          </a:p>
        </p:txBody>
      </p:sp>
      <p:sp>
        <p:nvSpPr>
          <p:cNvPr id="44" name="Rectangle 82"/>
          <p:cNvSpPr>
            <a:spLocks noChangeArrowheads="1"/>
          </p:cNvSpPr>
          <p:nvPr/>
        </p:nvSpPr>
        <p:spPr bwMode="auto">
          <a:xfrm>
            <a:off x="6230938" y="2182813"/>
            <a:ext cx="674687" cy="584200"/>
          </a:xfrm>
          <a:prstGeom prst="rect">
            <a:avLst/>
          </a:prstGeom>
          <a:solidFill>
            <a:srgbClr val="CCECFF"/>
          </a:solidFill>
          <a:ln>
            <a:noFill/>
          </a:ln>
          <a:extLst/>
        </p:spPr>
        <p:txBody>
          <a:bodyPr wrap="none">
            <a:spAutoFit/>
          </a:bodyPr>
          <a:lstStyle/>
          <a:p>
            <a:pPr eaLnBrk="0" fontAlgn="base" hangingPunct="0">
              <a:spcBef>
                <a:spcPct val="0"/>
              </a:spcBef>
              <a:spcAft>
                <a:spcPct val="0"/>
              </a:spcAft>
            </a:pPr>
            <a:r>
              <a:rPr lang="en-US" sz="3200" dirty="0">
                <a:latin typeface="Calibri" pitchFamily="34" charset="0"/>
              </a:rPr>
              <a:t>'pi'</a:t>
            </a:r>
          </a:p>
        </p:txBody>
      </p:sp>
      <p:sp>
        <p:nvSpPr>
          <p:cNvPr id="45" name="Rectangle 79"/>
          <p:cNvSpPr>
            <a:spLocks noChangeArrowheads="1"/>
          </p:cNvSpPr>
          <p:nvPr/>
        </p:nvSpPr>
        <p:spPr bwMode="auto">
          <a:xfrm>
            <a:off x="6545312" y="3463494"/>
            <a:ext cx="461986" cy="584775"/>
          </a:xfrm>
          <a:prstGeom prst="rect">
            <a:avLst/>
          </a:prstGeom>
          <a:solidFill>
            <a:srgbClr val="CCECFF"/>
          </a:solidFill>
          <a:ln>
            <a:noFill/>
          </a:ln>
          <a:extLst/>
        </p:spPr>
        <p:txBody>
          <a:bodyPr wrap="none">
            <a:spAutoFit/>
          </a:bodyPr>
          <a:lstStyle/>
          <a:p>
            <a:pPr eaLnBrk="0" fontAlgn="base" hangingPunct="0">
              <a:spcBef>
                <a:spcPct val="0"/>
              </a:spcBef>
              <a:spcAft>
                <a:spcPct val="0"/>
              </a:spcAft>
            </a:pPr>
            <a:r>
              <a:rPr lang="en-US" sz="3200" dirty="0" smtClean="0">
                <a:latin typeface="Calibri" pitchFamily="34" charset="0"/>
              </a:rPr>
              <a:t>'</a:t>
            </a:r>
            <a:r>
              <a:rPr lang="en-US" sz="3200" dirty="0" err="1" smtClean="0">
                <a:latin typeface="Calibri" pitchFamily="34" charset="0"/>
              </a:rPr>
              <a:t>i</a:t>
            </a:r>
            <a:r>
              <a:rPr lang="en-US" sz="3200" dirty="0" smtClean="0">
                <a:latin typeface="Calibri" pitchFamily="34" charset="0"/>
              </a:rPr>
              <a:t>'</a:t>
            </a:r>
            <a:endParaRPr lang="en-US" sz="3200" dirty="0">
              <a:latin typeface="Calibri" pitchFamily="34" charset="0"/>
            </a:endParaRPr>
          </a:p>
        </p:txBody>
      </p:sp>
    </p:spTree>
    <p:extLst>
      <p:ext uri="{BB962C8B-B14F-4D97-AF65-F5344CB8AC3E}">
        <p14:creationId xmlns:p14="http://schemas.microsoft.com/office/powerpoint/2010/main" val="40454752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ounded Rectangle 3"/>
          <p:cNvSpPr>
            <a:spLocks noChangeArrowheads="1"/>
          </p:cNvSpPr>
          <p:nvPr/>
        </p:nvSpPr>
        <p:spPr bwMode="auto">
          <a:xfrm>
            <a:off x="7643813" y="3987800"/>
            <a:ext cx="1347787" cy="901700"/>
          </a:xfrm>
          <a:prstGeom prst="roundRect">
            <a:avLst>
              <a:gd name="adj" fmla="val 16667"/>
            </a:avLst>
          </a:prstGeom>
          <a:solidFill>
            <a:srgbClr val="FFCCCC"/>
          </a:solidFill>
          <a:ln>
            <a:noFill/>
          </a:ln>
          <a:extLst>
            <a:ext uri="{91240B29-F687-4F45-9708-019B960494DF}">
              <a14:hiddenLine xmlns:a14="http://schemas.microsoft.com/office/drawing/2010/main" w="28575" algn="ctr">
                <a:solidFill>
                  <a:srgbClr val="000000"/>
                </a:solidFill>
                <a:round/>
                <a:headEnd/>
                <a:tailEnd/>
              </a14:hiddenLine>
            </a:ext>
          </a:extLst>
        </p:spPr>
        <p:txBody>
          <a:bodyPr>
            <a:spAutoFit/>
          </a:bodyPr>
          <a:lstStyle/>
          <a:p>
            <a:pPr eaLnBrk="0" fontAlgn="base" hangingPunct="0">
              <a:spcBef>
                <a:spcPct val="0"/>
              </a:spcBef>
              <a:spcAft>
                <a:spcPct val="0"/>
              </a:spcAft>
            </a:pPr>
            <a:endParaRPr lang="en-US" sz="2400">
              <a:solidFill>
                <a:srgbClr val="000000"/>
              </a:solidFill>
            </a:endParaRPr>
          </a:p>
        </p:txBody>
      </p:sp>
      <p:sp>
        <p:nvSpPr>
          <p:cNvPr id="39939" name="Rounded Rectangle 74"/>
          <p:cNvSpPr>
            <a:spLocks noChangeArrowheads="1"/>
          </p:cNvSpPr>
          <p:nvPr/>
        </p:nvSpPr>
        <p:spPr bwMode="auto">
          <a:xfrm>
            <a:off x="4697413" y="5181600"/>
            <a:ext cx="4010025" cy="601663"/>
          </a:xfrm>
          <a:prstGeom prst="roundRect">
            <a:avLst>
              <a:gd name="adj" fmla="val 42662"/>
            </a:avLst>
          </a:prstGeom>
          <a:solidFill>
            <a:srgbClr val="FFCCCC"/>
          </a:solidFill>
          <a:ln>
            <a:noFill/>
          </a:ln>
          <a:extLst>
            <a:ext uri="{91240B29-F687-4F45-9708-019B960494DF}">
              <a14:hiddenLine xmlns:a14="http://schemas.microsoft.com/office/drawing/2010/main" w="28575" algn="ctr">
                <a:solidFill>
                  <a:srgbClr val="000000"/>
                </a:solidFill>
                <a:round/>
                <a:headEnd/>
                <a:tailEnd/>
              </a14:hiddenLine>
            </a:ext>
          </a:extLst>
        </p:spPr>
        <p:txBody>
          <a:bodyPr>
            <a:spAutoFit/>
          </a:bodyPr>
          <a:lstStyle/>
          <a:p>
            <a:pPr eaLnBrk="0" fontAlgn="base" hangingPunct="0">
              <a:spcBef>
                <a:spcPct val="0"/>
              </a:spcBef>
              <a:spcAft>
                <a:spcPct val="0"/>
              </a:spcAft>
            </a:pPr>
            <a:endParaRPr lang="en-US" sz="2400">
              <a:solidFill>
                <a:srgbClr val="000000"/>
              </a:solidFill>
            </a:endParaRPr>
          </a:p>
        </p:txBody>
      </p:sp>
      <p:sp>
        <p:nvSpPr>
          <p:cNvPr id="39940" name="Rounded Rectangle 2"/>
          <p:cNvSpPr>
            <a:spLocks noChangeArrowheads="1"/>
          </p:cNvSpPr>
          <p:nvPr/>
        </p:nvSpPr>
        <p:spPr bwMode="auto">
          <a:xfrm>
            <a:off x="228600" y="3327400"/>
            <a:ext cx="4008438" cy="601663"/>
          </a:xfrm>
          <a:prstGeom prst="roundRect">
            <a:avLst>
              <a:gd name="adj" fmla="val 42662"/>
            </a:avLst>
          </a:prstGeom>
          <a:solidFill>
            <a:srgbClr val="FFCCCC"/>
          </a:solidFill>
          <a:ln>
            <a:noFill/>
          </a:ln>
          <a:extLst>
            <a:ext uri="{91240B29-F687-4F45-9708-019B960494DF}">
              <a14:hiddenLine xmlns:a14="http://schemas.microsoft.com/office/drawing/2010/main" w="28575" algn="ctr">
                <a:solidFill>
                  <a:srgbClr val="000000"/>
                </a:solidFill>
                <a:round/>
                <a:headEnd/>
                <a:tailEnd/>
              </a14:hiddenLine>
            </a:ext>
          </a:extLst>
        </p:spPr>
        <p:txBody>
          <a:bodyPr>
            <a:spAutoFit/>
          </a:bodyPr>
          <a:lstStyle/>
          <a:p>
            <a:pPr eaLnBrk="0" fontAlgn="base" hangingPunct="0">
              <a:spcBef>
                <a:spcPct val="0"/>
              </a:spcBef>
              <a:spcAft>
                <a:spcPct val="0"/>
              </a:spcAft>
            </a:pPr>
            <a:endParaRPr lang="en-US" sz="2400">
              <a:solidFill>
                <a:srgbClr val="000000"/>
              </a:solidFill>
            </a:endParaRPr>
          </a:p>
        </p:txBody>
      </p:sp>
      <p:sp>
        <p:nvSpPr>
          <p:cNvPr id="39941" name="Rectangle 3"/>
          <p:cNvSpPr>
            <a:spLocks noChangeArrowheads="1"/>
          </p:cNvSpPr>
          <p:nvPr/>
        </p:nvSpPr>
        <p:spPr bwMode="auto">
          <a:xfrm>
            <a:off x="228600" y="2401888"/>
            <a:ext cx="220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1400">
                <a:solidFill>
                  <a:srgbClr val="000000"/>
                </a:solidFill>
                <a:latin typeface="Times" pitchFamily="-106" charset="0"/>
              </a:rPr>
              <a:t>What is  </a:t>
            </a:r>
            <a:r>
              <a:rPr lang="en-US" sz="1400" b="1">
                <a:solidFill>
                  <a:srgbClr val="000000"/>
                </a:solidFill>
                <a:latin typeface="Courier New" pitchFamily="49" charset="0"/>
              </a:rPr>
              <a:t>len(pi)</a:t>
            </a:r>
          </a:p>
        </p:txBody>
      </p:sp>
      <p:sp>
        <p:nvSpPr>
          <p:cNvPr id="39942" name="Text Box 5"/>
          <p:cNvSpPr txBox="1">
            <a:spLocks noChangeArrowheads="1"/>
          </p:cNvSpPr>
          <p:nvPr/>
        </p:nvSpPr>
        <p:spPr bwMode="auto">
          <a:xfrm>
            <a:off x="304800" y="192088"/>
            <a:ext cx="312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2000" b="1">
                <a:solidFill>
                  <a:srgbClr val="000000"/>
                </a:solidFill>
                <a:latin typeface="Courier New" pitchFamily="49" charset="0"/>
              </a:rPr>
              <a:t>pi = [3,1,4,1,5,9]</a:t>
            </a:r>
          </a:p>
        </p:txBody>
      </p:sp>
      <p:sp>
        <p:nvSpPr>
          <p:cNvPr id="39943" name="Text Box 6"/>
          <p:cNvSpPr txBox="1">
            <a:spLocks noChangeArrowheads="1"/>
          </p:cNvSpPr>
          <p:nvPr/>
        </p:nvSpPr>
        <p:spPr bwMode="auto">
          <a:xfrm>
            <a:off x="304800" y="719138"/>
            <a:ext cx="5067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2000" b="1">
                <a:solidFill>
                  <a:srgbClr val="000000"/>
                </a:solidFill>
                <a:latin typeface="Courier New" pitchFamily="49" charset="0"/>
              </a:rPr>
              <a:t>L = [ </a:t>
            </a:r>
            <a:r>
              <a:rPr lang="en-US" sz="2000" b="1">
                <a:solidFill>
                  <a:srgbClr val="009600"/>
                </a:solidFill>
                <a:latin typeface="Courier New" pitchFamily="49" charset="0"/>
              </a:rPr>
              <a:t>'pi'</a:t>
            </a:r>
            <a:r>
              <a:rPr lang="en-US" sz="2000" b="1">
                <a:solidFill>
                  <a:srgbClr val="000000"/>
                </a:solidFill>
                <a:latin typeface="Courier New" pitchFamily="49" charset="0"/>
              </a:rPr>
              <a:t>, </a:t>
            </a:r>
            <a:r>
              <a:rPr lang="en-US" sz="2000" b="1">
                <a:solidFill>
                  <a:srgbClr val="009600"/>
                </a:solidFill>
                <a:latin typeface="Courier New" pitchFamily="49" charset="0"/>
              </a:rPr>
              <a:t>"isn't"</a:t>
            </a:r>
            <a:r>
              <a:rPr lang="en-US" sz="2000" b="1">
                <a:solidFill>
                  <a:srgbClr val="000000"/>
                </a:solidFill>
                <a:latin typeface="Courier New" pitchFamily="49" charset="0"/>
              </a:rPr>
              <a:t>, [4,2] ] </a:t>
            </a:r>
          </a:p>
        </p:txBody>
      </p:sp>
      <p:sp>
        <p:nvSpPr>
          <p:cNvPr id="39944" name="Rectangle 7"/>
          <p:cNvSpPr>
            <a:spLocks noChangeArrowheads="1"/>
          </p:cNvSpPr>
          <p:nvPr/>
        </p:nvSpPr>
        <p:spPr bwMode="auto">
          <a:xfrm>
            <a:off x="228600" y="5221288"/>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1400">
                <a:solidFill>
                  <a:srgbClr val="000000"/>
                </a:solidFill>
                <a:latin typeface="Times" pitchFamily="-106" charset="0"/>
              </a:rPr>
              <a:t>What slice of  </a:t>
            </a:r>
            <a:r>
              <a:rPr lang="en-US" sz="1400" b="1">
                <a:solidFill>
                  <a:srgbClr val="000000"/>
                </a:solidFill>
                <a:latin typeface="Courier New" pitchFamily="49" charset="0"/>
              </a:rPr>
              <a:t>pi</a:t>
            </a:r>
            <a:r>
              <a:rPr lang="en-US" sz="1400">
                <a:solidFill>
                  <a:srgbClr val="000000"/>
                </a:solidFill>
                <a:latin typeface="Times" pitchFamily="-106" charset="0"/>
              </a:rPr>
              <a:t> is </a:t>
            </a:r>
            <a:r>
              <a:rPr lang="en-US" sz="1400" b="1">
                <a:solidFill>
                  <a:srgbClr val="000000"/>
                </a:solidFill>
                <a:latin typeface="Courier New" pitchFamily="49" charset="0"/>
              </a:rPr>
              <a:t>[3,4,5]</a:t>
            </a:r>
          </a:p>
        </p:txBody>
      </p:sp>
      <p:sp>
        <p:nvSpPr>
          <p:cNvPr id="39945" name="Text Box 9"/>
          <p:cNvSpPr txBox="1">
            <a:spLocks noChangeArrowheads="1"/>
          </p:cNvSpPr>
          <p:nvPr/>
        </p:nvSpPr>
        <p:spPr bwMode="auto">
          <a:xfrm>
            <a:off x="304800" y="1277938"/>
            <a:ext cx="6869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2000" b="1">
                <a:solidFill>
                  <a:srgbClr val="000000"/>
                </a:solidFill>
                <a:latin typeface="Courier New" pitchFamily="49" charset="0"/>
              </a:rPr>
              <a:t>M = </a:t>
            </a:r>
            <a:r>
              <a:rPr lang="en-US" sz="2000" b="1">
                <a:solidFill>
                  <a:srgbClr val="009600"/>
                </a:solidFill>
                <a:latin typeface="Courier New" pitchFamily="49" charset="0"/>
              </a:rPr>
              <a:t>'You need parentheses for chemistry !'</a:t>
            </a:r>
            <a:r>
              <a:rPr lang="en-US" sz="2000" b="1">
                <a:solidFill>
                  <a:srgbClr val="000000"/>
                </a:solidFill>
                <a:latin typeface="Courier New" pitchFamily="49" charset="0"/>
              </a:rPr>
              <a:t> </a:t>
            </a:r>
          </a:p>
        </p:txBody>
      </p:sp>
      <p:sp>
        <p:nvSpPr>
          <p:cNvPr id="39946" name="Rectangle 10"/>
          <p:cNvSpPr>
            <a:spLocks noChangeArrowheads="1"/>
          </p:cNvSpPr>
          <p:nvPr/>
        </p:nvSpPr>
        <p:spPr bwMode="auto">
          <a:xfrm>
            <a:off x="4732338" y="53340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1400">
                <a:solidFill>
                  <a:srgbClr val="000000"/>
                </a:solidFill>
                <a:latin typeface="Times" pitchFamily="-106" charset="0"/>
              </a:rPr>
              <a:t>What is   </a:t>
            </a:r>
            <a:r>
              <a:rPr lang="en-US" sz="1400" b="1">
                <a:solidFill>
                  <a:srgbClr val="000000"/>
                </a:solidFill>
                <a:latin typeface="Courier New" pitchFamily="49" charset="0"/>
              </a:rPr>
              <a:t>M[::5]</a:t>
            </a:r>
          </a:p>
        </p:txBody>
      </p:sp>
      <p:sp>
        <p:nvSpPr>
          <p:cNvPr id="39947" name="Rectangle 11"/>
          <p:cNvSpPr>
            <a:spLocks noChangeArrowheads="1"/>
          </p:cNvSpPr>
          <p:nvPr/>
        </p:nvSpPr>
        <p:spPr bwMode="auto">
          <a:xfrm>
            <a:off x="2362200" y="6086475"/>
            <a:ext cx="66294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lnSpc>
                <a:spcPct val="70000"/>
              </a:lnSpc>
              <a:spcBef>
                <a:spcPct val="0"/>
              </a:spcBef>
              <a:spcAft>
                <a:spcPct val="0"/>
              </a:spcAft>
            </a:pPr>
            <a:r>
              <a:rPr lang="en-US" sz="1400">
                <a:solidFill>
                  <a:srgbClr val="000000"/>
                </a:solidFill>
                <a:latin typeface="Times" pitchFamily="-106" charset="0"/>
              </a:rPr>
              <a:t>What are </a:t>
            </a:r>
            <a:r>
              <a:rPr lang="en-US" sz="1400" b="1">
                <a:solidFill>
                  <a:srgbClr val="000000"/>
                </a:solidFill>
                <a:latin typeface="Courier New" pitchFamily="49" charset="0"/>
              </a:rPr>
              <a:t> pi[0]*(pi[1] + pi[2])</a:t>
            </a:r>
            <a:r>
              <a:rPr lang="en-US" sz="1400">
                <a:solidFill>
                  <a:srgbClr val="000000"/>
                </a:solidFill>
                <a:latin typeface="Times" pitchFamily="-106" charset="0"/>
              </a:rPr>
              <a:t>   and   </a:t>
            </a:r>
            <a:r>
              <a:rPr lang="en-US" sz="1400" b="1">
                <a:solidFill>
                  <a:srgbClr val="000000"/>
                </a:solidFill>
                <a:latin typeface="Courier New" pitchFamily="49" charset="0"/>
              </a:rPr>
              <a:t>pi[0]*(pi[1:2] + pi[2:3])</a:t>
            </a:r>
            <a:r>
              <a:rPr lang="en-US" sz="1400">
                <a:solidFill>
                  <a:srgbClr val="000000"/>
                </a:solidFill>
                <a:latin typeface="Times" pitchFamily="-106" charset="0"/>
              </a:rPr>
              <a:t> ?</a:t>
            </a:r>
            <a:endParaRPr lang="en-US" sz="1400">
              <a:solidFill>
                <a:srgbClr val="000000"/>
              </a:solidFill>
            </a:endParaRPr>
          </a:p>
        </p:txBody>
      </p:sp>
      <p:sp>
        <p:nvSpPr>
          <p:cNvPr id="39948" name="Rectangle 12"/>
          <p:cNvSpPr>
            <a:spLocks noChangeArrowheads="1"/>
          </p:cNvSpPr>
          <p:nvPr/>
        </p:nvSpPr>
        <p:spPr bwMode="auto">
          <a:xfrm>
            <a:off x="4732338" y="47244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1400">
                <a:solidFill>
                  <a:srgbClr val="000000"/>
                </a:solidFill>
                <a:latin typeface="Times" pitchFamily="-106" charset="0"/>
              </a:rPr>
              <a:t>What is</a:t>
            </a:r>
            <a:r>
              <a:rPr lang="en-US" sz="1400" b="1">
                <a:solidFill>
                  <a:srgbClr val="000000"/>
                </a:solidFill>
                <a:latin typeface="Courier New" pitchFamily="49" charset="0"/>
              </a:rPr>
              <a:t>  M[9:15]</a:t>
            </a:r>
            <a:endParaRPr lang="en-US" sz="1400">
              <a:solidFill>
                <a:srgbClr val="000000"/>
              </a:solidFill>
              <a:latin typeface="Courier New" pitchFamily="49" charset="0"/>
            </a:endParaRPr>
          </a:p>
        </p:txBody>
      </p:sp>
      <p:sp>
        <p:nvSpPr>
          <p:cNvPr id="39949" name="Rectangle 14"/>
          <p:cNvSpPr>
            <a:spLocks noChangeArrowheads="1"/>
          </p:cNvSpPr>
          <p:nvPr/>
        </p:nvSpPr>
        <p:spPr bwMode="auto">
          <a:xfrm>
            <a:off x="228600" y="46609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1400">
                <a:solidFill>
                  <a:srgbClr val="000000"/>
                </a:solidFill>
                <a:latin typeface="Times" pitchFamily="-106" charset="0"/>
              </a:rPr>
              <a:t>What slice of  </a:t>
            </a:r>
            <a:r>
              <a:rPr lang="en-US" sz="1400" b="1">
                <a:solidFill>
                  <a:srgbClr val="000000"/>
                </a:solidFill>
                <a:latin typeface="Courier New" pitchFamily="49" charset="0"/>
              </a:rPr>
              <a:t>pi</a:t>
            </a:r>
            <a:r>
              <a:rPr lang="en-US" sz="1400">
                <a:solidFill>
                  <a:srgbClr val="000000"/>
                </a:solidFill>
                <a:latin typeface="Times" pitchFamily="-106" charset="0"/>
              </a:rPr>
              <a:t> is </a:t>
            </a:r>
            <a:r>
              <a:rPr lang="en-US" sz="1400" b="1">
                <a:solidFill>
                  <a:srgbClr val="000000"/>
                </a:solidFill>
                <a:latin typeface="Courier New" pitchFamily="49" charset="0"/>
              </a:rPr>
              <a:t>[3,1,4]</a:t>
            </a:r>
          </a:p>
        </p:txBody>
      </p:sp>
      <p:sp>
        <p:nvSpPr>
          <p:cNvPr id="39950" name="Line 16"/>
          <p:cNvSpPr>
            <a:spLocks noChangeShapeType="1"/>
          </p:cNvSpPr>
          <p:nvPr/>
        </p:nvSpPr>
        <p:spPr bwMode="auto">
          <a:xfrm>
            <a:off x="228600" y="6019800"/>
            <a:ext cx="868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9951" name="Line 19"/>
          <p:cNvSpPr>
            <a:spLocks noChangeShapeType="1"/>
          </p:cNvSpPr>
          <p:nvPr/>
        </p:nvSpPr>
        <p:spPr bwMode="auto">
          <a:xfrm flipV="1">
            <a:off x="4495800" y="2057400"/>
            <a:ext cx="4763" cy="3860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9952" name="Rectangle 20"/>
          <p:cNvSpPr>
            <a:spLocks noChangeArrowheads="1"/>
          </p:cNvSpPr>
          <p:nvPr/>
        </p:nvSpPr>
        <p:spPr bwMode="auto">
          <a:xfrm>
            <a:off x="257175" y="6019800"/>
            <a:ext cx="1714500" cy="276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lgn="ctr" eaLnBrk="0" fontAlgn="base" hangingPunct="0">
              <a:spcBef>
                <a:spcPct val="0"/>
              </a:spcBef>
              <a:spcAft>
                <a:spcPct val="0"/>
              </a:spcAft>
            </a:pPr>
            <a:r>
              <a:rPr lang="en-US" sz="1200" b="1">
                <a:solidFill>
                  <a:srgbClr val="C00000"/>
                </a:solidFill>
                <a:latin typeface="Cambria" pitchFamily="18" charset="0"/>
              </a:rPr>
              <a:t>Extra! Mind Muddlers</a:t>
            </a:r>
          </a:p>
        </p:txBody>
      </p:sp>
      <p:sp>
        <p:nvSpPr>
          <p:cNvPr id="39953" name="Rectangle 21"/>
          <p:cNvSpPr>
            <a:spLocks noChangeArrowheads="1"/>
          </p:cNvSpPr>
          <p:nvPr/>
        </p:nvSpPr>
        <p:spPr bwMode="auto">
          <a:xfrm>
            <a:off x="4495800" y="1981200"/>
            <a:ext cx="609600" cy="276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eaLnBrk="0" fontAlgn="base" hangingPunct="0">
              <a:spcBef>
                <a:spcPct val="0"/>
              </a:spcBef>
              <a:spcAft>
                <a:spcPct val="0"/>
              </a:spcAft>
            </a:pPr>
            <a:r>
              <a:rPr lang="en-US" sz="1200" b="1">
                <a:solidFill>
                  <a:srgbClr val="C00000"/>
                </a:solidFill>
                <a:latin typeface="Cambria" pitchFamily="18" charset="0"/>
              </a:rPr>
              <a:t>Part 2</a:t>
            </a:r>
          </a:p>
        </p:txBody>
      </p:sp>
      <p:sp>
        <p:nvSpPr>
          <p:cNvPr id="39954" name="Rectangle 23"/>
          <p:cNvSpPr>
            <a:spLocks noChangeArrowheads="1"/>
          </p:cNvSpPr>
          <p:nvPr/>
        </p:nvSpPr>
        <p:spPr bwMode="auto">
          <a:xfrm>
            <a:off x="152400" y="1981200"/>
            <a:ext cx="609600" cy="276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eaLnBrk="0" fontAlgn="base" hangingPunct="0">
              <a:spcBef>
                <a:spcPct val="0"/>
              </a:spcBef>
              <a:spcAft>
                <a:spcPct val="0"/>
              </a:spcAft>
            </a:pPr>
            <a:r>
              <a:rPr lang="en-US" sz="1200" b="1">
                <a:solidFill>
                  <a:srgbClr val="C00000"/>
                </a:solidFill>
                <a:latin typeface="Cambria" pitchFamily="18" charset="0"/>
              </a:rPr>
              <a:t>Part 1</a:t>
            </a:r>
          </a:p>
        </p:txBody>
      </p:sp>
      <p:sp>
        <p:nvSpPr>
          <p:cNvPr id="39955" name="Rectangle 3"/>
          <p:cNvSpPr>
            <a:spLocks noChangeArrowheads="1"/>
          </p:cNvSpPr>
          <p:nvPr/>
        </p:nvSpPr>
        <p:spPr bwMode="auto">
          <a:xfrm>
            <a:off x="228600" y="2967038"/>
            <a:ext cx="220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1400">
                <a:solidFill>
                  <a:srgbClr val="000000"/>
                </a:solidFill>
                <a:latin typeface="Times" pitchFamily="-106" charset="0"/>
              </a:rPr>
              <a:t>What is  </a:t>
            </a:r>
            <a:r>
              <a:rPr lang="en-US" sz="1400" b="1">
                <a:solidFill>
                  <a:srgbClr val="000000"/>
                </a:solidFill>
                <a:latin typeface="Courier New" pitchFamily="49" charset="0"/>
              </a:rPr>
              <a:t>len(L)</a:t>
            </a:r>
          </a:p>
        </p:txBody>
      </p:sp>
      <p:sp>
        <p:nvSpPr>
          <p:cNvPr id="39956" name="Rectangle 3"/>
          <p:cNvSpPr>
            <a:spLocks noChangeArrowheads="1"/>
          </p:cNvSpPr>
          <p:nvPr/>
        </p:nvSpPr>
        <p:spPr bwMode="auto">
          <a:xfrm>
            <a:off x="228600" y="3530600"/>
            <a:ext cx="220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1400">
                <a:solidFill>
                  <a:srgbClr val="000000"/>
                </a:solidFill>
                <a:latin typeface="Times" pitchFamily="-106" charset="0"/>
              </a:rPr>
              <a:t>What is  </a:t>
            </a:r>
            <a:r>
              <a:rPr lang="en-US" sz="1400" b="1">
                <a:solidFill>
                  <a:srgbClr val="000000"/>
                </a:solidFill>
                <a:latin typeface="Courier New" pitchFamily="49" charset="0"/>
              </a:rPr>
              <a:t>len(L[1])</a:t>
            </a:r>
          </a:p>
        </p:txBody>
      </p:sp>
      <p:sp>
        <p:nvSpPr>
          <p:cNvPr id="39957" name="Rectangle 3"/>
          <p:cNvSpPr>
            <a:spLocks noChangeArrowheads="1"/>
          </p:cNvSpPr>
          <p:nvPr/>
        </p:nvSpPr>
        <p:spPr bwMode="auto">
          <a:xfrm>
            <a:off x="228600" y="4095750"/>
            <a:ext cx="220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1400">
                <a:solidFill>
                  <a:srgbClr val="000000"/>
                </a:solidFill>
                <a:latin typeface="Times" pitchFamily="-106" charset="0"/>
              </a:rPr>
              <a:t>What is  </a:t>
            </a:r>
            <a:r>
              <a:rPr lang="en-US" sz="1400" b="1">
                <a:solidFill>
                  <a:srgbClr val="000000"/>
                </a:solidFill>
                <a:latin typeface="Courier New" pitchFamily="49" charset="0"/>
              </a:rPr>
              <a:t>pi[2:4]</a:t>
            </a:r>
          </a:p>
        </p:txBody>
      </p:sp>
      <p:sp>
        <p:nvSpPr>
          <p:cNvPr id="39958" name="Rectangle 3"/>
          <p:cNvSpPr>
            <a:spLocks noChangeArrowheads="1"/>
          </p:cNvSpPr>
          <p:nvPr/>
        </p:nvSpPr>
        <p:spPr bwMode="auto">
          <a:xfrm>
            <a:off x="4732338" y="2401888"/>
            <a:ext cx="220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1400">
                <a:solidFill>
                  <a:srgbClr val="000000"/>
                </a:solidFill>
                <a:latin typeface="Times" pitchFamily="-106" charset="0"/>
              </a:rPr>
              <a:t>What is  </a:t>
            </a:r>
            <a:r>
              <a:rPr lang="en-US" sz="1400" b="1">
                <a:solidFill>
                  <a:srgbClr val="000000"/>
                </a:solidFill>
                <a:latin typeface="Courier New" pitchFamily="49" charset="0"/>
              </a:rPr>
              <a:t>L[0]</a:t>
            </a:r>
          </a:p>
        </p:txBody>
      </p:sp>
      <p:sp>
        <p:nvSpPr>
          <p:cNvPr id="39959" name="Rectangle 3"/>
          <p:cNvSpPr>
            <a:spLocks noChangeArrowheads="1"/>
          </p:cNvSpPr>
          <p:nvPr/>
        </p:nvSpPr>
        <p:spPr bwMode="auto">
          <a:xfrm>
            <a:off x="4732338" y="2967038"/>
            <a:ext cx="220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1400">
                <a:solidFill>
                  <a:srgbClr val="000000"/>
                </a:solidFill>
                <a:latin typeface="Times" pitchFamily="-106" charset="0"/>
              </a:rPr>
              <a:t>What is  </a:t>
            </a:r>
            <a:r>
              <a:rPr lang="en-US" sz="1400" b="1">
                <a:solidFill>
                  <a:srgbClr val="000000"/>
                </a:solidFill>
                <a:latin typeface="Courier New" pitchFamily="49" charset="0"/>
              </a:rPr>
              <a:t>L[0:1]</a:t>
            </a:r>
          </a:p>
        </p:txBody>
      </p:sp>
      <p:sp>
        <p:nvSpPr>
          <p:cNvPr id="39960" name="Rectangle 3"/>
          <p:cNvSpPr>
            <a:spLocks noChangeArrowheads="1"/>
          </p:cNvSpPr>
          <p:nvPr/>
        </p:nvSpPr>
        <p:spPr bwMode="auto">
          <a:xfrm>
            <a:off x="4732338" y="3530600"/>
            <a:ext cx="220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1400">
                <a:solidFill>
                  <a:srgbClr val="000000"/>
                </a:solidFill>
                <a:latin typeface="Times" pitchFamily="-106" charset="0"/>
              </a:rPr>
              <a:t>What is  </a:t>
            </a:r>
            <a:r>
              <a:rPr lang="en-US" sz="1400" b="1">
                <a:solidFill>
                  <a:srgbClr val="000000"/>
                </a:solidFill>
                <a:latin typeface="Courier New" pitchFamily="49" charset="0"/>
              </a:rPr>
              <a:t>L[0][1]</a:t>
            </a:r>
          </a:p>
        </p:txBody>
      </p:sp>
      <p:sp>
        <p:nvSpPr>
          <p:cNvPr id="39961" name="Rectangle 65"/>
          <p:cNvSpPr>
            <a:spLocks noChangeArrowheads="1"/>
          </p:cNvSpPr>
          <p:nvPr/>
        </p:nvSpPr>
        <p:spPr bwMode="auto">
          <a:xfrm>
            <a:off x="1093062" y="1522413"/>
            <a:ext cx="2428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900">
                <a:solidFill>
                  <a:srgbClr val="000000"/>
                </a:solidFill>
                <a:latin typeface="Calibri" pitchFamily="34" charset="0"/>
              </a:rPr>
              <a:t>0</a:t>
            </a:r>
          </a:p>
        </p:txBody>
      </p:sp>
      <p:sp>
        <p:nvSpPr>
          <p:cNvPr id="39962" name="Rectangle 66"/>
          <p:cNvSpPr>
            <a:spLocks noChangeArrowheads="1"/>
          </p:cNvSpPr>
          <p:nvPr/>
        </p:nvSpPr>
        <p:spPr bwMode="auto">
          <a:xfrm>
            <a:off x="1694724" y="1522413"/>
            <a:ext cx="2413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900">
                <a:solidFill>
                  <a:srgbClr val="000000"/>
                </a:solidFill>
                <a:latin typeface="Calibri" pitchFamily="34" charset="0"/>
              </a:rPr>
              <a:t>4</a:t>
            </a:r>
          </a:p>
        </p:txBody>
      </p:sp>
      <p:sp>
        <p:nvSpPr>
          <p:cNvPr id="39963" name="Rectangle 67"/>
          <p:cNvSpPr>
            <a:spLocks noChangeArrowheads="1"/>
          </p:cNvSpPr>
          <p:nvPr/>
        </p:nvSpPr>
        <p:spPr bwMode="auto">
          <a:xfrm>
            <a:off x="2312262" y="1522413"/>
            <a:ext cx="2428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900">
                <a:solidFill>
                  <a:srgbClr val="000000"/>
                </a:solidFill>
                <a:latin typeface="Calibri" pitchFamily="34" charset="0"/>
              </a:rPr>
              <a:t>8</a:t>
            </a:r>
          </a:p>
        </p:txBody>
      </p:sp>
      <p:sp>
        <p:nvSpPr>
          <p:cNvPr id="39964" name="Rectangle 68"/>
          <p:cNvSpPr>
            <a:spLocks noChangeArrowheads="1"/>
          </p:cNvSpPr>
          <p:nvPr/>
        </p:nvSpPr>
        <p:spPr bwMode="auto">
          <a:xfrm>
            <a:off x="2898049" y="1522413"/>
            <a:ext cx="3000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900">
                <a:solidFill>
                  <a:srgbClr val="000000"/>
                </a:solidFill>
                <a:latin typeface="Calibri" pitchFamily="34" charset="0"/>
              </a:rPr>
              <a:t>12</a:t>
            </a:r>
          </a:p>
        </p:txBody>
      </p:sp>
      <p:sp>
        <p:nvSpPr>
          <p:cNvPr id="39965" name="Rectangle 69"/>
          <p:cNvSpPr>
            <a:spLocks noChangeArrowheads="1"/>
          </p:cNvSpPr>
          <p:nvPr/>
        </p:nvSpPr>
        <p:spPr bwMode="auto">
          <a:xfrm>
            <a:off x="3498124" y="1522413"/>
            <a:ext cx="3000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900">
                <a:solidFill>
                  <a:srgbClr val="000000"/>
                </a:solidFill>
                <a:latin typeface="Calibri" pitchFamily="34" charset="0"/>
              </a:rPr>
              <a:t>16</a:t>
            </a:r>
          </a:p>
        </p:txBody>
      </p:sp>
      <p:sp>
        <p:nvSpPr>
          <p:cNvPr id="39966" name="Rectangle 70"/>
          <p:cNvSpPr>
            <a:spLocks noChangeArrowheads="1"/>
          </p:cNvSpPr>
          <p:nvPr/>
        </p:nvSpPr>
        <p:spPr bwMode="auto">
          <a:xfrm>
            <a:off x="4109312" y="1522413"/>
            <a:ext cx="3000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900">
                <a:solidFill>
                  <a:srgbClr val="000000"/>
                </a:solidFill>
                <a:latin typeface="Calibri" pitchFamily="34" charset="0"/>
              </a:rPr>
              <a:t>20</a:t>
            </a:r>
          </a:p>
        </p:txBody>
      </p:sp>
      <p:sp>
        <p:nvSpPr>
          <p:cNvPr id="39967" name="Rectangle 71"/>
          <p:cNvSpPr>
            <a:spLocks noChangeArrowheads="1"/>
          </p:cNvSpPr>
          <p:nvPr/>
        </p:nvSpPr>
        <p:spPr bwMode="auto">
          <a:xfrm>
            <a:off x="4731612" y="1522413"/>
            <a:ext cx="3000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900">
                <a:solidFill>
                  <a:srgbClr val="000000"/>
                </a:solidFill>
                <a:latin typeface="Calibri" pitchFamily="34" charset="0"/>
              </a:rPr>
              <a:t>24</a:t>
            </a:r>
          </a:p>
        </p:txBody>
      </p:sp>
      <p:sp>
        <p:nvSpPr>
          <p:cNvPr id="39968" name="Rectangle 72"/>
          <p:cNvSpPr>
            <a:spLocks noChangeArrowheads="1"/>
          </p:cNvSpPr>
          <p:nvPr/>
        </p:nvSpPr>
        <p:spPr bwMode="auto">
          <a:xfrm>
            <a:off x="5336449" y="1522413"/>
            <a:ext cx="3000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900">
                <a:solidFill>
                  <a:srgbClr val="000000"/>
                </a:solidFill>
                <a:latin typeface="Calibri" pitchFamily="34" charset="0"/>
              </a:rPr>
              <a:t>28</a:t>
            </a:r>
          </a:p>
        </p:txBody>
      </p:sp>
      <p:sp>
        <p:nvSpPr>
          <p:cNvPr id="39969" name="Rectangle 73"/>
          <p:cNvSpPr>
            <a:spLocks noChangeArrowheads="1"/>
          </p:cNvSpPr>
          <p:nvPr/>
        </p:nvSpPr>
        <p:spPr bwMode="auto">
          <a:xfrm>
            <a:off x="5941287" y="1522413"/>
            <a:ext cx="3000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900">
                <a:solidFill>
                  <a:srgbClr val="000000"/>
                </a:solidFill>
                <a:latin typeface="Calibri" pitchFamily="34" charset="0"/>
              </a:rPr>
              <a:t>32</a:t>
            </a:r>
          </a:p>
        </p:txBody>
      </p:sp>
      <p:sp>
        <p:nvSpPr>
          <p:cNvPr id="39970" name="Rectangle 76"/>
          <p:cNvSpPr>
            <a:spLocks noChangeArrowheads="1"/>
          </p:cNvSpPr>
          <p:nvPr/>
        </p:nvSpPr>
        <p:spPr bwMode="auto">
          <a:xfrm>
            <a:off x="1963738" y="2209800"/>
            <a:ext cx="393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3200">
                <a:solidFill>
                  <a:srgbClr val="0000DF"/>
                </a:solidFill>
                <a:latin typeface="Calibri" pitchFamily="34" charset="0"/>
              </a:rPr>
              <a:t>6</a:t>
            </a:r>
          </a:p>
        </p:txBody>
      </p:sp>
      <p:sp>
        <p:nvSpPr>
          <p:cNvPr id="39971" name="Rectangle 77"/>
          <p:cNvSpPr>
            <a:spLocks noChangeArrowheads="1"/>
          </p:cNvSpPr>
          <p:nvPr/>
        </p:nvSpPr>
        <p:spPr bwMode="auto">
          <a:xfrm>
            <a:off x="1746250" y="2803525"/>
            <a:ext cx="3937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3200" dirty="0">
                <a:solidFill>
                  <a:srgbClr val="0000DF"/>
                </a:solidFill>
                <a:latin typeface="Calibri" pitchFamily="34" charset="0"/>
              </a:rPr>
              <a:t>3</a:t>
            </a:r>
          </a:p>
        </p:txBody>
      </p:sp>
      <p:sp>
        <p:nvSpPr>
          <p:cNvPr id="39972" name="Rectangle 79"/>
          <p:cNvSpPr>
            <a:spLocks noChangeArrowheads="1"/>
          </p:cNvSpPr>
          <p:nvPr/>
        </p:nvSpPr>
        <p:spPr bwMode="auto">
          <a:xfrm>
            <a:off x="1979613" y="3929063"/>
            <a:ext cx="9540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3200" dirty="0">
                <a:solidFill>
                  <a:srgbClr val="0000DF"/>
                </a:solidFill>
                <a:latin typeface="Calibri" pitchFamily="34" charset="0"/>
              </a:rPr>
              <a:t>[4,1]</a:t>
            </a:r>
          </a:p>
        </p:txBody>
      </p:sp>
      <p:sp>
        <p:nvSpPr>
          <p:cNvPr id="39973" name="Rectangle 80"/>
          <p:cNvSpPr>
            <a:spLocks noChangeArrowheads="1"/>
          </p:cNvSpPr>
          <p:nvPr/>
        </p:nvSpPr>
        <p:spPr bwMode="auto">
          <a:xfrm>
            <a:off x="2654300" y="4546600"/>
            <a:ext cx="1068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3200">
                <a:solidFill>
                  <a:srgbClr val="0000DF"/>
                </a:solidFill>
                <a:latin typeface="Calibri" pitchFamily="34" charset="0"/>
              </a:rPr>
              <a:t>pi[:3]</a:t>
            </a:r>
          </a:p>
        </p:txBody>
      </p:sp>
      <p:sp>
        <p:nvSpPr>
          <p:cNvPr id="39974" name="Rectangle 81"/>
          <p:cNvSpPr>
            <a:spLocks noChangeArrowheads="1"/>
          </p:cNvSpPr>
          <p:nvPr/>
        </p:nvSpPr>
        <p:spPr bwMode="auto">
          <a:xfrm>
            <a:off x="2620963" y="5173663"/>
            <a:ext cx="1174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3200">
                <a:solidFill>
                  <a:srgbClr val="0000DF"/>
                </a:solidFill>
                <a:latin typeface="Calibri" pitchFamily="34" charset="0"/>
              </a:rPr>
              <a:t>pi[::2]</a:t>
            </a:r>
          </a:p>
        </p:txBody>
      </p:sp>
      <p:sp>
        <p:nvSpPr>
          <p:cNvPr id="39975" name="Rectangle 82"/>
          <p:cNvSpPr>
            <a:spLocks noChangeArrowheads="1"/>
          </p:cNvSpPr>
          <p:nvPr/>
        </p:nvSpPr>
        <p:spPr bwMode="auto">
          <a:xfrm>
            <a:off x="6230938" y="2182813"/>
            <a:ext cx="6746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3200">
                <a:solidFill>
                  <a:srgbClr val="0000DF"/>
                </a:solidFill>
                <a:latin typeface="Calibri" pitchFamily="34" charset="0"/>
              </a:rPr>
              <a:t>'pi'</a:t>
            </a:r>
          </a:p>
        </p:txBody>
      </p:sp>
      <p:sp>
        <p:nvSpPr>
          <p:cNvPr id="39976" name="Rectangle 83"/>
          <p:cNvSpPr>
            <a:spLocks noChangeArrowheads="1"/>
          </p:cNvSpPr>
          <p:nvPr/>
        </p:nvSpPr>
        <p:spPr bwMode="auto">
          <a:xfrm>
            <a:off x="6477000" y="2743200"/>
            <a:ext cx="927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3200">
                <a:solidFill>
                  <a:srgbClr val="0000DF"/>
                </a:solidFill>
                <a:latin typeface="Calibri" pitchFamily="34" charset="0"/>
              </a:rPr>
              <a:t>['pi']</a:t>
            </a:r>
          </a:p>
        </p:txBody>
      </p:sp>
      <p:sp>
        <p:nvSpPr>
          <p:cNvPr id="39978" name="Rectangle 85"/>
          <p:cNvSpPr>
            <a:spLocks noChangeArrowheads="1"/>
          </p:cNvSpPr>
          <p:nvPr/>
        </p:nvSpPr>
        <p:spPr bwMode="auto">
          <a:xfrm>
            <a:off x="5772664" y="4267200"/>
            <a:ext cx="11657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000" b="1" dirty="0">
                <a:solidFill>
                  <a:srgbClr val="0000DF"/>
                </a:solidFill>
                <a:latin typeface="Calibri" pitchFamily="34" charset="0"/>
              </a:rPr>
              <a:t>M[31:34]</a:t>
            </a:r>
          </a:p>
        </p:txBody>
      </p:sp>
      <p:sp>
        <p:nvSpPr>
          <p:cNvPr id="39979" name="Rectangle 86"/>
          <p:cNvSpPr>
            <a:spLocks noChangeArrowheads="1"/>
          </p:cNvSpPr>
          <p:nvPr/>
        </p:nvSpPr>
        <p:spPr bwMode="auto">
          <a:xfrm>
            <a:off x="6378575" y="4635500"/>
            <a:ext cx="126523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700">
                <a:solidFill>
                  <a:srgbClr val="0000DF"/>
                </a:solidFill>
                <a:latin typeface="Calibri" pitchFamily="34" charset="0"/>
              </a:rPr>
              <a:t>'parent'</a:t>
            </a:r>
          </a:p>
        </p:txBody>
      </p:sp>
      <p:sp>
        <p:nvSpPr>
          <p:cNvPr id="39980" name="Rectangle 87"/>
          <p:cNvSpPr>
            <a:spLocks noChangeArrowheads="1"/>
          </p:cNvSpPr>
          <p:nvPr/>
        </p:nvSpPr>
        <p:spPr bwMode="auto">
          <a:xfrm>
            <a:off x="3962400" y="6324600"/>
            <a:ext cx="550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800" b="1">
                <a:solidFill>
                  <a:srgbClr val="0000DF"/>
                </a:solidFill>
                <a:latin typeface="Calibri" pitchFamily="34" charset="0"/>
              </a:rPr>
              <a:t>15</a:t>
            </a:r>
          </a:p>
        </p:txBody>
      </p:sp>
      <p:sp>
        <p:nvSpPr>
          <p:cNvPr id="39981" name="Rectangle 88"/>
          <p:cNvSpPr>
            <a:spLocks noChangeArrowheads="1"/>
          </p:cNvSpPr>
          <p:nvPr/>
        </p:nvSpPr>
        <p:spPr bwMode="auto">
          <a:xfrm>
            <a:off x="6643688" y="6372225"/>
            <a:ext cx="15224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100" b="1">
                <a:solidFill>
                  <a:srgbClr val="0000DF"/>
                </a:solidFill>
                <a:latin typeface="Calibri" pitchFamily="34" charset="0"/>
              </a:rPr>
              <a:t>[1,4,1,4,1,4]</a:t>
            </a:r>
          </a:p>
        </p:txBody>
      </p:sp>
      <p:sp>
        <p:nvSpPr>
          <p:cNvPr id="39982" name="Rectangle 78"/>
          <p:cNvSpPr>
            <a:spLocks noChangeArrowheads="1"/>
          </p:cNvSpPr>
          <p:nvPr/>
        </p:nvSpPr>
        <p:spPr bwMode="auto">
          <a:xfrm>
            <a:off x="7391400" y="2327275"/>
            <a:ext cx="1112838" cy="41592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100" b="1">
                <a:solidFill>
                  <a:srgbClr val="000000"/>
                </a:solidFill>
                <a:latin typeface="Calibri" pitchFamily="34" charset="0"/>
              </a:rPr>
              <a:t>element</a:t>
            </a:r>
          </a:p>
        </p:txBody>
      </p:sp>
      <p:sp>
        <p:nvSpPr>
          <p:cNvPr id="39983" name="Rectangle 78"/>
          <p:cNvSpPr>
            <a:spLocks noChangeArrowheads="1"/>
          </p:cNvSpPr>
          <p:nvPr/>
        </p:nvSpPr>
        <p:spPr bwMode="auto">
          <a:xfrm>
            <a:off x="7493000" y="2859088"/>
            <a:ext cx="909638" cy="41592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100" b="1">
                <a:solidFill>
                  <a:srgbClr val="000000"/>
                </a:solidFill>
                <a:latin typeface="Calibri" pitchFamily="34" charset="0"/>
              </a:rPr>
              <a:t>sublist</a:t>
            </a:r>
          </a:p>
        </p:txBody>
      </p:sp>
      <p:sp>
        <p:nvSpPr>
          <p:cNvPr id="39988" name="Rectangle 3"/>
          <p:cNvSpPr>
            <a:spLocks noChangeArrowheads="1"/>
          </p:cNvSpPr>
          <p:nvPr/>
        </p:nvSpPr>
        <p:spPr bwMode="auto">
          <a:xfrm>
            <a:off x="4732338" y="4095750"/>
            <a:ext cx="4178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1400">
                <a:solidFill>
                  <a:srgbClr val="000000"/>
                </a:solidFill>
                <a:latin typeface="Times" pitchFamily="-106" charset="0"/>
              </a:rPr>
              <a:t>What slice of   </a:t>
            </a:r>
            <a:r>
              <a:rPr lang="en-US" sz="1400" b="1">
                <a:solidFill>
                  <a:srgbClr val="000000"/>
                </a:solidFill>
                <a:latin typeface="Courier New" pitchFamily="49" charset="0"/>
              </a:rPr>
              <a:t>M </a:t>
            </a:r>
            <a:r>
              <a:rPr lang="en-US" sz="1400">
                <a:solidFill>
                  <a:srgbClr val="000000"/>
                </a:solidFill>
                <a:latin typeface="Times" pitchFamily="-106" charset="0"/>
              </a:rPr>
              <a:t>is </a:t>
            </a:r>
            <a:r>
              <a:rPr lang="en-US" sz="1400" b="1">
                <a:solidFill>
                  <a:srgbClr val="000000"/>
                </a:solidFill>
                <a:latin typeface="Courier New" pitchFamily="49" charset="0"/>
              </a:rPr>
              <a:t>'try'</a:t>
            </a:r>
            <a:r>
              <a:rPr lang="en-US" sz="1400" b="1">
                <a:solidFill>
                  <a:srgbClr val="000000"/>
                </a:solidFill>
                <a:latin typeface="Times New Roman" pitchFamily="18" charset="0"/>
                <a:cs typeface="Times New Roman" pitchFamily="18" charset="0"/>
              </a:rPr>
              <a:t>?</a:t>
            </a:r>
            <a:r>
              <a:rPr lang="en-US" sz="1400" b="1">
                <a:solidFill>
                  <a:srgbClr val="000000"/>
                </a:solidFill>
                <a:latin typeface="Courier New" pitchFamily="49" charset="0"/>
              </a:rPr>
              <a:t>         </a:t>
            </a:r>
            <a:r>
              <a:rPr lang="en-US" sz="1400">
                <a:solidFill>
                  <a:srgbClr val="000000"/>
                </a:solidFill>
                <a:latin typeface="Times" pitchFamily="-106" charset="0"/>
              </a:rPr>
              <a:t>is </a:t>
            </a:r>
            <a:r>
              <a:rPr lang="en-US" sz="1400" b="1">
                <a:solidFill>
                  <a:srgbClr val="000000"/>
                </a:solidFill>
                <a:latin typeface="Courier New" pitchFamily="49" charset="0"/>
              </a:rPr>
              <a:t>'shoe'</a:t>
            </a:r>
            <a:r>
              <a:rPr lang="en-US" sz="1400" b="1">
                <a:solidFill>
                  <a:srgbClr val="000000"/>
                </a:solidFill>
                <a:latin typeface="Times New Roman" pitchFamily="18" charset="0"/>
                <a:cs typeface="Times New Roman" pitchFamily="18" charset="0"/>
              </a:rPr>
              <a:t>?</a:t>
            </a:r>
            <a:r>
              <a:rPr lang="en-US" sz="1400" b="1">
                <a:solidFill>
                  <a:srgbClr val="000000"/>
                </a:solidFill>
                <a:latin typeface="Courier New" pitchFamily="49" charset="0"/>
              </a:rPr>
              <a:t>   </a:t>
            </a:r>
          </a:p>
        </p:txBody>
      </p:sp>
      <p:sp>
        <p:nvSpPr>
          <p:cNvPr id="39989" name="Line 22"/>
          <p:cNvSpPr>
            <a:spLocks noChangeShapeType="1"/>
          </p:cNvSpPr>
          <p:nvPr/>
        </p:nvSpPr>
        <p:spPr bwMode="auto">
          <a:xfrm>
            <a:off x="228600" y="1981200"/>
            <a:ext cx="86026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57" name="Rounded Rectangle 3"/>
          <p:cNvSpPr>
            <a:spLocks noChangeArrowheads="1"/>
          </p:cNvSpPr>
          <p:nvPr/>
        </p:nvSpPr>
        <p:spPr bwMode="auto">
          <a:xfrm>
            <a:off x="6348592" y="3387725"/>
            <a:ext cx="1079321" cy="708025"/>
          </a:xfrm>
          <a:prstGeom prst="roundRect">
            <a:avLst>
              <a:gd name="adj" fmla="val 16667"/>
            </a:avLst>
          </a:prstGeom>
          <a:solidFill>
            <a:srgbClr val="FFCCCC"/>
          </a:solidFill>
          <a:ln>
            <a:noFill/>
          </a:ln>
          <a:extLst>
            <a:ext uri="{91240B29-F687-4F45-9708-019B960494DF}">
              <a14:hiddenLine xmlns:a14="http://schemas.microsoft.com/office/drawing/2010/main" w="28575" algn="ctr">
                <a:solidFill>
                  <a:srgbClr val="000000"/>
                </a:solidFill>
                <a:round/>
                <a:headEnd/>
                <a:tailEnd/>
              </a14:hiddenLine>
            </a:ext>
          </a:extLst>
        </p:spPr>
        <p:txBody>
          <a:bodyPr wrap="square">
            <a:spAutoFit/>
          </a:bodyPr>
          <a:lstStyle/>
          <a:p>
            <a:pPr eaLnBrk="0" fontAlgn="base" hangingPunct="0">
              <a:spcBef>
                <a:spcPct val="0"/>
              </a:spcBef>
              <a:spcAft>
                <a:spcPct val="0"/>
              </a:spcAft>
            </a:pPr>
            <a:endParaRPr lang="en-US" sz="2400">
              <a:solidFill>
                <a:srgbClr val="000000"/>
              </a:solidFill>
            </a:endParaRPr>
          </a:p>
        </p:txBody>
      </p:sp>
      <p:sp>
        <p:nvSpPr>
          <p:cNvPr id="58" name="AutoShape 30"/>
          <p:cNvSpPr>
            <a:spLocks noChangeArrowheads="1"/>
          </p:cNvSpPr>
          <p:nvPr/>
        </p:nvSpPr>
        <p:spPr bwMode="auto">
          <a:xfrm>
            <a:off x="7905179" y="1298067"/>
            <a:ext cx="192087" cy="1889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009600"/>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59" name="Text Box 29"/>
          <p:cNvSpPr txBox="1">
            <a:spLocks noChangeArrowheads="1"/>
          </p:cNvSpPr>
          <p:nvPr/>
        </p:nvSpPr>
        <p:spPr bwMode="auto">
          <a:xfrm>
            <a:off x="7316280" y="1219200"/>
            <a:ext cx="12303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0" fontAlgn="base" hangingPunct="0">
              <a:spcBef>
                <a:spcPct val="50000"/>
              </a:spcBef>
              <a:spcAft>
                <a:spcPct val="0"/>
              </a:spcAft>
            </a:pPr>
            <a:r>
              <a:rPr lang="en-US" sz="1400" b="1" dirty="0">
                <a:solidFill>
                  <a:srgbClr val="009600"/>
                </a:solidFill>
                <a:latin typeface="Cambria" pitchFamily="18" charset="0"/>
              </a:rPr>
              <a:t>We            (  ) </a:t>
            </a:r>
          </a:p>
        </p:txBody>
      </p:sp>
      <p:pic>
        <p:nvPicPr>
          <p:cNvPr id="60" name="Picture 5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9141" y="164002"/>
            <a:ext cx="887851" cy="1020763"/>
          </a:xfrm>
          <a:prstGeom prst="rect">
            <a:avLst/>
          </a:prstGeom>
        </p:spPr>
      </p:pic>
      <p:pic>
        <p:nvPicPr>
          <p:cNvPr id="61" name="Picture 6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4812" y="176193"/>
            <a:ext cx="1067743" cy="1020763"/>
          </a:xfrm>
          <a:prstGeom prst="rect">
            <a:avLst/>
          </a:prstGeom>
        </p:spPr>
      </p:pic>
    </p:spTree>
    <p:extLst>
      <p:ext uri="{BB962C8B-B14F-4D97-AF65-F5344CB8AC3E}">
        <p14:creationId xmlns:p14="http://schemas.microsoft.com/office/powerpoint/2010/main" val="33057152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ounded Rectangle 3"/>
          <p:cNvSpPr>
            <a:spLocks noChangeArrowheads="1"/>
          </p:cNvSpPr>
          <p:nvPr/>
        </p:nvSpPr>
        <p:spPr bwMode="auto">
          <a:xfrm>
            <a:off x="7643813" y="3987800"/>
            <a:ext cx="1347787" cy="901700"/>
          </a:xfrm>
          <a:prstGeom prst="roundRect">
            <a:avLst>
              <a:gd name="adj" fmla="val 16667"/>
            </a:avLst>
          </a:prstGeom>
          <a:solidFill>
            <a:srgbClr val="FFCCCC"/>
          </a:solidFill>
          <a:ln>
            <a:noFill/>
          </a:ln>
          <a:extLst>
            <a:ext uri="{91240B29-F687-4F45-9708-019B960494DF}">
              <a14:hiddenLine xmlns:a14="http://schemas.microsoft.com/office/drawing/2010/main" w="28575" algn="ctr">
                <a:solidFill>
                  <a:srgbClr val="000000"/>
                </a:solidFill>
                <a:round/>
                <a:headEnd/>
                <a:tailEnd/>
              </a14:hiddenLine>
            </a:ext>
          </a:extLst>
        </p:spPr>
        <p:txBody>
          <a:bodyPr>
            <a:spAutoFit/>
          </a:bodyPr>
          <a:lstStyle/>
          <a:p>
            <a:pPr eaLnBrk="0" fontAlgn="base" hangingPunct="0">
              <a:spcBef>
                <a:spcPct val="0"/>
              </a:spcBef>
              <a:spcAft>
                <a:spcPct val="0"/>
              </a:spcAft>
            </a:pPr>
            <a:endParaRPr lang="en-US" sz="2400">
              <a:solidFill>
                <a:srgbClr val="000000"/>
              </a:solidFill>
            </a:endParaRPr>
          </a:p>
        </p:txBody>
      </p:sp>
      <p:sp>
        <p:nvSpPr>
          <p:cNvPr id="39939" name="Rounded Rectangle 74"/>
          <p:cNvSpPr>
            <a:spLocks noChangeArrowheads="1"/>
          </p:cNvSpPr>
          <p:nvPr/>
        </p:nvSpPr>
        <p:spPr bwMode="auto">
          <a:xfrm>
            <a:off x="4697413" y="5181600"/>
            <a:ext cx="4010025" cy="601663"/>
          </a:xfrm>
          <a:prstGeom prst="roundRect">
            <a:avLst>
              <a:gd name="adj" fmla="val 42662"/>
            </a:avLst>
          </a:prstGeom>
          <a:solidFill>
            <a:srgbClr val="FFCCCC"/>
          </a:solidFill>
          <a:ln>
            <a:noFill/>
          </a:ln>
          <a:extLst>
            <a:ext uri="{91240B29-F687-4F45-9708-019B960494DF}">
              <a14:hiddenLine xmlns:a14="http://schemas.microsoft.com/office/drawing/2010/main" w="28575" algn="ctr">
                <a:solidFill>
                  <a:srgbClr val="000000"/>
                </a:solidFill>
                <a:round/>
                <a:headEnd/>
                <a:tailEnd/>
              </a14:hiddenLine>
            </a:ext>
          </a:extLst>
        </p:spPr>
        <p:txBody>
          <a:bodyPr>
            <a:spAutoFit/>
          </a:bodyPr>
          <a:lstStyle/>
          <a:p>
            <a:pPr eaLnBrk="0" fontAlgn="base" hangingPunct="0">
              <a:spcBef>
                <a:spcPct val="0"/>
              </a:spcBef>
              <a:spcAft>
                <a:spcPct val="0"/>
              </a:spcAft>
            </a:pPr>
            <a:endParaRPr lang="en-US" sz="2400">
              <a:solidFill>
                <a:srgbClr val="000000"/>
              </a:solidFill>
            </a:endParaRPr>
          </a:p>
        </p:txBody>
      </p:sp>
      <p:sp>
        <p:nvSpPr>
          <p:cNvPr id="39940" name="Rounded Rectangle 2"/>
          <p:cNvSpPr>
            <a:spLocks noChangeArrowheads="1"/>
          </p:cNvSpPr>
          <p:nvPr/>
        </p:nvSpPr>
        <p:spPr bwMode="auto">
          <a:xfrm>
            <a:off x="228600" y="3327400"/>
            <a:ext cx="4008438" cy="601663"/>
          </a:xfrm>
          <a:prstGeom prst="roundRect">
            <a:avLst>
              <a:gd name="adj" fmla="val 42662"/>
            </a:avLst>
          </a:prstGeom>
          <a:solidFill>
            <a:srgbClr val="FFCCCC"/>
          </a:solidFill>
          <a:ln>
            <a:noFill/>
          </a:ln>
          <a:extLst>
            <a:ext uri="{91240B29-F687-4F45-9708-019B960494DF}">
              <a14:hiddenLine xmlns:a14="http://schemas.microsoft.com/office/drawing/2010/main" w="28575" algn="ctr">
                <a:solidFill>
                  <a:srgbClr val="000000"/>
                </a:solidFill>
                <a:round/>
                <a:headEnd/>
                <a:tailEnd/>
              </a14:hiddenLine>
            </a:ext>
          </a:extLst>
        </p:spPr>
        <p:txBody>
          <a:bodyPr>
            <a:spAutoFit/>
          </a:bodyPr>
          <a:lstStyle/>
          <a:p>
            <a:pPr eaLnBrk="0" fontAlgn="base" hangingPunct="0">
              <a:spcBef>
                <a:spcPct val="0"/>
              </a:spcBef>
              <a:spcAft>
                <a:spcPct val="0"/>
              </a:spcAft>
            </a:pPr>
            <a:endParaRPr lang="en-US" sz="2400">
              <a:solidFill>
                <a:srgbClr val="000000"/>
              </a:solidFill>
            </a:endParaRPr>
          </a:p>
        </p:txBody>
      </p:sp>
      <p:sp>
        <p:nvSpPr>
          <p:cNvPr id="39941" name="Rectangle 3"/>
          <p:cNvSpPr>
            <a:spLocks noChangeArrowheads="1"/>
          </p:cNvSpPr>
          <p:nvPr/>
        </p:nvSpPr>
        <p:spPr bwMode="auto">
          <a:xfrm>
            <a:off x="228600" y="2401888"/>
            <a:ext cx="220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1400">
                <a:solidFill>
                  <a:srgbClr val="000000"/>
                </a:solidFill>
                <a:latin typeface="Times" pitchFamily="-106" charset="0"/>
              </a:rPr>
              <a:t>What is  </a:t>
            </a:r>
            <a:r>
              <a:rPr lang="en-US" sz="1400" b="1">
                <a:solidFill>
                  <a:srgbClr val="000000"/>
                </a:solidFill>
                <a:latin typeface="Courier New" pitchFamily="49" charset="0"/>
              </a:rPr>
              <a:t>len(pi)</a:t>
            </a:r>
          </a:p>
        </p:txBody>
      </p:sp>
      <p:sp>
        <p:nvSpPr>
          <p:cNvPr id="39942" name="Text Box 5"/>
          <p:cNvSpPr txBox="1">
            <a:spLocks noChangeArrowheads="1"/>
          </p:cNvSpPr>
          <p:nvPr/>
        </p:nvSpPr>
        <p:spPr bwMode="auto">
          <a:xfrm>
            <a:off x="304800" y="192088"/>
            <a:ext cx="312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2000" b="1">
                <a:solidFill>
                  <a:srgbClr val="000000"/>
                </a:solidFill>
                <a:latin typeface="Courier New" pitchFamily="49" charset="0"/>
              </a:rPr>
              <a:t>pi = [3,1,4,1,5,9]</a:t>
            </a:r>
          </a:p>
        </p:txBody>
      </p:sp>
      <p:sp>
        <p:nvSpPr>
          <p:cNvPr id="39943" name="Text Box 6"/>
          <p:cNvSpPr txBox="1">
            <a:spLocks noChangeArrowheads="1"/>
          </p:cNvSpPr>
          <p:nvPr/>
        </p:nvSpPr>
        <p:spPr bwMode="auto">
          <a:xfrm>
            <a:off x="304800" y="719138"/>
            <a:ext cx="5067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2000" b="1">
                <a:solidFill>
                  <a:srgbClr val="000000"/>
                </a:solidFill>
                <a:latin typeface="Courier New" pitchFamily="49" charset="0"/>
              </a:rPr>
              <a:t>L = [ </a:t>
            </a:r>
            <a:r>
              <a:rPr lang="en-US" sz="2000" b="1">
                <a:solidFill>
                  <a:srgbClr val="009600"/>
                </a:solidFill>
                <a:latin typeface="Courier New" pitchFamily="49" charset="0"/>
              </a:rPr>
              <a:t>'pi'</a:t>
            </a:r>
            <a:r>
              <a:rPr lang="en-US" sz="2000" b="1">
                <a:solidFill>
                  <a:srgbClr val="000000"/>
                </a:solidFill>
                <a:latin typeface="Courier New" pitchFamily="49" charset="0"/>
              </a:rPr>
              <a:t>, </a:t>
            </a:r>
            <a:r>
              <a:rPr lang="en-US" sz="2000" b="1">
                <a:solidFill>
                  <a:srgbClr val="009600"/>
                </a:solidFill>
                <a:latin typeface="Courier New" pitchFamily="49" charset="0"/>
              </a:rPr>
              <a:t>"isn't"</a:t>
            </a:r>
            <a:r>
              <a:rPr lang="en-US" sz="2000" b="1">
                <a:solidFill>
                  <a:srgbClr val="000000"/>
                </a:solidFill>
                <a:latin typeface="Courier New" pitchFamily="49" charset="0"/>
              </a:rPr>
              <a:t>, [4,2] ] </a:t>
            </a:r>
          </a:p>
        </p:txBody>
      </p:sp>
      <p:sp>
        <p:nvSpPr>
          <p:cNvPr id="39944" name="Rectangle 7"/>
          <p:cNvSpPr>
            <a:spLocks noChangeArrowheads="1"/>
          </p:cNvSpPr>
          <p:nvPr/>
        </p:nvSpPr>
        <p:spPr bwMode="auto">
          <a:xfrm>
            <a:off x="228600" y="5221288"/>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1400">
                <a:solidFill>
                  <a:srgbClr val="000000"/>
                </a:solidFill>
                <a:latin typeface="Times" pitchFamily="-106" charset="0"/>
              </a:rPr>
              <a:t>What slice of  </a:t>
            </a:r>
            <a:r>
              <a:rPr lang="en-US" sz="1400" b="1">
                <a:solidFill>
                  <a:srgbClr val="000000"/>
                </a:solidFill>
                <a:latin typeface="Courier New" pitchFamily="49" charset="0"/>
              </a:rPr>
              <a:t>pi</a:t>
            </a:r>
            <a:r>
              <a:rPr lang="en-US" sz="1400">
                <a:solidFill>
                  <a:srgbClr val="000000"/>
                </a:solidFill>
                <a:latin typeface="Times" pitchFamily="-106" charset="0"/>
              </a:rPr>
              <a:t> is </a:t>
            </a:r>
            <a:r>
              <a:rPr lang="en-US" sz="1400" b="1">
                <a:solidFill>
                  <a:srgbClr val="000000"/>
                </a:solidFill>
                <a:latin typeface="Courier New" pitchFamily="49" charset="0"/>
              </a:rPr>
              <a:t>[3,4,5]</a:t>
            </a:r>
          </a:p>
        </p:txBody>
      </p:sp>
      <p:sp>
        <p:nvSpPr>
          <p:cNvPr id="39945" name="Text Box 9"/>
          <p:cNvSpPr txBox="1">
            <a:spLocks noChangeArrowheads="1"/>
          </p:cNvSpPr>
          <p:nvPr/>
        </p:nvSpPr>
        <p:spPr bwMode="auto">
          <a:xfrm>
            <a:off x="304800" y="1277938"/>
            <a:ext cx="6869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2000" b="1">
                <a:solidFill>
                  <a:srgbClr val="000000"/>
                </a:solidFill>
                <a:latin typeface="Courier New" pitchFamily="49" charset="0"/>
              </a:rPr>
              <a:t>M = </a:t>
            </a:r>
            <a:r>
              <a:rPr lang="en-US" sz="2000" b="1">
                <a:solidFill>
                  <a:srgbClr val="009600"/>
                </a:solidFill>
                <a:latin typeface="Courier New" pitchFamily="49" charset="0"/>
              </a:rPr>
              <a:t>'You need parentheses for chemistry !'</a:t>
            </a:r>
            <a:r>
              <a:rPr lang="en-US" sz="2000" b="1">
                <a:solidFill>
                  <a:srgbClr val="000000"/>
                </a:solidFill>
                <a:latin typeface="Courier New" pitchFamily="49" charset="0"/>
              </a:rPr>
              <a:t> </a:t>
            </a:r>
          </a:p>
        </p:txBody>
      </p:sp>
      <p:sp>
        <p:nvSpPr>
          <p:cNvPr id="39946" name="Rectangle 10"/>
          <p:cNvSpPr>
            <a:spLocks noChangeArrowheads="1"/>
          </p:cNvSpPr>
          <p:nvPr/>
        </p:nvSpPr>
        <p:spPr bwMode="auto">
          <a:xfrm>
            <a:off x="4732338" y="53340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1400">
                <a:solidFill>
                  <a:srgbClr val="000000"/>
                </a:solidFill>
                <a:latin typeface="Times" pitchFamily="-106" charset="0"/>
              </a:rPr>
              <a:t>What is   </a:t>
            </a:r>
            <a:r>
              <a:rPr lang="en-US" sz="1400" b="1">
                <a:solidFill>
                  <a:srgbClr val="000000"/>
                </a:solidFill>
                <a:latin typeface="Courier New" pitchFamily="49" charset="0"/>
              </a:rPr>
              <a:t>M[::5]</a:t>
            </a:r>
          </a:p>
        </p:txBody>
      </p:sp>
      <p:sp>
        <p:nvSpPr>
          <p:cNvPr id="39947" name="Rectangle 11"/>
          <p:cNvSpPr>
            <a:spLocks noChangeArrowheads="1"/>
          </p:cNvSpPr>
          <p:nvPr/>
        </p:nvSpPr>
        <p:spPr bwMode="auto">
          <a:xfrm>
            <a:off x="2362200" y="6086475"/>
            <a:ext cx="66294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lnSpc>
                <a:spcPct val="70000"/>
              </a:lnSpc>
              <a:spcBef>
                <a:spcPct val="0"/>
              </a:spcBef>
              <a:spcAft>
                <a:spcPct val="0"/>
              </a:spcAft>
            </a:pPr>
            <a:r>
              <a:rPr lang="en-US" sz="1400">
                <a:solidFill>
                  <a:srgbClr val="000000"/>
                </a:solidFill>
                <a:latin typeface="Times" pitchFamily="-106" charset="0"/>
              </a:rPr>
              <a:t>What are </a:t>
            </a:r>
            <a:r>
              <a:rPr lang="en-US" sz="1400" b="1">
                <a:solidFill>
                  <a:srgbClr val="000000"/>
                </a:solidFill>
                <a:latin typeface="Courier New" pitchFamily="49" charset="0"/>
              </a:rPr>
              <a:t> pi[0]*(pi[1] + pi[2])</a:t>
            </a:r>
            <a:r>
              <a:rPr lang="en-US" sz="1400">
                <a:solidFill>
                  <a:srgbClr val="000000"/>
                </a:solidFill>
                <a:latin typeface="Times" pitchFamily="-106" charset="0"/>
              </a:rPr>
              <a:t>   and   </a:t>
            </a:r>
            <a:r>
              <a:rPr lang="en-US" sz="1400" b="1">
                <a:solidFill>
                  <a:srgbClr val="000000"/>
                </a:solidFill>
                <a:latin typeface="Courier New" pitchFamily="49" charset="0"/>
              </a:rPr>
              <a:t>pi[0]*(pi[1:2] + pi[2:3])</a:t>
            </a:r>
            <a:r>
              <a:rPr lang="en-US" sz="1400">
                <a:solidFill>
                  <a:srgbClr val="000000"/>
                </a:solidFill>
                <a:latin typeface="Times" pitchFamily="-106" charset="0"/>
              </a:rPr>
              <a:t> ?</a:t>
            </a:r>
            <a:endParaRPr lang="en-US" sz="1400">
              <a:solidFill>
                <a:srgbClr val="000000"/>
              </a:solidFill>
            </a:endParaRPr>
          </a:p>
        </p:txBody>
      </p:sp>
      <p:sp>
        <p:nvSpPr>
          <p:cNvPr id="39948" name="Rectangle 12"/>
          <p:cNvSpPr>
            <a:spLocks noChangeArrowheads="1"/>
          </p:cNvSpPr>
          <p:nvPr/>
        </p:nvSpPr>
        <p:spPr bwMode="auto">
          <a:xfrm>
            <a:off x="4732338" y="47244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1400">
                <a:solidFill>
                  <a:srgbClr val="000000"/>
                </a:solidFill>
                <a:latin typeface="Times" pitchFamily="-106" charset="0"/>
              </a:rPr>
              <a:t>What is</a:t>
            </a:r>
            <a:r>
              <a:rPr lang="en-US" sz="1400" b="1">
                <a:solidFill>
                  <a:srgbClr val="000000"/>
                </a:solidFill>
                <a:latin typeface="Courier New" pitchFamily="49" charset="0"/>
              </a:rPr>
              <a:t>  M[9:15]</a:t>
            </a:r>
            <a:endParaRPr lang="en-US" sz="1400">
              <a:solidFill>
                <a:srgbClr val="000000"/>
              </a:solidFill>
              <a:latin typeface="Courier New" pitchFamily="49" charset="0"/>
            </a:endParaRPr>
          </a:p>
        </p:txBody>
      </p:sp>
      <p:sp>
        <p:nvSpPr>
          <p:cNvPr id="39949" name="Rectangle 14"/>
          <p:cNvSpPr>
            <a:spLocks noChangeArrowheads="1"/>
          </p:cNvSpPr>
          <p:nvPr/>
        </p:nvSpPr>
        <p:spPr bwMode="auto">
          <a:xfrm>
            <a:off x="228600" y="46609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1400">
                <a:solidFill>
                  <a:srgbClr val="000000"/>
                </a:solidFill>
                <a:latin typeface="Times" pitchFamily="-106" charset="0"/>
              </a:rPr>
              <a:t>What slice of  </a:t>
            </a:r>
            <a:r>
              <a:rPr lang="en-US" sz="1400" b="1">
                <a:solidFill>
                  <a:srgbClr val="000000"/>
                </a:solidFill>
                <a:latin typeface="Courier New" pitchFamily="49" charset="0"/>
              </a:rPr>
              <a:t>pi</a:t>
            </a:r>
            <a:r>
              <a:rPr lang="en-US" sz="1400">
                <a:solidFill>
                  <a:srgbClr val="000000"/>
                </a:solidFill>
                <a:latin typeface="Times" pitchFamily="-106" charset="0"/>
              </a:rPr>
              <a:t> is </a:t>
            </a:r>
            <a:r>
              <a:rPr lang="en-US" sz="1400" b="1">
                <a:solidFill>
                  <a:srgbClr val="000000"/>
                </a:solidFill>
                <a:latin typeface="Courier New" pitchFamily="49" charset="0"/>
              </a:rPr>
              <a:t>[3,1,4]</a:t>
            </a:r>
          </a:p>
        </p:txBody>
      </p:sp>
      <p:sp>
        <p:nvSpPr>
          <p:cNvPr id="39950" name="Line 16"/>
          <p:cNvSpPr>
            <a:spLocks noChangeShapeType="1"/>
          </p:cNvSpPr>
          <p:nvPr/>
        </p:nvSpPr>
        <p:spPr bwMode="auto">
          <a:xfrm>
            <a:off x="228600" y="6019800"/>
            <a:ext cx="868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9951" name="Line 19"/>
          <p:cNvSpPr>
            <a:spLocks noChangeShapeType="1"/>
          </p:cNvSpPr>
          <p:nvPr/>
        </p:nvSpPr>
        <p:spPr bwMode="auto">
          <a:xfrm flipV="1">
            <a:off x="4495800" y="2057400"/>
            <a:ext cx="4763" cy="3860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9952" name="Rectangle 20"/>
          <p:cNvSpPr>
            <a:spLocks noChangeArrowheads="1"/>
          </p:cNvSpPr>
          <p:nvPr/>
        </p:nvSpPr>
        <p:spPr bwMode="auto">
          <a:xfrm>
            <a:off x="257175" y="6019800"/>
            <a:ext cx="1714500" cy="276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lgn="ctr" eaLnBrk="0" fontAlgn="base" hangingPunct="0">
              <a:spcBef>
                <a:spcPct val="0"/>
              </a:spcBef>
              <a:spcAft>
                <a:spcPct val="0"/>
              </a:spcAft>
            </a:pPr>
            <a:r>
              <a:rPr lang="en-US" sz="1200" b="1">
                <a:solidFill>
                  <a:srgbClr val="C00000"/>
                </a:solidFill>
                <a:latin typeface="Cambria" pitchFamily="18" charset="0"/>
              </a:rPr>
              <a:t>Extra! Mind Muddlers</a:t>
            </a:r>
          </a:p>
        </p:txBody>
      </p:sp>
      <p:sp>
        <p:nvSpPr>
          <p:cNvPr id="39953" name="Rectangle 21"/>
          <p:cNvSpPr>
            <a:spLocks noChangeArrowheads="1"/>
          </p:cNvSpPr>
          <p:nvPr/>
        </p:nvSpPr>
        <p:spPr bwMode="auto">
          <a:xfrm>
            <a:off x="4495800" y="1981200"/>
            <a:ext cx="609600" cy="276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eaLnBrk="0" fontAlgn="base" hangingPunct="0">
              <a:spcBef>
                <a:spcPct val="0"/>
              </a:spcBef>
              <a:spcAft>
                <a:spcPct val="0"/>
              </a:spcAft>
            </a:pPr>
            <a:r>
              <a:rPr lang="en-US" sz="1200" b="1">
                <a:solidFill>
                  <a:srgbClr val="C00000"/>
                </a:solidFill>
                <a:latin typeface="Cambria" pitchFamily="18" charset="0"/>
              </a:rPr>
              <a:t>Part 2</a:t>
            </a:r>
          </a:p>
        </p:txBody>
      </p:sp>
      <p:sp>
        <p:nvSpPr>
          <p:cNvPr id="39954" name="Rectangle 23"/>
          <p:cNvSpPr>
            <a:spLocks noChangeArrowheads="1"/>
          </p:cNvSpPr>
          <p:nvPr/>
        </p:nvSpPr>
        <p:spPr bwMode="auto">
          <a:xfrm>
            <a:off x="152400" y="1981200"/>
            <a:ext cx="609600" cy="276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eaLnBrk="0" fontAlgn="base" hangingPunct="0">
              <a:spcBef>
                <a:spcPct val="0"/>
              </a:spcBef>
              <a:spcAft>
                <a:spcPct val="0"/>
              </a:spcAft>
            </a:pPr>
            <a:r>
              <a:rPr lang="en-US" sz="1200" b="1">
                <a:solidFill>
                  <a:srgbClr val="C00000"/>
                </a:solidFill>
                <a:latin typeface="Cambria" pitchFamily="18" charset="0"/>
              </a:rPr>
              <a:t>Part 1</a:t>
            </a:r>
          </a:p>
        </p:txBody>
      </p:sp>
      <p:sp>
        <p:nvSpPr>
          <p:cNvPr id="39955" name="Rectangle 3"/>
          <p:cNvSpPr>
            <a:spLocks noChangeArrowheads="1"/>
          </p:cNvSpPr>
          <p:nvPr/>
        </p:nvSpPr>
        <p:spPr bwMode="auto">
          <a:xfrm>
            <a:off x="228600" y="2967038"/>
            <a:ext cx="220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1400">
                <a:solidFill>
                  <a:srgbClr val="000000"/>
                </a:solidFill>
                <a:latin typeface="Times" pitchFamily="-106" charset="0"/>
              </a:rPr>
              <a:t>What is  </a:t>
            </a:r>
            <a:r>
              <a:rPr lang="en-US" sz="1400" b="1">
                <a:solidFill>
                  <a:srgbClr val="000000"/>
                </a:solidFill>
                <a:latin typeface="Courier New" pitchFamily="49" charset="0"/>
              </a:rPr>
              <a:t>len(L)</a:t>
            </a:r>
          </a:p>
        </p:txBody>
      </p:sp>
      <p:sp>
        <p:nvSpPr>
          <p:cNvPr id="39956" name="Rectangle 3"/>
          <p:cNvSpPr>
            <a:spLocks noChangeArrowheads="1"/>
          </p:cNvSpPr>
          <p:nvPr/>
        </p:nvSpPr>
        <p:spPr bwMode="auto">
          <a:xfrm>
            <a:off x="228600" y="3530600"/>
            <a:ext cx="220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1400">
                <a:solidFill>
                  <a:srgbClr val="000000"/>
                </a:solidFill>
                <a:latin typeface="Times" pitchFamily="-106" charset="0"/>
              </a:rPr>
              <a:t>What is  </a:t>
            </a:r>
            <a:r>
              <a:rPr lang="en-US" sz="1400" b="1">
                <a:solidFill>
                  <a:srgbClr val="000000"/>
                </a:solidFill>
                <a:latin typeface="Courier New" pitchFamily="49" charset="0"/>
              </a:rPr>
              <a:t>len(L[1])</a:t>
            </a:r>
          </a:p>
        </p:txBody>
      </p:sp>
      <p:sp>
        <p:nvSpPr>
          <p:cNvPr id="39957" name="Rectangle 3"/>
          <p:cNvSpPr>
            <a:spLocks noChangeArrowheads="1"/>
          </p:cNvSpPr>
          <p:nvPr/>
        </p:nvSpPr>
        <p:spPr bwMode="auto">
          <a:xfrm>
            <a:off x="228600" y="4095750"/>
            <a:ext cx="220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1400">
                <a:solidFill>
                  <a:srgbClr val="000000"/>
                </a:solidFill>
                <a:latin typeface="Times" pitchFamily="-106" charset="0"/>
              </a:rPr>
              <a:t>What is  </a:t>
            </a:r>
            <a:r>
              <a:rPr lang="en-US" sz="1400" b="1">
                <a:solidFill>
                  <a:srgbClr val="000000"/>
                </a:solidFill>
                <a:latin typeface="Courier New" pitchFamily="49" charset="0"/>
              </a:rPr>
              <a:t>pi[2:4]</a:t>
            </a:r>
          </a:p>
        </p:txBody>
      </p:sp>
      <p:sp>
        <p:nvSpPr>
          <p:cNvPr id="39958" name="Rectangle 3"/>
          <p:cNvSpPr>
            <a:spLocks noChangeArrowheads="1"/>
          </p:cNvSpPr>
          <p:nvPr/>
        </p:nvSpPr>
        <p:spPr bwMode="auto">
          <a:xfrm>
            <a:off x="4732338" y="2401888"/>
            <a:ext cx="220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1400">
                <a:solidFill>
                  <a:srgbClr val="000000"/>
                </a:solidFill>
                <a:latin typeface="Times" pitchFamily="-106" charset="0"/>
              </a:rPr>
              <a:t>What is  </a:t>
            </a:r>
            <a:r>
              <a:rPr lang="en-US" sz="1400" b="1">
                <a:solidFill>
                  <a:srgbClr val="000000"/>
                </a:solidFill>
                <a:latin typeface="Courier New" pitchFamily="49" charset="0"/>
              </a:rPr>
              <a:t>L[0]</a:t>
            </a:r>
          </a:p>
        </p:txBody>
      </p:sp>
      <p:sp>
        <p:nvSpPr>
          <p:cNvPr id="39959" name="Rectangle 3"/>
          <p:cNvSpPr>
            <a:spLocks noChangeArrowheads="1"/>
          </p:cNvSpPr>
          <p:nvPr/>
        </p:nvSpPr>
        <p:spPr bwMode="auto">
          <a:xfrm>
            <a:off x="4732338" y="2967038"/>
            <a:ext cx="220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1400">
                <a:solidFill>
                  <a:srgbClr val="000000"/>
                </a:solidFill>
                <a:latin typeface="Times" pitchFamily="-106" charset="0"/>
              </a:rPr>
              <a:t>What is  </a:t>
            </a:r>
            <a:r>
              <a:rPr lang="en-US" sz="1400" b="1">
                <a:solidFill>
                  <a:srgbClr val="000000"/>
                </a:solidFill>
                <a:latin typeface="Courier New" pitchFamily="49" charset="0"/>
              </a:rPr>
              <a:t>L[0:1]</a:t>
            </a:r>
          </a:p>
        </p:txBody>
      </p:sp>
      <p:sp>
        <p:nvSpPr>
          <p:cNvPr id="39960" name="Rectangle 3"/>
          <p:cNvSpPr>
            <a:spLocks noChangeArrowheads="1"/>
          </p:cNvSpPr>
          <p:nvPr/>
        </p:nvSpPr>
        <p:spPr bwMode="auto">
          <a:xfrm>
            <a:off x="4732338" y="3530600"/>
            <a:ext cx="220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1400">
                <a:solidFill>
                  <a:srgbClr val="000000"/>
                </a:solidFill>
                <a:latin typeface="Times" pitchFamily="-106" charset="0"/>
              </a:rPr>
              <a:t>What is  </a:t>
            </a:r>
            <a:r>
              <a:rPr lang="en-US" sz="1400" b="1">
                <a:solidFill>
                  <a:srgbClr val="000000"/>
                </a:solidFill>
                <a:latin typeface="Courier New" pitchFamily="49" charset="0"/>
              </a:rPr>
              <a:t>L[0][1]</a:t>
            </a:r>
          </a:p>
        </p:txBody>
      </p:sp>
      <p:sp>
        <p:nvSpPr>
          <p:cNvPr id="39961" name="Rectangle 65"/>
          <p:cNvSpPr>
            <a:spLocks noChangeArrowheads="1"/>
          </p:cNvSpPr>
          <p:nvPr/>
        </p:nvSpPr>
        <p:spPr bwMode="auto">
          <a:xfrm>
            <a:off x="1093062" y="1522413"/>
            <a:ext cx="2428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900">
                <a:solidFill>
                  <a:srgbClr val="000000"/>
                </a:solidFill>
                <a:latin typeface="Calibri" pitchFamily="34" charset="0"/>
              </a:rPr>
              <a:t>0</a:t>
            </a:r>
          </a:p>
        </p:txBody>
      </p:sp>
      <p:sp>
        <p:nvSpPr>
          <p:cNvPr id="39962" name="Rectangle 66"/>
          <p:cNvSpPr>
            <a:spLocks noChangeArrowheads="1"/>
          </p:cNvSpPr>
          <p:nvPr/>
        </p:nvSpPr>
        <p:spPr bwMode="auto">
          <a:xfrm>
            <a:off x="1694724" y="1522413"/>
            <a:ext cx="2413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900">
                <a:solidFill>
                  <a:srgbClr val="000000"/>
                </a:solidFill>
                <a:latin typeface="Calibri" pitchFamily="34" charset="0"/>
              </a:rPr>
              <a:t>4</a:t>
            </a:r>
          </a:p>
        </p:txBody>
      </p:sp>
      <p:sp>
        <p:nvSpPr>
          <p:cNvPr id="39963" name="Rectangle 67"/>
          <p:cNvSpPr>
            <a:spLocks noChangeArrowheads="1"/>
          </p:cNvSpPr>
          <p:nvPr/>
        </p:nvSpPr>
        <p:spPr bwMode="auto">
          <a:xfrm>
            <a:off x="2312262" y="1522413"/>
            <a:ext cx="2428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900">
                <a:solidFill>
                  <a:srgbClr val="000000"/>
                </a:solidFill>
                <a:latin typeface="Calibri" pitchFamily="34" charset="0"/>
              </a:rPr>
              <a:t>8</a:t>
            </a:r>
          </a:p>
        </p:txBody>
      </p:sp>
      <p:sp>
        <p:nvSpPr>
          <p:cNvPr id="39964" name="Rectangle 68"/>
          <p:cNvSpPr>
            <a:spLocks noChangeArrowheads="1"/>
          </p:cNvSpPr>
          <p:nvPr/>
        </p:nvSpPr>
        <p:spPr bwMode="auto">
          <a:xfrm>
            <a:off x="2898049" y="1522413"/>
            <a:ext cx="3000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900">
                <a:solidFill>
                  <a:srgbClr val="000000"/>
                </a:solidFill>
                <a:latin typeface="Calibri" pitchFamily="34" charset="0"/>
              </a:rPr>
              <a:t>12</a:t>
            </a:r>
          </a:p>
        </p:txBody>
      </p:sp>
      <p:sp>
        <p:nvSpPr>
          <p:cNvPr id="39965" name="Rectangle 69"/>
          <p:cNvSpPr>
            <a:spLocks noChangeArrowheads="1"/>
          </p:cNvSpPr>
          <p:nvPr/>
        </p:nvSpPr>
        <p:spPr bwMode="auto">
          <a:xfrm>
            <a:off x="3498124" y="1522413"/>
            <a:ext cx="3000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900">
                <a:solidFill>
                  <a:srgbClr val="000000"/>
                </a:solidFill>
                <a:latin typeface="Calibri" pitchFamily="34" charset="0"/>
              </a:rPr>
              <a:t>16</a:t>
            </a:r>
          </a:p>
        </p:txBody>
      </p:sp>
      <p:sp>
        <p:nvSpPr>
          <p:cNvPr id="39966" name="Rectangle 70"/>
          <p:cNvSpPr>
            <a:spLocks noChangeArrowheads="1"/>
          </p:cNvSpPr>
          <p:nvPr/>
        </p:nvSpPr>
        <p:spPr bwMode="auto">
          <a:xfrm>
            <a:off x="4109312" y="1522413"/>
            <a:ext cx="3000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900">
                <a:solidFill>
                  <a:srgbClr val="000000"/>
                </a:solidFill>
                <a:latin typeface="Calibri" pitchFamily="34" charset="0"/>
              </a:rPr>
              <a:t>20</a:t>
            </a:r>
          </a:p>
        </p:txBody>
      </p:sp>
      <p:sp>
        <p:nvSpPr>
          <p:cNvPr id="39967" name="Rectangle 71"/>
          <p:cNvSpPr>
            <a:spLocks noChangeArrowheads="1"/>
          </p:cNvSpPr>
          <p:nvPr/>
        </p:nvSpPr>
        <p:spPr bwMode="auto">
          <a:xfrm>
            <a:off x="4731612" y="1522413"/>
            <a:ext cx="3000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900">
                <a:solidFill>
                  <a:srgbClr val="000000"/>
                </a:solidFill>
                <a:latin typeface="Calibri" pitchFamily="34" charset="0"/>
              </a:rPr>
              <a:t>24</a:t>
            </a:r>
          </a:p>
        </p:txBody>
      </p:sp>
      <p:sp>
        <p:nvSpPr>
          <p:cNvPr id="39968" name="Rectangle 72"/>
          <p:cNvSpPr>
            <a:spLocks noChangeArrowheads="1"/>
          </p:cNvSpPr>
          <p:nvPr/>
        </p:nvSpPr>
        <p:spPr bwMode="auto">
          <a:xfrm>
            <a:off x="5336449" y="1522413"/>
            <a:ext cx="3000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900">
                <a:solidFill>
                  <a:srgbClr val="000000"/>
                </a:solidFill>
                <a:latin typeface="Calibri" pitchFamily="34" charset="0"/>
              </a:rPr>
              <a:t>28</a:t>
            </a:r>
          </a:p>
        </p:txBody>
      </p:sp>
      <p:sp>
        <p:nvSpPr>
          <p:cNvPr id="39969" name="Rectangle 73"/>
          <p:cNvSpPr>
            <a:spLocks noChangeArrowheads="1"/>
          </p:cNvSpPr>
          <p:nvPr/>
        </p:nvSpPr>
        <p:spPr bwMode="auto">
          <a:xfrm>
            <a:off x="5941287" y="1522413"/>
            <a:ext cx="3000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900">
                <a:solidFill>
                  <a:srgbClr val="000000"/>
                </a:solidFill>
                <a:latin typeface="Calibri" pitchFamily="34" charset="0"/>
              </a:rPr>
              <a:t>32</a:t>
            </a:r>
          </a:p>
        </p:txBody>
      </p:sp>
      <p:sp>
        <p:nvSpPr>
          <p:cNvPr id="39970" name="Rectangle 76"/>
          <p:cNvSpPr>
            <a:spLocks noChangeArrowheads="1"/>
          </p:cNvSpPr>
          <p:nvPr/>
        </p:nvSpPr>
        <p:spPr bwMode="auto">
          <a:xfrm>
            <a:off x="1963738" y="2209800"/>
            <a:ext cx="393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3200">
                <a:solidFill>
                  <a:srgbClr val="0000DF"/>
                </a:solidFill>
                <a:latin typeface="Calibri" pitchFamily="34" charset="0"/>
              </a:rPr>
              <a:t>6</a:t>
            </a:r>
          </a:p>
        </p:txBody>
      </p:sp>
      <p:sp>
        <p:nvSpPr>
          <p:cNvPr id="39971" name="Rectangle 77"/>
          <p:cNvSpPr>
            <a:spLocks noChangeArrowheads="1"/>
          </p:cNvSpPr>
          <p:nvPr/>
        </p:nvSpPr>
        <p:spPr bwMode="auto">
          <a:xfrm>
            <a:off x="1746250" y="2803525"/>
            <a:ext cx="3937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3200">
                <a:solidFill>
                  <a:srgbClr val="0000DF"/>
                </a:solidFill>
                <a:latin typeface="Calibri" pitchFamily="34" charset="0"/>
              </a:rPr>
              <a:t>3</a:t>
            </a:r>
          </a:p>
        </p:txBody>
      </p:sp>
      <p:sp>
        <p:nvSpPr>
          <p:cNvPr id="39972" name="Rectangle 79"/>
          <p:cNvSpPr>
            <a:spLocks noChangeArrowheads="1"/>
          </p:cNvSpPr>
          <p:nvPr/>
        </p:nvSpPr>
        <p:spPr bwMode="auto">
          <a:xfrm>
            <a:off x="1979613" y="3929063"/>
            <a:ext cx="9540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3200" dirty="0">
                <a:solidFill>
                  <a:srgbClr val="0000DF"/>
                </a:solidFill>
                <a:latin typeface="Calibri" pitchFamily="34" charset="0"/>
              </a:rPr>
              <a:t>[4,1]</a:t>
            </a:r>
          </a:p>
        </p:txBody>
      </p:sp>
      <p:sp>
        <p:nvSpPr>
          <p:cNvPr id="39973" name="Rectangle 80"/>
          <p:cNvSpPr>
            <a:spLocks noChangeArrowheads="1"/>
          </p:cNvSpPr>
          <p:nvPr/>
        </p:nvSpPr>
        <p:spPr bwMode="auto">
          <a:xfrm>
            <a:off x="2654300" y="4546600"/>
            <a:ext cx="1068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3200">
                <a:solidFill>
                  <a:srgbClr val="0000DF"/>
                </a:solidFill>
                <a:latin typeface="Calibri" pitchFamily="34" charset="0"/>
              </a:rPr>
              <a:t>pi[:3]</a:t>
            </a:r>
          </a:p>
        </p:txBody>
      </p:sp>
      <p:sp>
        <p:nvSpPr>
          <p:cNvPr id="39974" name="Rectangle 81"/>
          <p:cNvSpPr>
            <a:spLocks noChangeArrowheads="1"/>
          </p:cNvSpPr>
          <p:nvPr/>
        </p:nvSpPr>
        <p:spPr bwMode="auto">
          <a:xfrm>
            <a:off x="2620963" y="5173663"/>
            <a:ext cx="1174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3200">
                <a:solidFill>
                  <a:srgbClr val="0000DF"/>
                </a:solidFill>
                <a:latin typeface="Calibri" pitchFamily="34" charset="0"/>
              </a:rPr>
              <a:t>pi[::2]</a:t>
            </a:r>
          </a:p>
        </p:txBody>
      </p:sp>
      <p:sp>
        <p:nvSpPr>
          <p:cNvPr id="39975" name="Rectangle 82"/>
          <p:cNvSpPr>
            <a:spLocks noChangeArrowheads="1"/>
          </p:cNvSpPr>
          <p:nvPr/>
        </p:nvSpPr>
        <p:spPr bwMode="auto">
          <a:xfrm>
            <a:off x="6230938" y="2182813"/>
            <a:ext cx="6746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3200" dirty="0">
                <a:solidFill>
                  <a:srgbClr val="0000DF"/>
                </a:solidFill>
                <a:latin typeface="Calibri" pitchFamily="34" charset="0"/>
              </a:rPr>
              <a:t>'pi'</a:t>
            </a:r>
          </a:p>
        </p:txBody>
      </p:sp>
      <p:sp>
        <p:nvSpPr>
          <p:cNvPr id="39976" name="Rectangle 83"/>
          <p:cNvSpPr>
            <a:spLocks noChangeArrowheads="1"/>
          </p:cNvSpPr>
          <p:nvPr/>
        </p:nvSpPr>
        <p:spPr bwMode="auto">
          <a:xfrm>
            <a:off x="6477000" y="2743200"/>
            <a:ext cx="927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3200">
                <a:solidFill>
                  <a:srgbClr val="0000DF"/>
                </a:solidFill>
                <a:latin typeface="Calibri" pitchFamily="34" charset="0"/>
              </a:rPr>
              <a:t>['pi']</a:t>
            </a:r>
          </a:p>
        </p:txBody>
      </p:sp>
      <p:sp>
        <p:nvSpPr>
          <p:cNvPr id="39978" name="Rectangle 85"/>
          <p:cNvSpPr>
            <a:spLocks noChangeArrowheads="1"/>
          </p:cNvSpPr>
          <p:nvPr/>
        </p:nvSpPr>
        <p:spPr bwMode="auto">
          <a:xfrm>
            <a:off x="5772664" y="4267200"/>
            <a:ext cx="11657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000" b="1" dirty="0">
                <a:solidFill>
                  <a:srgbClr val="0000DF"/>
                </a:solidFill>
                <a:latin typeface="Calibri" pitchFamily="34" charset="0"/>
              </a:rPr>
              <a:t>M[31:34]</a:t>
            </a:r>
          </a:p>
        </p:txBody>
      </p:sp>
      <p:sp>
        <p:nvSpPr>
          <p:cNvPr id="39979" name="Rectangle 86"/>
          <p:cNvSpPr>
            <a:spLocks noChangeArrowheads="1"/>
          </p:cNvSpPr>
          <p:nvPr/>
        </p:nvSpPr>
        <p:spPr bwMode="auto">
          <a:xfrm>
            <a:off x="6378575" y="4635500"/>
            <a:ext cx="126523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700">
                <a:solidFill>
                  <a:srgbClr val="0000DF"/>
                </a:solidFill>
                <a:latin typeface="Calibri" pitchFamily="34" charset="0"/>
              </a:rPr>
              <a:t>'parent'</a:t>
            </a:r>
          </a:p>
        </p:txBody>
      </p:sp>
      <p:sp>
        <p:nvSpPr>
          <p:cNvPr id="39980" name="Rectangle 87"/>
          <p:cNvSpPr>
            <a:spLocks noChangeArrowheads="1"/>
          </p:cNvSpPr>
          <p:nvPr/>
        </p:nvSpPr>
        <p:spPr bwMode="auto">
          <a:xfrm>
            <a:off x="3962400" y="6324600"/>
            <a:ext cx="550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800" b="1">
                <a:solidFill>
                  <a:srgbClr val="0000DF"/>
                </a:solidFill>
                <a:latin typeface="Calibri" pitchFamily="34" charset="0"/>
              </a:rPr>
              <a:t>15</a:t>
            </a:r>
          </a:p>
        </p:txBody>
      </p:sp>
      <p:sp>
        <p:nvSpPr>
          <p:cNvPr id="39981" name="Rectangle 88"/>
          <p:cNvSpPr>
            <a:spLocks noChangeArrowheads="1"/>
          </p:cNvSpPr>
          <p:nvPr/>
        </p:nvSpPr>
        <p:spPr bwMode="auto">
          <a:xfrm>
            <a:off x="6643688" y="6372225"/>
            <a:ext cx="15224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100" b="1">
                <a:solidFill>
                  <a:srgbClr val="0000DF"/>
                </a:solidFill>
                <a:latin typeface="Calibri" pitchFamily="34" charset="0"/>
              </a:rPr>
              <a:t>[1,4,1,4,1,4]</a:t>
            </a:r>
          </a:p>
        </p:txBody>
      </p:sp>
      <p:sp>
        <p:nvSpPr>
          <p:cNvPr id="39982" name="Rectangle 78"/>
          <p:cNvSpPr>
            <a:spLocks noChangeArrowheads="1"/>
          </p:cNvSpPr>
          <p:nvPr/>
        </p:nvSpPr>
        <p:spPr bwMode="auto">
          <a:xfrm>
            <a:off x="7391400" y="2327275"/>
            <a:ext cx="1112838" cy="41592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100" b="1">
                <a:solidFill>
                  <a:srgbClr val="000000"/>
                </a:solidFill>
                <a:latin typeface="Calibri" pitchFamily="34" charset="0"/>
              </a:rPr>
              <a:t>element</a:t>
            </a:r>
          </a:p>
        </p:txBody>
      </p:sp>
      <p:sp>
        <p:nvSpPr>
          <p:cNvPr id="39983" name="Rectangle 78"/>
          <p:cNvSpPr>
            <a:spLocks noChangeArrowheads="1"/>
          </p:cNvSpPr>
          <p:nvPr/>
        </p:nvSpPr>
        <p:spPr bwMode="auto">
          <a:xfrm>
            <a:off x="7493000" y="2859088"/>
            <a:ext cx="909638" cy="41592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100" b="1">
                <a:solidFill>
                  <a:srgbClr val="000000"/>
                </a:solidFill>
                <a:latin typeface="Calibri" pitchFamily="34" charset="0"/>
              </a:rPr>
              <a:t>sublist</a:t>
            </a:r>
          </a:p>
        </p:txBody>
      </p:sp>
      <p:sp>
        <p:nvSpPr>
          <p:cNvPr id="39988" name="Rectangle 3"/>
          <p:cNvSpPr>
            <a:spLocks noChangeArrowheads="1"/>
          </p:cNvSpPr>
          <p:nvPr/>
        </p:nvSpPr>
        <p:spPr bwMode="auto">
          <a:xfrm>
            <a:off x="4732338" y="4095750"/>
            <a:ext cx="4178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1400">
                <a:solidFill>
                  <a:srgbClr val="000000"/>
                </a:solidFill>
                <a:latin typeface="Times" pitchFamily="-106" charset="0"/>
              </a:rPr>
              <a:t>What slice of   </a:t>
            </a:r>
            <a:r>
              <a:rPr lang="en-US" sz="1400" b="1">
                <a:solidFill>
                  <a:srgbClr val="000000"/>
                </a:solidFill>
                <a:latin typeface="Courier New" pitchFamily="49" charset="0"/>
              </a:rPr>
              <a:t>M </a:t>
            </a:r>
            <a:r>
              <a:rPr lang="en-US" sz="1400">
                <a:solidFill>
                  <a:srgbClr val="000000"/>
                </a:solidFill>
                <a:latin typeface="Times" pitchFamily="-106" charset="0"/>
              </a:rPr>
              <a:t>is </a:t>
            </a:r>
            <a:r>
              <a:rPr lang="en-US" sz="1400" b="1">
                <a:solidFill>
                  <a:srgbClr val="000000"/>
                </a:solidFill>
                <a:latin typeface="Courier New" pitchFamily="49" charset="0"/>
              </a:rPr>
              <a:t>'try'</a:t>
            </a:r>
            <a:r>
              <a:rPr lang="en-US" sz="1400" b="1">
                <a:solidFill>
                  <a:srgbClr val="000000"/>
                </a:solidFill>
                <a:latin typeface="Times New Roman" pitchFamily="18" charset="0"/>
                <a:cs typeface="Times New Roman" pitchFamily="18" charset="0"/>
              </a:rPr>
              <a:t>?</a:t>
            </a:r>
            <a:r>
              <a:rPr lang="en-US" sz="1400" b="1">
                <a:solidFill>
                  <a:srgbClr val="000000"/>
                </a:solidFill>
                <a:latin typeface="Courier New" pitchFamily="49" charset="0"/>
              </a:rPr>
              <a:t>         </a:t>
            </a:r>
            <a:r>
              <a:rPr lang="en-US" sz="1400">
                <a:solidFill>
                  <a:srgbClr val="000000"/>
                </a:solidFill>
                <a:latin typeface="Times" pitchFamily="-106" charset="0"/>
              </a:rPr>
              <a:t>is </a:t>
            </a:r>
            <a:r>
              <a:rPr lang="en-US" sz="1400" b="1">
                <a:solidFill>
                  <a:srgbClr val="000000"/>
                </a:solidFill>
                <a:latin typeface="Courier New" pitchFamily="49" charset="0"/>
              </a:rPr>
              <a:t>'shoe'</a:t>
            </a:r>
            <a:r>
              <a:rPr lang="en-US" sz="1400" b="1">
                <a:solidFill>
                  <a:srgbClr val="000000"/>
                </a:solidFill>
                <a:latin typeface="Times New Roman" pitchFamily="18" charset="0"/>
                <a:cs typeface="Times New Roman" pitchFamily="18" charset="0"/>
              </a:rPr>
              <a:t>?</a:t>
            </a:r>
            <a:r>
              <a:rPr lang="en-US" sz="1400" b="1">
                <a:solidFill>
                  <a:srgbClr val="000000"/>
                </a:solidFill>
                <a:latin typeface="Courier New" pitchFamily="49" charset="0"/>
              </a:rPr>
              <a:t>   </a:t>
            </a:r>
          </a:p>
        </p:txBody>
      </p:sp>
      <p:sp>
        <p:nvSpPr>
          <p:cNvPr id="39989" name="Line 22"/>
          <p:cNvSpPr>
            <a:spLocks noChangeShapeType="1"/>
          </p:cNvSpPr>
          <p:nvPr/>
        </p:nvSpPr>
        <p:spPr bwMode="auto">
          <a:xfrm>
            <a:off x="228600" y="1981200"/>
            <a:ext cx="86026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57" name="Rounded Rectangle 3"/>
          <p:cNvSpPr>
            <a:spLocks noChangeArrowheads="1"/>
          </p:cNvSpPr>
          <p:nvPr/>
        </p:nvSpPr>
        <p:spPr bwMode="auto">
          <a:xfrm>
            <a:off x="6348592" y="3387725"/>
            <a:ext cx="1079321" cy="708025"/>
          </a:xfrm>
          <a:prstGeom prst="roundRect">
            <a:avLst>
              <a:gd name="adj" fmla="val 16667"/>
            </a:avLst>
          </a:prstGeom>
          <a:solidFill>
            <a:srgbClr val="FFCCCC"/>
          </a:solidFill>
          <a:ln>
            <a:noFill/>
          </a:ln>
          <a:extLst>
            <a:ext uri="{91240B29-F687-4F45-9708-019B960494DF}">
              <a14:hiddenLine xmlns:a14="http://schemas.microsoft.com/office/drawing/2010/main" w="28575" algn="ctr">
                <a:solidFill>
                  <a:srgbClr val="000000"/>
                </a:solidFill>
                <a:round/>
                <a:headEnd/>
                <a:tailEnd/>
              </a14:hiddenLine>
            </a:ext>
          </a:extLst>
        </p:spPr>
        <p:txBody>
          <a:bodyPr wrap="square">
            <a:spAutoFit/>
          </a:bodyPr>
          <a:lstStyle/>
          <a:p>
            <a:pPr eaLnBrk="0" fontAlgn="base" hangingPunct="0">
              <a:spcBef>
                <a:spcPct val="0"/>
              </a:spcBef>
              <a:spcAft>
                <a:spcPct val="0"/>
              </a:spcAft>
            </a:pPr>
            <a:endParaRPr lang="en-US" sz="2400">
              <a:solidFill>
                <a:srgbClr val="000000"/>
              </a:solidFill>
            </a:endParaRPr>
          </a:p>
        </p:txBody>
      </p:sp>
      <p:sp>
        <p:nvSpPr>
          <p:cNvPr id="58" name="AutoShape 30"/>
          <p:cNvSpPr>
            <a:spLocks noChangeArrowheads="1"/>
          </p:cNvSpPr>
          <p:nvPr/>
        </p:nvSpPr>
        <p:spPr bwMode="auto">
          <a:xfrm>
            <a:off x="7905179" y="1298067"/>
            <a:ext cx="192087" cy="1889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009600"/>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59" name="Text Box 29"/>
          <p:cNvSpPr txBox="1">
            <a:spLocks noChangeArrowheads="1"/>
          </p:cNvSpPr>
          <p:nvPr/>
        </p:nvSpPr>
        <p:spPr bwMode="auto">
          <a:xfrm>
            <a:off x="7316280" y="1219200"/>
            <a:ext cx="12303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0" fontAlgn="base" hangingPunct="0">
              <a:spcBef>
                <a:spcPct val="50000"/>
              </a:spcBef>
              <a:spcAft>
                <a:spcPct val="0"/>
              </a:spcAft>
            </a:pPr>
            <a:r>
              <a:rPr lang="en-US" sz="1400" b="1" dirty="0">
                <a:solidFill>
                  <a:srgbClr val="009600"/>
                </a:solidFill>
                <a:latin typeface="Cambria" pitchFamily="18" charset="0"/>
              </a:rPr>
              <a:t>We            (  ) </a:t>
            </a:r>
          </a:p>
        </p:txBody>
      </p:sp>
      <p:pic>
        <p:nvPicPr>
          <p:cNvPr id="60" name="Picture 5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9141" y="164002"/>
            <a:ext cx="887851" cy="1020763"/>
          </a:xfrm>
          <a:prstGeom prst="rect">
            <a:avLst/>
          </a:prstGeom>
        </p:spPr>
      </p:pic>
      <p:pic>
        <p:nvPicPr>
          <p:cNvPr id="61" name="Picture 6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4812" y="176193"/>
            <a:ext cx="1067743" cy="1020763"/>
          </a:xfrm>
          <a:prstGeom prst="rect">
            <a:avLst/>
          </a:prstGeom>
        </p:spPr>
      </p:pic>
      <p:sp>
        <p:nvSpPr>
          <p:cNvPr id="54" name="Rectangle 79"/>
          <p:cNvSpPr>
            <a:spLocks noChangeArrowheads="1"/>
          </p:cNvSpPr>
          <p:nvPr/>
        </p:nvSpPr>
        <p:spPr bwMode="auto">
          <a:xfrm>
            <a:off x="2223694" y="3327400"/>
            <a:ext cx="3930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3200" dirty="0" smtClean="0">
                <a:solidFill>
                  <a:srgbClr val="0000DF"/>
                </a:solidFill>
                <a:latin typeface="Calibri" pitchFamily="34" charset="0"/>
              </a:rPr>
              <a:t>5</a:t>
            </a:r>
            <a:endParaRPr lang="en-US" sz="3200" dirty="0">
              <a:solidFill>
                <a:srgbClr val="0000DF"/>
              </a:solidFill>
              <a:latin typeface="Calibri" pitchFamily="34" charset="0"/>
            </a:endParaRPr>
          </a:p>
        </p:txBody>
      </p:sp>
      <p:sp>
        <p:nvSpPr>
          <p:cNvPr id="55" name="Rectangle 79"/>
          <p:cNvSpPr>
            <a:spLocks noChangeArrowheads="1"/>
          </p:cNvSpPr>
          <p:nvPr/>
        </p:nvSpPr>
        <p:spPr bwMode="auto">
          <a:xfrm>
            <a:off x="6545312" y="3463494"/>
            <a:ext cx="4619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3200" dirty="0" smtClean="0">
                <a:solidFill>
                  <a:srgbClr val="0000DF"/>
                </a:solidFill>
                <a:latin typeface="Calibri" pitchFamily="34" charset="0"/>
              </a:rPr>
              <a:t>'</a:t>
            </a:r>
            <a:r>
              <a:rPr lang="en-US" sz="3200" dirty="0" err="1" smtClean="0">
                <a:solidFill>
                  <a:srgbClr val="0000DF"/>
                </a:solidFill>
                <a:latin typeface="Calibri" pitchFamily="34" charset="0"/>
              </a:rPr>
              <a:t>i</a:t>
            </a:r>
            <a:r>
              <a:rPr lang="en-US" sz="3200" dirty="0" smtClean="0">
                <a:solidFill>
                  <a:srgbClr val="0000DF"/>
                </a:solidFill>
                <a:latin typeface="Calibri" pitchFamily="34" charset="0"/>
              </a:rPr>
              <a:t>'</a:t>
            </a:r>
            <a:endParaRPr lang="en-US" sz="3200" dirty="0">
              <a:solidFill>
                <a:srgbClr val="0000DF"/>
              </a:solidFill>
              <a:latin typeface="Calibri" pitchFamily="34" charset="0"/>
            </a:endParaRPr>
          </a:p>
        </p:txBody>
      </p:sp>
      <p:sp>
        <p:nvSpPr>
          <p:cNvPr id="56" name="Rectangle 79"/>
          <p:cNvSpPr>
            <a:spLocks noChangeArrowheads="1"/>
          </p:cNvSpPr>
          <p:nvPr/>
        </p:nvSpPr>
        <p:spPr bwMode="auto">
          <a:xfrm>
            <a:off x="7657108" y="4403725"/>
            <a:ext cx="13211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b="1" dirty="0" smtClean="0">
                <a:solidFill>
                  <a:srgbClr val="0000DF"/>
                </a:solidFill>
                <a:latin typeface="Calibri" pitchFamily="34" charset="0"/>
              </a:rPr>
              <a:t>M[30:16:-4]</a:t>
            </a:r>
            <a:endParaRPr lang="en-US" b="1" dirty="0">
              <a:solidFill>
                <a:srgbClr val="0000DF"/>
              </a:solidFill>
              <a:latin typeface="Calibri" pitchFamily="34" charset="0"/>
            </a:endParaRPr>
          </a:p>
        </p:txBody>
      </p:sp>
      <p:sp>
        <p:nvSpPr>
          <p:cNvPr id="62" name="Rectangle 79"/>
          <p:cNvSpPr>
            <a:spLocks noChangeArrowheads="1"/>
          </p:cNvSpPr>
          <p:nvPr/>
        </p:nvSpPr>
        <p:spPr bwMode="auto">
          <a:xfrm>
            <a:off x="6369350" y="5241854"/>
            <a:ext cx="15214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800" dirty="0" smtClean="0">
                <a:solidFill>
                  <a:srgbClr val="0000DF"/>
                </a:solidFill>
                <a:latin typeface="Calibri" pitchFamily="34" charset="0"/>
              </a:rPr>
              <a:t>'Yeah </a:t>
            </a:r>
            <a:r>
              <a:rPr lang="en-US" sz="2800" dirty="0" err="1" smtClean="0">
                <a:solidFill>
                  <a:srgbClr val="0000DF"/>
                </a:solidFill>
                <a:latin typeface="Calibri" pitchFamily="34" charset="0"/>
              </a:rPr>
              <a:t>cs</a:t>
            </a:r>
            <a:r>
              <a:rPr lang="en-US" sz="2800" dirty="0" smtClean="0">
                <a:solidFill>
                  <a:srgbClr val="0000DF"/>
                </a:solidFill>
                <a:latin typeface="Calibri" pitchFamily="34" charset="0"/>
              </a:rPr>
              <a:t>!'</a:t>
            </a:r>
            <a:endParaRPr lang="en-US" sz="2800" dirty="0">
              <a:solidFill>
                <a:srgbClr val="0000DF"/>
              </a:solidFill>
              <a:latin typeface="Calibri" pitchFamily="34" charset="0"/>
            </a:endParaRPr>
          </a:p>
        </p:txBody>
      </p:sp>
    </p:spTree>
    <p:extLst>
      <p:ext uri="{BB962C8B-B14F-4D97-AF65-F5344CB8AC3E}">
        <p14:creationId xmlns:p14="http://schemas.microsoft.com/office/powerpoint/2010/main" val="4758603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1060"/>
          <p:cNvGrpSpPr>
            <a:grpSpLocks/>
          </p:cNvGrpSpPr>
          <p:nvPr/>
        </p:nvGrpSpPr>
        <p:grpSpPr bwMode="auto">
          <a:xfrm>
            <a:off x="533400" y="1219200"/>
            <a:ext cx="1295400" cy="1524000"/>
            <a:chOff x="2928" y="1051"/>
            <a:chExt cx="840" cy="957"/>
          </a:xfrm>
        </p:grpSpPr>
        <p:sp>
          <p:nvSpPr>
            <p:cNvPr id="40966" name="Freeform 1061"/>
            <p:cNvSpPr>
              <a:spLocks/>
            </p:cNvSpPr>
            <p:nvPr/>
          </p:nvSpPr>
          <p:spPr bwMode="auto">
            <a:xfrm>
              <a:off x="2928" y="1759"/>
              <a:ext cx="810" cy="249"/>
            </a:xfrm>
            <a:custGeom>
              <a:avLst/>
              <a:gdLst>
                <a:gd name="T0" fmla="*/ 4 w 1048"/>
                <a:gd name="T1" fmla="*/ 21 h 250"/>
                <a:gd name="T2" fmla="*/ 7 w 1048"/>
                <a:gd name="T3" fmla="*/ 83 h 250"/>
                <a:gd name="T4" fmla="*/ 7 w 1048"/>
                <a:gd name="T5" fmla="*/ 111 h 250"/>
                <a:gd name="T6" fmla="*/ 8 w 1048"/>
                <a:gd name="T7" fmla="*/ 125 h 250"/>
                <a:gd name="T8" fmla="*/ 8 w 1048"/>
                <a:gd name="T9" fmla="*/ 160 h 250"/>
                <a:gd name="T10" fmla="*/ 5 w 1048"/>
                <a:gd name="T11" fmla="*/ 229 h 250"/>
                <a:gd name="T12" fmla="*/ 2 w 1048"/>
                <a:gd name="T13" fmla="*/ 209 h 250"/>
                <a:gd name="T14" fmla="*/ 0 w 1048"/>
                <a:gd name="T15" fmla="*/ 188 h 250"/>
                <a:gd name="T16" fmla="*/ 2 w 1048"/>
                <a:gd name="T17" fmla="*/ 154 h 250"/>
                <a:gd name="T18" fmla="*/ 2 w 1048"/>
                <a:gd name="T19" fmla="*/ 125 h 250"/>
                <a:gd name="T20" fmla="*/ 2 w 1048"/>
                <a:gd name="T21" fmla="*/ 76 h 250"/>
                <a:gd name="T22" fmla="*/ 2 w 1048"/>
                <a:gd name="T23" fmla="*/ 55 h 250"/>
                <a:gd name="T24" fmla="*/ 2 w 1048"/>
                <a:gd name="T25" fmla="*/ 28 h 250"/>
                <a:gd name="T26" fmla="*/ 3 w 1048"/>
                <a:gd name="T27" fmla="*/ 14 h 250"/>
                <a:gd name="T28" fmla="*/ 4 w 1048"/>
                <a:gd name="T29" fmla="*/ 28 h 250"/>
                <a:gd name="T30" fmla="*/ 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40967" name="Oval 1062"/>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40968" name="Oval 1063"/>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40969" name="Oval 1064"/>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40970" name="Oval 1065"/>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40971" name="Oval 1066"/>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40972" name="Oval 1067"/>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40973" name="Oval 1068"/>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40974" name="AutoShape 1069"/>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40975" name="Freeform 1070"/>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40976" name="Freeform 1071"/>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40977" name="Freeform 1072"/>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40978" name="Freeform 1073"/>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0" fontAlgn="base" hangingPunct="0">
                <a:spcBef>
                  <a:spcPct val="0"/>
                </a:spcBef>
                <a:spcAft>
                  <a:spcPct val="0"/>
                </a:spcAft>
              </a:pPr>
              <a:endParaRPr lang="en-US" sz="2400">
                <a:solidFill>
                  <a:srgbClr val="000000"/>
                </a:solidFill>
              </a:endParaRPr>
            </a:p>
          </p:txBody>
        </p:sp>
      </p:grpSp>
      <p:sp>
        <p:nvSpPr>
          <p:cNvPr id="40963" name="Text Box 1074"/>
          <p:cNvSpPr txBox="1">
            <a:spLocks noChangeArrowheads="1"/>
          </p:cNvSpPr>
          <p:nvPr/>
        </p:nvSpPr>
        <p:spPr bwMode="auto">
          <a:xfrm>
            <a:off x="1600200" y="381000"/>
            <a:ext cx="71628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4200">
                <a:solidFill>
                  <a:srgbClr val="000000"/>
                </a:solidFill>
                <a:latin typeface="Cambria" pitchFamily="18" charset="0"/>
              </a:rPr>
              <a:t>Python slices - it dices... </a:t>
            </a:r>
          </a:p>
        </p:txBody>
      </p:sp>
      <p:sp>
        <p:nvSpPr>
          <p:cNvPr id="40964" name="Text Box 1075"/>
          <p:cNvSpPr txBox="1">
            <a:spLocks noChangeArrowheads="1"/>
          </p:cNvSpPr>
          <p:nvPr/>
        </p:nvSpPr>
        <p:spPr bwMode="auto">
          <a:xfrm>
            <a:off x="1631950" y="5867400"/>
            <a:ext cx="71628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0" fontAlgn="base" hangingPunct="0">
              <a:spcBef>
                <a:spcPct val="50000"/>
              </a:spcBef>
              <a:spcAft>
                <a:spcPct val="0"/>
              </a:spcAft>
            </a:pPr>
            <a:r>
              <a:rPr lang="en-US" sz="4200">
                <a:solidFill>
                  <a:srgbClr val="000000"/>
                </a:solidFill>
                <a:latin typeface="Cambria" pitchFamily="18" charset="0"/>
              </a:rPr>
              <a:t>… </a:t>
            </a:r>
            <a:r>
              <a:rPr lang="en-US" sz="4200" i="1">
                <a:solidFill>
                  <a:srgbClr val="000000"/>
                </a:solidFill>
                <a:latin typeface="Cambria" pitchFamily="18" charset="0"/>
              </a:rPr>
              <a:t>but wait</a:t>
            </a:r>
            <a:r>
              <a:rPr lang="en-US" sz="4200">
                <a:solidFill>
                  <a:srgbClr val="000000"/>
                </a:solidFill>
                <a:latin typeface="Cambria" pitchFamily="18" charset="0"/>
              </a:rPr>
              <a:t>,  there's more!</a:t>
            </a:r>
          </a:p>
        </p:txBody>
      </p:sp>
      <p:sp>
        <p:nvSpPr>
          <p:cNvPr id="40965" name="Rectangle 1"/>
          <p:cNvSpPr>
            <a:spLocks noChangeArrowheads="1"/>
          </p:cNvSpPr>
          <p:nvPr/>
        </p:nvSpPr>
        <p:spPr bwMode="auto">
          <a:xfrm>
            <a:off x="6096000" y="1371600"/>
            <a:ext cx="2320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a:solidFill>
                  <a:srgbClr val="009600"/>
                </a:solidFill>
                <a:latin typeface="Cambria" pitchFamily="18" charset="0"/>
              </a:rPr>
              <a:t>( </a:t>
            </a:r>
            <a:r>
              <a:rPr lang="en-US" sz="2400" b="1">
                <a:solidFill>
                  <a:srgbClr val="009600"/>
                </a:solidFill>
                <a:latin typeface="Cambria" pitchFamily="18" charset="0"/>
              </a:rPr>
              <a:t>data</a:t>
            </a:r>
            <a:r>
              <a:rPr lang="en-US" sz="2400">
                <a:solidFill>
                  <a:srgbClr val="009600"/>
                </a:solidFill>
                <a:latin typeface="Cambria" pitchFamily="18" charset="0"/>
              </a:rPr>
              <a:t>, at least  )</a:t>
            </a:r>
            <a:endParaRPr lang="en-US" sz="2400">
              <a:solidFill>
                <a:srgbClr val="000000"/>
              </a:solidFill>
              <a:latin typeface="Cambria" pitchFamily="18" charset="0"/>
            </a:endParaRPr>
          </a:p>
        </p:txBody>
      </p:sp>
    </p:spTree>
    <p:extLst>
      <p:ext uri="{BB962C8B-B14F-4D97-AF65-F5344CB8AC3E}">
        <p14:creationId xmlns:p14="http://schemas.microsoft.com/office/powerpoint/2010/main" val="12712264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1026"/>
          <p:cNvSpPr txBox="1">
            <a:spLocks noChangeArrowheads="1"/>
          </p:cNvSpPr>
          <p:nvPr/>
        </p:nvSpPr>
        <p:spPr bwMode="auto">
          <a:xfrm>
            <a:off x="733425" y="1943100"/>
            <a:ext cx="7572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lnSpc>
                <a:spcPct val="70000"/>
              </a:lnSpc>
              <a:spcBef>
                <a:spcPct val="50000"/>
              </a:spcBef>
              <a:spcAft>
                <a:spcPct val="0"/>
              </a:spcAft>
            </a:pPr>
            <a:r>
              <a:rPr lang="en-US" b="1" dirty="0">
                <a:solidFill>
                  <a:srgbClr val="FF111C"/>
                </a:solidFill>
                <a:latin typeface="Courier New" pitchFamily="49" charset="0"/>
              </a:rPr>
              <a:t># my own function!</a:t>
            </a:r>
            <a:endParaRPr lang="en-US" b="1" dirty="0">
              <a:solidFill>
                <a:srgbClr val="000000"/>
              </a:solidFill>
              <a:latin typeface="Courier New" pitchFamily="49" charset="0"/>
            </a:endParaRPr>
          </a:p>
          <a:p>
            <a:pPr eaLnBrk="0" fontAlgn="base" hangingPunct="0">
              <a:spcBef>
                <a:spcPct val="50000"/>
              </a:spcBef>
              <a:spcAft>
                <a:spcPct val="0"/>
              </a:spcAft>
            </a:pPr>
            <a:r>
              <a:rPr lang="en-US" b="1" dirty="0" err="1">
                <a:solidFill>
                  <a:srgbClr val="FF890C"/>
                </a:solidFill>
                <a:latin typeface="Courier New" pitchFamily="49" charset="0"/>
              </a:rPr>
              <a:t>def</a:t>
            </a:r>
            <a:r>
              <a:rPr lang="en-US" b="1" dirty="0">
                <a:solidFill>
                  <a:srgbClr val="000000"/>
                </a:solidFill>
                <a:latin typeface="Courier New" pitchFamily="49" charset="0"/>
              </a:rPr>
              <a:t> </a:t>
            </a:r>
            <a:r>
              <a:rPr lang="en-US" b="1" dirty="0" err="1">
                <a:solidFill>
                  <a:srgbClr val="000000"/>
                </a:solidFill>
                <a:latin typeface="Courier New" pitchFamily="49" charset="0"/>
              </a:rPr>
              <a:t>dbl</a:t>
            </a:r>
            <a:r>
              <a:rPr lang="en-US" b="1" dirty="0">
                <a:solidFill>
                  <a:srgbClr val="000000"/>
                </a:solidFill>
                <a:latin typeface="Courier New" pitchFamily="49" charset="0"/>
              </a:rPr>
              <a:t>( x ):</a:t>
            </a:r>
          </a:p>
          <a:p>
            <a:pPr eaLnBrk="0" fontAlgn="base" hangingPunct="0">
              <a:lnSpc>
                <a:spcPct val="70000"/>
              </a:lnSpc>
              <a:spcBef>
                <a:spcPct val="50000"/>
              </a:spcBef>
              <a:spcAft>
                <a:spcPct val="0"/>
              </a:spcAft>
            </a:pPr>
            <a:r>
              <a:rPr lang="en-US" b="1" dirty="0">
                <a:solidFill>
                  <a:srgbClr val="000000"/>
                </a:solidFill>
                <a:latin typeface="Courier New" pitchFamily="49" charset="0"/>
              </a:rPr>
              <a:t>    </a:t>
            </a:r>
            <a:r>
              <a:rPr lang="en-US" b="1" dirty="0">
                <a:solidFill>
                  <a:srgbClr val="009600"/>
                </a:solidFill>
                <a:latin typeface="Courier New" pitchFamily="49" charset="0"/>
              </a:rPr>
              <a:t>""" returns double its input, x """</a:t>
            </a:r>
          </a:p>
          <a:p>
            <a:pPr eaLnBrk="0" fontAlgn="base" hangingPunct="0">
              <a:lnSpc>
                <a:spcPct val="70000"/>
              </a:lnSpc>
              <a:spcBef>
                <a:spcPct val="50000"/>
              </a:spcBef>
              <a:spcAft>
                <a:spcPct val="0"/>
              </a:spcAft>
            </a:pPr>
            <a:r>
              <a:rPr lang="en-US" b="1" dirty="0">
                <a:solidFill>
                  <a:srgbClr val="000000"/>
                </a:solidFill>
                <a:latin typeface="Courier New" pitchFamily="49" charset="0"/>
              </a:rPr>
              <a:t>    </a:t>
            </a:r>
            <a:r>
              <a:rPr lang="en-US" b="1" dirty="0">
                <a:solidFill>
                  <a:srgbClr val="FF890C"/>
                </a:solidFill>
                <a:latin typeface="Courier New" pitchFamily="49" charset="0"/>
              </a:rPr>
              <a:t>return</a:t>
            </a:r>
            <a:r>
              <a:rPr lang="en-US" b="1" dirty="0">
                <a:solidFill>
                  <a:srgbClr val="000000"/>
                </a:solidFill>
                <a:latin typeface="Courier New" pitchFamily="49" charset="0"/>
              </a:rPr>
              <a:t> 2x</a:t>
            </a:r>
          </a:p>
        </p:txBody>
      </p:sp>
      <p:grpSp>
        <p:nvGrpSpPr>
          <p:cNvPr id="41987" name="Group 1042"/>
          <p:cNvGrpSpPr>
            <a:grpSpLocks/>
          </p:cNvGrpSpPr>
          <p:nvPr/>
        </p:nvGrpSpPr>
        <p:grpSpPr bwMode="auto">
          <a:xfrm>
            <a:off x="8077200" y="5775325"/>
            <a:ext cx="838200" cy="914400"/>
            <a:chOff x="2928" y="1051"/>
            <a:chExt cx="840" cy="957"/>
          </a:xfrm>
        </p:grpSpPr>
        <p:sp>
          <p:nvSpPr>
            <p:cNvPr id="41991" name="Freeform 1043"/>
            <p:cNvSpPr>
              <a:spLocks/>
            </p:cNvSpPr>
            <p:nvPr/>
          </p:nvSpPr>
          <p:spPr bwMode="auto">
            <a:xfrm>
              <a:off x="2928" y="1759"/>
              <a:ext cx="810" cy="249"/>
            </a:xfrm>
            <a:custGeom>
              <a:avLst/>
              <a:gdLst>
                <a:gd name="T0" fmla="*/ 4 w 1048"/>
                <a:gd name="T1" fmla="*/ 21 h 250"/>
                <a:gd name="T2" fmla="*/ 7 w 1048"/>
                <a:gd name="T3" fmla="*/ 83 h 250"/>
                <a:gd name="T4" fmla="*/ 7 w 1048"/>
                <a:gd name="T5" fmla="*/ 111 h 250"/>
                <a:gd name="T6" fmla="*/ 8 w 1048"/>
                <a:gd name="T7" fmla="*/ 125 h 250"/>
                <a:gd name="T8" fmla="*/ 8 w 1048"/>
                <a:gd name="T9" fmla="*/ 160 h 250"/>
                <a:gd name="T10" fmla="*/ 5 w 1048"/>
                <a:gd name="T11" fmla="*/ 229 h 250"/>
                <a:gd name="T12" fmla="*/ 2 w 1048"/>
                <a:gd name="T13" fmla="*/ 209 h 250"/>
                <a:gd name="T14" fmla="*/ 0 w 1048"/>
                <a:gd name="T15" fmla="*/ 188 h 250"/>
                <a:gd name="T16" fmla="*/ 2 w 1048"/>
                <a:gd name="T17" fmla="*/ 154 h 250"/>
                <a:gd name="T18" fmla="*/ 2 w 1048"/>
                <a:gd name="T19" fmla="*/ 125 h 250"/>
                <a:gd name="T20" fmla="*/ 2 w 1048"/>
                <a:gd name="T21" fmla="*/ 76 h 250"/>
                <a:gd name="T22" fmla="*/ 2 w 1048"/>
                <a:gd name="T23" fmla="*/ 55 h 250"/>
                <a:gd name="T24" fmla="*/ 2 w 1048"/>
                <a:gd name="T25" fmla="*/ 28 h 250"/>
                <a:gd name="T26" fmla="*/ 3 w 1048"/>
                <a:gd name="T27" fmla="*/ 14 h 250"/>
                <a:gd name="T28" fmla="*/ 4 w 1048"/>
                <a:gd name="T29" fmla="*/ 28 h 250"/>
                <a:gd name="T30" fmla="*/ 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41992" name="Oval 1044"/>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41993" name="Oval 1045"/>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41994" name="Oval 1046"/>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41995" name="Oval 1047"/>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41996" name="Oval 1048"/>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41997" name="Oval 1049"/>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41998" name="Oval 1050"/>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41999" name="AutoShape 1051"/>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42000" name="Freeform 1052"/>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42001" name="Freeform 1053"/>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42002" name="Freeform 1054"/>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42003" name="Freeform 1055"/>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0" fontAlgn="base" hangingPunct="0">
                <a:spcBef>
                  <a:spcPct val="0"/>
                </a:spcBef>
                <a:spcAft>
                  <a:spcPct val="0"/>
                </a:spcAft>
              </a:pPr>
              <a:endParaRPr lang="en-US" sz="2400">
                <a:solidFill>
                  <a:srgbClr val="000000"/>
                </a:solidFill>
              </a:endParaRPr>
            </a:p>
          </p:txBody>
        </p:sp>
      </p:grpSp>
      <p:sp>
        <p:nvSpPr>
          <p:cNvPr id="41988" name="Text Box 1056"/>
          <p:cNvSpPr txBox="1">
            <a:spLocks noChangeArrowheads="1"/>
          </p:cNvSpPr>
          <p:nvPr/>
        </p:nvSpPr>
        <p:spPr bwMode="auto">
          <a:xfrm>
            <a:off x="2438400" y="5314950"/>
            <a:ext cx="5562600" cy="584775"/>
          </a:xfrm>
          <a:prstGeom prst="rect">
            <a:avLst/>
          </a:prstGeom>
          <a:solidFill>
            <a:srgbClr val="CCFFCC"/>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3200" dirty="0">
                <a:solidFill>
                  <a:srgbClr val="000000"/>
                </a:solidFill>
                <a:latin typeface="Cambria" pitchFamily="18" charset="0"/>
              </a:rPr>
              <a:t>This doesn't </a:t>
            </a:r>
            <a:r>
              <a:rPr lang="en-US" sz="3200" b="1" i="1" dirty="0">
                <a:solidFill>
                  <a:srgbClr val="000000"/>
                </a:solidFill>
                <a:latin typeface="Cambria" pitchFamily="18" charset="0"/>
              </a:rPr>
              <a:t>look</a:t>
            </a:r>
            <a:r>
              <a:rPr lang="en-US" sz="3200" dirty="0">
                <a:solidFill>
                  <a:srgbClr val="000000"/>
                </a:solidFill>
                <a:latin typeface="Cambria" pitchFamily="18" charset="0"/>
              </a:rPr>
              <a:t> quite right…</a:t>
            </a:r>
          </a:p>
        </p:txBody>
      </p:sp>
      <p:sp>
        <p:nvSpPr>
          <p:cNvPr id="41989" name="Text Box 1027"/>
          <p:cNvSpPr txBox="1">
            <a:spLocks noChangeArrowheads="1"/>
          </p:cNvSpPr>
          <p:nvPr/>
        </p:nvSpPr>
        <p:spPr bwMode="auto">
          <a:xfrm>
            <a:off x="341313" y="228600"/>
            <a:ext cx="84582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4200" b="1" i="1">
                <a:solidFill>
                  <a:srgbClr val="000000"/>
                </a:solidFill>
                <a:latin typeface="Cambria" pitchFamily="18" charset="0"/>
              </a:rPr>
              <a:t>Function</a:t>
            </a:r>
            <a:r>
              <a:rPr lang="en-US" sz="4200">
                <a:solidFill>
                  <a:srgbClr val="000000"/>
                </a:solidFill>
                <a:latin typeface="Cambria" pitchFamily="18" charset="0"/>
              </a:rPr>
              <a:t>ing in Python</a:t>
            </a:r>
          </a:p>
        </p:txBody>
      </p:sp>
    </p:spTree>
    <p:extLst>
      <p:ext uri="{BB962C8B-B14F-4D97-AF65-F5344CB8AC3E}">
        <p14:creationId xmlns:p14="http://schemas.microsoft.com/office/powerpoint/2010/main" val="1033727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1"/>
          <p:cNvSpPr>
            <a:spLocks noChangeArrowheads="1"/>
          </p:cNvSpPr>
          <p:nvPr/>
        </p:nvSpPr>
        <p:spPr bwMode="auto">
          <a:xfrm>
            <a:off x="167757" y="6524301"/>
            <a:ext cx="1851806" cy="276999"/>
          </a:xfrm>
          <a:prstGeom prst="rect">
            <a:avLst/>
          </a:prstGeom>
          <a:solidFill>
            <a:schemeClr val="bg1"/>
          </a:solidFill>
          <a:ln w="19050">
            <a:solidFill>
              <a:schemeClr val="bg1"/>
            </a:solidFill>
            <a:miter lim="800000"/>
            <a:headEnd/>
            <a:tailEnd/>
          </a:ln>
          <a:extLst/>
        </p:spPr>
        <p:txBody>
          <a:bodyPr wrap="square">
            <a:spAutoFit/>
          </a:bodyPr>
          <a:lstStyle/>
          <a:p>
            <a:pPr algn="ctr"/>
            <a:r>
              <a:rPr lang="en-US" sz="1200" i="1" dirty="0">
                <a:latin typeface="Cambria" pitchFamily="18" charset="0"/>
              </a:rPr>
              <a:t>Jack Ma's </a:t>
            </a:r>
            <a:r>
              <a:rPr lang="en-US" sz="1200" i="1" dirty="0" err="1">
                <a:latin typeface="Cambria" pitchFamily="18" charset="0"/>
              </a:rPr>
              <a:t>Picobot</a:t>
            </a:r>
            <a:r>
              <a:rPr lang="en-US" sz="1200" i="1" dirty="0">
                <a:latin typeface="Cambria" pitchFamily="18" charset="0"/>
              </a:rPr>
              <a:t> </a:t>
            </a:r>
            <a:r>
              <a:rPr lang="en-US" sz="1200" i="1" dirty="0" smtClean="0">
                <a:latin typeface="Cambria" pitchFamily="18" charset="0"/>
              </a:rPr>
              <a:t>rules…</a:t>
            </a:r>
            <a:endParaRPr lang="en-US" sz="1200" i="1" dirty="0">
              <a:latin typeface="Cambria" pitchFamily="18"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5390593"/>
            <a:ext cx="1060053" cy="1060053"/>
          </a:xfrm>
          <a:prstGeom prst="rect">
            <a:avLst/>
          </a:prstGeom>
          <a:noFill/>
          <a:ln w="1905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563918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027"/>
          <p:cNvSpPr txBox="1">
            <a:spLocks noChangeArrowheads="1"/>
          </p:cNvSpPr>
          <p:nvPr/>
        </p:nvSpPr>
        <p:spPr bwMode="auto">
          <a:xfrm>
            <a:off x="341313" y="228600"/>
            <a:ext cx="84582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4200" b="1" i="1">
                <a:solidFill>
                  <a:srgbClr val="000000"/>
                </a:solidFill>
                <a:latin typeface="Cambria" pitchFamily="18" charset="0"/>
              </a:rPr>
              <a:t>Function</a:t>
            </a:r>
            <a:r>
              <a:rPr lang="en-US" sz="4200">
                <a:solidFill>
                  <a:srgbClr val="000000"/>
                </a:solidFill>
                <a:latin typeface="Cambria" pitchFamily="18" charset="0"/>
              </a:rPr>
              <a:t>ing in Python</a:t>
            </a:r>
          </a:p>
        </p:txBody>
      </p:sp>
      <p:sp>
        <p:nvSpPr>
          <p:cNvPr id="43011" name="Text Box 1041"/>
          <p:cNvSpPr txBox="1">
            <a:spLocks noChangeArrowheads="1"/>
          </p:cNvSpPr>
          <p:nvPr/>
        </p:nvSpPr>
        <p:spPr bwMode="auto">
          <a:xfrm>
            <a:off x="3886200" y="600075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a:solidFill>
                  <a:srgbClr val="000000"/>
                </a:solidFill>
                <a:latin typeface="Cambria" pitchFamily="18" charset="0"/>
              </a:rPr>
              <a:t>Some of Python's </a:t>
            </a:r>
            <a:r>
              <a:rPr lang="en-US" i="1">
                <a:solidFill>
                  <a:srgbClr val="000000"/>
                </a:solidFill>
                <a:latin typeface="Cambria" pitchFamily="18" charset="0"/>
              </a:rPr>
              <a:t>baggage</a:t>
            </a:r>
            <a:r>
              <a:rPr lang="en-US">
                <a:solidFill>
                  <a:srgbClr val="000000"/>
                </a:solidFill>
                <a:latin typeface="Cambria" pitchFamily="18" charset="0"/>
              </a:rPr>
              <a:t>…</a:t>
            </a:r>
          </a:p>
        </p:txBody>
      </p:sp>
      <p:sp>
        <p:nvSpPr>
          <p:cNvPr id="43012" name="Text Box 1026"/>
          <p:cNvSpPr txBox="1">
            <a:spLocks noChangeArrowheads="1"/>
          </p:cNvSpPr>
          <p:nvPr/>
        </p:nvSpPr>
        <p:spPr bwMode="auto">
          <a:xfrm>
            <a:off x="733425" y="1943100"/>
            <a:ext cx="7572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lnSpc>
                <a:spcPct val="70000"/>
              </a:lnSpc>
              <a:spcBef>
                <a:spcPct val="50000"/>
              </a:spcBef>
              <a:spcAft>
                <a:spcPct val="0"/>
              </a:spcAft>
            </a:pPr>
            <a:r>
              <a:rPr lang="en-US" b="1">
                <a:solidFill>
                  <a:srgbClr val="FF111C"/>
                </a:solidFill>
                <a:latin typeface="Courier New" pitchFamily="49" charset="0"/>
              </a:rPr>
              <a:t># my own function!</a:t>
            </a:r>
            <a:endParaRPr lang="en-US" b="1">
              <a:solidFill>
                <a:srgbClr val="000000"/>
              </a:solidFill>
              <a:latin typeface="Courier New" pitchFamily="49" charset="0"/>
            </a:endParaRPr>
          </a:p>
          <a:p>
            <a:pPr eaLnBrk="0" fontAlgn="base" hangingPunct="0">
              <a:spcBef>
                <a:spcPct val="50000"/>
              </a:spcBef>
              <a:spcAft>
                <a:spcPct val="0"/>
              </a:spcAft>
            </a:pPr>
            <a:r>
              <a:rPr lang="en-US" b="1">
                <a:solidFill>
                  <a:srgbClr val="FF890C"/>
                </a:solidFill>
                <a:latin typeface="Courier New" pitchFamily="49" charset="0"/>
              </a:rPr>
              <a:t>def</a:t>
            </a:r>
            <a:r>
              <a:rPr lang="en-US" b="1">
                <a:solidFill>
                  <a:srgbClr val="000000"/>
                </a:solidFill>
                <a:latin typeface="Courier New" pitchFamily="49" charset="0"/>
              </a:rPr>
              <a:t> dbl( x ):</a:t>
            </a:r>
          </a:p>
          <a:p>
            <a:pPr eaLnBrk="0" fontAlgn="base" hangingPunct="0">
              <a:lnSpc>
                <a:spcPct val="70000"/>
              </a:lnSpc>
              <a:spcBef>
                <a:spcPct val="50000"/>
              </a:spcBef>
              <a:spcAft>
                <a:spcPct val="0"/>
              </a:spcAft>
            </a:pPr>
            <a:r>
              <a:rPr lang="en-US" b="1">
                <a:solidFill>
                  <a:srgbClr val="000000"/>
                </a:solidFill>
                <a:latin typeface="Courier New" pitchFamily="49" charset="0"/>
              </a:rPr>
              <a:t>    </a:t>
            </a:r>
            <a:r>
              <a:rPr lang="en-US" b="1">
                <a:solidFill>
                  <a:srgbClr val="009600"/>
                </a:solidFill>
                <a:latin typeface="Courier New" pitchFamily="49" charset="0"/>
              </a:rPr>
              <a:t>""" returns double its input, x """</a:t>
            </a:r>
          </a:p>
          <a:p>
            <a:pPr eaLnBrk="0" fontAlgn="base" hangingPunct="0">
              <a:lnSpc>
                <a:spcPct val="70000"/>
              </a:lnSpc>
              <a:spcBef>
                <a:spcPct val="50000"/>
              </a:spcBef>
              <a:spcAft>
                <a:spcPct val="0"/>
              </a:spcAft>
            </a:pPr>
            <a:r>
              <a:rPr lang="en-US" b="1">
                <a:solidFill>
                  <a:srgbClr val="000000"/>
                </a:solidFill>
                <a:latin typeface="Courier New" pitchFamily="49" charset="0"/>
              </a:rPr>
              <a:t>    </a:t>
            </a:r>
            <a:r>
              <a:rPr lang="en-US" b="1">
                <a:solidFill>
                  <a:srgbClr val="FF890C"/>
                </a:solidFill>
                <a:latin typeface="Courier New" pitchFamily="49" charset="0"/>
              </a:rPr>
              <a:t>return</a:t>
            </a:r>
            <a:r>
              <a:rPr lang="en-US" b="1">
                <a:solidFill>
                  <a:srgbClr val="000000"/>
                </a:solidFill>
                <a:latin typeface="Courier New" pitchFamily="49" charset="0"/>
              </a:rPr>
              <a:t> 2*x</a:t>
            </a:r>
          </a:p>
        </p:txBody>
      </p:sp>
      <p:sp>
        <p:nvSpPr>
          <p:cNvPr id="43013" name="TextBox 1"/>
          <p:cNvSpPr txBox="1">
            <a:spLocks noChangeArrowheads="1"/>
          </p:cNvSpPr>
          <p:nvPr/>
        </p:nvSpPr>
        <p:spPr bwMode="auto">
          <a:xfrm>
            <a:off x="5514975" y="1295400"/>
            <a:ext cx="2105025" cy="830263"/>
          </a:xfrm>
          <a:prstGeom prst="rect">
            <a:avLst/>
          </a:prstGeom>
          <a:solidFill>
            <a:srgbClr val="FFCCCC"/>
          </a:solidFill>
          <a:ln w="9525">
            <a:solidFill>
              <a:srgbClr val="C00000"/>
            </a:solid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0"/>
              </a:spcBef>
              <a:spcAft>
                <a:spcPct val="0"/>
              </a:spcAft>
            </a:pPr>
            <a:r>
              <a:rPr lang="en-US">
                <a:solidFill>
                  <a:srgbClr val="000000"/>
                </a:solidFill>
                <a:latin typeface="Cambria" pitchFamily="18" charset="0"/>
              </a:rPr>
              <a:t>comment for other </a:t>
            </a:r>
            <a:r>
              <a:rPr lang="en-US" b="1" i="1">
                <a:solidFill>
                  <a:srgbClr val="000000"/>
                </a:solidFill>
                <a:latin typeface="Cambria" pitchFamily="18" charset="0"/>
              </a:rPr>
              <a:t>coders</a:t>
            </a:r>
          </a:p>
        </p:txBody>
      </p:sp>
      <p:cxnSp>
        <p:nvCxnSpPr>
          <p:cNvPr id="43014" name="Straight Arrow Connector 3"/>
          <p:cNvCxnSpPr>
            <a:cxnSpLocks noChangeShapeType="1"/>
            <a:stCxn id="43013" idx="1"/>
          </p:cNvCxnSpPr>
          <p:nvPr/>
        </p:nvCxnSpPr>
        <p:spPr bwMode="auto">
          <a:xfrm flipH="1">
            <a:off x="4267200" y="1711325"/>
            <a:ext cx="1247775" cy="346075"/>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43015" name="TextBox 26"/>
          <p:cNvSpPr txBox="1">
            <a:spLocks noChangeArrowheads="1"/>
          </p:cNvSpPr>
          <p:nvPr/>
        </p:nvSpPr>
        <p:spPr bwMode="auto">
          <a:xfrm>
            <a:off x="5264150" y="4495800"/>
            <a:ext cx="3041650" cy="830263"/>
          </a:xfrm>
          <a:prstGeom prst="rect">
            <a:avLst/>
          </a:prstGeom>
          <a:solidFill>
            <a:srgbClr val="CCFFCC"/>
          </a:solidFill>
          <a:ln w="9525">
            <a:solidFill>
              <a:srgbClr val="008000"/>
            </a:solid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0"/>
              </a:spcBef>
              <a:spcAft>
                <a:spcPct val="0"/>
              </a:spcAft>
            </a:pPr>
            <a:r>
              <a:rPr lang="en-US">
                <a:solidFill>
                  <a:srgbClr val="000000"/>
                </a:solidFill>
                <a:latin typeface="Cambria" pitchFamily="18" charset="0"/>
              </a:rPr>
              <a:t>documentation string for all </a:t>
            </a:r>
            <a:r>
              <a:rPr lang="en-US" b="1" i="1">
                <a:solidFill>
                  <a:srgbClr val="000000"/>
                </a:solidFill>
                <a:latin typeface="Cambria" pitchFamily="18" charset="0"/>
              </a:rPr>
              <a:t>users</a:t>
            </a:r>
          </a:p>
        </p:txBody>
      </p:sp>
      <p:cxnSp>
        <p:nvCxnSpPr>
          <p:cNvPr id="43016" name="Straight Arrow Connector 27"/>
          <p:cNvCxnSpPr>
            <a:cxnSpLocks noChangeShapeType="1"/>
            <a:stCxn id="43015" idx="0"/>
          </p:cNvCxnSpPr>
          <p:nvPr/>
        </p:nvCxnSpPr>
        <p:spPr bwMode="auto">
          <a:xfrm flipH="1" flipV="1">
            <a:off x="5410200" y="3352800"/>
            <a:ext cx="1374775" cy="1143000"/>
          </a:xfrm>
          <a:prstGeom prst="straightConnector1">
            <a:avLst/>
          </a:prstGeom>
          <a:noFill/>
          <a:ln w="28575" algn="ctr">
            <a:solidFill>
              <a:srgbClr val="008000"/>
            </a:solidFill>
            <a:round/>
            <a:headEnd/>
            <a:tailEnd type="arrow" w="med" len="med"/>
          </a:ln>
          <a:extLst>
            <a:ext uri="{909E8E84-426E-40DD-AFC4-6F175D3DCCD1}">
              <a14:hiddenFill xmlns:a14="http://schemas.microsoft.com/office/drawing/2010/main">
                <a:noFill/>
              </a14:hiddenFill>
            </a:ext>
          </a:extLst>
        </p:spPr>
      </p:cxnSp>
      <p:sp>
        <p:nvSpPr>
          <p:cNvPr id="43017" name="TextBox 32"/>
          <p:cNvSpPr txBox="1">
            <a:spLocks noChangeArrowheads="1"/>
          </p:cNvSpPr>
          <p:nvPr/>
        </p:nvSpPr>
        <p:spPr bwMode="auto">
          <a:xfrm>
            <a:off x="369888" y="5170488"/>
            <a:ext cx="2068512" cy="830262"/>
          </a:xfrm>
          <a:prstGeom prst="rect">
            <a:avLst/>
          </a:prstGeom>
          <a:solidFill>
            <a:srgbClr val="FFCC99"/>
          </a:solidFill>
          <a:ln w="9525">
            <a:solidFill>
              <a:srgbClr val="FF9900"/>
            </a:solid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0"/>
              </a:spcBef>
              <a:spcAft>
                <a:spcPct val="0"/>
              </a:spcAft>
            </a:pPr>
            <a:r>
              <a:rPr lang="en-US">
                <a:solidFill>
                  <a:srgbClr val="000000"/>
                </a:solidFill>
                <a:latin typeface="Cambria" pitchFamily="18" charset="0"/>
              </a:rPr>
              <a:t>Python's keywords</a:t>
            </a:r>
            <a:endParaRPr lang="en-US" b="1" i="1">
              <a:solidFill>
                <a:srgbClr val="000000"/>
              </a:solidFill>
              <a:latin typeface="Cambria" pitchFamily="18" charset="0"/>
            </a:endParaRPr>
          </a:p>
        </p:txBody>
      </p:sp>
      <p:cxnSp>
        <p:nvCxnSpPr>
          <p:cNvPr id="43018" name="Straight Arrow Connector 33"/>
          <p:cNvCxnSpPr>
            <a:cxnSpLocks noChangeShapeType="1"/>
            <a:stCxn id="43017" idx="0"/>
          </p:cNvCxnSpPr>
          <p:nvPr/>
        </p:nvCxnSpPr>
        <p:spPr bwMode="auto">
          <a:xfrm flipV="1">
            <a:off x="1403350" y="3733800"/>
            <a:ext cx="577850" cy="1436688"/>
          </a:xfrm>
          <a:prstGeom prst="straightConnector1">
            <a:avLst/>
          </a:prstGeom>
          <a:noFill/>
          <a:ln w="28575" algn="ctr">
            <a:solidFill>
              <a:srgbClr val="FF9900"/>
            </a:solidFill>
            <a:round/>
            <a:headEnd/>
            <a:tailEnd type="arrow" w="med" len="med"/>
          </a:ln>
          <a:extLst>
            <a:ext uri="{909E8E84-426E-40DD-AFC4-6F175D3DCCD1}">
              <a14:hiddenFill xmlns:a14="http://schemas.microsoft.com/office/drawing/2010/main">
                <a:noFill/>
              </a14:hiddenFill>
            </a:ext>
          </a:extLst>
        </p:spPr>
      </p:cxnSp>
      <p:cxnSp>
        <p:nvCxnSpPr>
          <p:cNvPr id="43019" name="Straight Arrow Connector 37"/>
          <p:cNvCxnSpPr>
            <a:cxnSpLocks noChangeShapeType="1"/>
            <a:stCxn id="43017" idx="0"/>
          </p:cNvCxnSpPr>
          <p:nvPr/>
        </p:nvCxnSpPr>
        <p:spPr bwMode="auto">
          <a:xfrm flipH="1" flipV="1">
            <a:off x="1219200" y="2838450"/>
            <a:ext cx="184150" cy="2332038"/>
          </a:xfrm>
          <a:prstGeom prst="straightConnector1">
            <a:avLst/>
          </a:prstGeom>
          <a:noFill/>
          <a:ln w="28575" algn="ctr">
            <a:solidFill>
              <a:srgbClr val="FF99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7007209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3"/>
          <p:cNvSpPr txBox="1">
            <a:spLocks noChangeArrowheads="1"/>
          </p:cNvSpPr>
          <p:nvPr/>
        </p:nvSpPr>
        <p:spPr bwMode="auto">
          <a:xfrm>
            <a:off x="341313" y="228600"/>
            <a:ext cx="84582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4200" i="1">
                <a:solidFill>
                  <a:srgbClr val="000000"/>
                </a:solidFill>
                <a:latin typeface="Cambria" pitchFamily="18" charset="0"/>
              </a:rPr>
              <a:t>Function</a:t>
            </a:r>
            <a:r>
              <a:rPr lang="en-US" sz="4200">
                <a:solidFill>
                  <a:srgbClr val="000000"/>
                </a:solidFill>
                <a:latin typeface="Cambria" pitchFamily="18" charset="0"/>
              </a:rPr>
              <a:t>ing in Python</a:t>
            </a:r>
          </a:p>
        </p:txBody>
      </p:sp>
      <p:sp>
        <p:nvSpPr>
          <p:cNvPr id="44035" name="Rectangle 18"/>
          <p:cNvSpPr>
            <a:spLocks noChangeArrowheads="1"/>
          </p:cNvSpPr>
          <p:nvPr/>
        </p:nvSpPr>
        <p:spPr bwMode="auto">
          <a:xfrm>
            <a:off x="533400" y="3602038"/>
            <a:ext cx="3887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3200" b="1">
                <a:solidFill>
                  <a:srgbClr val="000000"/>
                </a:solidFill>
                <a:latin typeface="Courier New" pitchFamily="49" charset="0"/>
              </a:rPr>
              <a:t>&gt;&gt;&gt; undo(</a:t>
            </a:r>
            <a:r>
              <a:rPr lang="en-US" sz="3200" b="1">
                <a:solidFill>
                  <a:srgbClr val="009600"/>
                </a:solidFill>
                <a:latin typeface="Courier New" pitchFamily="49" charset="0"/>
              </a:rPr>
              <a:t>'caf'</a:t>
            </a:r>
            <a:r>
              <a:rPr lang="en-US" sz="3200" b="1">
                <a:solidFill>
                  <a:srgbClr val="000000"/>
                </a:solidFill>
                <a:latin typeface="Courier New" pitchFamily="49" charset="0"/>
              </a:rPr>
              <a:t>)</a:t>
            </a:r>
          </a:p>
        </p:txBody>
      </p:sp>
      <p:sp>
        <p:nvSpPr>
          <p:cNvPr id="44036" name="Rectangle 19"/>
          <p:cNvSpPr>
            <a:spLocks noChangeArrowheads="1"/>
          </p:cNvSpPr>
          <p:nvPr/>
        </p:nvSpPr>
        <p:spPr bwMode="auto">
          <a:xfrm>
            <a:off x="533400" y="5031348"/>
            <a:ext cx="5368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3200" b="1" dirty="0">
                <a:solidFill>
                  <a:srgbClr val="000000"/>
                </a:solidFill>
                <a:latin typeface="Courier New" pitchFamily="49" charset="0"/>
              </a:rPr>
              <a:t>&gt;&gt;&gt; undo(undo(</a:t>
            </a:r>
            <a:r>
              <a:rPr lang="en-US" sz="3200" b="1" dirty="0">
                <a:solidFill>
                  <a:srgbClr val="009600"/>
                </a:solidFill>
                <a:latin typeface="Courier New" pitchFamily="49" charset="0"/>
              </a:rPr>
              <a:t>'</a:t>
            </a:r>
            <a:r>
              <a:rPr lang="en-US" sz="3200" b="1" dirty="0" err="1">
                <a:solidFill>
                  <a:srgbClr val="009600"/>
                </a:solidFill>
                <a:latin typeface="Courier New" pitchFamily="49" charset="0"/>
              </a:rPr>
              <a:t>caf</a:t>
            </a:r>
            <a:r>
              <a:rPr lang="en-US" sz="3200" b="1" dirty="0">
                <a:solidFill>
                  <a:srgbClr val="009600"/>
                </a:solidFill>
                <a:latin typeface="Courier New" pitchFamily="49" charset="0"/>
              </a:rPr>
              <a:t>'</a:t>
            </a:r>
            <a:r>
              <a:rPr lang="en-US" sz="3200" b="1" dirty="0">
                <a:solidFill>
                  <a:srgbClr val="000000"/>
                </a:solidFill>
                <a:latin typeface="Courier New" pitchFamily="49" charset="0"/>
              </a:rPr>
              <a:t>))</a:t>
            </a:r>
          </a:p>
        </p:txBody>
      </p:sp>
      <p:sp>
        <p:nvSpPr>
          <p:cNvPr id="44037" name="Text Box 20"/>
          <p:cNvSpPr txBox="1">
            <a:spLocks noChangeArrowheads="1"/>
          </p:cNvSpPr>
          <p:nvPr/>
        </p:nvSpPr>
        <p:spPr bwMode="auto">
          <a:xfrm>
            <a:off x="838200" y="1447800"/>
            <a:ext cx="7391400"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b="1">
                <a:solidFill>
                  <a:srgbClr val="FF890C"/>
                </a:solidFill>
                <a:latin typeface="Courier New" pitchFamily="49" charset="0"/>
              </a:rPr>
              <a:t>def</a:t>
            </a:r>
            <a:r>
              <a:rPr lang="en-US" b="1">
                <a:solidFill>
                  <a:srgbClr val="000000"/>
                </a:solidFill>
                <a:latin typeface="Courier New" pitchFamily="49" charset="0"/>
              </a:rPr>
              <a:t> undo(s):</a:t>
            </a:r>
          </a:p>
          <a:p>
            <a:pPr eaLnBrk="0" fontAlgn="base" hangingPunct="0">
              <a:lnSpc>
                <a:spcPct val="70000"/>
              </a:lnSpc>
              <a:spcBef>
                <a:spcPct val="50000"/>
              </a:spcBef>
              <a:spcAft>
                <a:spcPct val="0"/>
              </a:spcAft>
            </a:pPr>
            <a:r>
              <a:rPr lang="en-US" b="1">
                <a:solidFill>
                  <a:srgbClr val="000000"/>
                </a:solidFill>
                <a:latin typeface="Courier New" pitchFamily="49" charset="0"/>
              </a:rPr>
              <a:t>    </a:t>
            </a:r>
            <a:r>
              <a:rPr lang="en-US" b="1">
                <a:solidFill>
                  <a:srgbClr val="009600"/>
                </a:solidFill>
                <a:latin typeface="Courier New" pitchFamily="49" charset="0"/>
              </a:rPr>
              <a:t>""" this "undoes" its input, s """</a:t>
            </a:r>
          </a:p>
          <a:p>
            <a:pPr eaLnBrk="0" fontAlgn="base" hangingPunct="0">
              <a:lnSpc>
                <a:spcPct val="70000"/>
              </a:lnSpc>
              <a:spcBef>
                <a:spcPct val="50000"/>
              </a:spcBef>
              <a:spcAft>
                <a:spcPct val="0"/>
              </a:spcAft>
            </a:pPr>
            <a:r>
              <a:rPr lang="en-US" b="1">
                <a:solidFill>
                  <a:srgbClr val="000000"/>
                </a:solidFill>
                <a:latin typeface="Courier New" pitchFamily="49" charset="0"/>
              </a:rPr>
              <a:t>    </a:t>
            </a:r>
            <a:r>
              <a:rPr lang="en-US" b="1">
                <a:solidFill>
                  <a:srgbClr val="FF890C"/>
                </a:solidFill>
                <a:latin typeface="Courier New" pitchFamily="49" charset="0"/>
              </a:rPr>
              <a:t>return</a:t>
            </a:r>
            <a:r>
              <a:rPr lang="en-US" b="1">
                <a:solidFill>
                  <a:srgbClr val="000000"/>
                </a:solidFill>
                <a:latin typeface="Courier New" pitchFamily="49" charset="0"/>
              </a:rPr>
              <a:t> </a:t>
            </a:r>
            <a:r>
              <a:rPr lang="en-US" b="1">
                <a:solidFill>
                  <a:srgbClr val="009600"/>
                </a:solidFill>
                <a:latin typeface="Courier New" pitchFamily="49" charset="0"/>
              </a:rPr>
              <a:t>'de'</a:t>
            </a:r>
            <a:r>
              <a:rPr lang="en-US" b="1">
                <a:solidFill>
                  <a:srgbClr val="000000"/>
                </a:solidFill>
                <a:latin typeface="Courier New" pitchFamily="49" charset="0"/>
              </a:rPr>
              <a:t> + s</a:t>
            </a:r>
          </a:p>
        </p:txBody>
      </p:sp>
      <p:sp>
        <p:nvSpPr>
          <p:cNvPr id="44038" name="Text Box 21"/>
          <p:cNvSpPr txBox="1">
            <a:spLocks noChangeArrowheads="1"/>
          </p:cNvSpPr>
          <p:nvPr/>
        </p:nvSpPr>
        <p:spPr bwMode="auto">
          <a:xfrm>
            <a:off x="5527675" y="5950803"/>
            <a:ext cx="35401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0" fontAlgn="base" hangingPunct="0">
              <a:spcBef>
                <a:spcPct val="50000"/>
              </a:spcBef>
              <a:spcAft>
                <a:spcPct val="0"/>
              </a:spcAft>
            </a:pPr>
            <a:r>
              <a:rPr lang="en-US" i="1" dirty="0">
                <a:solidFill>
                  <a:srgbClr val="000000"/>
                </a:solidFill>
                <a:latin typeface="Cambria" pitchFamily="18" charset="0"/>
              </a:rPr>
              <a:t>strings, lists, numbers … all </a:t>
            </a:r>
            <a:r>
              <a:rPr lang="en-US" b="1" i="1" dirty="0">
                <a:solidFill>
                  <a:srgbClr val="000000"/>
                </a:solidFill>
                <a:latin typeface="Cambria" pitchFamily="18" charset="0"/>
              </a:rPr>
              <a:t>data</a:t>
            </a:r>
            <a:r>
              <a:rPr lang="en-US" i="1" dirty="0">
                <a:solidFill>
                  <a:srgbClr val="0000FF"/>
                </a:solidFill>
                <a:latin typeface="Cambria" pitchFamily="18" charset="0"/>
              </a:rPr>
              <a:t> </a:t>
            </a:r>
            <a:r>
              <a:rPr lang="en-US" i="1" dirty="0">
                <a:solidFill>
                  <a:srgbClr val="000000"/>
                </a:solidFill>
                <a:latin typeface="Cambria" pitchFamily="18" charset="0"/>
              </a:rPr>
              <a:t>are fair game</a:t>
            </a:r>
          </a:p>
        </p:txBody>
      </p:sp>
      <p:cxnSp>
        <p:nvCxnSpPr>
          <p:cNvPr id="44039" name="Straight Connector 2"/>
          <p:cNvCxnSpPr>
            <a:cxnSpLocks noChangeShapeType="1"/>
          </p:cNvCxnSpPr>
          <p:nvPr/>
        </p:nvCxnSpPr>
        <p:spPr bwMode="auto">
          <a:xfrm>
            <a:off x="838200" y="3200400"/>
            <a:ext cx="73152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8" name="Rectangle 18"/>
          <p:cNvSpPr>
            <a:spLocks noChangeArrowheads="1"/>
          </p:cNvSpPr>
          <p:nvPr/>
        </p:nvSpPr>
        <p:spPr bwMode="auto">
          <a:xfrm>
            <a:off x="533400" y="4216400"/>
            <a:ext cx="19127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3200" b="1" dirty="0">
                <a:solidFill>
                  <a:srgbClr val="008000"/>
                </a:solidFill>
                <a:latin typeface="Courier New" pitchFamily="49" charset="0"/>
              </a:rPr>
              <a:t>'decaf'</a:t>
            </a:r>
            <a:endParaRPr lang="en-US" sz="3200" b="1" dirty="0">
              <a:solidFill>
                <a:srgbClr val="008000"/>
              </a:solidFill>
              <a:latin typeface="Courier New" pitchFamily="49" charset="0"/>
            </a:endParaRPr>
          </a:p>
        </p:txBody>
      </p:sp>
      <p:sp>
        <p:nvSpPr>
          <p:cNvPr id="2" name="Rounded Rectangle 1"/>
          <p:cNvSpPr/>
          <p:nvPr/>
        </p:nvSpPr>
        <p:spPr bwMode="auto">
          <a:xfrm>
            <a:off x="609600" y="5615548"/>
            <a:ext cx="2608262" cy="716990"/>
          </a:xfrm>
          <a:prstGeom prst="roundRect">
            <a:avLst/>
          </a:prstGeom>
          <a:solidFill>
            <a:srgbClr val="CCFFCC"/>
          </a:solidFill>
          <a:ln w="28575" cap="flat" cmpd="sng" algn="ctr">
            <a:solidFill>
              <a:srgbClr val="CCFF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0"/>
              </a:spcBef>
              <a:spcAft>
                <a:spcPct val="0"/>
              </a:spcAft>
            </a:pPr>
            <a:endParaRPr lang="en-US" sz="2400">
              <a:solidFill>
                <a:srgbClr val="000000"/>
              </a:solidFill>
            </a:endParaRPr>
          </a:p>
        </p:txBody>
      </p:sp>
    </p:spTree>
    <p:extLst>
      <p:ext uri="{BB962C8B-B14F-4D97-AF65-F5344CB8AC3E}">
        <p14:creationId xmlns:p14="http://schemas.microsoft.com/office/powerpoint/2010/main" val="13414877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7"/>
          <p:cNvSpPr>
            <a:spLocks noChangeArrowheads="1"/>
          </p:cNvSpPr>
          <p:nvPr/>
        </p:nvSpPr>
        <p:spPr bwMode="auto">
          <a:xfrm>
            <a:off x="3810000" y="1828800"/>
            <a:ext cx="5029200" cy="4038600"/>
          </a:xfrm>
          <a:prstGeom prst="rect">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5123" name="Text Box 5"/>
          <p:cNvSpPr txBox="1">
            <a:spLocks noChangeArrowheads="1"/>
          </p:cNvSpPr>
          <p:nvPr/>
        </p:nvSpPr>
        <p:spPr bwMode="auto">
          <a:xfrm>
            <a:off x="838200" y="228600"/>
            <a:ext cx="7467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4000" dirty="0">
                <a:solidFill>
                  <a:srgbClr val="000000"/>
                </a:solidFill>
                <a:latin typeface="Cambria" pitchFamily="18" charset="0"/>
              </a:rPr>
              <a:t>Computation's Dual Identity</a:t>
            </a:r>
          </a:p>
        </p:txBody>
      </p:sp>
      <p:sp>
        <p:nvSpPr>
          <p:cNvPr id="5124" name="AutoShape 7"/>
          <p:cNvSpPr>
            <a:spLocks noChangeArrowheads="1"/>
          </p:cNvSpPr>
          <p:nvPr/>
        </p:nvSpPr>
        <p:spPr bwMode="auto">
          <a:xfrm>
            <a:off x="4160838" y="3082925"/>
            <a:ext cx="1981200" cy="1143000"/>
          </a:xfrm>
          <a:prstGeom prst="cube">
            <a:avLst>
              <a:gd name="adj" fmla="val 29167"/>
            </a:avLst>
          </a:prstGeom>
          <a:solidFill>
            <a:schemeClr val="bg1"/>
          </a:solidFill>
          <a:ln w="19050">
            <a:solidFill>
              <a:srgbClr val="990000"/>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5125" name="Rectangle 8"/>
          <p:cNvSpPr>
            <a:spLocks noChangeArrowheads="1"/>
          </p:cNvSpPr>
          <p:nvPr/>
        </p:nvSpPr>
        <p:spPr bwMode="auto">
          <a:xfrm>
            <a:off x="4160838" y="3413125"/>
            <a:ext cx="1905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1600" b="1">
                <a:solidFill>
                  <a:srgbClr val="990000"/>
                </a:solidFill>
                <a:latin typeface="Courier New" pitchFamily="49" charset="0"/>
              </a:rPr>
              <a:t>name:</a:t>
            </a:r>
            <a:r>
              <a:rPr lang="en-US" sz="1600" b="1">
                <a:solidFill>
                  <a:srgbClr val="000000"/>
                </a:solidFill>
                <a:latin typeface="Courier New" pitchFamily="49" charset="0"/>
              </a:rPr>
              <a:t> x</a:t>
            </a:r>
          </a:p>
          <a:p>
            <a:pPr eaLnBrk="0" fontAlgn="base" hangingPunct="0">
              <a:spcBef>
                <a:spcPct val="0"/>
              </a:spcBef>
              <a:spcAft>
                <a:spcPct val="0"/>
              </a:spcAft>
            </a:pPr>
            <a:r>
              <a:rPr lang="en-US" sz="1600" b="1">
                <a:solidFill>
                  <a:srgbClr val="990000"/>
                </a:solidFill>
                <a:latin typeface="Courier New" pitchFamily="49" charset="0"/>
              </a:rPr>
              <a:t>type:</a:t>
            </a:r>
            <a:r>
              <a:rPr lang="en-US" sz="1600" b="1">
                <a:solidFill>
                  <a:srgbClr val="000000"/>
                </a:solidFill>
                <a:latin typeface="Courier New" pitchFamily="49" charset="0"/>
              </a:rPr>
              <a:t> </a:t>
            </a:r>
            <a:r>
              <a:rPr lang="en-US" sz="1600" b="1">
                <a:solidFill>
                  <a:srgbClr val="333399"/>
                </a:solidFill>
                <a:latin typeface="Courier New" pitchFamily="49" charset="0"/>
              </a:rPr>
              <a:t>int</a:t>
            </a:r>
          </a:p>
          <a:p>
            <a:pPr eaLnBrk="0" fontAlgn="base" hangingPunct="0">
              <a:spcBef>
                <a:spcPct val="0"/>
              </a:spcBef>
              <a:spcAft>
                <a:spcPct val="0"/>
              </a:spcAft>
            </a:pPr>
            <a:r>
              <a:rPr lang="en-US" sz="1600" b="1">
                <a:solidFill>
                  <a:srgbClr val="990000"/>
                </a:solidFill>
                <a:latin typeface="Courier New" pitchFamily="49" charset="0"/>
              </a:rPr>
              <a:t>LOC:</a:t>
            </a:r>
            <a:r>
              <a:rPr lang="en-US" sz="1600" b="1">
                <a:solidFill>
                  <a:srgbClr val="000000"/>
                </a:solidFill>
                <a:latin typeface="Courier New" pitchFamily="49" charset="0"/>
              </a:rPr>
              <a:t>  </a:t>
            </a:r>
            <a:r>
              <a:rPr lang="en-US" sz="1600" b="1">
                <a:solidFill>
                  <a:srgbClr val="800080"/>
                </a:solidFill>
                <a:latin typeface="Courier New" pitchFamily="49" charset="0"/>
              </a:rPr>
              <a:t>300</a:t>
            </a:r>
          </a:p>
        </p:txBody>
      </p:sp>
      <p:sp>
        <p:nvSpPr>
          <p:cNvPr id="5126" name="Text Box 9"/>
          <p:cNvSpPr txBox="1">
            <a:spLocks noChangeArrowheads="1"/>
          </p:cNvSpPr>
          <p:nvPr/>
        </p:nvSpPr>
        <p:spPr bwMode="auto">
          <a:xfrm>
            <a:off x="3922713" y="3025422"/>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b="1" dirty="0">
                <a:solidFill>
                  <a:srgbClr val="000000"/>
                </a:solidFill>
                <a:latin typeface="Courier New" pitchFamily="49" charset="0"/>
              </a:rPr>
              <a:t>41</a:t>
            </a:r>
          </a:p>
        </p:txBody>
      </p:sp>
      <p:sp>
        <p:nvSpPr>
          <p:cNvPr id="5127" name="Text Box 13"/>
          <p:cNvSpPr txBox="1">
            <a:spLocks noChangeArrowheads="1"/>
          </p:cNvSpPr>
          <p:nvPr/>
        </p:nvSpPr>
        <p:spPr bwMode="auto">
          <a:xfrm>
            <a:off x="3810000" y="4297363"/>
            <a:ext cx="2286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200">
                <a:solidFill>
                  <a:srgbClr val="990000"/>
                </a:solidFill>
                <a:latin typeface="Cambria" pitchFamily="18" charset="0"/>
              </a:rPr>
              <a:t>memory location 300</a:t>
            </a:r>
          </a:p>
        </p:txBody>
      </p:sp>
      <p:sp>
        <p:nvSpPr>
          <p:cNvPr id="5128" name="Text Box 15"/>
          <p:cNvSpPr txBox="1">
            <a:spLocks noChangeArrowheads="1"/>
          </p:cNvSpPr>
          <p:nvPr/>
        </p:nvSpPr>
        <p:spPr bwMode="auto">
          <a:xfrm>
            <a:off x="600075" y="19812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b="1" dirty="0">
                <a:solidFill>
                  <a:srgbClr val="990000"/>
                </a:solidFill>
                <a:latin typeface="Cambria" pitchFamily="18" charset="0"/>
              </a:rPr>
              <a:t>Computation</a:t>
            </a:r>
            <a:endParaRPr lang="en-US" sz="1600" b="1" dirty="0">
              <a:solidFill>
                <a:srgbClr val="990000"/>
              </a:solidFill>
              <a:latin typeface="Cambria" pitchFamily="18" charset="0"/>
            </a:endParaRPr>
          </a:p>
        </p:txBody>
      </p:sp>
      <p:pic>
        <p:nvPicPr>
          <p:cNvPr id="5129" name="Picture 16" descr="flaming_shower_curtain_b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590800"/>
            <a:ext cx="2039938"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Text Box 17"/>
          <p:cNvSpPr txBox="1">
            <a:spLocks noChangeArrowheads="1"/>
          </p:cNvSpPr>
          <p:nvPr/>
        </p:nvSpPr>
        <p:spPr bwMode="auto">
          <a:xfrm>
            <a:off x="5095875" y="19812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b="1" dirty="0">
                <a:solidFill>
                  <a:srgbClr val="990000"/>
                </a:solidFill>
                <a:latin typeface="Cambria" pitchFamily="18" charset="0"/>
              </a:rPr>
              <a:t>Data Storage</a:t>
            </a:r>
            <a:endParaRPr lang="en-US" sz="1600" b="1" dirty="0">
              <a:solidFill>
                <a:srgbClr val="990000"/>
              </a:solidFill>
              <a:latin typeface="Cambria" pitchFamily="18" charset="0"/>
            </a:endParaRPr>
          </a:p>
        </p:txBody>
      </p:sp>
      <p:sp>
        <p:nvSpPr>
          <p:cNvPr id="5131" name="AutoShape 18"/>
          <p:cNvSpPr>
            <a:spLocks noChangeArrowheads="1"/>
          </p:cNvSpPr>
          <p:nvPr/>
        </p:nvSpPr>
        <p:spPr bwMode="auto">
          <a:xfrm>
            <a:off x="6477000" y="3065463"/>
            <a:ext cx="1981200" cy="1143000"/>
          </a:xfrm>
          <a:prstGeom prst="cube">
            <a:avLst>
              <a:gd name="adj" fmla="val 29167"/>
            </a:avLst>
          </a:prstGeom>
          <a:solidFill>
            <a:schemeClr val="bg1"/>
          </a:solidFill>
          <a:ln w="19050">
            <a:solidFill>
              <a:srgbClr val="990000"/>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5132" name="Rectangle 19"/>
          <p:cNvSpPr>
            <a:spLocks noChangeArrowheads="1"/>
          </p:cNvSpPr>
          <p:nvPr/>
        </p:nvSpPr>
        <p:spPr bwMode="auto">
          <a:xfrm>
            <a:off x="6477000" y="3395663"/>
            <a:ext cx="1905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1600" b="1">
                <a:solidFill>
                  <a:srgbClr val="990000"/>
                </a:solidFill>
                <a:latin typeface="Courier New" pitchFamily="49" charset="0"/>
              </a:rPr>
              <a:t>name:</a:t>
            </a:r>
            <a:r>
              <a:rPr lang="en-US" sz="1600" b="1">
                <a:solidFill>
                  <a:srgbClr val="000000"/>
                </a:solidFill>
                <a:latin typeface="Courier New" pitchFamily="49" charset="0"/>
              </a:rPr>
              <a:t> y</a:t>
            </a:r>
          </a:p>
          <a:p>
            <a:pPr eaLnBrk="0" fontAlgn="base" hangingPunct="0">
              <a:spcBef>
                <a:spcPct val="0"/>
              </a:spcBef>
              <a:spcAft>
                <a:spcPct val="0"/>
              </a:spcAft>
            </a:pPr>
            <a:r>
              <a:rPr lang="en-US" sz="1600" b="1">
                <a:solidFill>
                  <a:srgbClr val="990000"/>
                </a:solidFill>
                <a:latin typeface="Courier New" pitchFamily="49" charset="0"/>
              </a:rPr>
              <a:t>type:</a:t>
            </a:r>
            <a:r>
              <a:rPr lang="en-US" sz="1600" b="1">
                <a:solidFill>
                  <a:srgbClr val="000000"/>
                </a:solidFill>
                <a:latin typeface="Courier New" pitchFamily="49" charset="0"/>
              </a:rPr>
              <a:t> </a:t>
            </a:r>
            <a:r>
              <a:rPr lang="en-US" sz="1600" b="1">
                <a:solidFill>
                  <a:srgbClr val="333399"/>
                </a:solidFill>
                <a:latin typeface="Courier New" pitchFamily="49" charset="0"/>
              </a:rPr>
              <a:t>int</a:t>
            </a:r>
          </a:p>
          <a:p>
            <a:pPr eaLnBrk="0" fontAlgn="base" hangingPunct="0">
              <a:spcBef>
                <a:spcPct val="0"/>
              </a:spcBef>
              <a:spcAft>
                <a:spcPct val="0"/>
              </a:spcAft>
            </a:pPr>
            <a:r>
              <a:rPr lang="en-US" sz="1600" b="1">
                <a:solidFill>
                  <a:srgbClr val="990000"/>
                </a:solidFill>
                <a:latin typeface="Courier New" pitchFamily="49" charset="0"/>
              </a:rPr>
              <a:t>LOC:</a:t>
            </a:r>
            <a:r>
              <a:rPr lang="en-US" sz="1600" b="1">
                <a:solidFill>
                  <a:srgbClr val="000000"/>
                </a:solidFill>
                <a:latin typeface="Courier New" pitchFamily="49" charset="0"/>
              </a:rPr>
              <a:t>  </a:t>
            </a:r>
            <a:r>
              <a:rPr lang="en-US" sz="1600" b="1">
                <a:solidFill>
                  <a:srgbClr val="800080"/>
                </a:solidFill>
                <a:latin typeface="Courier New" pitchFamily="49" charset="0"/>
              </a:rPr>
              <a:t>304</a:t>
            </a:r>
          </a:p>
        </p:txBody>
      </p:sp>
      <p:sp>
        <p:nvSpPr>
          <p:cNvPr id="5133" name="Text Box 20"/>
          <p:cNvSpPr txBox="1">
            <a:spLocks noChangeArrowheads="1"/>
          </p:cNvSpPr>
          <p:nvPr/>
        </p:nvSpPr>
        <p:spPr bwMode="auto">
          <a:xfrm>
            <a:off x="6238875" y="3025422"/>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b="1">
                <a:solidFill>
                  <a:srgbClr val="000000"/>
                </a:solidFill>
                <a:latin typeface="Courier New" pitchFamily="49" charset="0"/>
              </a:rPr>
              <a:t>42</a:t>
            </a:r>
          </a:p>
        </p:txBody>
      </p:sp>
      <p:sp>
        <p:nvSpPr>
          <p:cNvPr id="5134" name="Text Box 21"/>
          <p:cNvSpPr txBox="1">
            <a:spLocks noChangeArrowheads="1"/>
          </p:cNvSpPr>
          <p:nvPr/>
        </p:nvSpPr>
        <p:spPr bwMode="auto">
          <a:xfrm>
            <a:off x="6096000" y="4297363"/>
            <a:ext cx="2286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200">
                <a:solidFill>
                  <a:srgbClr val="990000"/>
                </a:solidFill>
                <a:latin typeface="Cambria" pitchFamily="18" charset="0"/>
              </a:rPr>
              <a:t>memory location 304</a:t>
            </a:r>
          </a:p>
        </p:txBody>
      </p:sp>
      <p:sp>
        <p:nvSpPr>
          <p:cNvPr id="5135" name="Freeform 22"/>
          <p:cNvSpPr>
            <a:spLocks/>
          </p:cNvSpPr>
          <p:nvPr/>
        </p:nvSpPr>
        <p:spPr bwMode="auto">
          <a:xfrm>
            <a:off x="3170238" y="3817938"/>
            <a:ext cx="222250" cy="1549400"/>
          </a:xfrm>
          <a:custGeom>
            <a:avLst/>
            <a:gdLst>
              <a:gd name="T0" fmla="*/ 2147483647 w 140"/>
              <a:gd name="T1" fmla="*/ 2147483647 h 1604"/>
              <a:gd name="T2" fmla="*/ 2147483647 w 140"/>
              <a:gd name="T3" fmla="*/ 2147483647 h 1604"/>
              <a:gd name="T4" fmla="*/ 2147483647 w 140"/>
              <a:gd name="T5" fmla="*/ 2147483647 h 1604"/>
              <a:gd name="T6" fmla="*/ 2147483647 w 140"/>
              <a:gd name="T7" fmla="*/ 2147483647 h 1604"/>
              <a:gd name="T8" fmla="*/ 2147483647 w 140"/>
              <a:gd name="T9" fmla="*/ 2147483647 h 1604"/>
              <a:gd name="T10" fmla="*/ 2147483647 w 140"/>
              <a:gd name="T11" fmla="*/ 2147483647 h 1604"/>
              <a:gd name="T12" fmla="*/ 2147483647 w 140"/>
              <a:gd name="T13" fmla="*/ 2147483647 h 1604"/>
              <a:gd name="T14" fmla="*/ 2147483647 w 140"/>
              <a:gd name="T15" fmla="*/ 2147483647 h 1604"/>
              <a:gd name="T16" fmla="*/ 2147483647 w 140"/>
              <a:gd name="T17" fmla="*/ 2147483647 h 1604"/>
              <a:gd name="T18" fmla="*/ 2147483647 w 140"/>
              <a:gd name="T19" fmla="*/ 2147483647 h 1604"/>
              <a:gd name="T20" fmla="*/ 2147483647 w 140"/>
              <a:gd name="T21" fmla="*/ 2147483647 h 1604"/>
              <a:gd name="T22" fmla="*/ 2147483647 w 140"/>
              <a:gd name="T23" fmla="*/ 2147483647 h 1604"/>
              <a:gd name="T24" fmla="*/ 2147483647 w 140"/>
              <a:gd name="T25" fmla="*/ 2147483647 h 1604"/>
              <a:gd name="T26" fmla="*/ 2147483647 w 140"/>
              <a:gd name="T27" fmla="*/ 2147483647 h 1604"/>
              <a:gd name="T28" fmla="*/ 2147483647 w 140"/>
              <a:gd name="T29" fmla="*/ 2147483647 h 1604"/>
              <a:gd name="T30" fmla="*/ 2147483647 w 140"/>
              <a:gd name="T31" fmla="*/ 2147483647 h 1604"/>
              <a:gd name="T32" fmla="*/ 2147483647 w 140"/>
              <a:gd name="T33" fmla="*/ 2147483647 h 1604"/>
              <a:gd name="T34" fmla="*/ 2147483647 w 140"/>
              <a:gd name="T35" fmla="*/ 2147483647 h 1604"/>
              <a:gd name="T36" fmla="*/ 2147483647 w 140"/>
              <a:gd name="T37" fmla="*/ 2147483647 h 1604"/>
              <a:gd name="T38" fmla="*/ 2147483647 w 140"/>
              <a:gd name="T39" fmla="*/ 2147483647 h 1604"/>
              <a:gd name="T40" fmla="*/ 2147483647 w 140"/>
              <a:gd name="T41" fmla="*/ 2147483647 h 16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1604"/>
              <a:gd name="T65" fmla="*/ 140 w 140"/>
              <a:gd name="T66" fmla="*/ 1604 h 16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1604">
                <a:moveTo>
                  <a:pt x="51" y="10"/>
                </a:moveTo>
                <a:cubicBezTo>
                  <a:pt x="69" y="12"/>
                  <a:pt x="95" y="0"/>
                  <a:pt x="105" y="16"/>
                </a:cubicBezTo>
                <a:cubicBezTo>
                  <a:pt x="112" y="28"/>
                  <a:pt x="69" y="40"/>
                  <a:pt x="69" y="40"/>
                </a:cubicBezTo>
                <a:cubicBezTo>
                  <a:pt x="61" y="70"/>
                  <a:pt x="47" y="88"/>
                  <a:pt x="21" y="106"/>
                </a:cubicBezTo>
                <a:cubicBezTo>
                  <a:pt x="16" y="162"/>
                  <a:pt x="0" y="222"/>
                  <a:pt x="51" y="261"/>
                </a:cubicBezTo>
                <a:cubicBezTo>
                  <a:pt x="65" y="303"/>
                  <a:pt x="35" y="311"/>
                  <a:pt x="81" y="357"/>
                </a:cubicBezTo>
                <a:cubicBezTo>
                  <a:pt x="88" y="423"/>
                  <a:pt x="89" y="418"/>
                  <a:pt x="140" y="458"/>
                </a:cubicBezTo>
                <a:cubicBezTo>
                  <a:pt x="92" y="495"/>
                  <a:pt x="133" y="451"/>
                  <a:pt x="123" y="512"/>
                </a:cubicBezTo>
                <a:cubicBezTo>
                  <a:pt x="120" y="523"/>
                  <a:pt x="111" y="532"/>
                  <a:pt x="105" y="542"/>
                </a:cubicBezTo>
                <a:cubicBezTo>
                  <a:pt x="111" y="592"/>
                  <a:pt x="103" y="610"/>
                  <a:pt x="81" y="655"/>
                </a:cubicBezTo>
                <a:cubicBezTo>
                  <a:pt x="88" y="697"/>
                  <a:pt x="87" y="699"/>
                  <a:pt x="63" y="733"/>
                </a:cubicBezTo>
                <a:cubicBezTo>
                  <a:pt x="73" y="793"/>
                  <a:pt x="101" y="810"/>
                  <a:pt x="39" y="852"/>
                </a:cubicBezTo>
                <a:cubicBezTo>
                  <a:pt x="42" y="897"/>
                  <a:pt x="43" y="926"/>
                  <a:pt x="57" y="966"/>
                </a:cubicBezTo>
                <a:cubicBezTo>
                  <a:pt x="71" y="1072"/>
                  <a:pt x="69" y="1104"/>
                  <a:pt x="117" y="1186"/>
                </a:cubicBezTo>
                <a:cubicBezTo>
                  <a:pt x="111" y="1246"/>
                  <a:pt x="109" y="1271"/>
                  <a:pt x="134" y="1324"/>
                </a:cubicBezTo>
                <a:cubicBezTo>
                  <a:pt x="105" y="1343"/>
                  <a:pt x="108" y="1361"/>
                  <a:pt x="75" y="1377"/>
                </a:cubicBezTo>
                <a:cubicBezTo>
                  <a:pt x="60" y="1419"/>
                  <a:pt x="70" y="1402"/>
                  <a:pt x="51" y="1431"/>
                </a:cubicBezTo>
                <a:cubicBezTo>
                  <a:pt x="81" y="1506"/>
                  <a:pt x="42" y="1418"/>
                  <a:pt x="81" y="1485"/>
                </a:cubicBezTo>
                <a:cubicBezTo>
                  <a:pt x="97" y="1513"/>
                  <a:pt x="104" y="1544"/>
                  <a:pt x="128" y="1569"/>
                </a:cubicBezTo>
                <a:cubicBezTo>
                  <a:pt x="130" y="1574"/>
                  <a:pt x="134" y="1580"/>
                  <a:pt x="134" y="1586"/>
                </a:cubicBezTo>
                <a:cubicBezTo>
                  <a:pt x="133" y="1592"/>
                  <a:pt x="123" y="1604"/>
                  <a:pt x="123" y="1604"/>
                </a:cubicBezTo>
              </a:path>
            </a:pathLst>
          </a:custGeom>
          <a:noFill/>
          <a:ln w="28575">
            <a:solidFill>
              <a:srgbClr val="B63734"/>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5136" name="Freeform 23"/>
          <p:cNvSpPr>
            <a:spLocks/>
          </p:cNvSpPr>
          <p:nvPr/>
        </p:nvSpPr>
        <p:spPr bwMode="auto">
          <a:xfrm flipH="1" flipV="1">
            <a:off x="3200400" y="2209800"/>
            <a:ext cx="222250" cy="1038225"/>
          </a:xfrm>
          <a:custGeom>
            <a:avLst/>
            <a:gdLst>
              <a:gd name="T0" fmla="*/ 2147483647 w 140"/>
              <a:gd name="T1" fmla="*/ 2147483647 h 1604"/>
              <a:gd name="T2" fmla="*/ 2147483647 w 140"/>
              <a:gd name="T3" fmla="*/ 2147483647 h 1604"/>
              <a:gd name="T4" fmla="*/ 2147483647 w 140"/>
              <a:gd name="T5" fmla="*/ 2147483647 h 1604"/>
              <a:gd name="T6" fmla="*/ 2147483647 w 140"/>
              <a:gd name="T7" fmla="*/ 2147483647 h 1604"/>
              <a:gd name="T8" fmla="*/ 2147483647 w 140"/>
              <a:gd name="T9" fmla="*/ 2147483647 h 1604"/>
              <a:gd name="T10" fmla="*/ 2147483647 w 140"/>
              <a:gd name="T11" fmla="*/ 2147483647 h 1604"/>
              <a:gd name="T12" fmla="*/ 2147483647 w 140"/>
              <a:gd name="T13" fmla="*/ 2147483647 h 1604"/>
              <a:gd name="T14" fmla="*/ 2147483647 w 140"/>
              <a:gd name="T15" fmla="*/ 2147483647 h 1604"/>
              <a:gd name="T16" fmla="*/ 2147483647 w 140"/>
              <a:gd name="T17" fmla="*/ 2147483647 h 1604"/>
              <a:gd name="T18" fmla="*/ 2147483647 w 140"/>
              <a:gd name="T19" fmla="*/ 2147483647 h 1604"/>
              <a:gd name="T20" fmla="*/ 2147483647 w 140"/>
              <a:gd name="T21" fmla="*/ 2147483647 h 1604"/>
              <a:gd name="T22" fmla="*/ 2147483647 w 140"/>
              <a:gd name="T23" fmla="*/ 2147483647 h 1604"/>
              <a:gd name="T24" fmla="*/ 2147483647 w 140"/>
              <a:gd name="T25" fmla="*/ 2147483647 h 1604"/>
              <a:gd name="T26" fmla="*/ 2147483647 w 140"/>
              <a:gd name="T27" fmla="*/ 2147483647 h 1604"/>
              <a:gd name="T28" fmla="*/ 2147483647 w 140"/>
              <a:gd name="T29" fmla="*/ 2147483647 h 1604"/>
              <a:gd name="T30" fmla="*/ 2147483647 w 140"/>
              <a:gd name="T31" fmla="*/ 2147483647 h 1604"/>
              <a:gd name="T32" fmla="*/ 2147483647 w 140"/>
              <a:gd name="T33" fmla="*/ 2147483647 h 1604"/>
              <a:gd name="T34" fmla="*/ 2147483647 w 140"/>
              <a:gd name="T35" fmla="*/ 2147483647 h 1604"/>
              <a:gd name="T36" fmla="*/ 2147483647 w 140"/>
              <a:gd name="T37" fmla="*/ 2147483647 h 1604"/>
              <a:gd name="T38" fmla="*/ 2147483647 w 140"/>
              <a:gd name="T39" fmla="*/ 2147483647 h 1604"/>
              <a:gd name="T40" fmla="*/ 2147483647 w 140"/>
              <a:gd name="T41" fmla="*/ 2147483647 h 16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1604"/>
              <a:gd name="T65" fmla="*/ 140 w 140"/>
              <a:gd name="T66" fmla="*/ 1604 h 16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1604">
                <a:moveTo>
                  <a:pt x="51" y="10"/>
                </a:moveTo>
                <a:cubicBezTo>
                  <a:pt x="69" y="12"/>
                  <a:pt x="95" y="0"/>
                  <a:pt x="105" y="16"/>
                </a:cubicBezTo>
                <a:cubicBezTo>
                  <a:pt x="112" y="28"/>
                  <a:pt x="69" y="40"/>
                  <a:pt x="69" y="40"/>
                </a:cubicBezTo>
                <a:cubicBezTo>
                  <a:pt x="61" y="70"/>
                  <a:pt x="47" y="88"/>
                  <a:pt x="21" y="106"/>
                </a:cubicBezTo>
                <a:cubicBezTo>
                  <a:pt x="16" y="162"/>
                  <a:pt x="0" y="222"/>
                  <a:pt x="51" y="261"/>
                </a:cubicBezTo>
                <a:cubicBezTo>
                  <a:pt x="65" y="303"/>
                  <a:pt x="35" y="311"/>
                  <a:pt x="81" y="357"/>
                </a:cubicBezTo>
                <a:cubicBezTo>
                  <a:pt x="88" y="423"/>
                  <a:pt x="89" y="418"/>
                  <a:pt x="140" y="458"/>
                </a:cubicBezTo>
                <a:cubicBezTo>
                  <a:pt x="92" y="495"/>
                  <a:pt x="133" y="451"/>
                  <a:pt x="123" y="512"/>
                </a:cubicBezTo>
                <a:cubicBezTo>
                  <a:pt x="120" y="523"/>
                  <a:pt x="111" y="532"/>
                  <a:pt x="105" y="542"/>
                </a:cubicBezTo>
                <a:cubicBezTo>
                  <a:pt x="111" y="592"/>
                  <a:pt x="103" y="610"/>
                  <a:pt x="81" y="655"/>
                </a:cubicBezTo>
                <a:cubicBezTo>
                  <a:pt x="88" y="697"/>
                  <a:pt x="87" y="699"/>
                  <a:pt x="63" y="733"/>
                </a:cubicBezTo>
                <a:cubicBezTo>
                  <a:pt x="73" y="793"/>
                  <a:pt x="101" y="810"/>
                  <a:pt x="39" y="852"/>
                </a:cubicBezTo>
                <a:cubicBezTo>
                  <a:pt x="42" y="897"/>
                  <a:pt x="43" y="926"/>
                  <a:pt x="57" y="966"/>
                </a:cubicBezTo>
                <a:cubicBezTo>
                  <a:pt x="71" y="1072"/>
                  <a:pt x="69" y="1104"/>
                  <a:pt x="117" y="1186"/>
                </a:cubicBezTo>
                <a:cubicBezTo>
                  <a:pt x="111" y="1246"/>
                  <a:pt x="109" y="1271"/>
                  <a:pt x="134" y="1324"/>
                </a:cubicBezTo>
                <a:cubicBezTo>
                  <a:pt x="105" y="1343"/>
                  <a:pt x="108" y="1361"/>
                  <a:pt x="75" y="1377"/>
                </a:cubicBezTo>
                <a:cubicBezTo>
                  <a:pt x="60" y="1419"/>
                  <a:pt x="70" y="1402"/>
                  <a:pt x="51" y="1431"/>
                </a:cubicBezTo>
                <a:cubicBezTo>
                  <a:pt x="81" y="1506"/>
                  <a:pt x="42" y="1418"/>
                  <a:pt x="81" y="1485"/>
                </a:cubicBezTo>
                <a:cubicBezTo>
                  <a:pt x="97" y="1513"/>
                  <a:pt x="104" y="1544"/>
                  <a:pt x="128" y="1569"/>
                </a:cubicBezTo>
                <a:cubicBezTo>
                  <a:pt x="130" y="1574"/>
                  <a:pt x="134" y="1580"/>
                  <a:pt x="134" y="1586"/>
                </a:cubicBezTo>
                <a:cubicBezTo>
                  <a:pt x="133" y="1592"/>
                  <a:pt x="123" y="1604"/>
                  <a:pt x="123" y="1604"/>
                </a:cubicBezTo>
              </a:path>
            </a:pathLst>
          </a:custGeom>
          <a:noFill/>
          <a:ln w="28575">
            <a:solidFill>
              <a:srgbClr val="B63734"/>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5137" name="AutoShape 24"/>
          <p:cNvSpPr>
            <a:spLocks noChangeArrowheads="1"/>
          </p:cNvSpPr>
          <p:nvPr/>
        </p:nvSpPr>
        <p:spPr bwMode="auto">
          <a:xfrm>
            <a:off x="2943225" y="3333750"/>
            <a:ext cx="685800" cy="381000"/>
          </a:xfrm>
          <a:prstGeom prst="leftRightArrow">
            <a:avLst>
              <a:gd name="adj1" fmla="val 50000"/>
              <a:gd name="adj2" fmla="val 360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5138" name="Rectangle 21"/>
          <p:cNvSpPr>
            <a:spLocks noChangeArrowheads="1"/>
          </p:cNvSpPr>
          <p:nvPr/>
        </p:nvSpPr>
        <p:spPr bwMode="auto">
          <a:xfrm rot="20091146">
            <a:off x="7454699" y="5315099"/>
            <a:ext cx="1486304" cy="461665"/>
          </a:xfrm>
          <a:prstGeom prst="rect">
            <a:avLst/>
          </a:prstGeom>
          <a:solidFill>
            <a:schemeClr val="bg1"/>
          </a:solidFill>
          <a:ln w="9525">
            <a:solidFill>
              <a:srgbClr val="C00000"/>
            </a:solidFill>
            <a:miter lim="800000"/>
            <a:headEnd/>
            <a:tailEnd/>
          </a:ln>
        </p:spPr>
        <p:txBody>
          <a:bodyPr wrap="none">
            <a:spAutoFit/>
          </a:bodyPr>
          <a:lstStyle/>
          <a:p>
            <a:pPr eaLnBrk="0" fontAlgn="base" hangingPunct="0">
              <a:spcBef>
                <a:spcPct val="0"/>
              </a:spcBef>
              <a:spcAft>
                <a:spcPct val="0"/>
              </a:spcAft>
            </a:pPr>
            <a:r>
              <a:rPr lang="en-US" sz="2400" b="1" dirty="0">
                <a:solidFill>
                  <a:srgbClr val="000000"/>
                </a:solidFill>
                <a:latin typeface="Cambria" pitchFamily="18" charset="0"/>
              </a:rPr>
              <a:t>Last time</a:t>
            </a:r>
            <a:endParaRPr lang="en-US" sz="2400" b="1" dirty="0">
              <a:solidFill>
                <a:srgbClr val="000000"/>
              </a:solidFill>
              <a:latin typeface="Cambria" pitchFamily="18" charset="0"/>
            </a:endParaRPr>
          </a:p>
        </p:txBody>
      </p:sp>
      <p:sp>
        <p:nvSpPr>
          <p:cNvPr id="5139" name="Text Box 9"/>
          <p:cNvSpPr txBox="1">
            <a:spLocks noChangeArrowheads="1"/>
          </p:cNvSpPr>
          <p:nvPr/>
        </p:nvSpPr>
        <p:spPr bwMode="auto">
          <a:xfrm>
            <a:off x="4143375" y="4690357"/>
            <a:ext cx="4191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2700" dirty="0" smtClean="0">
                <a:solidFill>
                  <a:srgbClr val="990000"/>
                </a:solidFill>
                <a:latin typeface="Cambria" pitchFamily="18" charset="0"/>
              </a:rPr>
              <a:t>variables </a:t>
            </a:r>
            <a:r>
              <a:rPr lang="en-US" sz="2700" dirty="0">
                <a:solidFill>
                  <a:srgbClr val="990000"/>
                </a:solidFill>
                <a:latin typeface="Cambria" pitchFamily="18" charset="0"/>
              </a:rPr>
              <a:t>~</a:t>
            </a:r>
            <a:r>
              <a:rPr lang="en-US" sz="2700" dirty="0" smtClean="0">
                <a:solidFill>
                  <a:srgbClr val="990000"/>
                </a:solidFill>
                <a:latin typeface="Cambria" pitchFamily="18" charset="0"/>
              </a:rPr>
              <a:t> boxes</a:t>
            </a:r>
            <a:endParaRPr lang="en-US" sz="2700" dirty="0">
              <a:solidFill>
                <a:srgbClr val="990000"/>
              </a:solidFill>
              <a:latin typeface="Cambria" pitchFamily="18" charset="0"/>
            </a:endParaRPr>
          </a:p>
        </p:txBody>
      </p:sp>
      <p:sp>
        <p:nvSpPr>
          <p:cNvPr id="20" name="Text Box 10"/>
          <p:cNvSpPr txBox="1">
            <a:spLocks noChangeArrowheads="1"/>
          </p:cNvSpPr>
          <p:nvPr/>
        </p:nvSpPr>
        <p:spPr bwMode="auto">
          <a:xfrm>
            <a:off x="1143000" y="5678216"/>
            <a:ext cx="192922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500" dirty="0" smtClean="0">
                <a:solidFill>
                  <a:srgbClr val="067B0E"/>
                </a:solidFill>
                <a:latin typeface="Cambria" pitchFamily="18" charset="0"/>
              </a:rPr>
              <a:t>But what does all this stuff </a:t>
            </a:r>
            <a:r>
              <a:rPr lang="en-US" sz="1500" b="1" i="1" dirty="0" smtClean="0">
                <a:solidFill>
                  <a:srgbClr val="067B0E"/>
                </a:solidFill>
                <a:latin typeface="Cambria" pitchFamily="18" charset="0"/>
              </a:rPr>
              <a:t>look like</a:t>
            </a:r>
            <a:r>
              <a:rPr lang="en-US" sz="1500" i="1" dirty="0" smtClean="0">
                <a:solidFill>
                  <a:srgbClr val="067B0E"/>
                </a:solidFill>
                <a:latin typeface="Cambria" pitchFamily="18" charset="0"/>
              </a:rPr>
              <a:t> ?</a:t>
            </a:r>
            <a:endParaRPr lang="en-US" sz="1500" dirty="0">
              <a:solidFill>
                <a:srgbClr val="067B0E"/>
              </a:solidFill>
              <a:latin typeface="Cambria" pitchFamily="18" charset="0"/>
            </a:endParaRPr>
          </a:p>
        </p:txBody>
      </p:sp>
      <p:grpSp>
        <p:nvGrpSpPr>
          <p:cNvPr id="21" name="Group 11"/>
          <p:cNvGrpSpPr>
            <a:grpSpLocks/>
          </p:cNvGrpSpPr>
          <p:nvPr/>
        </p:nvGrpSpPr>
        <p:grpSpPr bwMode="auto">
          <a:xfrm>
            <a:off x="2992437" y="5867400"/>
            <a:ext cx="638175" cy="711200"/>
            <a:chOff x="2928" y="1051"/>
            <a:chExt cx="840" cy="957"/>
          </a:xfrm>
        </p:grpSpPr>
        <p:sp>
          <p:nvSpPr>
            <p:cNvPr id="22" name="Freeform 12"/>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3" name="Oval 13"/>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4" name="Oval 14"/>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25" name="Oval 15"/>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26" name="Oval 16"/>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27" name="Oval 17"/>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28" name="Oval 18"/>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29" name="Oval 19"/>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0" name="AutoShape 20"/>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31" name="Freeform 21"/>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32" name="Freeform 22"/>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33" name="Freeform 23"/>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34" name="Freeform 24"/>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0" fontAlgn="base" hangingPunct="0">
                <a:spcBef>
                  <a:spcPct val="0"/>
                </a:spcBef>
                <a:spcAft>
                  <a:spcPct val="0"/>
                </a:spcAft>
              </a:pPr>
              <a:endParaRPr lang="en-US" sz="2400">
                <a:solidFill>
                  <a:srgbClr val="000000"/>
                </a:solidFill>
              </a:endParaRPr>
            </a:p>
          </p:txBody>
        </p:sp>
      </p:grpSp>
    </p:spTree>
    <p:extLst>
      <p:ext uri="{BB962C8B-B14F-4D97-AF65-F5344CB8AC3E}">
        <p14:creationId xmlns:p14="http://schemas.microsoft.com/office/powerpoint/2010/main" val="42868211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4724400" y="1447800"/>
            <a:ext cx="4152900" cy="23622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2" name="Rounded Rectangle 1"/>
          <p:cNvSpPr/>
          <p:nvPr/>
        </p:nvSpPr>
        <p:spPr bwMode="auto">
          <a:xfrm>
            <a:off x="381000" y="1447800"/>
            <a:ext cx="4152900" cy="23622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12290" name="Text Box 5"/>
          <p:cNvSpPr txBox="1">
            <a:spLocks noChangeArrowheads="1"/>
          </p:cNvSpPr>
          <p:nvPr/>
        </p:nvSpPr>
        <p:spPr bwMode="auto">
          <a:xfrm>
            <a:off x="533400" y="2889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4000" dirty="0">
                <a:solidFill>
                  <a:srgbClr val="000000"/>
                </a:solidFill>
                <a:latin typeface="Cambria" pitchFamily="18" charset="0"/>
              </a:rPr>
              <a:t>Functioning across disciplines</a:t>
            </a:r>
          </a:p>
        </p:txBody>
      </p:sp>
      <p:sp>
        <p:nvSpPr>
          <p:cNvPr id="12291" name="Text Box 27"/>
          <p:cNvSpPr txBox="1">
            <a:spLocks noChangeArrowheads="1"/>
          </p:cNvSpPr>
          <p:nvPr/>
        </p:nvSpPr>
        <p:spPr bwMode="auto">
          <a:xfrm>
            <a:off x="838200" y="2886075"/>
            <a:ext cx="360045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lnSpc>
                <a:spcPct val="50000"/>
              </a:lnSpc>
              <a:spcBef>
                <a:spcPct val="50000"/>
              </a:spcBef>
              <a:spcAft>
                <a:spcPct val="0"/>
              </a:spcAft>
            </a:pPr>
            <a:r>
              <a:rPr lang="en-US" b="1">
                <a:solidFill>
                  <a:srgbClr val="FEA30F"/>
                </a:solidFill>
                <a:latin typeface="Courier New" pitchFamily="49" charset="0"/>
              </a:rPr>
              <a:t>def</a:t>
            </a:r>
            <a:r>
              <a:rPr lang="en-US" b="1">
                <a:solidFill>
                  <a:srgbClr val="000000"/>
                </a:solidFill>
                <a:latin typeface="Courier New" pitchFamily="49" charset="0"/>
              </a:rPr>
              <a:t> g(x):</a:t>
            </a:r>
          </a:p>
          <a:p>
            <a:pPr eaLnBrk="0" fontAlgn="base" hangingPunct="0">
              <a:lnSpc>
                <a:spcPct val="50000"/>
              </a:lnSpc>
              <a:spcBef>
                <a:spcPct val="50000"/>
              </a:spcBef>
              <a:spcAft>
                <a:spcPct val="0"/>
              </a:spcAft>
            </a:pPr>
            <a:r>
              <a:rPr lang="en-US" b="1">
                <a:solidFill>
                  <a:srgbClr val="000000"/>
                </a:solidFill>
                <a:latin typeface="Courier New" pitchFamily="49" charset="0"/>
              </a:rPr>
              <a:t>    </a:t>
            </a:r>
            <a:r>
              <a:rPr lang="en-US" b="1">
                <a:solidFill>
                  <a:srgbClr val="FEA30F"/>
                </a:solidFill>
                <a:latin typeface="Courier New" pitchFamily="49" charset="0"/>
              </a:rPr>
              <a:t>return</a:t>
            </a:r>
            <a:r>
              <a:rPr lang="en-US" b="1">
                <a:solidFill>
                  <a:srgbClr val="000000"/>
                </a:solidFill>
                <a:latin typeface="Courier New" pitchFamily="49" charset="0"/>
              </a:rPr>
              <a:t> x**100</a:t>
            </a:r>
          </a:p>
        </p:txBody>
      </p:sp>
      <p:sp>
        <p:nvSpPr>
          <p:cNvPr id="12292" name="Text Box 28"/>
          <p:cNvSpPr txBox="1">
            <a:spLocks noChangeArrowheads="1"/>
          </p:cNvSpPr>
          <p:nvPr/>
        </p:nvSpPr>
        <p:spPr bwMode="auto">
          <a:xfrm>
            <a:off x="5562600" y="2886075"/>
            <a:ext cx="24384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lnSpc>
                <a:spcPct val="80000"/>
              </a:lnSpc>
              <a:spcBef>
                <a:spcPct val="50000"/>
              </a:spcBef>
              <a:spcAft>
                <a:spcPct val="0"/>
              </a:spcAft>
            </a:pPr>
            <a:r>
              <a:rPr lang="en-US" sz="3200" b="1" i="1" dirty="0">
                <a:solidFill>
                  <a:srgbClr val="333399"/>
                </a:solidFill>
                <a:latin typeface="Times" pitchFamily="-106" charset="0"/>
              </a:rPr>
              <a:t>g(x)  =  x</a:t>
            </a:r>
            <a:r>
              <a:rPr lang="en-US" sz="3200" b="1" i="1" baseline="64000" dirty="0">
                <a:solidFill>
                  <a:srgbClr val="333399"/>
                </a:solidFill>
                <a:latin typeface="Times" pitchFamily="-106" charset="0"/>
              </a:rPr>
              <a:t>100</a:t>
            </a:r>
            <a:endParaRPr lang="en-US" sz="3200" b="1" i="1" dirty="0">
              <a:solidFill>
                <a:srgbClr val="333399"/>
              </a:solidFill>
              <a:latin typeface="Times" pitchFamily="-106" charset="0"/>
            </a:endParaRPr>
          </a:p>
        </p:txBody>
      </p:sp>
      <p:sp>
        <p:nvSpPr>
          <p:cNvPr id="12293" name="Text Box 29"/>
          <p:cNvSpPr txBox="1">
            <a:spLocks noChangeArrowheads="1"/>
          </p:cNvSpPr>
          <p:nvPr/>
        </p:nvSpPr>
        <p:spPr bwMode="auto">
          <a:xfrm>
            <a:off x="838200" y="4046538"/>
            <a:ext cx="2895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2800" b="1" dirty="0" smtClean="0">
                <a:solidFill>
                  <a:srgbClr val="000000"/>
                </a:solidFill>
                <a:latin typeface="Cambria" pitchFamily="18" charset="0"/>
              </a:rPr>
              <a:t>CS</a:t>
            </a:r>
            <a:r>
              <a:rPr lang="en-US" sz="2800" dirty="0" smtClean="0">
                <a:solidFill>
                  <a:srgbClr val="000000"/>
                </a:solidFill>
                <a:latin typeface="Cambria" pitchFamily="18" charset="0"/>
              </a:rPr>
              <a:t>'s</a:t>
            </a:r>
            <a:r>
              <a:rPr lang="en-US" sz="2800" i="1" dirty="0" smtClean="0">
                <a:solidFill>
                  <a:srgbClr val="000000"/>
                </a:solidFill>
                <a:latin typeface="Cambria" pitchFamily="18" charset="0"/>
              </a:rPr>
              <a:t> </a:t>
            </a:r>
            <a:r>
              <a:rPr lang="en-US" sz="2800" dirty="0" err="1" smtClean="0">
                <a:solidFill>
                  <a:srgbClr val="000000"/>
                </a:solidFill>
                <a:latin typeface="Cambria" pitchFamily="18" charset="0"/>
              </a:rPr>
              <a:t>googolizer</a:t>
            </a:r>
            <a:endParaRPr lang="en-US" sz="2800" dirty="0">
              <a:solidFill>
                <a:srgbClr val="000000"/>
              </a:solidFill>
              <a:latin typeface="Cambria" pitchFamily="18" charset="0"/>
            </a:endParaRPr>
          </a:p>
        </p:txBody>
      </p:sp>
      <p:sp>
        <p:nvSpPr>
          <p:cNvPr id="12294" name="Text Box 30"/>
          <p:cNvSpPr txBox="1">
            <a:spLocks noChangeArrowheads="1"/>
          </p:cNvSpPr>
          <p:nvPr/>
        </p:nvSpPr>
        <p:spPr bwMode="auto">
          <a:xfrm>
            <a:off x="4953000" y="4046538"/>
            <a:ext cx="373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2800" b="1" dirty="0" smtClean="0">
                <a:solidFill>
                  <a:srgbClr val="000000"/>
                </a:solidFill>
                <a:latin typeface="Cambria" pitchFamily="18" charset="0"/>
              </a:rPr>
              <a:t>Math</a:t>
            </a:r>
            <a:r>
              <a:rPr lang="en-US" sz="2800" dirty="0" smtClean="0">
                <a:solidFill>
                  <a:srgbClr val="000000"/>
                </a:solidFill>
                <a:latin typeface="Cambria" pitchFamily="18" charset="0"/>
              </a:rPr>
              <a:t>'s </a:t>
            </a:r>
            <a:r>
              <a:rPr lang="en-US" sz="2800" dirty="0" err="1">
                <a:solidFill>
                  <a:srgbClr val="000000"/>
                </a:solidFill>
                <a:latin typeface="Cambria" pitchFamily="18" charset="0"/>
              </a:rPr>
              <a:t>googolizer</a:t>
            </a:r>
            <a:endParaRPr lang="en-US" sz="2800" dirty="0">
              <a:solidFill>
                <a:srgbClr val="000000"/>
              </a:solidFill>
              <a:latin typeface="Cambria" pitchFamily="18" charset="0"/>
            </a:endParaRPr>
          </a:p>
        </p:txBody>
      </p:sp>
      <p:sp>
        <p:nvSpPr>
          <p:cNvPr id="12295" name="Text Box 31"/>
          <p:cNvSpPr txBox="1">
            <a:spLocks noChangeArrowheads="1"/>
          </p:cNvSpPr>
          <p:nvPr/>
        </p:nvSpPr>
        <p:spPr bwMode="auto">
          <a:xfrm>
            <a:off x="1143000" y="4732338"/>
            <a:ext cx="22860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lnSpc>
                <a:spcPct val="80000"/>
              </a:lnSpc>
              <a:spcBef>
                <a:spcPct val="50000"/>
              </a:spcBef>
              <a:spcAft>
                <a:spcPct val="0"/>
              </a:spcAft>
            </a:pPr>
            <a:r>
              <a:rPr lang="en-US" sz="1600" dirty="0">
                <a:solidFill>
                  <a:srgbClr val="000000"/>
                </a:solidFill>
                <a:latin typeface="Cambria" pitchFamily="18" charset="0"/>
              </a:rPr>
              <a:t>defined by </a:t>
            </a:r>
            <a:r>
              <a:rPr lang="en-US" sz="1600" b="1" i="1" dirty="0">
                <a:solidFill>
                  <a:srgbClr val="000000"/>
                </a:solidFill>
                <a:latin typeface="Cambria" pitchFamily="18" charset="0"/>
              </a:rPr>
              <a:t>what it does</a:t>
            </a:r>
          </a:p>
        </p:txBody>
      </p:sp>
      <p:sp>
        <p:nvSpPr>
          <p:cNvPr id="12296" name="Rectangle 32"/>
          <p:cNvSpPr>
            <a:spLocks noChangeArrowheads="1"/>
          </p:cNvSpPr>
          <p:nvPr/>
        </p:nvSpPr>
        <p:spPr bwMode="auto">
          <a:xfrm>
            <a:off x="5821037" y="4732338"/>
            <a:ext cx="19977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fontAlgn="base" hangingPunct="0">
              <a:spcBef>
                <a:spcPct val="0"/>
              </a:spcBef>
              <a:spcAft>
                <a:spcPct val="0"/>
              </a:spcAft>
            </a:pPr>
            <a:r>
              <a:rPr lang="en-US" sz="1600" dirty="0">
                <a:solidFill>
                  <a:srgbClr val="000000"/>
                </a:solidFill>
                <a:latin typeface="Cambria" pitchFamily="18" charset="0"/>
              </a:rPr>
              <a:t>defined by </a:t>
            </a:r>
            <a:r>
              <a:rPr lang="en-US" sz="1600" b="1" i="1" dirty="0">
                <a:solidFill>
                  <a:srgbClr val="000000"/>
                </a:solidFill>
                <a:latin typeface="Cambria" pitchFamily="18" charset="0"/>
              </a:rPr>
              <a:t>what it is</a:t>
            </a:r>
          </a:p>
        </p:txBody>
      </p:sp>
      <p:sp>
        <p:nvSpPr>
          <p:cNvPr id="12297" name="Text Box 33"/>
          <p:cNvSpPr txBox="1">
            <a:spLocks noChangeArrowheads="1"/>
          </p:cNvSpPr>
          <p:nvPr/>
        </p:nvSpPr>
        <p:spPr bwMode="auto">
          <a:xfrm>
            <a:off x="990600" y="5012796"/>
            <a:ext cx="25908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lnSpc>
                <a:spcPct val="80000"/>
              </a:lnSpc>
              <a:spcBef>
                <a:spcPct val="50000"/>
              </a:spcBef>
              <a:spcAft>
                <a:spcPct val="0"/>
              </a:spcAft>
            </a:pPr>
            <a:r>
              <a:rPr lang="en-US" sz="1600" dirty="0" smtClean="0">
                <a:solidFill>
                  <a:srgbClr val="000000"/>
                </a:solidFill>
                <a:latin typeface="Cambria" pitchFamily="18" charset="0"/>
              </a:rPr>
              <a:t>+ how efficiently it works</a:t>
            </a:r>
            <a:endParaRPr lang="en-US" sz="1600" dirty="0">
              <a:solidFill>
                <a:srgbClr val="000000"/>
              </a:solidFill>
              <a:latin typeface="Cambria" pitchFamily="18" charset="0"/>
            </a:endParaRPr>
          </a:p>
        </p:txBody>
      </p:sp>
      <p:sp>
        <p:nvSpPr>
          <p:cNvPr id="12298" name="Text Box 34"/>
          <p:cNvSpPr txBox="1">
            <a:spLocks noChangeArrowheads="1"/>
          </p:cNvSpPr>
          <p:nvPr/>
        </p:nvSpPr>
        <p:spPr bwMode="auto">
          <a:xfrm>
            <a:off x="1295400" y="1600200"/>
            <a:ext cx="2133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3200" b="1" i="1" dirty="0">
                <a:solidFill>
                  <a:srgbClr val="0C0BC6"/>
                </a:solidFill>
                <a:latin typeface="Cambria" pitchFamily="18" charset="0"/>
              </a:rPr>
              <a:t>procedure</a:t>
            </a:r>
          </a:p>
        </p:txBody>
      </p:sp>
      <p:sp>
        <p:nvSpPr>
          <p:cNvPr id="12299" name="Text Box 35"/>
          <p:cNvSpPr txBox="1">
            <a:spLocks noChangeArrowheads="1"/>
          </p:cNvSpPr>
          <p:nvPr/>
        </p:nvSpPr>
        <p:spPr bwMode="auto">
          <a:xfrm>
            <a:off x="5753100" y="1600200"/>
            <a:ext cx="2133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3200" b="1" i="1" dirty="0">
                <a:solidFill>
                  <a:srgbClr val="0C0BC6"/>
                </a:solidFill>
                <a:latin typeface="Cambria" pitchFamily="18" charset="0"/>
              </a:rPr>
              <a:t>structure</a:t>
            </a:r>
          </a:p>
        </p:txBody>
      </p:sp>
    </p:spTree>
    <p:extLst>
      <p:ext uri="{BB962C8B-B14F-4D97-AF65-F5344CB8AC3E}">
        <p14:creationId xmlns:p14="http://schemas.microsoft.com/office/powerpoint/2010/main" val="2370224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ounded Rectangle 28"/>
          <p:cNvSpPr>
            <a:spLocks noChangeArrowheads="1"/>
          </p:cNvSpPr>
          <p:nvPr/>
        </p:nvSpPr>
        <p:spPr bwMode="auto">
          <a:xfrm>
            <a:off x="1143000" y="3400425"/>
            <a:ext cx="2667000" cy="457200"/>
          </a:xfrm>
          <a:prstGeom prst="roundRect">
            <a:avLst>
              <a:gd name="adj" fmla="val 16667"/>
            </a:avLst>
          </a:prstGeom>
          <a:solidFill>
            <a:srgbClr val="FEDFD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endParaRPr>
          </a:p>
        </p:txBody>
      </p:sp>
      <p:sp>
        <p:nvSpPr>
          <p:cNvPr id="6147" name="Text Box 7"/>
          <p:cNvSpPr txBox="1">
            <a:spLocks noChangeArrowheads="1"/>
          </p:cNvSpPr>
          <p:nvPr/>
        </p:nvSpPr>
        <p:spPr bwMode="auto">
          <a:xfrm>
            <a:off x="457200" y="2889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4000" dirty="0" smtClean="0">
                <a:solidFill>
                  <a:srgbClr val="000000"/>
                </a:solidFill>
                <a:latin typeface="Cambria" pitchFamily="18" charset="0"/>
              </a:rPr>
              <a:t>Giving names to data</a:t>
            </a:r>
            <a:endParaRPr lang="en-US" sz="4000" dirty="0">
              <a:solidFill>
                <a:srgbClr val="000000"/>
              </a:solidFill>
              <a:latin typeface="Cambria" pitchFamily="18" charset="0"/>
            </a:endParaRPr>
          </a:p>
        </p:txBody>
      </p:sp>
      <p:sp>
        <p:nvSpPr>
          <p:cNvPr id="6148" name="Rectangle 8"/>
          <p:cNvSpPr>
            <a:spLocks noChangeArrowheads="1"/>
          </p:cNvSpPr>
          <p:nvPr/>
        </p:nvSpPr>
        <p:spPr bwMode="auto">
          <a:xfrm>
            <a:off x="533400" y="1958975"/>
            <a:ext cx="700544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b="1" dirty="0" err="1">
                <a:solidFill>
                  <a:srgbClr val="FEA30F"/>
                </a:solidFill>
                <a:latin typeface="Courier New" pitchFamily="49" charset="0"/>
              </a:rPr>
              <a:t>def</a:t>
            </a:r>
            <a:r>
              <a:rPr lang="en-US" sz="2400" b="1" dirty="0">
                <a:solidFill>
                  <a:srgbClr val="000000"/>
                </a:solidFill>
                <a:latin typeface="Courier New" pitchFamily="49" charset="0"/>
              </a:rPr>
              <a:t> flipside(s):</a:t>
            </a:r>
          </a:p>
          <a:p>
            <a:pPr eaLnBrk="0" fontAlgn="base" hangingPunct="0">
              <a:spcBef>
                <a:spcPct val="0"/>
              </a:spcBef>
              <a:spcAft>
                <a:spcPct val="0"/>
              </a:spcAft>
            </a:pPr>
            <a:r>
              <a:rPr lang="en-US" sz="2400" b="1" dirty="0">
                <a:solidFill>
                  <a:srgbClr val="000000"/>
                </a:solidFill>
                <a:latin typeface="Courier New" pitchFamily="49" charset="0"/>
              </a:rPr>
              <a:t>    </a:t>
            </a:r>
            <a:r>
              <a:rPr lang="en-US" sz="2400" b="1" dirty="0">
                <a:solidFill>
                  <a:srgbClr val="0FB126"/>
                </a:solidFill>
                <a:latin typeface="Courier New" pitchFamily="49" charset="0"/>
              </a:rPr>
              <a:t>""" flipside(s): swaps s's sides!</a:t>
            </a:r>
          </a:p>
          <a:p>
            <a:pPr eaLnBrk="0" fontAlgn="base" hangingPunct="0">
              <a:spcBef>
                <a:spcPct val="0"/>
              </a:spcBef>
              <a:spcAft>
                <a:spcPct val="0"/>
              </a:spcAft>
            </a:pPr>
            <a:r>
              <a:rPr lang="en-US" sz="2400" b="1" dirty="0">
                <a:solidFill>
                  <a:srgbClr val="0FB126"/>
                </a:solidFill>
                <a:latin typeface="Courier New" pitchFamily="49" charset="0"/>
              </a:rPr>
              <a:t>        input s: a string</a:t>
            </a:r>
          </a:p>
          <a:p>
            <a:pPr eaLnBrk="0" fontAlgn="base" hangingPunct="0">
              <a:spcBef>
                <a:spcPct val="0"/>
              </a:spcBef>
              <a:spcAft>
                <a:spcPct val="0"/>
              </a:spcAft>
            </a:pPr>
            <a:r>
              <a:rPr lang="en-US" sz="2400" b="1" dirty="0">
                <a:solidFill>
                  <a:srgbClr val="0FB126"/>
                </a:solidFill>
                <a:latin typeface="Courier New" pitchFamily="49" charset="0"/>
              </a:rPr>
              <a:t>    """</a:t>
            </a:r>
          </a:p>
          <a:p>
            <a:pPr eaLnBrk="0" fontAlgn="base" hangingPunct="0">
              <a:spcBef>
                <a:spcPct val="0"/>
              </a:spcBef>
              <a:spcAft>
                <a:spcPct val="0"/>
              </a:spcAft>
            </a:pPr>
            <a:r>
              <a:rPr lang="en-US" sz="2400" b="1" dirty="0">
                <a:solidFill>
                  <a:srgbClr val="000000"/>
                </a:solidFill>
                <a:latin typeface="Courier New" pitchFamily="49" charset="0"/>
              </a:rPr>
              <a:t>    x = </a:t>
            </a:r>
            <a:r>
              <a:rPr lang="en-US" sz="2400" b="1" dirty="0" err="1">
                <a:solidFill>
                  <a:srgbClr val="000000"/>
                </a:solidFill>
                <a:latin typeface="Courier New" pitchFamily="49" charset="0"/>
              </a:rPr>
              <a:t>len</a:t>
            </a:r>
            <a:r>
              <a:rPr lang="en-US" sz="2400" b="1" dirty="0">
                <a:solidFill>
                  <a:srgbClr val="000000"/>
                </a:solidFill>
                <a:latin typeface="Courier New" pitchFamily="49" charset="0"/>
              </a:rPr>
              <a:t>(s)/</a:t>
            </a:r>
            <a:r>
              <a:rPr lang="en-US" sz="2400" b="1" dirty="0">
                <a:solidFill>
                  <a:srgbClr val="000000"/>
                </a:solidFill>
                <a:latin typeface="Courier New" pitchFamily="49" charset="0"/>
              </a:rPr>
              <a:t>2</a:t>
            </a:r>
          </a:p>
          <a:p>
            <a:pPr eaLnBrk="0" fontAlgn="base" hangingPunct="0">
              <a:spcBef>
                <a:spcPct val="0"/>
              </a:spcBef>
              <a:spcAft>
                <a:spcPct val="0"/>
              </a:spcAft>
            </a:pPr>
            <a:r>
              <a:rPr lang="en-US" sz="2400" b="1" dirty="0">
                <a:solidFill>
                  <a:srgbClr val="FEA30F"/>
                </a:solidFill>
                <a:latin typeface="Courier New" pitchFamily="49" charset="0"/>
              </a:rPr>
              <a:t> </a:t>
            </a:r>
            <a:r>
              <a:rPr lang="en-US" sz="2400" b="1" dirty="0">
                <a:solidFill>
                  <a:srgbClr val="FEA30F"/>
                </a:solidFill>
                <a:latin typeface="Courier New" pitchFamily="49" charset="0"/>
              </a:rPr>
              <a:t>   return</a:t>
            </a:r>
            <a:r>
              <a:rPr lang="en-US" sz="2400" b="1" dirty="0">
                <a:solidFill>
                  <a:srgbClr val="000000"/>
                </a:solidFill>
                <a:latin typeface="Courier New" pitchFamily="49" charset="0"/>
              </a:rPr>
              <a:t> </a:t>
            </a:r>
            <a:r>
              <a:rPr lang="en-US" sz="2400" b="1" dirty="0">
                <a:solidFill>
                  <a:srgbClr val="000000"/>
                </a:solidFill>
                <a:latin typeface="Courier New" pitchFamily="49" charset="0"/>
              </a:rPr>
              <a:t>s[x:] + s[:x]</a:t>
            </a:r>
          </a:p>
        </p:txBody>
      </p:sp>
      <p:cxnSp>
        <p:nvCxnSpPr>
          <p:cNvPr id="6149" name="Straight Arrow Connector 29"/>
          <p:cNvCxnSpPr>
            <a:cxnSpLocks noChangeShapeType="1"/>
            <a:stCxn id="6150" idx="1"/>
          </p:cNvCxnSpPr>
          <p:nvPr/>
        </p:nvCxnSpPr>
        <p:spPr bwMode="auto">
          <a:xfrm rot="10800000" flipV="1">
            <a:off x="3787775" y="3540125"/>
            <a:ext cx="1927225" cy="77788"/>
          </a:xfrm>
          <a:prstGeom prst="straightConnector1">
            <a:avLst/>
          </a:prstGeom>
          <a:noFill/>
          <a:ln w="3810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6150" name="TextBox 30"/>
          <p:cNvSpPr txBox="1">
            <a:spLocks noChangeArrowheads="1"/>
          </p:cNvSpPr>
          <p:nvPr/>
        </p:nvSpPr>
        <p:spPr bwMode="auto">
          <a:xfrm>
            <a:off x="5715000" y="3124200"/>
            <a:ext cx="3124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0"/>
              </a:spcBef>
              <a:spcAft>
                <a:spcPct val="0"/>
              </a:spcAft>
            </a:pPr>
            <a:r>
              <a:rPr lang="en-US" dirty="0">
                <a:solidFill>
                  <a:srgbClr val="C00000"/>
                </a:solidFill>
                <a:latin typeface="Cambria" pitchFamily="18" charset="0"/>
              </a:rPr>
              <a:t>This idea is the key to </a:t>
            </a:r>
            <a:r>
              <a:rPr lang="en-US" b="1" dirty="0">
                <a:solidFill>
                  <a:srgbClr val="C00000"/>
                </a:solidFill>
                <a:latin typeface="Cambria" pitchFamily="18" charset="0"/>
              </a:rPr>
              <a:t>your</a:t>
            </a:r>
            <a:r>
              <a:rPr lang="en-US" dirty="0">
                <a:solidFill>
                  <a:srgbClr val="C00000"/>
                </a:solidFill>
                <a:latin typeface="Cambria" pitchFamily="18" charset="0"/>
              </a:rPr>
              <a:t> happiness!</a:t>
            </a:r>
          </a:p>
        </p:txBody>
      </p:sp>
    </p:spTree>
    <p:extLst>
      <p:ext uri="{BB962C8B-B14F-4D97-AF65-F5344CB8AC3E}">
        <p14:creationId xmlns:p14="http://schemas.microsoft.com/office/powerpoint/2010/main" val="9897177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bwMode="auto">
          <a:xfrm>
            <a:off x="6445603" y="419100"/>
            <a:ext cx="2419350" cy="1143000"/>
          </a:xfrm>
          <a:prstGeom prst="cloudCallout">
            <a:avLst/>
          </a:prstGeom>
          <a:solidFill>
            <a:srgbClr val="CCEC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pic>
        <p:nvPicPr>
          <p:cNvPr id="7171" name="Picture 2" descr="http://decaturjewelry.com/wp/wp-content/uploads/2011/03/compute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6078" y="1731433"/>
            <a:ext cx="11430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61"/>
          <p:cNvSpPr>
            <a:spLocks noChangeArrowheads="1"/>
          </p:cNvSpPr>
          <p:nvPr/>
        </p:nvSpPr>
        <p:spPr bwMode="auto">
          <a:xfrm>
            <a:off x="6644922" y="647700"/>
            <a:ext cx="1828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0"/>
              </a:spcBef>
              <a:spcAft>
                <a:spcPct val="0"/>
              </a:spcAft>
            </a:pPr>
            <a:r>
              <a:rPr lang="en-US" dirty="0">
                <a:solidFill>
                  <a:srgbClr val="000000"/>
                </a:solidFill>
                <a:latin typeface="Cambria" pitchFamily="18" charset="0"/>
              </a:rPr>
              <a:t>Hey </a:t>
            </a:r>
            <a:r>
              <a:rPr lang="en-US" dirty="0">
                <a:solidFill>
                  <a:srgbClr val="000000"/>
                </a:solidFill>
                <a:latin typeface="Cambria" pitchFamily="18" charset="0"/>
              </a:rPr>
              <a:t>- </a:t>
            </a:r>
            <a:r>
              <a:rPr lang="en-US" dirty="0">
                <a:solidFill>
                  <a:srgbClr val="000000"/>
                </a:solidFill>
                <a:latin typeface="Cambria" pitchFamily="18" charset="0"/>
              </a:rPr>
              <a:t>I'm happy about this, too!</a:t>
            </a:r>
          </a:p>
        </p:txBody>
      </p:sp>
      <p:sp>
        <p:nvSpPr>
          <p:cNvPr id="7174" name="TextBox 27"/>
          <p:cNvSpPr txBox="1">
            <a:spLocks noChangeArrowheads="1"/>
          </p:cNvSpPr>
          <p:nvPr/>
        </p:nvSpPr>
        <p:spPr bwMode="auto">
          <a:xfrm>
            <a:off x="845256" y="6019800"/>
            <a:ext cx="7619999" cy="461665"/>
          </a:xfrm>
          <a:prstGeom prst="rect">
            <a:avLst/>
          </a:prstGeom>
          <a:solidFill>
            <a:srgbClr val="CCECFF"/>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0"/>
              </a:spcBef>
              <a:spcAft>
                <a:spcPct val="0"/>
              </a:spcAft>
            </a:pPr>
            <a:r>
              <a:rPr lang="en-US" i="1" dirty="0" smtClean="0">
                <a:solidFill>
                  <a:srgbClr val="000000"/>
                </a:solidFill>
                <a:latin typeface="Cambria" pitchFamily="18" charset="0"/>
              </a:rPr>
              <a:t>Why would computers "prefer" the top version, too?</a:t>
            </a:r>
            <a:endParaRPr lang="en-US" i="1" dirty="0">
              <a:solidFill>
                <a:srgbClr val="000000"/>
              </a:solidFill>
              <a:latin typeface="Cambria" pitchFamily="18" charset="0"/>
            </a:endParaRPr>
          </a:p>
        </p:txBody>
      </p:sp>
      <p:sp>
        <p:nvSpPr>
          <p:cNvPr id="7175" name="Rectangle 8"/>
          <p:cNvSpPr>
            <a:spLocks noChangeArrowheads="1"/>
          </p:cNvSpPr>
          <p:nvPr/>
        </p:nvSpPr>
        <p:spPr bwMode="auto">
          <a:xfrm>
            <a:off x="533400" y="1466850"/>
            <a:ext cx="46085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b="1" dirty="0" err="1">
                <a:solidFill>
                  <a:srgbClr val="FEA30F"/>
                </a:solidFill>
                <a:latin typeface="Courier New" pitchFamily="49" charset="0"/>
              </a:rPr>
              <a:t>def</a:t>
            </a:r>
            <a:r>
              <a:rPr lang="en-US" sz="2400" b="1" dirty="0">
                <a:solidFill>
                  <a:srgbClr val="000000"/>
                </a:solidFill>
                <a:latin typeface="Courier New" pitchFamily="49" charset="0"/>
              </a:rPr>
              <a:t> flipside(s):</a:t>
            </a:r>
          </a:p>
          <a:p>
            <a:pPr eaLnBrk="0" fontAlgn="base" hangingPunct="0">
              <a:spcBef>
                <a:spcPct val="0"/>
              </a:spcBef>
              <a:spcAft>
                <a:spcPct val="0"/>
              </a:spcAft>
            </a:pPr>
            <a:r>
              <a:rPr lang="en-US" sz="2400" b="1" dirty="0">
                <a:solidFill>
                  <a:srgbClr val="000000"/>
                </a:solidFill>
                <a:latin typeface="Courier New" pitchFamily="49" charset="0"/>
              </a:rPr>
              <a:t>    x = </a:t>
            </a:r>
            <a:r>
              <a:rPr lang="en-US" sz="2400" b="1" dirty="0" err="1">
                <a:solidFill>
                  <a:srgbClr val="000000"/>
                </a:solidFill>
                <a:latin typeface="Courier New" pitchFamily="49" charset="0"/>
              </a:rPr>
              <a:t>len</a:t>
            </a:r>
            <a:r>
              <a:rPr lang="en-US" sz="2400" b="1" dirty="0">
                <a:solidFill>
                  <a:srgbClr val="000000"/>
                </a:solidFill>
                <a:latin typeface="Courier New" pitchFamily="49" charset="0"/>
              </a:rPr>
              <a:t>(s)/2</a:t>
            </a:r>
            <a:endParaRPr lang="en-US" sz="2400" b="1" dirty="0">
              <a:solidFill>
                <a:srgbClr val="FF0000"/>
              </a:solidFill>
              <a:latin typeface="Courier New" pitchFamily="49" charset="0"/>
            </a:endParaRPr>
          </a:p>
          <a:p>
            <a:pPr eaLnBrk="0" fontAlgn="base" hangingPunct="0">
              <a:spcBef>
                <a:spcPct val="0"/>
              </a:spcBef>
              <a:spcAft>
                <a:spcPct val="0"/>
              </a:spcAft>
            </a:pPr>
            <a:r>
              <a:rPr lang="en-US" sz="2400" b="1" dirty="0">
                <a:solidFill>
                  <a:srgbClr val="000000"/>
                </a:solidFill>
                <a:latin typeface="Courier New" pitchFamily="49" charset="0"/>
              </a:rPr>
              <a:t>    </a:t>
            </a:r>
            <a:r>
              <a:rPr lang="en-US" sz="2400" b="1" dirty="0">
                <a:solidFill>
                  <a:srgbClr val="FEA30F"/>
                </a:solidFill>
                <a:latin typeface="Courier New" pitchFamily="49" charset="0"/>
              </a:rPr>
              <a:t>return</a:t>
            </a:r>
            <a:r>
              <a:rPr lang="en-US" sz="2400" b="1" dirty="0">
                <a:solidFill>
                  <a:srgbClr val="000000"/>
                </a:solidFill>
                <a:latin typeface="Courier New" pitchFamily="49" charset="0"/>
              </a:rPr>
              <a:t> s[x:] + s[:x]</a:t>
            </a:r>
          </a:p>
        </p:txBody>
      </p:sp>
      <p:sp>
        <p:nvSpPr>
          <p:cNvPr id="7176" name="Rectangle 8"/>
          <p:cNvSpPr>
            <a:spLocks noChangeArrowheads="1"/>
          </p:cNvSpPr>
          <p:nvPr/>
        </p:nvSpPr>
        <p:spPr bwMode="auto">
          <a:xfrm>
            <a:off x="533400" y="3894138"/>
            <a:ext cx="71897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b="1" dirty="0" err="1">
                <a:solidFill>
                  <a:srgbClr val="FEA30F"/>
                </a:solidFill>
                <a:latin typeface="Courier New" pitchFamily="49" charset="0"/>
              </a:rPr>
              <a:t>def</a:t>
            </a:r>
            <a:r>
              <a:rPr lang="en-US" sz="2400" b="1" dirty="0">
                <a:solidFill>
                  <a:srgbClr val="000000"/>
                </a:solidFill>
                <a:latin typeface="Courier New" pitchFamily="49" charset="0"/>
              </a:rPr>
              <a:t> flipside(s):</a:t>
            </a:r>
          </a:p>
          <a:p>
            <a:pPr eaLnBrk="0" fontAlgn="base" hangingPunct="0">
              <a:spcBef>
                <a:spcPct val="0"/>
              </a:spcBef>
              <a:spcAft>
                <a:spcPct val="0"/>
              </a:spcAft>
            </a:pPr>
            <a:r>
              <a:rPr lang="en-US" sz="2400" b="1" dirty="0">
                <a:solidFill>
                  <a:srgbClr val="FEA30F"/>
                </a:solidFill>
                <a:latin typeface="Courier New" pitchFamily="49" charset="0"/>
              </a:rPr>
              <a:t>    return</a:t>
            </a:r>
            <a:r>
              <a:rPr lang="en-US" sz="2400" b="1" dirty="0">
                <a:solidFill>
                  <a:srgbClr val="000000"/>
                </a:solidFill>
                <a:latin typeface="Courier New" pitchFamily="49" charset="0"/>
              </a:rPr>
              <a:t> s[</a:t>
            </a:r>
            <a:r>
              <a:rPr lang="en-US" sz="2400" b="1" dirty="0" err="1">
                <a:solidFill>
                  <a:srgbClr val="000000"/>
                </a:solidFill>
                <a:latin typeface="Courier New" pitchFamily="49" charset="0"/>
              </a:rPr>
              <a:t>len</a:t>
            </a:r>
            <a:r>
              <a:rPr lang="en-US" sz="2400" b="1" dirty="0">
                <a:solidFill>
                  <a:srgbClr val="000000"/>
                </a:solidFill>
                <a:latin typeface="Courier New" pitchFamily="49" charset="0"/>
              </a:rPr>
              <a:t>(s)/2:] + s[:</a:t>
            </a:r>
            <a:r>
              <a:rPr lang="en-US" sz="2400" b="1" dirty="0" err="1">
                <a:solidFill>
                  <a:srgbClr val="000000"/>
                </a:solidFill>
                <a:latin typeface="Courier New" pitchFamily="49" charset="0"/>
              </a:rPr>
              <a:t>len</a:t>
            </a:r>
            <a:r>
              <a:rPr lang="en-US" sz="2400" b="1" dirty="0">
                <a:solidFill>
                  <a:srgbClr val="000000"/>
                </a:solidFill>
                <a:latin typeface="Courier New" pitchFamily="49" charset="0"/>
              </a:rPr>
              <a:t>(s)/2]</a:t>
            </a:r>
          </a:p>
        </p:txBody>
      </p:sp>
      <p:sp>
        <p:nvSpPr>
          <p:cNvPr id="10" name="Text Box 7"/>
          <p:cNvSpPr txBox="1">
            <a:spLocks noChangeArrowheads="1"/>
          </p:cNvSpPr>
          <p:nvPr/>
        </p:nvSpPr>
        <p:spPr bwMode="auto">
          <a:xfrm>
            <a:off x="457200" y="288925"/>
            <a:ext cx="3505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4000" i="1" dirty="0" smtClean="0">
                <a:solidFill>
                  <a:srgbClr val="000000"/>
                </a:solidFill>
                <a:latin typeface="Cambria" pitchFamily="18" charset="0"/>
              </a:rPr>
              <a:t>Use variables!</a:t>
            </a:r>
            <a:endParaRPr lang="en-US" sz="4000" i="1" dirty="0">
              <a:solidFill>
                <a:srgbClr val="000000"/>
              </a:solidFill>
              <a:latin typeface="Cambria" pitchFamily="18" charset="0"/>
            </a:endParaRPr>
          </a:p>
        </p:txBody>
      </p:sp>
      <p:sp>
        <p:nvSpPr>
          <p:cNvPr id="3" name="TextBox 2"/>
          <p:cNvSpPr txBox="1"/>
          <p:nvPr/>
        </p:nvSpPr>
        <p:spPr>
          <a:xfrm>
            <a:off x="3200400" y="4925568"/>
            <a:ext cx="3596922" cy="461665"/>
          </a:xfrm>
          <a:prstGeom prst="rect">
            <a:avLst/>
          </a:prstGeom>
          <a:noFill/>
        </p:spPr>
        <p:txBody>
          <a:bodyPr wrap="square" rtlCol="0">
            <a:spAutoFit/>
          </a:bodyPr>
          <a:lstStyle/>
          <a:p>
            <a:pPr algn="ctr" eaLnBrk="0" fontAlgn="base" hangingPunct="0">
              <a:spcBef>
                <a:spcPct val="0"/>
              </a:spcBef>
              <a:spcAft>
                <a:spcPct val="0"/>
              </a:spcAft>
            </a:pPr>
            <a:r>
              <a:rPr lang="en-US" sz="2400" dirty="0">
                <a:solidFill>
                  <a:srgbClr val="000000"/>
                </a:solidFill>
                <a:latin typeface="Cambria" panose="02040503050406030204" pitchFamily="18" charset="0"/>
              </a:rPr>
              <a:t>Avoid this approach…</a:t>
            </a:r>
          </a:p>
        </p:txBody>
      </p:sp>
      <p:cxnSp>
        <p:nvCxnSpPr>
          <p:cNvPr id="5" name="Straight Arrow Connector 4"/>
          <p:cNvCxnSpPr/>
          <p:nvPr/>
        </p:nvCxnSpPr>
        <p:spPr bwMode="auto">
          <a:xfrm flipV="1">
            <a:off x="5334000" y="4724400"/>
            <a:ext cx="7620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a:endCxn id="7176" idx="2"/>
          </p:cNvCxnSpPr>
          <p:nvPr/>
        </p:nvCxnSpPr>
        <p:spPr bwMode="auto">
          <a:xfrm flipH="1" flipV="1">
            <a:off x="4128294" y="4724400"/>
            <a:ext cx="1205706"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9158385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5"/>
          <p:cNvSpPr txBox="1">
            <a:spLocks noChangeArrowheads="1"/>
          </p:cNvSpPr>
          <p:nvPr/>
        </p:nvSpPr>
        <p:spPr bwMode="auto">
          <a:xfrm>
            <a:off x="2807925" y="226612"/>
            <a:ext cx="6246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3600" dirty="0">
                <a:solidFill>
                  <a:srgbClr val="000000"/>
                </a:solidFill>
                <a:latin typeface="Cambria" pitchFamily="18" charset="0"/>
              </a:rPr>
              <a:t>How functions </a:t>
            </a:r>
            <a:r>
              <a:rPr lang="en-US" sz="3600" b="1" i="1" dirty="0">
                <a:solidFill>
                  <a:srgbClr val="000000"/>
                </a:solidFill>
                <a:latin typeface="Cambria" pitchFamily="18" charset="0"/>
              </a:rPr>
              <a:t>work</a:t>
            </a:r>
            <a:r>
              <a:rPr lang="en-US" sz="3600" dirty="0">
                <a:solidFill>
                  <a:srgbClr val="000000"/>
                </a:solidFill>
                <a:latin typeface="Cambria" pitchFamily="18" charset="0"/>
              </a:rPr>
              <a:t>…</a:t>
            </a:r>
          </a:p>
        </p:txBody>
      </p:sp>
      <p:sp>
        <p:nvSpPr>
          <p:cNvPr id="13316" name="Text Box 6"/>
          <p:cNvSpPr txBox="1">
            <a:spLocks noChangeArrowheads="1"/>
          </p:cNvSpPr>
          <p:nvPr/>
        </p:nvSpPr>
        <p:spPr bwMode="auto">
          <a:xfrm>
            <a:off x="228601" y="3303588"/>
            <a:ext cx="47244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lnSpc>
                <a:spcPct val="60000"/>
              </a:lnSpc>
              <a:spcBef>
                <a:spcPct val="50000"/>
              </a:spcBef>
              <a:spcAft>
                <a:spcPct val="0"/>
              </a:spcAft>
            </a:pPr>
            <a:r>
              <a:rPr lang="en-US" sz="2000" b="1">
                <a:solidFill>
                  <a:srgbClr val="1E16E4"/>
                </a:solidFill>
                <a:latin typeface="Courier New" pitchFamily="49" charset="0"/>
              </a:rPr>
              <a:t>def f(x):</a:t>
            </a:r>
          </a:p>
          <a:p>
            <a:pPr eaLnBrk="0" fontAlgn="base" hangingPunct="0">
              <a:lnSpc>
                <a:spcPct val="60000"/>
              </a:lnSpc>
              <a:spcBef>
                <a:spcPct val="50000"/>
              </a:spcBef>
              <a:spcAft>
                <a:spcPct val="0"/>
              </a:spcAft>
            </a:pPr>
            <a:r>
              <a:rPr lang="en-US" sz="2000" b="1">
                <a:solidFill>
                  <a:srgbClr val="1E16E4"/>
                </a:solidFill>
                <a:latin typeface="Courier New" pitchFamily="49" charset="0"/>
              </a:rPr>
              <a:t>    return 11*g(x) + g(x/2) </a:t>
            </a:r>
          </a:p>
        </p:txBody>
      </p:sp>
      <p:sp>
        <p:nvSpPr>
          <p:cNvPr id="13317" name="Text Box 7"/>
          <p:cNvSpPr txBox="1">
            <a:spLocks noChangeArrowheads="1"/>
          </p:cNvSpPr>
          <p:nvPr/>
        </p:nvSpPr>
        <p:spPr bwMode="auto">
          <a:xfrm>
            <a:off x="4800600" y="1219200"/>
            <a:ext cx="3208338" cy="457200"/>
          </a:xfrm>
          <a:prstGeom prst="rect">
            <a:avLst/>
          </a:prstGeom>
          <a:solidFill>
            <a:schemeClr val="bg1">
              <a:lumMod val="85000"/>
            </a:schemeClr>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dirty="0">
                <a:solidFill>
                  <a:srgbClr val="000000"/>
                </a:solidFill>
                <a:latin typeface="Cambria" pitchFamily="18" charset="0"/>
              </a:rPr>
              <a:t>What is  </a:t>
            </a:r>
            <a:r>
              <a:rPr lang="en-US" b="1" dirty="0">
                <a:solidFill>
                  <a:srgbClr val="000000"/>
                </a:solidFill>
                <a:latin typeface="Cambria" pitchFamily="18" charset="0"/>
              </a:rPr>
              <a:t>  demo(-4)   </a:t>
            </a:r>
            <a:r>
              <a:rPr lang="en-US" dirty="0">
                <a:solidFill>
                  <a:srgbClr val="000000"/>
                </a:solidFill>
                <a:latin typeface="Cambria" pitchFamily="18" charset="0"/>
              </a:rPr>
              <a:t>?</a:t>
            </a:r>
            <a:endParaRPr lang="en-US" b="1" dirty="0">
              <a:solidFill>
                <a:srgbClr val="000000"/>
              </a:solidFill>
              <a:latin typeface="Cambria" pitchFamily="18" charset="0"/>
            </a:endParaRPr>
          </a:p>
        </p:txBody>
      </p:sp>
      <p:sp>
        <p:nvSpPr>
          <p:cNvPr id="13318" name="Text Box 8"/>
          <p:cNvSpPr txBox="1">
            <a:spLocks noChangeArrowheads="1"/>
          </p:cNvSpPr>
          <p:nvPr/>
        </p:nvSpPr>
        <p:spPr bwMode="auto">
          <a:xfrm>
            <a:off x="228600" y="2286000"/>
            <a:ext cx="423227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lnSpc>
                <a:spcPct val="60000"/>
              </a:lnSpc>
              <a:spcBef>
                <a:spcPct val="50000"/>
              </a:spcBef>
              <a:spcAft>
                <a:spcPct val="0"/>
              </a:spcAft>
            </a:pPr>
            <a:r>
              <a:rPr lang="en-US" sz="2000" b="1">
                <a:solidFill>
                  <a:srgbClr val="000000"/>
                </a:solidFill>
                <a:latin typeface="Courier New" pitchFamily="49" charset="0"/>
              </a:rPr>
              <a:t>def demo(x):</a:t>
            </a:r>
          </a:p>
          <a:p>
            <a:pPr eaLnBrk="0" fontAlgn="base" hangingPunct="0">
              <a:lnSpc>
                <a:spcPct val="60000"/>
              </a:lnSpc>
              <a:spcBef>
                <a:spcPct val="50000"/>
              </a:spcBef>
              <a:spcAft>
                <a:spcPct val="0"/>
              </a:spcAft>
            </a:pPr>
            <a:r>
              <a:rPr lang="en-US" sz="2000" b="1">
                <a:solidFill>
                  <a:srgbClr val="000000"/>
                </a:solidFill>
                <a:latin typeface="Courier New" pitchFamily="49" charset="0"/>
              </a:rPr>
              <a:t>    return x + f(x)  </a:t>
            </a:r>
          </a:p>
        </p:txBody>
      </p:sp>
      <p:sp>
        <p:nvSpPr>
          <p:cNvPr id="13319" name="Text Box 9"/>
          <p:cNvSpPr txBox="1">
            <a:spLocks noChangeArrowheads="1"/>
          </p:cNvSpPr>
          <p:nvPr/>
        </p:nvSpPr>
        <p:spPr bwMode="auto">
          <a:xfrm>
            <a:off x="762000" y="5791200"/>
            <a:ext cx="1600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endParaRPr lang="en-US" sz="1000">
              <a:solidFill>
                <a:srgbClr val="000000"/>
              </a:solidFill>
            </a:endParaRPr>
          </a:p>
        </p:txBody>
      </p:sp>
      <p:sp>
        <p:nvSpPr>
          <p:cNvPr id="13320" name="Text Box 10"/>
          <p:cNvSpPr txBox="1">
            <a:spLocks noChangeArrowheads="1"/>
          </p:cNvSpPr>
          <p:nvPr/>
        </p:nvSpPr>
        <p:spPr bwMode="auto">
          <a:xfrm>
            <a:off x="228601" y="4370388"/>
            <a:ext cx="344487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lnSpc>
                <a:spcPct val="60000"/>
              </a:lnSpc>
              <a:spcBef>
                <a:spcPct val="50000"/>
              </a:spcBef>
              <a:spcAft>
                <a:spcPct val="0"/>
              </a:spcAft>
            </a:pPr>
            <a:r>
              <a:rPr lang="en-US" sz="2000" b="1" dirty="0" err="1">
                <a:solidFill>
                  <a:srgbClr val="067B0E"/>
                </a:solidFill>
                <a:latin typeface="Courier New" pitchFamily="49" charset="0"/>
              </a:rPr>
              <a:t>def</a:t>
            </a:r>
            <a:r>
              <a:rPr lang="en-US" sz="2000" b="1" dirty="0">
                <a:solidFill>
                  <a:srgbClr val="067B0E"/>
                </a:solidFill>
                <a:latin typeface="Courier New" pitchFamily="49" charset="0"/>
              </a:rPr>
              <a:t> g(x):</a:t>
            </a:r>
          </a:p>
          <a:p>
            <a:pPr eaLnBrk="0" fontAlgn="base" hangingPunct="0">
              <a:lnSpc>
                <a:spcPct val="60000"/>
              </a:lnSpc>
              <a:spcBef>
                <a:spcPct val="50000"/>
              </a:spcBef>
              <a:spcAft>
                <a:spcPct val="0"/>
              </a:spcAft>
            </a:pPr>
            <a:r>
              <a:rPr lang="en-US" sz="2000" b="1" dirty="0">
                <a:solidFill>
                  <a:srgbClr val="067B0E"/>
                </a:solidFill>
                <a:latin typeface="Courier New" pitchFamily="49" charset="0"/>
              </a:rPr>
              <a:t>    return -1 * x </a:t>
            </a:r>
          </a:p>
        </p:txBody>
      </p:sp>
      <p:grpSp>
        <p:nvGrpSpPr>
          <p:cNvPr id="13321" name="Group 11"/>
          <p:cNvGrpSpPr>
            <a:grpSpLocks/>
          </p:cNvGrpSpPr>
          <p:nvPr>
            <p:custDataLst>
              <p:tags r:id="rId1"/>
            </p:custDataLst>
          </p:nvPr>
        </p:nvGrpSpPr>
        <p:grpSpPr bwMode="auto">
          <a:xfrm>
            <a:off x="8309898" y="5767228"/>
            <a:ext cx="427038" cy="492125"/>
            <a:chOff x="2928" y="1051"/>
            <a:chExt cx="840" cy="957"/>
          </a:xfrm>
        </p:grpSpPr>
        <p:sp>
          <p:nvSpPr>
            <p:cNvPr id="13328" name="Freeform 12"/>
            <p:cNvSpPr>
              <a:spLocks/>
            </p:cNvSpPr>
            <p:nvPr>
              <p:custDataLst>
                <p:tags r:id="rId2"/>
              </p:custDataLst>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13329" name="Oval 13"/>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13330" name="Oval 14"/>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3331" name="Oval 15"/>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3332" name="Oval 16"/>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3333" name="Oval 17"/>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3334" name="Oval 18"/>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3335" name="Oval 19"/>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3336" name="AutoShape 20"/>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13337" name="Freeform 21"/>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13338" name="Freeform 22"/>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13339" name="Freeform 23"/>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13340" name="Freeform 24"/>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0" fontAlgn="base" hangingPunct="0">
                <a:spcBef>
                  <a:spcPct val="0"/>
                </a:spcBef>
                <a:spcAft>
                  <a:spcPct val="0"/>
                </a:spcAft>
              </a:pPr>
              <a:endParaRPr lang="en-US" sz="2400">
                <a:solidFill>
                  <a:srgbClr val="000000"/>
                </a:solidFill>
              </a:endParaRPr>
            </a:p>
          </p:txBody>
        </p:sp>
      </p:grpSp>
      <p:sp>
        <p:nvSpPr>
          <p:cNvPr id="13322" name="Text Box 25"/>
          <p:cNvSpPr txBox="1">
            <a:spLocks noChangeArrowheads="1"/>
          </p:cNvSpPr>
          <p:nvPr/>
        </p:nvSpPr>
        <p:spPr bwMode="auto">
          <a:xfrm>
            <a:off x="7014498" y="5533866"/>
            <a:ext cx="1355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0" fontAlgn="base" hangingPunct="0">
              <a:spcBef>
                <a:spcPct val="50000"/>
              </a:spcBef>
              <a:spcAft>
                <a:spcPct val="0"/>
              </a:spcAft>
            </a:pPr>
            <a:r>
              <a:rPr lang="en-US" sz="1200" dirty="0">
                <a:solidFill>
                  <a:srgbClr val="0B9520"/>
                </a:solidFill>
                <a:latin typeface="Cambria" pitchFamily="18" charset="0"/>
              </a:rPr>
              <a:t>I might have a guess…</a:t>
            </a:r>
          </a:p>
        </p:txBody>
      </p:sp>
      <p:sp>
        <p:nvSpPr>
          <p:cNvPr id="13324" name="Rectangle 28"/>
          <p:cNvSpPr>
            <a:spLocks noChangeArrowheads="1"/>
          </p:cNvSpPr>
          <p:nvPr/>
        </p:nvSpPr>
        <p:spPr bwMode="auto">
          <a:xfrm>
            <a:off x="189706" y="223506"/>
            <a:ext cx="21754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3600" i="1" dirty="0" smtClean="0">
                <a:solidFill>
                  <a:srgbClr val="000000"/>
                </a:solidFill>
                <a:latin typeface="Cambria" pitchFamily="18" charset="0"/>
              </a:rPr>
              <a:t>Challenge </a:t>
            </a:r>
            <a:endParaRPr lang="en-US" sz="3600" dirty="0">
              <a:solidFill>
                <a:srgbClr val="000000"/>
              </a:solidFill>
              <a:latin typeface="Cambria" pitchFamily="18" charset="0"/>
            </a:endParaRPr>
          </a:p>
        </p:txBody>
      </p:sp>
      <p:cxnSp>
        <p:nvCxnSpPr>
          <p:cNvPr id="5" name="Straight Arrow Connector 4"/>
          <p:cNvCxnSpPr/>
          <p:nvPr/>
        </p:nvCxnSpPr>
        <p:spPr bwMode="auto">
          <a:xfrm>
            <a:off x="1752600" y="1752600"/>
            <a:ext cx="0" cy="4572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6" name="Rectangle 5"/>
          <p:cNvSpPr/>
          <p:nvPr/>
        </p:nvSpPr>
        <p:spPr>
          <a:xfrm>
            <a:off x="1575614" y="1354723"/>
            <a:ext cx="375424" cy="338554"/>
          </a:xfrm>
          <a:prstGeom prst="rect">
            <a:avLst/>
          </a:prstGeom>
          <a:solidFill>
            <a:schemeClr val="bg1">
              <a:lumMod val="85000"/>
            </a:schemeClr>
          </a:solidFill>
        </p:spPr>
        <p:txBody>
          <a:bodyPr wrap="none">
            <a:spAutoFit/>
          </a:bodyPr>
          <a:lstStyle/>
          <a:p>
            <a:pPr eaLnBrk="0" fontAlgn="base" hangingPunct="0">
              <a:spcBef>
                <a:spcPct val="0"/>
              </a:spcBef>
              <a:spcAft>
                <a:spcPct val="0"/>
              </a:spcAft>
            </a:pPr>
            <a:r>
              <a:rPr lang="en-US" sz="1600" b="1" dirty="0">
                <a:solidFill>
                  <a:srgbClr val="000000"/>
                </a:solidFill>
                <a:latin typeface="Cambria" pitchFamily="18" charset="0"/>
              </a:rPr>
              <a:t>-4</a:t>
            </a:r>
            <a:endParaRPr lang="en-US" sz="1600" dirty="0">
              <a:solidFill>
                <a:srgbClr val="000000"/>
              </a:solidFill>
            </a:endParaRPr>
          </a:p>
        </p:txBody>
      </p:sp>
    </p:spTree>
    <p:extLst>
      <p:ext uri="{BB962C8B-B14F-4D97-AF65-F5344CB8AC3E}">
        <p14:creationId xmlns:p14="http://schemas.microsoft.com/office/powerpoint/2010/main" val="36568928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495800" y="1524000"/>
            <a:ext cx="3886200" cy="1066800"/>
          </a:xfrm>
          <a:prstGeom prst="rect">
            <a:avLst/>
          </a:prstGeom>
          <a:solidFill>
            <a:srgbClr val="CAF5FB"/>
          </a:solidFill>
          <a:ln w="19050">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14339" name="Text Box 8"/>
          <p:cNvSpPr txBox="1">
            <a:spLocks noChangeArrowheads="1"/>
          </p:cNvSpPr>
          <p:nvPr/>
        </p:nvSpPr>
        <p:spPr bwMode="auto">
          <a:xfrm>
            <a:off x="1295400" y="228600"/>
            <a:ext cx="6246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4000" dirty="0">
                <a:solidFill>
                  <a:srgbClr val="000000"/>
                </a:solidFill>
                <a:latin typeface="Cambria" pitchFamily="18" charset="0"/>
              </a:rPr>
              <a:t>How functions work…</a:t>
            </a:r>
          </a:p>
        </p:txBody>
      </p:sp>
      <p:sp>
        <p:nvSpPr>
          <p:cNvPr id="14340" name="Text Box 9"/>
          <p:cNvSpPr txBox="1">
            <a:spLocks noChangeArrowheads="1"/>
          </p:cNvSpPr>
          <p:nvPr/>
        </p:nvSpPr>
        <p:spPr bwMode="auto">
          <a:xfrm>
            <a:off x="609600" y="2314575"/>
            <a:ext cx="3657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lnSpc>
                <a:spcPct val="60000"/>
              </a:lnSpc>
              <a:spcBef>
                <a:spcPct val="50000"/>
              </a:spcBef>
              <a:spcAft>
                <a:spcPct val="0"/>
              </a:spcAft>
            </a:pPr>
            <a:r>
              <a:rPr lang="en-US" sz="1600" b="1">
                <a:solidFill>
                  <a:srgbClr val="1E16E4"/>
                </a:solidFill>
                <a:latin typeface="Courier New" pitchFamily="49" charset="0"/>
              </a:rPr>
              <a:t>def f(x):</a:t>
            </a:r>
          </a:p>
          <a:p>
            <a:pPr eaLnBrk="0" fontAlgn="base" hangingPunct="0">
              <a:lnSpc>
                <a:spcPct val="60000"/>
              </a:lnSpc>
              <a:spcBef>
                <a:spcPct val="50000"/>
              </a:spcBef>
              <a:spcAft>
                <a:spcPct val="0"/>
              </a:spcAft>
            </a:pPr>
            <a:r>
              <a:rPr lang="en-US" sz="1600" b="1">
                <a:solidFill>
                  <a:srgbClr val="1E16E4"/>
                </a:solidFill>
                <a:latin typeface="Courier New" pitchFamily="49" charset="0"/>
              </a:rPr>
              <a:t>    return 11*g(x) + g(x/2) </a:t>
            </a:r>
          </a:p>
        </p:txBody>
      </p:sp>
      <p:sp>
        <p:nvSpPr>
          <p:cNvPr id="14341" name="Text Box 11"/>
          <p:cNvSpPr txBox="1">
            <a:spLocks noChangeArrowheads="1"/>
          </p:cNvSpPr>
          <p:nvPr/>
        </p:nvSpPr>
        <p:spPr bwMode="auto">
          <a:xfrm>
            <a:off x="533400" y="45720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b="1">
                <a:solidFill>
                  <a:srgbClr val="000000"/>
                </a:solidFill>
                <a:latin typeface="Courier New" pitchFamily="49" charset="0"/>
              </a:rPr>
              <a:t>&gt;&gt;&gt; demo(-4) </a:t>
            </a:r>
            <a:r>
              <a:rPr lang="en-US">
                <a:solidFill>
                  <a:srgbClr val="000000"/>
                </a:solidFill>
                <a:latin typeface="Times" pitchFamily="-106" charset="0"/>
              </a:rPr>
              <a:t>?</a:t>
            </a:r>
            <a:endParaRPr lang="en-US" b="1">
              <a:solidFill>
                <a:srgbClr val="000000"/>
              </a:solidFill>
              <a:latin typeface="Courier New" pitchFamily="49" charset="0"/>
            </a:endParaRPr>
          </a:p>
        </p:txBody>
      </p:sp>
      <p:sp>
        <p:nvSpPr>
          <p:cNvPr id="14342" name="Text Box 12"/>
          <p:cNvSpPr txBox="1">
            <a:spLocks noChangeArrowheads="1"/>
          </p:cNvSpPr>
          <p:nvPr/>
        </p:nvSpPr>
        <p:spPr bwMode="auto">
          <a:xfrm>
            <a:off x="609600" y="1524000"/>
            <a:ext cx="3276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lnSpc>
                <a:spcPct val="60000"/>
              </a:lnSpc>
              <a:spcBef>
                <a:spcPct val="50000"/>
              </a:spcBef>
              <a:spcAft>
                <a:spcPct val="0"/>
              </a:spcAft>
            </a:pPr>
            <a:r>
              <a:rPr lang="en-US" sz="1600" b="1">
                <a:solidFill>
                  <a:srgbClr val="000000"/>
                </a:solidFill>
                <a:latin typeface="Courier New" pitchFamily="49" charset="0"/>
              </a:rPr>
              <a:t>def demo(x):</a:t>
            </a:r>
          </a:p>
          <a:p>
            <a:pPr eaLnBrk="0" fontAlgn="base" hangingPunct="0">
              <a:lnSpc>
                <a:spcPct val="60000"/>
              </a:lnSpc>
              <a:spcBef>
                <a:spcPct val="50000"/>
              </a:spcBef>
              <a:spcAft>
                <a:spcPct val="0"/>
              </a:spcAft>
            </a:pPr>
            <a:r>
              <a:rPr lang="en-US" sz="1600" b="1">
                <a:solidFill>
                  <a:srgbClr val="000000"/>
                </a:solidFill>
                <a:latin typeface="Courier New" pitchFamily="49" charset="0"/>
              </a:rPr>
              <a:t>    return x + f(x)  </a:t>
            </a:r>
          </a:p>
        </p:txBody>
      </p:sp>
      <p:sp>
        <p:nvSpPr>
          <p:cNvPr id="14343" name="Rectangle 13"/>
          <p:cNvSpPr>
            <a:spLocks noChangeArrowheads="1"/>
          </p:cNvSpPr>
          <p:nvPr/>
        </p:nvSpPr>
        <p:spPr bwMode="auto">
          <a:xfrm>
            <a:off x="4514850" y="1533525"/>
            <a:ext cx="671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000000"/>
                </a:solidFill>
                <a:latin typeface="Courier New" pitchFamily="49" charset="0"/>
              </a:rPr>
              <a:t>demo</a:t>
            </a:r>
          </a:p>
        </p:txBody>
      </p:sp>
      <p:sp>
        <p:nvSpPr>
          <p:cNvPr id="14344" name="Rectangle 14"/>
          <p:cNvSpPr>
            <a:spLocks noChangeArrowheads="1"/>
          </p:cNvSpPr>
          <p:nvPr/>
        </p:nvSpPr>
        <p:spPr bwMode="auto">
          <a:xfrm>
            <a:off x="4814888" y="1812925"/>
            <a:ext cx="915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000000"/>
                </a:solidFill>
                <a:latin typeface="Courier New" pitchFamily="49" charset="0"/>
              </a:rPr>
              <a:t>x = -4</a:t>
            </a:r>
          </a:p>
        </p:txBody>
      </p:sp>
      <p:sp>
        <p:nvSpPr>
          <p:cNvPr id="14345" name="Rectangle 15"/>
          <p:cNvSpPr>
            <a:spLocks noChangeArrowheads="1"/>
          </p:cNvSpPr>
          <p:nvPr/>
        </p:nvSpPr>
        <p:spPr bwMode="auto">
          <a:xfrm>
            <a:off x="4821238" y="2101850"/>
            <a:ext cx="2257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000000"/>
                </a:solidFill>
                <a:latin typeface="Courier New" pitchFamily="49" charset="0"/>
              </a:rPr>
              <a:t>return -4 + f(-4)</a:t>
            </a:r>
          </a:p>
        </p:txBody>
      </p:sp>
      <p:sp>
        <p:nvSpPr>
          <p:cNvPr id="14346" name="Text Box 30"/>
          <p:cNvSpPr txBox="1">
            <a:spLocks noChangeArrowheads="1"/>
          </p:cNvSpPr>
          <p:nvPr/>
        </p:nvSpPr>
        <p:spPr bwMode="auto">
          <a:xfrm>
            <a:off x="762000" y="5791200"/>
            <a:ext cx="1600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endParaRPr lang="en-US" sz="1000">
              <a:solidFill>
                <a:srgbClr val="000000"/>
              </a:solidFill>
            </a:endParaRPr>
          </a:p>
        </p:txBody>
      </p:sp>
      <p:sp>
        <p:nvSpPr>
          <p:cNvPr id="14347" name="Text Box 31"/>
          <p:cNvSpPr txBox="1">
            <a:spLocks noChangeArrowheads="1"/>
          </p:cNvSpPr>
          <p:nvPr/>
        </p:nvSpPr>
        <p:spPr bwMode="auto">
          <a:xfrm>
            <a:off x="609600" y="3106738"/>
            <a:ext cx="26670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lnSpc>
                <a:spcPct val="60000"/>
              </a:lnSpc>
              <a:spcBef>
                <a:spcPct val="50000"/>
              </a:spcBef>
              <a:spcAft>
                <a:spcPct val="0"/>
              </a:spcAft>
            </a:pPr>
            <a:r>
              <a:rPr lang="en-US" sz="1600" b="1">
                <a:solidFill>
                  <a:srgbClr val="067B0E"/>
                </a:solidFill>
                <a:latin typeface="Courier New" pitchFamily="49" charset="0"/>
              </a:rPr>
              <a:t>def g(x):</a:t>
            </a:r>
          </a:p>
          <a:p>
            <a:pPr eaLnBrk="0" fontAlgn="base" hangingPunct="0">
              <a:lnSpc>
                <a:spcPct val="60000"/>
              </a:lnSpc>
              <a:spcBef>
                <a:spcPct val="50000"/>
              </a:spcBef>
              <a:spcAft>
                <a:spcPct val="0"/>
              </a:spcAft>
            </a:pPr>
            <a:r>
              <a:rPr lang="en-US" sz="1600" b="1">
                <a:solidFill>
                  <a:srgbClr val="067B0E"/>
                </a:solidFill>
                <a:latin typeface="Courier New" pitchFamily="49" charset="0"/>
              </a:rPr>
              <a:t>    return -1 * x </a:t>
            </a:r>
          </a:p>
        </p:txBody>
      </p:sp>
      <p:grpSp>
        <p:nvGrpSpPr>
          <p:cNvPr id="13" name="Group 11"/>
          <p:cNvGrpSpPr>
            <a:grpSpLocks/>
          </p:cNvGrpSpPr>
          <p:nvPr>
            <p:custDataLst>
              <p:tags r:id="rId1"/>
            </p:custDataLst>
          </p:nvPr>
        </p:nvGrpSpPr>
        <p:grpSpPr bwMode="auto">
          <a:xfrm>
            <a:off x="8412162" y="3733800"/>
            <a:ext cx="427038" cy="492125"/>
            <a:chOff x="2928" y="1051"/>
            <a:chExt cx="840" cy="957"/>
          </a:xfrm>
        </p:grpSpPr>
        <p:sp>
          <p:nvSpPr>
            <p:cNvPr id="14" name="Freeform 12"/>
            <p:cNvSpPr>
              <a:spLocks/>
            </p:cNvSpPr>
            <p:nvPr>
              <p:custDataLst>
                <p:tags r:id="rId2"/>
              </p:custDataLst>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15" name="Oval 13"/>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16" name="Oval 14"/>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7" name="Oval 15"/>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8" name="Oval 16"/>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9" name="Oval 17"/>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20" name="Oval 18"/>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21" name="Oval 19"/>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22" name="AutoShape 20"/>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3" name="Freeform 21"/>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24" name="Freeform 22"/>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25" name="Freeform 23"/>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26" name="Freeform 24"/>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0" fontAlgn="base" hangingPunct="0">
                <a:spcBef>
                  <a:spcPct val="0"/>
                </a:spcBef>
                <a:spcAft>
                  <a:spcPct val="0"/>
                </a:spcAft>
              </a:pPr>
              <a:endParaRPr lang="en-US" sz="2400">
                <a:solidFill>
                  <a:srgbClr val="000000"/>
                </a:solidFill>
              </a:endParaRPr>
            </a:p>
          </p:txBody>
        </p:sp>
      </p:grpSp>
      <p:sp>
        <p:nvSpPr>
          <p:cNvPr id="27" name="Text Box 25"/>
          <p:cNvSpPr txBox="1">
            <a:spLocks noChangeArrowheads="1"/>
          </p:cNvSpPr>
          <p:nvPr/>
        </p:nvSpPr>
        <p:spPr bwMode="auto">
          <a:xfrm>
            <a:off x="7250522" y="3622675"/>
            <a:ext cx="12271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900" dirty="0" smtClean="0">
                <a:solidFill>
                  <a:srgbClr val="0B9520"/>
                </a:solidFill>
                <a:latin typeface="Calibri" panose="020F0502020204030204" pitchFamily="34" charset="0"/>
              </a:rPr>
              <a:t>Hey! This must be  a stack-frame </a:t>
            </a:r>
            <a:r>
              <a:rPr lang="en-US" sz="900" b="1" i="1" dirty="0" smtClean="0">
                <a:solidFill>
                  <a:srgbClr val="0B9520"/>
                </a:solidFill>
                <a:latin typeface="Calibri" panose="020F0502020204030204" pitchFamily="34" charset="0"/>
              </a:rPr>
              <a:t>frame!</a:t>
            </a:r>
            <a:endParaRPr lang="en-US" sz="900" dirty="0">
              <a:solidFill>
                <a:srgbClr val="0B9520"/>
              </a:solidFill>
              <a:latin typeface="Calibri" panose="020F0502020204030204" pitchFamily="34" charset="0"/>
            </a:endParaRPr>
          </a:p>
        </p:txBody>
      </p:sp>
      <p:cxnSp>
        <p:nvCxnSpPr>
          <p:cNvPr id="6" name="Straight Arrow Connector 5"/>
          <p:cNvCxnSpPr>
            <a:stCxn id="27" idx="0"/>
          </p:cNvCxnSpPr>
          <p:nvPr/>
        </p:nvCxnSpPr>
        <p:spPr bwMode="auto">
          <a:xfrm flipV="1">
            <a:off x="7864091" y="2667001"/>
            <a:ext cx="0" cy="955674"/>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30" name="TextBox 29"/>
          <p:cNvSpPr txBox="1"/>
          <p:nvPr/>
        </p:nvSpPr>
        <p:spPr>
          <a:xfrm>
            <a:off x="6835775" y="1584446"/>
            <a:ext cx="1489779" cy="400110"/>
          </a:xfrm>
          <a:prstGeom prst="rect">
            <a:avLst/>
          </a:prstGeom>
          <a:solidFill>
            <a:schemeClr val="bg1">
              <a:lumMod val="95000"/>
            </a:schemeClr>
          </a:solidFill>
        </p:spPr>
        <p:txBody>
          <a:bodyPr wrap="square" rtlCol="0">
            <a:spAutoFit/>
          </a:bodyPr>
          <a:lstStyle/>
          <a:p>
            <a:pPr algn="ctr" eaLnBrk="0" fontAlgn="base" hangingPunct="0">
              <a:spcBef>
                <a:spcPct val="0"/>
              </a:spcBef>
              <a:spcAft>
                <a:spcPct val="0"/>
              </a:spcAft>
            </a:pPr>
            <a:r>
              <a:rPr lang="en-US" sz="2000" dirty="0">
                <a:solidFill>
                  <a:srgbClr val="000000"/>
                </a:solidFill>
                <a:latin typeface="Calibri" panose="020F0502020204030204" pitchFamily="34" charset="0"/>
              </a:rPr>
              <a:t>stack frame</a:t>
            </a:r>
            <a:endParaRPr lang="en-US" sz="20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8735648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495800" y="1524000"/>
            <a:ext cx="3886200" cy="1066800"/>
          </a:xfrm>
          <a:prstGeom prst="rect">
            <a:avLst/>
          </a:prstGeom>
          <a:solidFill>
            <a:srgbClr val="CAF5FB"/>
          </a:solidFill>
          <a:ln w="19050">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15363" name="Rectangle 3"/>
          <p:cNvSpPr>
            <a:spLocks noChangeArrowheads="1"/>
          </p:cNvSpPr>
          <p:nvPr/>
        </p:nvSpPr>
        <p:spPr bwMode="auto">
          <a:xfrm>
            <a:off x="4495800" y="2743200"/>
            <a:ext cx="3886200" cy="1066800"/>
          </a:xfrm>
          <a:prstGeom prst="rect">
            <a:avLst/>
          </a:prstGeom>
          <a:solidFill>
            <a:srgbClr val="CAF5FB"/>
          </a:solidFill>
          <a:ln w="19050">
            <a:solidFill>
              <a:srgbClr val="1E16E4"/>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15365" name="Text Box 9"/>
          <p:cNvSpPr txBox="1">
            <a:spLocks noChangeArrowheads="1"/>
          </p:cNvSpPr>
          <p:nvPr/>
        </p:nvSpPr>
        <p:spPr bwMode="auto">
          <a:xfrm>
            <a:off x="609600" y="2314575"/>
            <a:ext cx="3657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lnSpc>
                <a:spcPct val="60000"/>
              </a:lnSpc>
              <a:spcBef>
                <a:spcPct val="50000"/>
              </a:spcBef>
              <a:spcAft>
                <a:spcPct val="0"/>
              </a:spcAft>
            </a:pPr>
            <a:r>
              <a:rPr lang="en-US" sz="1600" b="1">
                <a:solidFill>
                  <a:srgbClr val="1E16E4"/>
                </a:solidFill>
                <a:latin typeface="Courier New" pitchFamily="49" charset="0"/>
              </a:rPr>
              <a:t>def f(x):</a:t>
            </a:r>
          </a:p>
          <a:p>
            <a:pPr eaLnBrk="0" fontAlgn="base" hangingPunct="0">
              <a:lnSpc>
                <a:spcPct val="60000"/>
              </a:lnSpc>
              <a:spcBef>
                <a:spcPct val="50000"/>
              </a:spcBef>
              <a:spcAft>
                <a:spcPct val="0"/>
              </a:spcAft>
            </a:pPr>
            <a:r>
              <a:rPr lang="en-US" sz="1600" b="1">
                <a:solidFill>
                  <a:srgbClr val="1E16E4"/>
                </a:solidFill>
                <a:latin typeface="Courier New" pitchFamily="49" charset="0"/>
              </a:rPr>
              <a:t>    return 11*g(x) + g(x/2) </a:t>
            </a:r>
          </a:p>
        </p:txBody>
      </p:sp>
      <p:sp>
        <p:nvSpPr>
          <p:cNvPr id="15366" name="Text Box 12"/>
          <p:cNvSpPr txBox="1">
            <a:spLocks noChangeArrowheads="1"/>
          </p:cNvSpPr>
          <p:nvPr/>
        </p:nvSpPr>
        <p:spPr bwMode="auto">
          <a:xfrm>
            <a:off x="609600" y="1524000"/>
            <a:ext cx="3276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lnSpc>
                <a:spcPct val="60000"/>
              </a:lnSpc>
              <a:spcBef>
                <a:spcPct val="50000"/>
              </a:spcBef>
              <a:spcAft>
                <a:spcPct val="0"/>
              </a:spcAft>
            </a:pPr>
            <a:r>
              <a:rPr lang="en-US" sz="1600" b="1">
                <a:solidFill>
                  <a:srgbClr val="000000"/>
                </a:solidFill>
                <a:latin typeface="Courier New" pitchFamily="49" charset="0"/>
              </a:rPr>
              <a:t>def demo(x):</a:t>
            </a:r>
          </a:p>
          <a:p>
            <a:pPr eaLnBrk="0" fontAlgn="base" hangingPunct="0">
              <a:lnSpc>
                <a:spcPct val="60000"/>
              </a:lnSpc>
              <a:spcBef>
                <a:spcPct val="50000"/>
              </a:spcBef>
              <a:spcAft>
                <a:spcPct val="0"/>
              </a:spcAft>
            </a:pPr>
            <a:r>
              <a:rPr lang="en-US" sz="1600" b="1">
                <a:solidFill>
                  <a:srgbClr val="000000"/>
                </a:solidFill>
                <a:latin typeface="Courier New" pitchFamily="49" charset="0"/>
              </a:rPr>
              <a:t>    return x + f(x)  </a:t>
            </a:r>
          </a:p>
        </p:txBody>
      </p:sp>
      <p:sp>
        <p:nvSpPr>
          <p:cNvPr id="15367" name="Rectangle 13"/>
          <p:cNvSpPr>
            <a:spLocks noChangeArrowheads="1"/>
          </p:cNvSpPr>
          <p:nvPr/>
        </p:nvSpPr>
        <p:spPr bwMode="auto">
          <a:xfrm>
            <a:off x="4514850" y="1533525"/>
            <a:ext cx="671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000000"/>
                </a:solidFill>
                <a:latin typeface="Courier New" pitchFamily="49" charset="0"/>
              </a:rPr>
              <a:t>demo</a:t>
            </a:r>
          </a:p>
        </p:txBody>
      </p:sp>
      <p:sp>
        <p:nvSpPr>
          <p:cNvPr id="15368" name="Rectangle 14"/>
          <p:cNvSpPr>
            <a:spLocks noChangeArrowheads="1"/>
          </p:cNvSpPr>
          <p:nvPr/>
        </p:nvSpPr>
        <p:spPr bwMode="auto">
          <a:xfrm>
            <a:off x="4814888" y="1812925"/>
            <a:ext cx="915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000000"/>
                </a:solidFill>
                <a:latin typeface="Courier New" pitchFamily="49" charset="0"/>
              </a:rPr>
              <a:t>x = -4</a:t>
            </a:r>
          </a:p>
        </p:txBody>
      </p:sp>
      <p:sp>
        <p:nvSpPr>
          <p:cNvPr id="15369" name="Rectangle 15"/>
          <p:cNvSpPr>
            <a:spLocks noChangeArrowheads="1"/>
          </p:cNvSpPr>
          <p:nvPr/>
        </p:nvSpPr>
        <p:spPr bwMode="auto">
          <a:xfrm>
            <a:off x="4821238" y="2101850"/>
            <a:ext cx="2257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000000"/>
                </a:solidFill>
                <a:latin typeface="Courier New" pitchFamily="49" charset="0"/>
              </a:rPr>
              <a:t>return -4 + f(-4)</a:t>
            </a:r>
          </a:p>
        </p:txBody>
      </p:sp>
      <p:sp>
        <p:nvSpPr>
          <p:cNvPr id="15370" name="Rectangle 16"/>
          <p:cNvSpPr>
            <a:spLocks noChangeArrowheads="1"/>
          </p:cNvSpPr>
          <p:nvPr/>
        </p:nvSpPr>
        <p:spPr bwMode="auto">
          <a:xfrm>
            <a:off x="4572000" y="2743200"/>
            <a:ext cx="30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1E16E4"/>
                </a:solidFill>
                <a:latin typeface="Courier New" pitchFamily="49" charset="0"/>
              </a:rPr>
              <a:t>f</a:t>
            </a:r>
          </a:p>
        </p:txBody>
      </p:sp>
      <p:sp>
        <p:nvSpPr>
          <p:cNvPr id="15371" name="Rectangle 18"/>
          <p:cNvSpPr>
            <a:spLocks noChangeArrowheads="1"/>
          </p:cNvSpPr>
          <p:nvPr/>
        </p:nvSpPr>
        <p:spPr bwMode="auto">
          <a:xfrm>
            <a:off x="4816475" y="2987675"/>
            <a:ext cx="915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000000"/>
                </a:solidFill>
                <a:latin typeface="Courier New" pitchFamily="49" charset="0"/>
              </a:rPr>
              <a:t>x = -4</a:t>
            </a:r>
          </a:p>
        </p:txBody>
      </p:sp>
      <p:sp>
        <p:nvSpPr>
          <p:cNvPr id="15372" name="Rectangle 19"/>
          <p:cNvSpPr>
            <a:spLocks noChangeArrowheads="1"/>
          </p:cNvSpPr>
          <p:nvPr/>
        </p:nvSpPr>
        <p:spPr bwMode="auto">
          <a:xfrm>
            <a:off x="4822825" y="3276600"/>
            <a:ext cx="29892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000000"/>
                </a:solidFill>
                <a:latin typeface="Courier New" pitchFamily="49" charset="0"/>
              </a:rPr>
              <a:t>return 11*g(x) + g(x/2)</a:t>
            </a:r>
          </a:p>
        </p:txBody>
      </p:sp>
      <p:sp>
        <p:nvSpPr>
          <p:cNvPr id="15373" name="Rectangle 27"/>
          <p:cNvSpPr>
            <a:spLocks noChangeArrowheads="1"/>
          </p:cNvSpPr>
          <p:nvPr/>
        </p:nvSpPr>
        <p:spPr bwMode="auto">
          <a:xfrm>
            <a:off x="6311900" y="2128838"/>
            <a:ext cx="712788" cy="304800"/>
          </a:xfrm>
          <a:prstGeom prst="rect">
            <a:avLst/>
          </a:prstGeom>
          <a:noFill/>
          <a:ln w="19050">
            <a:solidFill>
              <a:srgbClr val="1E16E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5375" name="Text Box 32"/>
          <p:cNvSpPr txBox="1">
            <a:spLocks noChangeArrowheads="1"/>
          </p:cNvSpPr>
          <p:nvPr/>
        </p:nvSpPr>
        <p:spPr bwMode="auto">
          <a:xfrm>
            <a:off x="609600" y="3106738"/>
            <a:ext cx="26670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lnSpc>
                <a:spcPct val="60000"/>
              </a:lnSpc>
              <a:spcBef>
                <a:spcPct val="50000"/>
              </a:spcBef>
              <a:spcAft>
                <a:spcPct val="0"/>
              </a:spcAft>
            </a:pPr>
            <a:r>
              <a:rPr lang="en-US" sz="1600" b="1">
                <a:solidFill>
                  <a:srgbClr val="067B0E"/>
                </a:solidFill>
                <a:latin typeface="Courier New" pitchFamily="49" charset="0"/>
              </a:rPr>
              <a:t>def g(x):</a:t>
            </a:r>
          </a:p>
          <a:p>
            <a:pPr eaLnBrk="0" fontAlgn="base" hangingPunct="0">
              <a:lnSpc>
                <a:spcPct val="60000"/>
              </a:lnSpc>
              <a:spcBef>
                <a:spcPct val="50000"/>
              </a:spcBef>
              <a:spcAft>
                <a:spcPct val="0"/>
              </a:spcAft>
            </a:pPr>
            <a:r>
              <a:rPr lang="en-US" sz="1600" b="1">
                <a:solidFill>
                  <a:srgbClr val="067B0E"/>
                </a:solidFill>
                <a:latin typeface="Courier New" pitchFamily="49" charset="0"/>
              </a:rPr>
              <a:t>    return -1 * x </a:t>
            </a:r>
          </a:p>
        </p:txBody>
      </p:sp>
      <p:sp>
        <p:nvSpPr>
          <p:cNvPr id="15376" name="Text Box 36"/>
          <p:cNvSpPr txBox="1">
            <a:spLocks noChangeArrowheads="1"/>
          </p:cNvSpPr>
          <p:nvPr/>
        </p:nvSpPr>
        <p:spPr bwMode="auto">
          <a:xfrm>
            <a:off x="533400" y="45720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b="1">
                <a:solidFill>
                  <a:srgbClr val="000000"/>
                </a:solidFill>
                <a:latin typeface="Courier New" pitchFamily="49" charset="0"/>
              </a:rPr>
              <a:t>&gt;&gt;&gt; demo(-4) </a:t>
            </a:r>
            <a:r>
              <a:rPr lang="en-US">
                <a:solidFill>
                  <a:srgbClr val="000000"/>
                </a:solidFill>
                <a:latin typeface="Times" pitchFamily="-106" charset="0"/>
              </a:rPr>
              <a:t>?</a:t>
            </a:r>
            <a:endParaRPr lang="en-US" b="1">
              <a:solidFill>
                <a:srgbClr val="000000"/>
              </a:solidFill>
              <a:latin typeface="Courier New" pitchFamily="49" charset="0"/>
            </a:endParaRPr>
          </a:p>
        </p:txBody>
      </p:sp>
      <p:sp>
        <p:nvSpPr>
          <p:cNvPr id="17" name="Text Box 8"/>
          <p:cNvSpPr txBox="1">
            <a:spLocks noChangeArrowheads="1"/>
          </p:cNvSpPr>
          <p:nvPr/>
        </p:nvSpPr>
        <p:spPr bwMode="auto">
          <a:xfrm>
            <a:off x="1295400" y="228600"/>
            <a:ext cx="6246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4000" dirty="0">
                <a:solidFill>
                  <a:srgbClr val="000000"/>
                </a:solidFill>
                <a:latin typeface="Cambria" pitchFamily="18" charset="0"/>
              </a:rPr>
              <a:t>How functions work…</a:t>
            </a:r>
          </a:p>
        </p:txBody>
      </p:sp>
      <p:sp>
        <p:nvSpPr>
          <p:cNvPr id="15374" name="AutoShape 31"/>
          <p:cNvSpPr>
            <a:spLocks noChangeArrowheads="1"/>
          </p:cNvSpPr>
          <p:nvPr/>
        </p:nvSpPr>
        <p:spPr bwMode="auto">
          <a:xfrm>
            <a:off x="6553200" y="2438400"/>
            <a:ext cx="228600" cy="533400"/>
          </a:xfrm>
          <a:prstGeom prst="downArrow">
            <a:avLst>
              <a:gd name="adj1" fmla="val 30556"/>
              <a:gd name="adj2" fmla="val 65139"/>
            </a:avLst>
          </a:prstGeom>
          <a:solidFill>
            <a:srgbClr val="0C0BC6"/>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0" name="TextBox 19"/>
          <p:cNvSpPr txBox="1"/>
          <p:nvPr/>
        </p:nvSpPr>
        <p:spPr>
          <a:xfrm>
            <a:off x="6835775" y="1584446"/>
            <a:ext cx="1489779" cy="400110"/>
          </a:xfrm>
          <a:prstGeom prst="rect">
            <a:avLst/>
          </a:prstGeom>
          <a:solidFill>
            <a:schemeClr val="bg1">
              <a:lumMod val="95000"/>
            </a:schemeClr>
          </a:solidFill>
        </p:spPr>
        <p:txBody>
          <a:bodyPr wrap="square" rtlCol="0">
            <a:spAutoFit/>
          </a:bodyPr>
          <a:lstStyle/>
          <a:p>
            <a:pPr algn="ctr" eaLnBrk="0" fontAlgn="base" hangingPunct="0">
              <a:spcBef>
                <a:spcPct val="0"/>
              </a:spcBef>
              <a:spcAft>
                <a:spcPct val="0"/>
              </a:spcAft>
            </a:pPr>
            <a:r>
              <a:rPr lang="en-US" sz="2000" dirty="0">
                <a:solidFill>
                  <a:srgbClr val="000000"/>
                </a:solidFill>
                <a:latin typeface="Calibri" panose="020F0502020204030204" pitchFamily="34" charset="0"/>
              </a:rPr>
              <a:t>stack frame</a:t>
            </a:r>
            <a:endParaRPr lang="en-US" sz="2000" dirty="0">
              <a:solidFill>
                <a:srgbClr val="000000"/>
              </a:solidFill>
              <a:latin typeface="Calibri" panose="020F0502020204030204" pitchFamily="34" charset="0"/>
            </a:endParaRPr>
          </a:p>
        </p:txBody>
      </p:sp>
      <p:sp>
        <p:nvSpPr>
          <p:cNvPr id="21" name="TextBox 20"/>
          <p:cNvSpPr txBox="1"/>
          <p:nvPr/>
        </p:nvSpPr>
        <p:spPr>
          <a:xfrm>
            <a:off x="6835775" y="2802003"/>
            <a:ext cx="1489779" cy="400110"/>
          </a:xfrm>
          <a:prstGeom prst="rect">
            <a:avLst/>
          </a:prstGeom>
          <a:solidFill>
            <a:schemeClr val="bg1">
              <a:lumMod val="95000"/>
            </a:schemeClr>
          </a:solidFill>
        </p:spPr>
        <p:txBody>
          <a:bodyPr wrap="square" rtlCol="0">
            <a:spAutoFit/>
          </a:bodyPr>
          <a:lstStyle/>
          <a:p>
            <a:pPr algn="ctr" eaLnBrk="0" fontAlgn="base" hangingPunct="0">
              <a:spcBef>
                <a:spcPct val="0"/>
              </a:spcBef>
              <a:spcAft>
                <a:spcPct val="0"/>
              </a:spcAft>
            </a:pPr>
            <a:r>
              <a:rPr lang="en-US" sz="2000" dirty="0">
                <a:solidFill>
                  <a:srgbClr val="000000"/>
                </a:solidFill>
                <a:latin typeface="Calibri" panose="020F0502020204030204" pitchFamily="34" charset="0"/>
              </a:rPr>
              <a:t>stack frame</a:t>
            </a:r>
            <a:endParaRPr lang="en-US" sz="20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9678887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4495800" y="1524000"/>
            <a:ext cx="3886200" cy="1066800"/>
          </a:xfrm>
          <a:prstGeom prst="rect">
            <a:avLst/>
          </a:prstGeom>
          <a:solidFill>
            <a:srgbClr val="CAF5FB"/>
          </a:solidFill>
          <a:ln w="19050">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16387" name="Rectangle 3"/>
          <p:cNvSpPr>
            <a:spLocks noChangeArrowheads="1"/>
          </p:cNvSpPr>
          <p:nvPr/>
        </p:nvSpPr>
        <p:spPr bwMode="auto">
          <a:xfrm>
            <a:off x="4495800" y="2743200"/>
            <a:ext cx="3886200" cy="1066800"/>
          </a:xfrm>
          <a:prstGeom prst="rect">
            <a:avLst/>
          </a:prstGeom>
          <a:solidFill>
            <a:srgbClr val="CAF5FB"/>
          </a:solidFill>
          <a:ln w="19050">
            <a:solidFill>
              <a:srgbClr val="1E16E4"/>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16389" name="Text Box 8"/>
          <p:cNvSpPr txBox="1">
            <a:spLocks noChangeArrowheads="1"/>
          </p:cNvSpPr>
          <p:nvPr/>
        </p:nvSpPr>
        <p:spPr bwMode="auto">
          <a:xfrm>
            <a:off x="609600" y="2314575"/>
            <a:ext cx="3657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lnSpc>
                <a:spcPct val="60000"/>
              </a:lnSpc>
              <a:spcBef>
                <a:spcPct val="50000"/>
              </a:spcBef>
              <a:spcAft>
                <a:spcPct val="0"/>
              </a:spcAft>
            </a:pPr>
            <a:r>
              <a:rPr lang="en-US" sz="1600" b="1">
                <a:solidFill>
                  <a:srgbClr val="1E16E4"/>
                </a:solidFill>
                <a:latin typeface="Courier New" pitchFamily="49" charset="0"/>
              </a:rPr>
              <a:t>def f(x):</a:t>
            </a:r>
          </a:p>
          <a:p>
            <a:pPr eaLnBrk="0" fontAlgn="base" hangingPunct="0">
              <a:lnSpc>
                <a:spcPct val="60000"/>
              </a:lnSpc>
              <a:spcBef>
                <a:spcPct val="50000"/>
              </a:spcBef>
              <a:spcAft>
                <a:spcPct val="0"/>
              </a:spcAft>
            </a:pPr>
            <a:r>
              <a:rPr lang="en-US" sz="1600" b="1">
                <a:solidFill>
                  <a:srgbClr val="1E16E4"/>
                </a:solidFill>
                <a:latin typeface="Courier New" pitchFamily="49" charset="0"/>
              </a:rPr>
              <a:t>    return 11*g(x) + g(x/2) </a:t>
            </a:r>
          </a:p>
        </p:txBody>
      </p:sp>
      <p:sp>
        <p:nvSpPr>
          <p:cNvPr id="16390" name="Text Box 10"/>
          <p:cNvSpPr txBox="1">
            <a:spLocks noChangeArrowheads="1"/>
          </p:cNvSpPr>
          <p:nvPr/>
        </p:nvSpPr>
        <p:spPr bwMode="auto">
          <a:xfrm>
            <a:off x="609600" y="1524000"/>
            <a:ext cx="3276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lnSpc>
                <a:spcPct val="60000"/>
              </a:lnSpc>
              <a:spcBef>
                <a:spcPct val="50000"/>
              </a:spcBef>
              <a:spcAft>
                <a:spcPct val="0"/>
              </a:spcAft>
            </a:pPr>
            <a:r>
              <a:rPr lang="en-US" sz="1600" b="1">
                <a:solidFill>
                  <a:srgbClr val="000000"/>
                </a:solidFill>
                <a:latin typeface="Courier New" pitchFamily="49" charset="0"/>
              </a:rPr>
              <a:t>def demo(x):</a:t>
            </a:r>
          </a:p>
          <a:p>
            <a:pPr eaLnBrk="0" fontAlgn="base" hangingPunct="0">
              <a:lnSpc>
                <a:spcPct val="60000"/>
              </a:lnSpc>
              <a:spcBef>
                <a:spcPct val="50000"/>
              </a:spcBef>
              <a:spcAft>
                <a:spcPct val="0"/>
              </a:spcAft>
            </a:pPr>
            <a:r>
              <a:rPr lang="en-US" sz="1600" b="1">
                <a:solidFill>
                  <a:srgbClr val="000000"/>
                </a:solidFill>
                <a:latin typeface="Courier New" pitchFamily="49" charset="0"/>
              </a:rPr>
              <a:t>    return x + f(x)  </a:t>
            </a:r>
          </a:p>
        </p:txBody>
      </p:sp>
      <p:sp>
        <p:nvSpPr>
          <p:cNvPr id="16391" name="Rectangle 11"/>
          <p:cNvSpPr>
            <a:spLocks noChangeArrowheads="1"/>
          </p:cNvSpPr>
          <p:nvPr/>
        </p:nvSpPr>
        <p:spPr bwMode="auto">
          <a:xfrm>
            <a:off x="4514850" y="1533525"/>
            <a:ext cx="671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000000"/>
                </a:solidFill>
                <a:latin typeface="Courier New" pitchFamily="49" charset="0"/>
              </a:rPr>
              <a:t>demo</a:t>
            </a:r>
          </a:p>
        </p:txBody>
      </p:sp>
      <p:sp>
        <p:nvSpPr>
          <p:cNvPr id="16392" name="Rectangle 12"/>
          <p:cNvSpPr>
            <a:spLocks noChangeArrowheads="1"/>
          </p:cNvSpPr>
          <p:nvPr/>
        </p:nvSpPr>
        <p:spPr bwMode="auto">
          <a:xfrm>
            <a:off x="4814888" y="1812925"/>
            <a:ext cx="915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000000"/>
                </a:solidFill>
                <a:latin typeface="Courier New" pitchFamily="49" charset="0"/>
              </a:rPr>
              <a:t>x = -4</a:t>
            </a:r>
          </a:p>
        </p:txBody>
      </p:sp>
      <p:sp>
        <p:nvSpPr>
          <p:cNvPr id="16393" name="Rectangle 13"/>
          <p:cNvSpPr>
            <a:spLocks noChangeArrowheads="1"/>
          </p:cNvSpPr>
          <p:nvPr/>
        </p:nvSpPr>
        <p:spPr bwMode="auto">
          <a:xfrm>
            <a:off x="4821238" y="2101850"/>
            <a:ext cx="2257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000000"/>
                </a:solidFill>
                <a:latin typeface="Courier New" pitchFamily="49" charset="0"/>
              </a:rPr>
              <a:t>return -4 + f(-4)</a:t>
            </a:r>
          </a:p>
        </p:txBody>
      </p:sp>
      <p:sp>
        <p:nvSpPr>
          <p:cNvPr id="16394" name="Rectangle 14"/>
          <p:cNvSpPr>
            <a:spLocks noChangeArrowheads="1"/>
          </p:cNvSpPr>
          <p:nvPr/>
        </p:nvSpPr>
        <p:spPr bwMode="auto">
          <a:xfrm>
            <a:off x="4572000" y="2743200"/>
            <a:ext cx="30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1E16E4"/>
                </a:solidFill>
                <a:latin typeface="Courier New" pitchFamily="49" charset="0"/>
              </a:rPr>
              <a:t>f</a:t>
            </a:r>
          </a:p>
        </p:txBody>
      </p:sp>
      <p:sp>
        <p:nvSpPr>
          <p:cNvPr id="16395" name="Rectangle 15"/>
          <p:cNvSpPr>
            <a:spLocks noChangeArrowheads="1"/>
          </p:cNvSpPr>
          <p:nvPr/>
        </p:nvSpPr>
        <p:spPr bwMode="auto">
          <a:xfrm>
            <a:off x="4816475" y="2987675"/>
            <a:ext cx="915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000000"/>
                </a:solidFill>
                <a:latin typeface="Courier New" pitchFamily="49" charset="0"/>
              </a:rPr>
              <a:t>x = -4</a:t>
            </a:r>
          </a:p>
        </p:txBody>
      </p:sp>
      <p:sp>
        <p:nvSpPr>
          <p:cNvPr id="16396" name="Rectangle 16"/>
          <p:cNvSpPr>
            <a:spLocks noChangeArrowheads="1"/>
          </p:cNvSpPr>
          <p:nvPr/>
        </p:nvSpPr>
        <p:spPr bwMode="auto">
          <a:xfrm>
            <a:off x="4822825" y="3276600"/>
            <a:ext cx="29892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000000"/>
                </a:solidFill>
                <a:latin typeface="Courier New" pitchFamily="49" charset="0"/>
              </a:rPr>
              <a:t>return 11*g(x) + g(x/2)</a:t>
            </a:r>
          </a:p>
        </p:txBody>
      </p:sp>
      <p:sp>
        <p:nvSpPr>
          <p:cNvPr id="16397" name="Rectangle 17"/>
          <p:cNvSpPr>
            <a:spLocks noChangeArrowheads="1"/>
          </p:cNvSpPr>
          <p:nvPr/>
        </p:nvSpPr>
        <p:spPr bwMode="auto">
          <a:xfrm>
            <a:off x="6311900" y="2128838"/>
            <a:ext cx="712788" cy="304800"/>
          </a:xfrm>
          <a:prstGeom prst="rect">
            <a:avLst/>
          </a:prstGeom>
          <a:noFill/>
          <a:ln w="19050">
            <a:solidFill>
              <a:srgbClr val="1E16E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6399" name="Text Box 20"/>
          <p:cNvSpPr txBox="1">
            <a:spLocks noChangeArrowheads="1"/>
          </p:cNvSpPr>
          <p:nvPr/>
        </p:nvSpPr>
        <p:spPr bwMode="auto">
          <a:xfrm>
            <a:off x="609600" y="3106738"/>
            <a:ext cx="26670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lnSpc>
                <a:spcPct val="60000"/>
              </a:lnSpc>
              <a:spcBef>
                <a:spcPct val="50000"/>
              </a:spcBef>
              <a:spcAft>
                <a:spcPct val="0"/>
              </a:spcAft>
            </a:pPr>
            <a:r>
              <a:rPr lang="en-US" sz="1600" b="1">
                <a:solidFill>
                  <a:srgbClr val="067B0E"/>
                </a:solidFill>
                <a:latin typeface="Courier New" pitchFamily="49" charset="0"/>
              </a:rPr>
              <a:t>def g(x):</a:t>
            </a:r>
          </a:p>
          <a:p>
            <a:pPr eaLnBrk="0" fontAlgn="base" hangingPunct="0">
              <a:lnSpc>
                <a:spcPct val="60000"/>
              </a:lnSpc>
              <a:spcBef>
                <a:spcPct val="50000"/>
              </a:spcBef>
              <a:spcAft>
                <a:spcPct val="0"/>
              </a:spcAft>
            </a:pPr>
            <a:r>
              <a:rPr lang="en-US" sz="1600" b="1">
                <a:solidFill>
                  <a:srgbClr val="067B0E"/>
                </a:solidFill>
                <a:latin typeface="Courier New" pitchFamily="49" charset="0"/>
              </a:rPr>
              <a:t>    return -1 * x </a:t>
            </a:r>
          </a:p>
        </p:txBody>
      </p:sp>
      <p:sp>
        <p:nvSpPr>
          <p:cNvPr id="16400" name="Freeform 22"/>
          <p:cNvSpPr>
            <a:spLocks/>
          </p:cNvSpPr>
          <p:nvPr/>
        </p:nvSpPr>
        <p:spPr bwMode="auto">
          <a:xfrm>
            <a:off x="4241800" y="3146425"/>
            <a:ext cx="530225" cy="1195388"/>
          </a:xfrm>
          <a:custGeom>
            <a:avLst/>
            <a:gdLst>
              <a:gd name="T0" fmla="*/ 2147483647 w 334"/>
              <a:gd name="T1" fmla="*/ 2147483647 h 753"/>
              <a:gd name="T2" fmla="*/ 2147483647 w 334"/>
              <a:gd name="T3" fmla="*/ 2147483647 h 753"/>
              <a:gd name="T4" fmla="*/ 2147483647 w 334"/>
              <a:gd name="T5" fmla="*/ 2147483647 h 753"/>
              <a:gd name="T6" fmla="*/ 2147483647 w 334"/>
              <a:gd name="T7" fmla="*/ 2147483647 h 753"/>
              <a:gd name="T8" fmla="*/ 2147483647 w 334"/>
              <a:gd name="T9" fmla="*/ 2147483647 h 753"/>
              <a:gd name="T10" fmla="*/ 0 w 334"/>
              <a:gd name="T11" fmla="*/ 2147483647 h 753"/>
              <a:gd name="T12" fmla="*/ 2147483647 w 334"/>
              <a:gd name="T13" fmla="*/ 2147483647 h 753"/>
              <a:gd name="T14" fmla="*/ 2147483647 w 334"/>
              <a:gd name="T15" fmla="*/ 2147483647 h 753"/>
              <a:gd name="T16" fmla="*/ 2147483647 w 334"/>
              <a:gd name="T17" fmla="*/ 2147483647 h 753"/>
              <a:gd name="T18" fmla="*/ 2147483647 w 334"/>
              <a:gd name="T19" fmla="*/ 2147483647 h 7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4"/>
              <a:gd name="T31" fmla="*/ 0 h 753"/>
              <a:gd name="T32" fmla="*/ 334 w 334"/>
              <a:gd name="T33" fmla="*/ 753 h 7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4" h="753">
                <a:moveTo>
                  <a:pt x="334" y="751"/>
                </a:moveTo>
                <a:cubicBezTo>
                  <a:pt x="230" y="746"/>
                  <a:pt x="233" y="753"/>
                  <a:pt x="156" y="735"/>
                </a:cubicBezTo>
                <a:cubicBezTo>
                  <a:pt x="137" y="730"/>
                  <a:pt x="106" y="707"/>
                  <a:pt x="106" y="707"/>
                </a:cubicBezTo>
                <a:cubicBezTo>
                  <a:pt x="89" y="673"/>
                  <a:pt x="65" y="636"/>
                  <a:pt x="56" y="601"/>
                </a:cubicBezTo>
                <a:cubicBezTo>
                  <a:pt x="49" y="577"/>
                  <a:pt x="45" y="557"/>
                  <a:pt x="34" y="535"/>
                </a:cubicBezTo>
                <a:cubicBezTo>
                  <a:pt x="14" y="457"/>
                  <a:pt x="5" y="381"/>
                  <a:pt x="0" y="301"/>
                </a:cubicBezTo>
                <a:cubicBezTo>
                  <a:pt x="4" y="216"/>
                  <a:pt x="4" y="171"/>
                  <a:pt x="34" y="101"/>
                </a:cubicBezTo>
                <a:cubicBezTo>
                  <a:pt x="42" y="79"/>
                  <a:pt x="37" y="70"/>
                  <a:pt x="61" y="62"/>
                </a:cubicBezTo>
                <a:cubicBezTo>
                  <a:pt x="70" y="52"/>
                  <a:pt x="71" y="33"/>
                  <a:pt x="84" y="29"/>
                </a:cubicBezTo>
                <a:cubicBezTo>
                  <a:pt x="158" y="0"/>
                  <a:pt x="243" y="23"/>
                  <a:pt x="323" y="23"/>
                </a:cubicBezTo>
              </a:path>
            </a:pathLst>
          </a:custGeom>
          <a:noFill/>
          <a:ln w="190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6401" name="Freeform 23"/>
          <p:cNvSpPr>
            <a:spLocks/>
          </p:cNvSpPr>
          <p:nvPr/>
        </p:nvSpPr>
        <p:spPr bwMode="auto">
          <a:xfrm>
            <a:off x="4065588" y="1893888"/>
            <a:ext cx="752475" cy="2501900"/>
          </a:xfrm>
          <a:custGeom>
            <a:avLst/>
            <a:gdLst>
              <a:gd name="T0" fmla="*/ 2147483647 w 334"/>
              <a:gd name="T1" fmla="*/ 2147483647 h 753"/>
              <a:gd name="T2" fmla="*/ 2147483647 w 334"/>
              <a:gd name="T3" fmla="*/ 2147483647 h 753"/>
              <a:gd name="T4" fmla="*/ 2147483647 w 334"/>
              <a:gd name="T5" fmla="*/ 2147483647 h 753"/>
              <a:gd name="T6" fmla="*/ 2147483647 w 334"/>
              <a:gd name="T7" fmla="*/ 2147483647 h 753"/>
              <a:gd name="T8" fmla="*/ 2147483647 w 334"/>
              <a:gd name="T9" fmla="*/ 2147483647 h 753"/>
              <a:gd name="T10" fmla="*/ 0 w 334"/>
              <a:gd name="T11" fmla="*/ 2147483647 h 753"/>
              <a:gd name="T12" fmla="*/ 2147483647 w 334"/>
              <a:gd name="T13" fmla="*/ 2147483647 h 753"/>
              <a:gd name="T14" fmla="*/ 2147483647 w 334"/>
              <a:gd name="T15" fmla="*/ 2147483647 h 753"/>
              <a:gd name="T16" fmla="*/ 2147483647 w 334"/>
              <a:gd name="T17" fmla="*/ 2147483647 h 753"/>
              <a:gd name="T18" fmla="*/ 2147483647 w 334"/>
              <a:gd name="T19" fmla="*/ 2147483647 h 7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4"/>
              <a:gd name="T31" fmla="*/ 0 h 753"/>
              <a:gd name="T32" fmla="*/ 334 w 334"/>
              <a:gd name="T33" fmla="*/ 753 h 7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4" h="753">
                <a:moveTo>
                  <a:pt x="334" y="751"/>
                </a:moveTo>
                <a:cubicBezTo>
                  <a:pt x="230" y="746"/>
                  <a:pt x="233" y="753"/>
                  <a:pt x="156" y="735"/>
                </a:cubicBezTo>
                <a:cubicBezTo>
                  <a:pt x="137" y="730"/>
                  <a:pt x="106" y="707"/>
                  <a:pt x="106" y="707"/>
                </a:cubicBezTo>
                <a:cubicBezTo>
                  <a:pt x="89" y="673"/>
                  <a:pt x="65" y="636"/>
                  <a:pt x="56" y="601"/>
                </a:cubicBezTo>
                <a:cubicBezTo>
                  <a:pt x="49" y="577"/>
                  <a:pt x="45" y="557"/>
                  <a:pt x="34" y="535"/>
                </a:cubicBezTo>
                <a:cubicBezTo>
                  <a:pt x="14" y="457"/>
                  <a:pt x="5" y="381"/>
                  <a:pt x="0" y="301"/>
                </a:cubicBezTo>
                <a:cubicBezTo>
                  <a:pt x="4" y="216"/>
                  <a:pt x="4" y="171"/>
                  <a:pt x="34" y="101"/>
                </a:cubicBezTo>
                <a:cubicBezTo>
                  <a:pt x="42" y="79"/>
                  <a:pt x="37" y="70"/>
                  <a:pt x="61" y="62"/>
                </a:cubicBezTo>
                <a:cubicBezTo>
                  <a:pt x="70" y="52"/>
                  <a:pt x="71" y="33"/>
                  <a:pt x="84" y="29"/>
                </a:cubicBezTo>
                <a:cubicBezTo>
                  <a:pt x="158" y="0"/>
                  <a:pt x="243" y="23"/>
                  <a:pt x="323" y="23"/>
                </a:cubicBezTo>
              </a:path>
            </a:pathLst>
          </a:custGeom>
          <a:noFill/>
          <a:ln w="190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6402" name="Text Box 24"/>
          <p:cNvSpPr txBox="1">
            <a:spLocks noChangeArrowheads="1"/>
          </p:cNvSpPr>
          <p:nvPr/>
        </p:nvSpPr>
        <p:spPr bwMode="auto">
          <a:xfrm>
            <a:off x="533400" y="45720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b="1">
                <a:solidFill>
                  <a:srgbClr val="000000"/>
                </a:solidFill>
                <a:latin typeface="Courier New" pitchFamily="49" charset="0"/>
              </a:rPr>
              <a:t>&gt;&gt;&gt; demo(-4) </a:t>
            </a:r>
            <a:r>
              <a:rPr lang="en-US">
                <a:solidFill>
                  <a:srgbClr val="000000"/>
                </a:solidFill>
                <a:latin typeface="Times" pitchFamily="-106" charset="0"/>
              </a:rPr>
              <a:t>?</a:t>
            </a:r>
            <a:endParaRPr lang="en-US" b="1">
              <a:solidFill>
                <a:srgbClr val="000000"/>
              </a:solidFill>
              <a:latin typeface="Courier New" pitchFamily="49" charset="0"/>
            </a:endParaRPr>
          </a:p>
        </p:txBody>
      </p:sp>
      <p:sp>
        <p:nvSpPr>
          <p:cNvPr id="20" name="Text Box 8"/>
          <p:cNvSpPr txBox="1">
            <a:spLocks noChangeArrowheads="1"/>
          </p:cNvSpPr>
          <p:nvPr/>
        </p:nvSpPr>
        <p:spPr bwMode="auto">
          <a:xfrm>
            <a:off x="1295400" y="228600"/>
            <a:ext cx="6246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4000" dirty="0">
                <a:solidFill>
                  <a:srgbClr val="000000"/>
                </a:solidFill>
                <a:latin typeface="Cambria" pitchFamily="18" charset="0"/>
              </a:rPr>
              <a:t>How functions work…</a:t>
            </a:r>
          </a:p>
        </p:txBody>
      </p:sp>
      <p:sp>
        <p:nvSpPr>
          <p:cNvPr id="21" name="Text Box 21"/>
          <p:cNvSpPr txBox="1">
            <a:spLocks noChangeArrowheads="1"/>
          </p:cNvSpPr>
          <p:nvPr/>
        </p:nvSpPr>
        <p:spPr bwMode="auto">
          <a:xfrm>
            <a:off x="4894263" y="4114800"/>
            <a:ext cx="3487737" cy="584775"/>
          </a:xfrm>
          <a:prstGeom prst="rect">
            <a:avLst/>
          </a:prstGeom>
          <a:solidFill>
            <a:srgbClr val="FFCCCC"/>
          </a:solidFill>
          <a:ln>
            <a:noFill/>
          </a:ln>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1600" dirty="0">
                <a:solidFill>
                  <a:srgbClr val="000000"/>
                </a:solidFill>
                <a:latin typeface="Cambria" pitchFamily="18" charset="0"/>
              </a:rPr>
              <a:t>These are </a:t>
            </a:r>
            <a:r>
              <a:rPr lang="en-US" sz="1600" dirty="0" smtClean="0">
                <a:solidFill>
                  <a:srgbClr val="000000"/>
                </a:solidFill>
                <a:latin typeface="Cambria" pitchFamily="18" charset="0"/>
              </a:rPr>
              <a:t>distinct memory locations both holding </a:t>
            </a:r>
            <a:r>
              <a:rPr lang="en-US" sz="1600" b="1" dirty="0" smtClean="0">
                <a:solidFill>
                  <a:srgbClr val="000000"/>
                </a:solidFill>
                <a:latin typeface="Courier New" pitchFamily="49" charset="0"/>
              </a:rPr>
              <a:t>x</a:t>
            </a:r>
            <a:r>
              <a:rPr lang="en-US" sz="1600" dirty="0" smtClean="0">
                <a:solidFill>
                  <a:srgbClr val="000000"/>
                </a:solidFill>
                <a:latin typeface="Cambria" pitchFamily="18" charset="0"/>
              </a:rPr>
              <a:t>'s</a:t>
            </a:r>
            <a:r>
              <a:rPr lang="en-US" sz="1600" dirty="0">
                <a:solidFill>
                  <a:srgbClr val="000000"/>
                </a:solidFill>
                <a:latin typeface="Cambria" pitchFamily="18" charset="0"/>
              </a:rPr>
              <a:t>.</a:t>
            </a:r>
            <a:endParaRPr lang="en-US" sz="1600" i="1" dirty="0">
              <a:solidFill>
                <a:srgbClr val="000000"/>
              </a:solidFill>
              <a:latin typeface="Cambria" pitchFamily="18" charset="0"/>
            </a:endParaRPr>
          </a:p>
        </p:txBody>
      </p:sp>
      <p:sp>
        <p:nvSpPr>
          <p:cNvPr id="16398" name="AutoShape 19"/>
          <p:cNvSpPr>
            <a:spLocks noChangeArrowheads="1"/>
          </p:cNvSpPr>
          <p:nvPr/>
        </p:nvSpPr>
        <p:spPr bwMode="auto">
          <a:xfrm>
            <a:off x="6553200" y="2438400"/>
            <a:ext cx="228600" cy="533400"/>
          </a:xfrm>
          <a:prstGeom prst="downArrow">
            <a:avLst>
              <a:gd name="adj1" fmla="val 30556"/>
              <a:gd name="adj2" fmla="val 65139"/>
            </a:avLst>
          </a:prstGeom>
          <a:solidFill>
            <a:srgbClr val="0C0BC6"/>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4" name="TextBox 23"/>
          <p:cNvSpPr txBox="1"/>
          <p:nvPr/>
        </p:nvSpPr>
        <p:spPr>
          <a:xfrm>
            <a:off x="6835775" y="1584446"/>
            <a:ext cx="1489779" cy="400110"/>
          </a:xfrm>
          <a:prstGeom prst="rect">
            <a:avLst/>
          </a:prstGeom>
          <a:solidFill>
            <a:schemeClr val="bg1">
              <a:lumMod val="95000"/>
            </a:schemeClr>
          </a:solidFill>
        </p:spPr>
        <p:txBody>
          <a:bodyPr wrap="square" rtlCol="0">
            <a:spAutoFit/>
          </a:bodyPr>
          <a:lstStyle/>
          <a:p>
            <a:pPr algn="ctr" eaLnBrk="0" fontAlgn="base" hangingPunct="0">
              <a:spcBef>
                <a:spcPct val="0"/>
              </a:spcBef>
              <a:spcAft>
                <a:spcPct val="0"/>
              </a:spcAft>
            </a:pPr>
            <a:r>
              <a:rPr lang="en-US" sz="2000" dirty="0">
                <a:solidFill>
                  <a:srgbClr val="000000"/>
                </a:solidFill>
                <a:latin typeface="Calibri" panose="020F0502020204030204" pitchFamily="34" charset="0"/>
              </a:rPr>
              <a:t>stack frame</a:t>
            </a:r>
            <a:endParaRPr lang="en-US" sz="2000" dirty="0">
              <a:solidFill>
                <a:srgbClr val="000000"/>
              </a:solidFill>
              <a:latin typeface="Calibri" panose="020F0502020204030204" pitchFamily="34" charset="0"/>
            </a:endParaRPr>
          </a:p>
        </p:txBody>
      </p:sp>
      <p:sp>
        <p:nvSpPr>
          <p:cNvPr id="25" name="TextBox 24"/>
          <p:cNvSpPr txBox="1"/>
          <p:nvPr/>
        </p:nvSpPr>
        <p:spPr>
          <a:xfrm>
            <a:off x="6835775" y="2802003"/>
            <a:ext cx="1489779" cy="400110"/>
          </a:xfrm>
          <a:prstGeom prst="rect">
            <a:avLst/>
          </a:prstGeom>
          <a:solidFill>
            <a:schemeClr val="bg1">
              <a:lumMod val="95000"/>
            </a:schemeClr>
          </a:solidFill>
        </p:spPr>
        <p:txBody>
          <a:bodyPr wrap="square" rtlCol="0">
            <a:spAutoFit/>
          </a:bodyPr>
          <a:lstStyle/>
          <a:p>
            <a:pPr algn="ctr" eaLnBrk="0" fontAlgn="base" hangingPunct="0">
              <a:spcBef>
                <a:spcPct val="0"/>
              </a:spcBef>
              <a:spcAft>
                <a:spcPct val="0"/>
              </a:spcAft>
            </a:pPr>
            <a:r>
              <a:rPr lang="en-US" sz="2000" dirty="0">
                <a:solidFill>
                  <a:srgbClr val="000000"/>
                </a:solidFill>
                <a:latin typeface="Calibri" panose="020F0502020204030204" pitchFamily="34" charset="0"/>
              </a:rPr>
              <a:t>stack frame</a:t>
            </a:r>
            <a:endParaRPr lang="en-US" sz="20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1236618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p:cNvSpPr/>
          <p:nvPr/>
        </p:nvSpPr>
        <p:spPr>
          <a:xfrm>
            <a:off x="293688" y="204788"/>
            <a:ext cx="4503737" cy="584200"/>
          </a:xfrm>
          <a:prstGeom prst="rect">
            <a:avLst/>
          </a:prstGeom>
          <a:solidFill>
            <a:srgbClr val="FFFFFF"/>
          </a:solidFill>
        </p:spPr>
        <p:txBody>
          <a:bodyPr wrap="none">
            <a:spAutoFit/>
          </a:bodyPr>
          <a:lstStyle/>
          <a:p>
            <a:pPr defTabSz="457200">
              <a:defRPr/>
            </a:pPr>
            <a:r>
              <a:rPr lang="en-US" sz="3200" dirty="0">
                <a:solidFill>
                  <a:prstClr val="black"/>
                </a:solidFill>
                <a:latin typeface="Cambria" pitchFamily="18" charset="0"/>
              </a:rPr>
              <a:t>Data, data everywhere… </a:t>
            </a:r>
          </a:p>
        </p:txBody>
      </p:sp>
      <p:sp>
        <p:nvSpPr>
          <p:cNvPr id="6147" name="Rectangle 7"/>
          <p:cNvSpPr>
            <a:spLocks noChangeArrowheads="1"/>
          </p:cNvSpPr>
          <p:nvPr/>
        </p:nvSpPr>
        <p:spPr bwMode="auto">
          <a:xfrm>
            <a:off x="1905000" y="1752600"/>
            <a:ext cx="54133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fontAlgn="base" hangingPunct="0">
              <a:spcBef>
                <a:spcPct val="0"/>
              </a:spcBef>
              <a:spcAft>
                <a:spcPct val="0"/>
              </a:spcAft>
            </a:pPr>
            <a:r>
              <a:rPr lang="en-US" sz="21600">
                <a:solidFill>
                  <a:srgbClr val="FF9900"/>
                </a:solidFill>
                <a:latin typeface="Times New Roman" pitchFamily="18" charset="0"/>
                <a:cs typeface="Times New Roman" pitchFamily="18" charset="0"/>
              </a:rPr>
              <a:t>Data</a:t>
            </a:r>
          </a:p>
        </p:txBody>
      </p:sp>
    </p:spTree>
    <p:extLst>
      <p:ext uri="{BB962C8B-B14F-4D97-AF65-F5344CB8AC3E}">
        <p14:creationId xmlns:p14="http://schemas.microsoft.com/office/powerpoint/2010/main" val="26066112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4495800" y="1524000"/>
            <a:ext cx="3886200" cy="1066800"/>
          </a:xfrm>
          <a:prstGeom prst="rect">
            <a:avLst/>
          </a:prstGeom>
          <a:solidFill>
            <a:srgbClr val="CAF5FB"/>
          </a:solidFill>
          <a:ln w="19050">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17411" name="Rectangle 3"/>
          <p:cNvSpPr>
            <a:spLocks noChangeArrowheads="1"/>
          </p:cNvSpPr>
          <p:nvPr/>
        </p:nvSpPr>
        <p:spPr bwMode="auto">
          <a:xfrm>
            <a:off x="4495800" y="2743200"/>
            <a:ext cx="3886200" cy="1066800"/>
          </a:xfrm>
          <a:prstGeom prst="rect">
            <a:avLst/>
          </a:prstGeom>
          <a:solidFill>
            <a:srgbClr val="CAF5FB"/>
          </a:solidFill>
          <a:ln w="19050">
            <a:solidFill>
              <a:srgbClr val="1E16E4"/>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17412" name="Rectangle 4"/>
          <p:cNvSpPr>
            <a:spLocks noChangeArrowheads="1"/>
          </p:cNvSpPr>
          <p:nvPr/>
        </p:nvSpPr>
        <p:spPr bwMode="auto">
          <a:xfrm>
            <a:off x="4495800" y="4114800"/>
            <a:ext cx="3886200" cy="1066800"/>
          </a:xfrm>
          <a:prstGeom prst="rect">
            <a:avLst/>
          </a:prstGeom>
          <a:solidFill>
            <a:srgbClr val="CAF5FB"/>
          </a:solidFill>
          <a:ln w="19050">
            <a:solidFill>
              <a:srgbClr val="067B0E"/>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17414" name="Text Box 9"/>
          <p:cNvSpPr txBox="1">
            <a:spLocks noChangeArrowheads="1"/>
          </p:cNvSpPr>
          <p:nvPr/>
        </p:nvSpPr>
        <p:spPr bwMode="auto">
          <a:xfrm>
            <a:off x="609600" y="2314575"/>
            <a:ext cx="3657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lnSpc>
                <a:spcPct val="60000"/>
              </a:lnSpc>
              <a:spcBef>
                <a:spcPct val="50000"/>
              </a:spcBef>
              <a:spcAft>
                <a:spcPct val="0"/>
              </a:spcAft>
            </a:pPr>
            <a:r>
              <a:rPr lang="en-US" sz="1600" b="1">
                <a:solidFill>
                  <a:srgbClr val="1E16E4"/>
                </a:solidFill>
                <a:latin typeface="Courier New" pitchFamily="49" charset="0"/>
              </a:rPr>
              <a:t>def f(x):</a:t>
            </a:r>
          </a:p>
          <a:p>
            <a:pPr eaLnBrk="0" fontAlgn="base" hangingPunct="0">
              <a:lnSpc>
                <a:spcPct val="60000"/>
              </a:lnSpc>
              <a:spcBef>
                <a:spcPct val="50000"/>
              </a:spcBef>
              <a:spcAft>
                <a:spcPct val="0"/>
              </a:spcAft>
            </a:pPr>
            <a:r>
              <a:rPr lang="en-US" sz="1600" b="1">
                <a:solidFill>
                  <a:srgbClr val="1E16E4"/>
                </a:solidFill>
                <a:latin typeface="Courier New" pitchFamily="49" charset="0"/>
              </a:rPr>
              <a:t>    return 11*g(x) + g(x/2) </a:t>
            </a:r>
          </a:p>
        </p:txBody>
      </p:sp>
      <p:sp>
        <p:nvSpPr>
          <p:cNvPr id="17415" name="Text Box 12"/>
          <p:cNvSpPr txBox="1">
            <a:spLocks noChangeArrowheads="1"/>
          </p:cNvSpPr>
          <p:nvPr/>
        </p:nvSpPr>
        <p:spPr bwMode="auto">
          <a:xfrm>
            <a:off x="609600" y="1524000"/>
            <a:ext cx="3276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lnSpc>
                <a:spcPct val="60000"/>
              </a:lnSpc>
              <a:spcBef>
                <a:spcPct val="50000"/>
              </a:spcBef>
              <a:spcAft>
                <a:spcPct val="0"/>
              </a:spcAft>
            </a:pPr>
            <a:r>
              <a:rPr lang="en-US" sz="1600" b="1">
                <a:solidFill>
                  <a:srgbClr val="000000"/>
                </a:solidFill>
                <a:latin typeface="Courier New" pitchFamily="49" charset="0"/>
              </a:rPr>
              <a:t>def demo(x):</a:t>
            </a:r>
          </a:p>
          <a:p>
            <a:pPr eaLnBrk="0" fontAlgn="base" hangingPunct="0">
              <a:lnSpc>
                <a:spcPct val="60000"/>
              </a:lnSpc>
              <a:spcBef>
                <a:spcPct val="50000"/>
              </a:spcBef>
              <a:spcAft>
                <a:spcPct val="0"/>
              </a:spcAft>
            </a:pPr>
            <a:r>
              <a:rPr lang="en-US" sz="1600" b="1">
                <a:solidFill>
                  <a:srgbClr val="000000"/>
                </a:solidFill>
                <a:latin typeface="Courier New" pitchFamily="49" charset="0"/>
              </a:rPr>
              <a:t>    return x + f(x)  </a:t>
            </a:r>
          </a:p>
        </p:txBody>
      </p:sp>
      <p:sp>
        <p:nvSpPr>
          <p:cNvPr id="17416" name="Rectangle 13"/>
          <p:cNvSpPr>
            <a:spLocks noChangeArrowheads="1"/>
          </p:cNvSpPr>
          <p:nvPr/>
        </p:nvSpPr>
        <p:spPr bwMode="auto">
          <a:xfrm>
            <a:off x="4514850" y="1533525"/>
            <a:ext cx="671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000000"/>
                </a:solidFill>
                <a:latin typeface="Courier New" pitchFamily="49" charset="0"/>
              </a:rPr>
              <a:t>demo</a:t>
            </a:r>
          </a:p>
        </p:txBody>
      </p:sp>
      <p:sp>
        <p:nvSpPr>
          <p:cNvPr id="17417" name="Rectangle 14"/>
          <p:cNvSpPr>
            <a:spLocks noChangeArrowheads="1"/>
          </p:cNvSpPr>
          <p:nvPr/>
        </p:nvSpPr>
        <p:spPr bwMode="auto">
          <a:xfrm>
            <a:off x="4814888" y="1812925"/>
            <a:ext cx="915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000000"/>
                </a:solidFill>
                <a:latin typeface="Courier New" pitchFamily="49" charset="0"/>
              </a:rPr>
              <a:t>x = -4</a:t>
            </a:r>
          </a:p>
        </p:txBody>
      </p:sp>
      <p:sp>
        <p:nvSpPr>
          <p:cNvPr id="17418" name="Rectangle 15"/>
          <p:cNvSpPr>
            <a:spLocks noChangeArrowheads="1"/>
          </p:cNvSpPr>
          <p:nvPr/>
        </p:nvSpPr>
        <p:spPr bwMode="auto">
          <a:xfrm>
            <a:off x="4821238" y="2101850"/>
            <a:ext cx="2257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000000"/>
                </a:solidFill>
                <a:latin typeface="Courier New" pitchFamily="49" charset="0"/>
              </a:rPr>
              <a:t>return -4 + f(-4)</a:t>
            </a:r>
          </a:p>
        </p:txBody>
      </p:sp>
      <p:sp>
        <p:nvSpPr>
          <p:cNvPr id="17419" name="Rectangle 16"/>
          <p:cNvSpPr>
            <a:spLocks noChangeArrowheads="1"/>
          </p:cNvSpPr>
          <p:nvPr/>
        </p:nvSpPr>
        <p:spPr bwMode="auto">
          <a:xfrm>
            <a:off x="4572000" y="2743200"/>
            <a:ext cx="30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1E16E4"/>
                </a:solidFill>
                <a:latin typeface="Courier New" pitchFamily="49" charset="0"/>
              </a:rPr>
              <a:t>f</a:t>
            </a:r>
          </a:p>
        </p:txBody>
      </p:sp>
      <p:sp>
        <p:nvSpPr>
          <p:cNvPr id="17420" name="Rectangle 17"/>
          <p:cNvSpPr>
            <a:spLocks noChangeArrowheads="1"/>
          </p:cNvSpPr>
          <p:nvPr/>
        </p:nvSpPr>
        <p:spPr bwMode="auto">
          <a:xfrm>
            <a:off x="4572000" y="4191000"/>
            <a:ext cx="30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067B0E"/>
                </a:solidFill>
                <a:latin typeface="Courier New" pitchFamily="49" charset="0"/>
              </a:rPr>
              <a:t>g</a:t>
            </a:r>
          </a:p>
        </p:txBody>
      </p:sp>
      <p:sp>
        <p:nvSpPr>
          <p:cNvPr id="17421" name="Rectangle 18"/>
          <p:cNvSpPr>
            <a:spLocks noChangeArrowheads="1"/>
          </p:cNvSpPr>
          <p:nvPr/>
        </p:nvSpPr>
        <p:spPr bwMode="auto">
          <a:xfrm>
            <a:off x="4816475" y="2987675"/>
            <a:ext cx="915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000000"/>
                </a:solidFill>
                <a:latin typeface="Courier New" pitchFamily="49" charset="0"/>
              </a:rPr>
              <a:t>x = -4</a:t>
            </a:r>
          </a:p>
        </p:txBody>
      </p:sp>
      <p:sp>
        <p:nvSpPr>
          <p:cNvPr id="17422" name="Rectangle 19"/>
          <p:cNvSpPr>
            <a:spLocks noChangeArrowheads="1"/>
          </p:cNvSpPr>
          <p:nvPr/>
        </p:nvSpPr>
        <p:spPr bwMode="auto">
          <a:xfrm>
            <a:off x="4822825" y="3276600"/>
            <a:ext cx="3232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000000"/>
                </a:solidFill>
                <a:latin typeface="Courier New" pitchFamily="49" charset="0"/>
              </a:rPr>
              <a:t>return 11*g(-4) + g(-4/2)</a:t>
            </a:r>
          </a:p>
        </p:txBody>
      </p:sp>
      <p:sp>
        <p:nvSpPr>
          <p:cNvPr id="17423" name="Rectangle 22"/>
          <p:cNvSpPr>
            <a:spLocks noChangeArrowheads="1"/>
          </p:cNvSpPr>
          <p:nvPr/>
        </p:nvSpPr>
        <p:spPr bwMode="auto">
          <a:xfrm>
            <a:off x="4816475" y="4403725"/>
            <a:ext cx="915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000000"/>
                </a:solidFill>
                <a:latin typeface="Courier New" pitchFamily="49" charset="0"/>
              </a:rPr>
              <a:t>x = -4</a:t>
            </a:r>
          </a:p>
        </p:txBody>
      </p:sp>
      <p:sp>
        <p:nvSpPr>
          <p:cNvPr id="17424" name="Rectangle 23"/>
          <p:cNvSpPr>
            <a:spLocks noChangeArrowheads="1"/>
          </p:cNvSpPr>
          <p:nvPr/>
        </p:nvSpPr>
        <p:spPr bwMode="auto">
          <a:xfrm>
            <a:off x="4822825" y="4692650"/>
            <a:ext cx="2012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000000"/>
                </a:solidFill>
                <a:latin typeface="Courier New" pitchFamily="49" charset="0"/>
              </a:rPr>
              <a:t>return -1.0 * x</a:t>
            </a:r>
          </a:p>
        </p:txBody>
      </p:sp>
      <p:sp>
        <p:nvSpPr>
          <p:cNvPr id="17425" name="Rectangle 27"/>
          <p:cNvSpPr>
            <a:spLocks noChangeArrowheads="1"/>
          </p:cNvSpPr>
          <p:nvPr/>
        </p:nvSpPr>
        <p:spPr bwMode="auto">
          <a:xfrm>
            <a:off x="6311900" y="2128838"/>
            <a:ext cx="712788" cy="304800"/>
          </a:xfrm>
          <a:prstGeom prst="rect">
            <a:avLst/>
          </a:prstGeom>
          <a:noFill/>
          <a:ln w="19050">
            <a:solidFill>
              <a:srgbClr val="1E16E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7426" name="Rectangle 28"/>
          <p:cNvSpPr>
            <a:spLocks noChangeArrowheads="1"/>
          </p:cNvSpPr>
          <p:nvPr/>
        </p:nvSpPr>
        <p:spPr bwMode="auto">
          <a:xfrm>
            <a:off x="6091238" y="3302000"/>
            <a:ext cx="655637" cy="304800"/>
          </a:xfrm>
          <a:prstGeom prst="rect">
            <a:avLst/>
          </a:prstGeom>
          <a:noFill/>
          <a:ln w="19050">
            <a:solidFill>
              <a:srgbClr val="067B0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7428" name="AutoShape 32"/>
          <p:cNvSpPr>
            <a:spLocks noChangeArrowheads="1"/>
          </p:cNvSpPr>
          <p:nvPr/>
        </p:nvSpPr>
        <p:spPr bwMode="auto">
          <a:xfrm>
            <a:off x="6223000" y="3602038"/>
            <a:ext cx="228600" cy="825500"/>
          </a:xfrm>
          <a:prstGeom prst="downArrow">
            <a:avLst>
              <a:gd name="adj1" fmla="val 30556"/>
              <a:gd name="adj2" fmla="val 100810"/>
            </a:avLst>
          </a:prstGeom>
          <a:solidFill>
            <a:srgbClr val="0FB126"/>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17429" name="Text Box 33"/>
          <p:cNvSpPr txBox="1">
            <a:spLocks noChangeArrowheads="1"/>
          </p:cNvSpPr>
          <p:nvPr/>
        </p:nvSpPr>
        <p:spPr bwMode="auto">
          <a:xfrm>
            <a:off x="609600" y="3106738"/>
            <a:ext cx="26670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lnSpc>
                <a:spcPct val="60000"/>
              </a:lnSpc>
              <a:spcBef>
                <a:spcPct val="50000"/>
              </a:spcBef>
              <a:spcAft>
                <a:spcPct val="0"/>
              </a:spcAft>
            </a:pPr>
            <a:r>
              <a:rPr lang="en-US" sz="1600" b="1">
                <a:solidFill>
                  <a:srgbClr val="067B0E"/>
                </a:solidFill>
                <a:latin typeface="Courier New" pitchFamily="49" charset="0"/>
              </a:rPr>
              <a:t>def g(x):</a:t>
            </a:r>
          </a:p>
          <a:p>
            <a:pPr eaLnBrk="0" fontAlgn="base" hangingPunct="0">
              <a:lnSpc>
                <a:spcPct val="60000"/>
              </a:lnSpc>
              <a:spcBef>
                <a:spcPct val="50000"/>
              </a:spcBef>
              <a:spcAft>
                <a:spcPct val="0"/>
              </a:spcAft>
            </a:pPr>
            <a:r>
              <a:rPr lang="en-US" sz="1600" b="1">
                <a:solidFill>
                  <a:srgbClr val="067B0E"/>
                </a:solidFill>
                <a:latin typeface="Courier New" pitchFamily="49" charset="0"/>
              </a:rPr>
              <a:t>    return -1 * x </a:t>
            </a:r>
          </a:p>
        </p:txBody>
      </p:sp>
      <p:sp>
        <p:nvSpPr>
          <p:cNvPr id="17430" name="Text Box 34"/>
          <p:cNvSpPr txBox="1">
            <a:spLocks noChangeArrowheads="1"/>
          </p:cNvSpPr>
          <p:nvPr/>
        </p:nvSpPr>
        <p:spPr bwMode="auto">
          <a:xfrm>
            <a:off x="533400" y="45720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b="1">
                <a:solidFill>
                  <a:srgbClr val="000000"/>
                </a:solidFill>
                <a:latin typeface="Courier New" pitchFamily="49" charset="0"/>
              </a:rPr>
              <a:t>&gt;&gt;&gt; demo(-4) </a:t>
            </a:r>
            <a:r>
              <a:rPr lang="en-US">
                <a:solidFill>
                  <a:srgbClr val="000000"/>
                </a:solidFill>
                <a:latin typeface="Times" pitchFamily="-106" charset="0"/>
              </a:rPr>
              <a:t>?</a:t>
            </a:r>
            <a:endParaRPr lang="en-US" b="1">
              <a:solidFill>
                <a:srgbClr val="000000"/>
              </a:solidFill>
              <a:latin typeface="Courier New" pitchFamily="49" charset="0"/>
            </a:endParaRPr>
          </a:p>
        </p:txBody>
      </p:sp>
      <p:sp>
        <p:nvSpPr>
          <p:cNvPr id="23" name="Text Box 8"/>
          <p:cNvSpPr txBox="1">
            <a:spLocks noChangeArrowheads="1"/>
          </p:cNvSpPr>
          <p:nvPr/>
        </p:nvSpPr>
        <p:spPr bwMode="auto">
          <a:xfrm>
            <a:off x="1295400" y="228600"/>
            <a:ext cx="6246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4000" dirty="0">
                <a:solidFill>
                  <a:srgbClr val="000000"/>
                </a:solidFill>
                <a:latin typeface="Cambria" pitchFamily="18" charset="0"/>
              </a:rPr>
              <a:t>How functions work…</a:t>
            </a:r>
          </a:p>
        </p:txBody>
      </p:sp>
      <p:sp>
        <p:nvSpPr>
          <p:cNvPr id="24" name="TextBox 23"/>
          <p:cNvSpPr txBox="1"/>
          <p:nvPr/>
        </p:nvSpPr>
        <p:spPr>
          <a:xfrm>
            <a:off x="6835775" y="1584446"/>
            <a:ext cx="1489779" cy="400110"/>
          </a:xfrm>
          <a:prstGeom prst="rect">
            <a:avLst/>
          </a:prstGeom>
          <a:solidFill>
            <a:schemeClr val="bg1">
              <a:lumMod val="95000"/>
            </a:schemeClr>
          </a:solidFill>
        </p:spPr>
        <p:txBody>
          <a:bodyPr wrap="square" rtlCol="0">
            <a:spAutoFit/>
          </a:bodyPr>
          <a:lstStyle/>
          <a:p>
            <a:pPr algn="ctr" eaLnBrk="0" fontAlgn="base" hangingPunct="0">
              <a:spcBef>
                <a:spcPct val="0"/>
              </a:spcBef>
              <a:spcAft>
                <a:spcPct val="0"/>
              </a:spcAft>
            </a:pPr>
            <a:r>
              <a:rPr lang="en-US" sz="2000" dirty="0">
                <a:solidFill>
                  <a:srgbClr val="000000"/>
                </a:solidFill>
                <a:latin typeface="Calibri" panose="020F0502020204030204" pitchFamily="34" charset="0"/>
              </a:rPr>
              <a:t>stack frame</a:t>
            </a:r>
            <a:endParaRPr lang="en-US" sz="2000" dirty="0">
              <a:solidFill>
                <a:srgbClr val="000000"/>
              </a:solidFill>
              <a:latin typeface="Calibri" panose="020F0502020204030204" pitchFamily="34" charset="0"/>
            </a:endParaRPr>
          </a:p>
        </p:txBody>
      </p:sp>
      <p:sp>
        <p:nvSpPr>
          <p:cNvPr id="25" name="TextBox 24"/>
          <p:cNvSpPr txBox="1"/>
          <p:nvPr/>
        </p:nvSpPr>
        <p:spPr>
          <a:xfrm>
            <a:off x="6835775" y="2802003"/>
            <a:ext cx="1489779" cy="400110"/>
          </a:xfrm>
          <a:prstGeom prst="rect">
            <a:avLst/>
          </a:prstGeom>
          <a:solidFill>
            <a:schemeClr val="bg1">
              <a:lumMod val="95000"/>
            </a:schemeClr>
          </a:solidFill>
        </p:spPr>
        <p:txBody>
          <a:bodyPr wrap="square" rtlCol="0">
            <a:spAutoFit/>
          </a:bodyPr>
          <a:lstStyle/>
          <a:p>
            <a:pPr algn="ctr" eaLnBrk="0" fontAlgn="base" hangingPunct="0">
              <a:spcBef>
                <a:spcPct val="0"/>
              </a:spcBef>
              <a:spcAft>
                <a:spcPct val="0"/>
              </a:spcAft>
            </a:pPr>
            <a:r>
              <a:rPr lang="en-US" sz="2000" dirty="0">
                <a:solidFill>
                  <a:srgbClr val="000000"/>
                </a:solidFill>
                <a:latin typeface="Calibri" panose="020F0502020204030204" pitchFamily="34" charset="0"/>
              </a:rPr>
              <a:t>stack frame</a:t>
            </a:r>
            <a:endParaRPr lang="en-US" sz="2000" dirty="0">
              <a:solidFill>
                <a:srgbClr val="000000"/>
              </a:solidFill>
              <a:latin typeface="Calibri" panose="020F0502020204030204" pitchFamily="34" charset="0"/>
            </a:endParaRPr>
          </a:p>
        </p:txBody>
      </p:sp>
      <p:sp>
        <p:nvSpPr>
          <p:cNvPr id="26" name="TextBox 25"/>
          <p:cNvSpPr txBox="1"/>
          <p:nvPr/>
        </p:nvSpPr>
        <p:spPr>
          <a:xfrm>
            <a:off x="6835775" y="4171245"/>
            <a:ext cx="1489779" cy="400110"/>
          </a:xfrm>
          <a:prstGeom prst="rect">
            <a:avLst/>
          </a:prstGeom>
          <a:solidFill>
            <a:schemeClr val="bg1">
              <a:lumMod val="95000"/>
            </a:schemeClr>
          </a:solidFill>
        </p:spPr>
        <p:txBody>
          <a:bodyPr wrap="square" rtlCol="0">
            <a:spAutoFit/>
          </a:bodyPr>
          <a:lstStyle/>
          <a:p>
            <a:pPr algn="ctr" eaLnBrk="0" fontAlgn="base" hangingPunct="0">
              <a:spcBef>
                <a:spcPct val="0"/>
              </a:spcBef>
              <a:spcAft>
                <a:spcPct val="0"/>
              </a:spcAft>
            </a:pPr>
            <a:r>
              <a:rPr lang="en-US" sz="2000" dirty="0">
                <a:solidFill>
                  <a:srgbClr val="000000"/>
                </a:solidFill>
                <a:latin typeface="Calibri" panose="020F0502020204030204" pitchFamily="34" charset="0"/>
              </a:rPr>
              <a:t>stack frame</a:t>
            </a:r>
            <a:endParaRPr lang="en-US" sz="2000" dirty="0">
              <a:solidFill>
                <a:srgbClr val="000000"/>
              </a:solidFill>
              <a:latin typeface="Calibri" panose="020F0502020204030204" pitchFamily="34" charset="0"/>
            </a:endParaRPr>
          </a:p>
        </p:txBody>
      </p:sp>
      <p:sp>
        <p:nvSpPr>
          <p:cNvPr id="17427" name="AutoShape 31"/>
          <p:cNvSpPr>
            <a:spLocks noChangeArrowheads="1"/>
          </p:cNvSpPr>
          <p:nvPr/>
        </p:nvSpPr>
        <p:spPr bwMode="auto">
          <a:xfrm>
            <a:off x="6553200" y="2438400"/>
            <a:ext cx="228600" cy="533400"/>
          </a:xfrm>
          <a:prstGeom prst="downArrow">
            <a:avLst>
              <a:gd name="adj1" fmla="val 30556"/>
              <a:gd name="adj2" fmla="val 65139"/>
            </a:avLst>
          </a:prstGeom>
          <a:solidFill>
            <a:srgbClr val="0C0BC6"/>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Tree>
    <p:extLst>
      <p:ext uri="{BB962C8B-B14F-4D97-AF65-F5344CB8AC3E}">
        <p14:creationId xmlns:p14="http://schemas.microsoft.com/office/powerpoint/2010/main" val="35716102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4495800" y="1524000"/>
            <a:ext cx="3886200" cy="1066800"/>
          </a:xfrm>
          <a:prstGeom prst="rect">
            <a:avLst/>
          </a:prstGeom>
          <a:solidFill>
            <a:srgbClr val="CAF5FB"/>
          </a:solidFill>
          <a:ln w="19050">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18435" name="Rectangle 3"/>
          <p:cNvSpPr>
            <a:spLocks noChangeArrowheads="1"/>
          </p:cNvSpPr>
          <p:nvPr/>
        </p:nvSpPr>
        <p:spPr bwMode="auto">
          <a:xfrm>
            <a:off x="4495800" y="2743200"/>
            <a:ext cx="3886200" cy="1066800"/>
          </a:xfrm>
          <a:prstGeom prst="rect">
            <a:avLst/>
          </a:prstGeom>
          <a:solidFill>
            <a:srgbClr val="CAF5FB"/>
          </a:solidFill>
          <a:ln w="19050">
            <a:solidFill>
              <a:srgbClr val="1E16E4"/>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18436" name="Rectangle 4"/>
          <p:cNvSpPr>
            <a:spLocks noChangeArrowheads="1"/>
          </p:cNvSpPr>
          <p:nvPr/>
        </p:nvSpPr>
        <p:spPr bwMode="auto">
          <a:xfrm>
            <a:off x="4495800" y="4114800"/>
            <a:ext cx="3886200" cy="1066800"/>
          </a:xfrm>
          <a:prstGeom prst="rect">
            <a:avLst/>
          </a:prstGeom>
          <a:solidFill>
            <a:srgbClr val="CAF5FB"/>
          </a:solidFill>
          <a:ln w="19050">
            <a:solidFill>
              <a:srgbClr val="067B0E"/>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18438" name="Text Box 9"/>
          <p:cNvSpPr txBox="1">
            <a:spLocks noChangeArrowheads="1"/>
          </p:cNvSpPr>
          <p:nvPr/>
        </p:nvSpPr>
        <p:spPr bwMode="auto">
          <a:xfrm>
            <a:off x="609600" y="2314575"/>
            <a:ext cx="3657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lnSpc>
                <a:spcPct val="60000"/>
              </a:lnSpc>
              <a:spcBef>
                <a:spcPct val="50000"/>
              </a:spcBef>
              <a:spcAft>
                <a:spcPct val="0"/>
              </a:spcAft>
            </a:pPr>
            <a:r>
              <a:rPr lang="en-US" sz="1600" b="1">
                <a:solidFill>
                  <a:srgbClr val="1E16E4"/>
                </a:solidFill>
                <a:latin typeface="Courier New" pitchFamily="49" charset="0"/>
              </a:rPr>
              <a:t>def f(x):</a:t>
            </a:r>
          </a:p>
          <a:p>
            <a:pPr eaLnBrk="0" fontAlgn="base" hangingPunct="0">
              <a:lnSpc>
                <a:spcPct val="60000"/>
              </a:lnSpc>
              <a:spcBef>
                <a:spcPct val="50000"/>
              </a:spcBef>
              <a:spcAft>
                <a:spcPct val="0"/>
              </a:spcAft>
            </a:pPr>
            <a:r>
              <a:rPr lang="en-US" sz="1600" b="1">
                <a:solidFill>
                  <a:srgbClr val="1E16E4"/>
                </a:solidFill>
                <a:latin typeface="Courier New" pitchFamily="49" charset="0"/>
              </a:rPr>
              <a:t>    return 11*g(x) + g(x/2) </a:t>
            </a:r>
          </a:p>
        </p:txBody>
      </p:sp>
      <p:sp>
        <p:nvSpPr>
          <p:cNvPr id="18439" name="Text Box 10"/>
          <p:cNvSpPr txBox="1">
            <a:spLocks noChangeArrowheads="1"/>
          </p:cNvSpPr>
          <p:nvPr/>
        </p:nvSpPr>
        <p:spPr bwMode="auto">
          <a:xfrm>
            <a:off x="609600" y="3106738"/>
            <a:ext cx="26670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lnSpc>
                <a:spcPct val="60000"/>
              </a:lnSpc>
              <a:spcBef>
                <a:spcPct val="50000"/>
              </a:spcBef>
              <a:spcAft>
                <a:spcPct val="0"/>
              </a:spcAft>
            </a:pPr>
            <a:r>
              <a:rPr lang="en-US" sz="1600" b="1">
                <a:solidFill>
                  <a:srgbClr val="067B0E"/>
                </a:solidFill>
                <a:latin typeface="Courier New" pitchFamily="49" charset="0"/>
              </a:rPr>
              <a:t>def g(x):</a:t>
            </a:r>
          </a:p>
          <a:p>
            <a:pPr eaLnBrk="0" fontAlgn="base" hangingPunct="0">
              <a:lnSpc>
                <a:spcPct val="60000"/>
              </a:lnSpc>
              <a:spcBef>
                <a:spcPct val="50000"/>
              </a:spcBef>
              <a:spcAft>
                <a:spcPct val="0"/>
              </a:spcAft>
            </a:pPr>
            <a:r>
              <a:rPr lang="en-US" sz="1600" b="1">
                <a:solidFill>
                  <a:srgbClr val="067B0E"/>
                </a:solidFill>
                <a:latin typeface="Courier New" pitchFamily="49" charset="0"/>
              </a:rPr>
              <a:t>    return -1 * x </a:t>
            </a:r>
          </a:p>
        </p:txBody>
      </p:sp>
      <p:sp>
        <p:nvSpPr>
          <p:cNvPr id="18440" name="Text Box 12"/>
          <p:cNvSpPr txBox="1">
            <a:spLocks noChangeArrowheads="1"/>
          </p:cNvSpPr>
          <p:nvPr/>
        </p:nvSpPr>
        <p:spPr bwMode="auto">
          <a:xfrm>
            <a:off x="609600" y="1524000"/>
            <a:ext cx="3276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lnSpc>
                <a:spcPct val="60000"/>
              </a:lnSpc>
              <a:spcBef>
                <a:spcPct val="50000"/>
              </a:spcBef>
              <a:spcAft>
                <a:spcPct val="0"/>
              </a:spcAft>
            </a:pPr>
            <a:r>
              <a:rPr lang="en-US" sz="1600" b="1">
                <a:solidFill>
                  <a:srgbClr val="000000"/>
                </a:solidFill>
                <a:latin typeface="Courier New" pitchFamily="49" charset="0"/>
              </a:rPr>
              <a:t>def demo(x):</a:t>
            </a:r>
          </a:p>
          <a:p>
            <a:pPr eaLnBrk="0" fontAlgn="base" hangingPunct="0">
              <a:lnSpc>
                <a:spcPct val="60000"/>
              </a:lnSpc>
              <a:spcBef>
                <a:spcPct val="50000"/>
              </a:spcBef>
              <a:spcAft>
                <a:spcPct val="0"/>
              </a:spcAft>
            </a:pPr>
            <a:r>
              <a:rPr lang="en-US" sz="1600" b="1">
                <a:solidFill>
                  <a:srgbClr val="000000"/>
                </a:solidFill>
                <a:latin typeface="Courier New" pitchFamily="49" charset="0"/>
              </a:rPr>
              <a:t>    return x + f(x)  </a:t>
            </a:r>
          </a:p>
        </p:txBody>
      </p:sp>
      <p:sp>
        <p:nvSpPr>
          <p:cNvPr id="18441" name="Rectangle 13"/>
          <p:cNvSpPr>
            <a:spLocks noChangeArrowheads="1"/>
          </p:cNvSpPr>
          <p:nvPr/>
        </p:nvSpPr>
        <p:spPr bwMode="auto">
          <a:xfrm>
            <a:off x="4514850" y="1533525"/>
            <a:ext cx="671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000000"/>
                </a:solidFill>
                <a:latin typeface="Courier New" pitchFamily="49" charset="0"/>
              </a:rPr>
              <a:t>demo</a:t>
            </a:r>
          </a:p>
        </p:txBody>
      </p:sp>
      <p:sp>
        <p:nvSpPr>
          <p:cNvPr id="18442" name="Rectangle 14"/>
          <p:cNvSpPr>
            <a:spLocks noChangeArrowheads="1"/>
          </p:cNvSpPr>
          <p:nvPr/>
        </p:nvSpPr>
        <p:spPr bwMode="auto">
          <a:xfrm>
            <a:off x="4814888" y="1812925"/>
            <a:ext cx="915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000000"/>
                </a:solidFill>
                <a:latin typeface="Courier New" pitchFamily="49" charset="0"/>
              </a:rPr>
              <a:t>x = -4</a:t>
            </a:r>
          </a:p>
        </p:txBody>
      </p:sp>
      <p:sp>
        <p:nvSpPr>
          <p:cNvPr id="18443" name="Rectangle 15"/>
          <p:cNvSpPr>
            <a:spLocks noChangeArrowheads="1"/>
          </p:cNvSpPr>
          <p:nvPr/>
        </p:nvSpPr>
        <p:spPr bwMode="auto">
          <a:xfrm>
            <a:off x="4821238" y="2101850"/>
            <a:ext cx="2257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000000"/>
                </a:solidFill>
                <a:latin typeface="Courier New" pitchFamily="49" charset="0"/>
              </a:rPr>
              <a:t>return -4 + f(-4)</a:t>
            </a:r>
          </a:p>
        </p:txBody>
      </p:sp>
      <p:sp>
        <p:nvSpPr>
          <p:cNvPr id="18444" name="Rectangle 16"/>
          <p:cNvSpPr>
            <a:spLocks noChangeArrowheads="1"/>
          </p:cNvSpPr>
          <p:nvPr/>
        </p:nvSpPr>
        <p:spPr bwMode="auto">
          <a:xfrm>
            <a:off x="4572000" y="2743200"/>
            <a:ext cx="30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1E16E4"/>
                </a:solidFill>
                <a:latin typeface="Courier New" pitchFamily="49" charset="0"/>
              </a:rPr>
              <a:t>f</a:t>
            </a:r>
          </a:p>
        </p:txBody>
      </p:sp>
      <p:sp>
        <p:nvSpPr>
          <p:cNvPr id="18445" name="Rectangle 17"/>
          <p:cNvSpPr>
            <a:spLocks noChangeArrowheads="1"/>
          </p:cNvSpPr>
          <p:nvPr/>
        </p:nvSpPr>
        <p:spPr bwMode="auto">
          <a:xfrm>
            <a:off x="4572000" y="4191000"/>
            <a:ext cx="30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067B0E"/>
                </a:solidFill>
                <a:latin typeface="Courier New" pitchFamily="49" charset="0"/>
              </a:rPr>
              <a:t>g</a:t>
            </a:r>
          </a:p>
        </p:txBody>
      </p:sp>
      <p:sp>
        <p:nvSpPr>
          <p:cNvPr id="18446" name="Rectangle 18"/>
          <p:cNvSpPr>
            <a:spLocks noChangeArrowheads="1"/>
          </p:cNvSpPr>
          <p:nvPr/>
        </p:nvSpPr>
        <p:spPr bwMode="auto">
          <a:xfrm>
            <a:off x="4816475" y="2987675"/>
            <a:ext cx="915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000000"/>
                </a:solidFill>
                <a:latin typeface="Courier New" pitchFamily="49" charset="0"/>
              </a:rPr>
              <a:t>x = -4</a:t>
            </a:r>
          </a:p>
        </p:txBody>
      </p:sp>
      <p:sp>
        <p:nvSpPr>
          <p:cNvPr id="18447" name="Rectangle 19"/>
          <p:cNvSpPr>
            <a:spLocks noChangeArrowheads="1"/>
          </p:cNvSpPr>
          <p:nvPr/>
        </p:nvSpPr>
        <p:spPr bwMode="auto">
          <a:xfrm>
            <a:off x="4822825" y="3276600"/>
            <a:ext cx="314701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dirty="0">
                <a:solidFill>
                  <a:srgbClr val="000000"/>
                </a:solidFill>
                <a:latin typeface="Courier New" pitchFamily="49" charset="0"/>
              </a:rPr>
              <a:t>return 11* </a:t>
            </a:r>
            <a:r>
              <a:rPr lang="en-US" sz="1600" b="1" dirty="0">
                <a:solidFill>
                  <a:srgbClr val="C00000"/>
                </a:solidFill>
                <a:latin typeface="Courier New" pitchFamily="49" charset="0"/>
              </a:rPr>
              <a:t>4</a:t>
            </a:r>
            <a:r>
              <a:rPr lang="en-US" sz="1600" b="1" dirty="0">
                <a:solidFill>
                  <a:srgbClr val="000000"/>
                </a:solidFill>
                <a:latin typeface="Courier New" pitchFamily="49" charset="0"/>
              </a:rPr>
              <a:t>   + g(-4/2)</a:t>
            </a:r>
          </a:p>
        </p:txBody>
      </p:sp>
      <p:sp>
        <p:nvSpPr>
          <p:cNvPr id="18448" name="Rectangle 22"/>
          <p:cNvSpPr>
            <a:spLocks noChangeArrowheads="1"/>
          </p:cNvSpPr>
          <p:nvPr/>
        </p:nvSpPr>
        <p:spPr bwMode="auto">
          <a:xfrm>
            <a:off x="4816475" y="4403725"/>
            <a:ext cx="915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000000"/>
                </a:solidFill>
                <a:latin typeface="Courier New" pitchFamily="49" charset="0"/>
              </a:rPr>
              <a:t>x = -4</a:t>
            </a:r>
          </a:p>
        </p:txBody>
      </p:sp>
      <p:sp>
        <p:nvSpPr>
          <p:cNvPr id="18449" name="Rectangle 23"/>
          <p:cNvSpPr>
            <a:spLocks noChangeArrowheads="1"/>
          </p:cNvSpPr>
          <p:nvPr/>
        </p:nvSpPr>
        <p:spPr bwMode="auto">
          <a:xfrm>
            <a:off x="4822825" y="4692650"/>
            <a:ext cx="2012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000000"/>
                </a:solidFill>
                <a:latin typeface="Courier New" pitchFamily="49" charset="0"/>
              </a:rPr>
              <a:t>return  -1 * -4</a:t>
            </a:r>
          </a:p>
        </p:txBody>
      </p:sp>
      <p:sp>
        <p:nvSpPr>
          <p:cNvPr id="18450" name="Oval 24"/>
          <p:cNvSpPr>
            <a:spLocks noChangeArrowheads="1"/>
          </p:cNvSpPr>
          <p:nvPr/>
        </p:nvSpPr>
        <p:spPr bwMode="auto">
          <a:xfrm>
            <a:off x="5659438" y="4679950"/>
            <a:ext cx="1298575" cy="365125"/>
          </a:xfrm>
          <a:prstGeom prst="ellipse">
            <a:avLst/>
          </a:prstGeom>
          <a:noFill/>
          <a:ln w="19050">
            <a:solidFill>
              <a:srgbClr val="067B0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8451" name="Rectangle 25"/>
          <p:cNvSpPr>
            <a:spLocks noChangeArrowheads="1"/>
          </p:cNvSpPr>
          <p:nvPr/>
        </p:nvSpPr>
        <p:spPr bwMode="auto">
          <a:xfrm>
            <a:off x="7283450" y="4692650"/>
            <a:ext cx="5549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dirty="0">
                <a:solidFill>
                  <a:srgbClr val="067B0E"/>
                </a:solidFill>
                <a:latin typeface="Courier New" pitchFamily="49" charset="0"/>
              </a:rPr>
              <a:t>  </a:t>
            </a:r>
            <a:r>
              <a:rPr lang="en-US" sz="1600" b="1" dirty="0">
                <a:solidFill>
                  <a:srgbClr val="C00000"/>
                </a:solidFill>
                <a:latin typeface="Courier New" pitchFamily="49" charset="0"/>
              </a:rPr>
              <a:t>4</a:t>
            </a:r>
          </a:p>
        </p:txBody>
      </p:sp>
      <p:sp>
        <p:nvSpPr>
          <p:cNvPr id="18452" name="Line 26"/>
          <p:cNvSpPr>
            <a:spLocks noChangeShapeType="1"/>
          </p:cNvSpPr>
          <p:nvPr/>
        </p:nvSpPr>
        <p:spPr bwMode="auto">
          <a:xfrm flipH="1" flipV="1">
            <a:off x="6391275" y="3619500"/>
            <a:ext cx="1236663" cy="1077913"/>
          </a:xfrm>
          <a:prstGeom prst="line">
            <a:avLst/>
          </a:prstGeom>
          <a:noFill/>
          <a:ln w="19050">
            <a:solidFill>
              <a:srgbClr val="067B0E"/>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8453" name="Rectangle 27"/>
          <p:cNvSpPr>
            <a:spLocks noChangeArrowheads="1"/>
          </p:cNvSpPr>
          <p:nvPr/>
        </p:nvSpPr>
        <p:spPr bwMode="auto">
          <a:xfrm>
            <a:off x="6311900" y="2128838"/>
            <a:ext cx="712788" cy="304800"/>
          </a:xfrm>
          <a:prstGeom prst="rect">
            <a:avLst/>
          </a:prstGeom>
          <a:noFill/>
          <a:ln w="19050">
            <a:solidFill>
              <a:srgbClr val="1E16E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8454" name="Rectangle 28"/>
          <p:cNvSpPr>
            <a:spLocks noChangeArrowheads="1"/>
          </p:cNvSpPr>
          <p:nvPr/>
        </p:nvSpPr>
        <p:spPr bwMode="auto">
          <a:xfrm>
            <a:off x="6213475" y="3302000"/>
            <a:ext cx="284163" cy="304800"/>
          </a:xfrm>
          <a:prstGeom prst="rect">
            <a:avLst/>
          </a:prstGeom>
          <a:noFill/>
          <a:ln w="19050">
            <a:solidFill>
              <a:srgbClr val="067B0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8455" name="Line 29"/>
          <p:cNvSpPr>
            <a:spLocks noChangeShapeType="1"/>
          </p:cNvSpPr>
          <p:nvPr/>
        </p:nvSpPr>
        <p:spPr bwMode="auto">
          <a:xfrm flipV="1">
            <a:off x="6959600" y="4852988"/>
            <a:ext cx="342900" cy="4762"/>
          </a:xfrm>
          <a:prstGeom prst="line">
            <a:avLst/>
          </a:prstGeom>
          <a:noFill/>
          <a:ln w="19050">
            <a:solidFill>
              <a:srgbClr val="067B0E"/>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8456" name="AutoShape 31"/>
          <p:cNvSpPr>
            <a:spLocks noChangeArrowheads="1"/>
          </p:cNvSpPr>
          <p:nvPr/>
        </p:nvSpPr>
        <p:spPr bwMode="auto">
          <a:xfrm>
            <a:off x="6553200" y="2438400"/>
            <a:ext cx="228600" cy="533400"/>
          </a:xfrm>
          <a:prstGeom prst="downArrow">
            <a:avLst>
              <a:gd name="adj1" fmla="val 30556"/>
              <a:gd name="adj2" fmla="val 65139"/>
            </a:avLst>
          </a:prstGeom>
          <a:solidFill>
            <a:srgbClr val="0C0BC6"/>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18457" name="AutoShape 32"/>
          <p:cNvSpPr>
            <a:spLocks noChangeArrowheads="1"/>
          </p:cNvSpPr>
          <p:nvPr/>
        </p:nvSpPr>
        <p:spPr bwMode="auto">
          <a:xfrm>
            <a:off x="6223000" y="3602038"/>
            <a:ext cx="228600" cy="825500"/>
          </a:xfrm>
          <a:prstGeom prst="downArrow">
            <a:avLst>
              <a:gd name="adj1" fmla="val 30556"/>
              <a:gd name="adj2" fmla="val 100810"/>
            </a:avLst>
          </a:prstGeom>
          <a:solidFill>
            <a:srgbClr val="0FB126"/>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18458" name="Text Box 33"/>
          <p:cNvSpPr txBox="1">
            <a:spLocks noChangeArrowheads="1"/>
          </p:cNvSpPr>
          <p:nvPr/>
        </p:nvSpPr>
        <p:spPr bwMode="auto">
          <a:xfrm>
            <a:off x="533400" y="45720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b="1">
                <a:solidFill>
                  <a:srgbClr val="000000"/>
                </a:solidFill>
                <a:latin typeface="Courier New" pitchFamily="49" charset="0"/>
              </a:rPr>
              <a:t>&gt;&gt;&gt; demo(-4) </a:t>
            </a:r>
            <a:r>
              <a:rPr lang="en-US">
                <a:solidFill>
                  <a:srgbClr val="000000"/>
                </a:solidFill>
                <a:latin typeface="Times" pitchFamily="-106" charset="0"/>
              </a:rPr>
              <a:t>?</a:t>
            </a:r>
            <a:endParaRPr lang="en-US" b="1">
              <a:solidFill>
                <a:srgbClr val="000000"/>
              </a:solidFill>
              <a:latin typeface="Courier New" pitchFamily="49" charset="0"/>
            </a:endParaRPr>
          </a:p>
        </p:txBody>
      </p:sp>
      <p:sp>
        <p:nvSpPr>
          <p:cNvPr id="27" name="Text Box 8"/>
          <p:cNvSpPr txBox="1">
            <a:spLocks noChangeArrowheads="1"/>
          </p:cNvSpPr>
          <p:nvPr/>
        </p:nvSpPr>
        <p:spPr bwMode="auto">
          <a:xfrm>
            <a:off x="1295400" y="228600"/>
            <a:ext cx="6246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4000" dirty="0">
                <a:solidFill>
                  <a:srgbClr val="000000"/>
                </a:solidFill>
                <a:latin typeface="Cambria" pitchFamily="18" charset="0"/>
              </a:rPr>
              <a:t>How functions work…</a:t>
            </a:r>
          </a:p>
        </p:txBody>
      </p:sp>
      <p:sp>
        <p:nvSpPr>
          <p:cNvPr id="30" name="TextBox 29"/>
          <p:cNvSpPr txBox="1"/>
          <p:nvPr/>
        </p:nvSpPr>
        <p:spPr>
          <a:xfrm>
            <a:off x="7467600" y="4171245"/>
            <a:ext cx="857954" cy="369332"/>
          </a:xfrm>
          <a:prstGeom prst="rect">
            <a:avLst/>
          </a:prstGeom>
          <a:solidFill>
            <a:schemeClr val="bg1">
              <a:lumMod val="95000"/>
            </a:schemeClr>
          </a:solidFill>
        </p:spPr>
        <p:txBody>
          <a:bodyPr wrap="square" rtlCol="0">
            <a:spAutoFit/>
          </a:bodyPr>
          <a:lstStyle/>
          <a:p>
            <a:pPr algn="ctr" eaLnBrk="0" fontAlgn="base" hangingPunct="0">
              <a:spcBef>
                <a:spcPct val="0"/>
              </a:spcBef>
              <a:spcAft>
                <a:spcPct val="0"/>
              </a:spcAft>
            </a:pPr>
            <a:r>
              <a:rPr lang="en-US" dirty="0">
                <a:solidFill>
                  <a:srgbClr val="000000"/>
                </a:solidFill>
                <a:latin typeface="Calibri" panose="020F0502020204030204" pitchFamily="34" charset="0"/>
              </a:rPr>
              <a:t>done!</a:t>
            </a:r>
            <a:endParaRPr lang="en-US" dirty="0">
              <a:solidFill>
                <a:srgbClr val="000000"/>
              </a:solidFill>
              <a:latin typeface="Calibri" panose="020F0502020204030204" pitchFamily="34" charset="0"/>
            </a:endParaRPr>
          </a:p>
        </p:txBody>
      </p:sp>
      <p:sp>
        <p:nvSpPr>
          <p:cNvPr id="31" name="TextBox 30"/>
          <p:cNvSpPr txBox="1"/>
          <p:nvPr/>
        </p:nvSpPr>
        <p:spPr>
          <a:xfrm>
            <a:off x="6920704" y="1584446"/>
            <a:ext cx="1404849" cy="400110"/>
          </a:xfrm>
          <a:prstGeom prst="rect">
            <a:avLst/>
          </a:prstGeom>
          <a:solidFill>
            <a:schemeClr val="bg1">
              <a:lumMod val="95000"/>
            </a:schemeClr>
          </a:solidFill>
        </p:spPr>
        <p:txBody>
          <a:bodyPr wrap="square" rtlCol="0">
            <a:spAutoFit/>
          </a:bodyPr>
          <a:lstStyle/>
          <a:p>
            <a:pPr algn="ctr" eaLnBrk="0" fontAlgn="base" hangingPunct="0">
              <a:spcBef>
                <a:spcPct val="0"/>
              </a:spcBef>
              <a:spcAft>
                <a:spcPct val="0"/>
              </a:spcAft>
            </a:pPr>
            <a:r>
              <a:rPr lang="en-US" sz="2000" dirty="0">
                <a:solidFill>
                  <a:srgbClr val="000000"/>
                </a:solidFill>
                <a:latin typeface="Calibri" panose="020F0502020204030204" pitchFamily="34" charset="0"/>
              </a:rPr>
              <a:t>stack frame</a:t>
            </a:r>
            <a:endParaRPr lang="en-US" sz="2000" dirty="0">
              <a:solidFill>
                <a:srgbClr val="000000"/>
              </a:solidFill>
              <a:latin typeface="Calibri" panose="020F0502020204030204" pitchFamily="34" charset="0"/>
            </a:endParaRPr>
          </a:p>
        </p:txBody>
      </p:sp>
      <p:sp>
        <p:nvSpPr>
          <p:cNvPr id="32" name="TextBox 31"/>
          <p:cNvSpPr txBox="1"/>
          <p:nvPr/>
        </p:nvSpPr>
        <p:spPr>
          <a:xfrm>
            <a:off x="6920704" y="2802003"/>
            <a:ext cx="1404849" cy="400110"/>
          </a:xfrm>
          <a:prstGeom prst="rect">
            <a:avLst/>
          </a:prstGeom>
          <a:solidFill>
            <a:schemeClr val="bg1">
              <a:lumMod val="95000"/>
            </a:schemeClr>
          </a:solidFill>
        </p:spPr>
        <p:txBody>
          <a:bodyPr wrap="square" rtlCol="0">
            <a:spAutoFit/>
          </a:bodyPr>
          <a:lstStyle/>
          <a:p>
            <a:pPr algn="ctr" eaLnBrk="0" fontAlgn="base" hangingPunct="0">
              <a:spcBef>
                <a:spcPct val="0"/>
              </a:spcBef>
              <a:spcAft>
                <a:spcPct val="0"/>
              </a:spcAft>
            </a:pPr>
            <a:r>
              <a:rPr lang="en-US" sz="2000" dirty="0">
                <a:solidFill>
                  <a:srgbClr val="000000"/>
                </a:solidFill>
                <a:latin typeface="Calibri" panose="020F0502020204030204" pitchFamily="34" charset="0"/>
              </a:rPr>
              <a:t>stack frame</a:t>
            </a:r>
            <a:endParaRPr lang="en-US" sz="20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1929634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4495800" y="1524000"/>
            <a:ext cx="3886200" cy="1066800"/>
          </a:xfrm>
          <a:prstGeom prst="rect">
            <a:avLst/>
          </a:prstGeom>
          <a:solidFill>
            <a:srgbClr val="CAF5FB"/>
          </a:solidFill>
          <a:ln w="19050">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19459" name="Rectangle 3"/>
          <p:cNvSpPr>
            <a:spLocks noChangeArrowheads="1"/>
          </p:cNvSpPr>
          <p:nvPr/>
        </p:nvSpPr>
        <p:spPr bwMode="auto">
          <a:xfrm>
            <a:off x="4495800" y="2743200"/>
            <a:ext cx="3886200" cy="1066800"/>
          </a:xfrm>
          <a:prstGeom prst="rect">
            <a:avLst/>
          </a:prstGeom>
          <a:solidFill>
            <a:srgbClr val="CAF5FB"/>
          </a:solidFill>
          <a:ln w="19050">
            <a:solidFill>
              <a:srgbClr val="1E16E4"/>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19461" name="Text Box 9"/>
          <p:cNvSpPr txBox="1">
            <a:spLocks noChangeArrowheads="1"/>
          </p:cNvSpPr>
          <p:nvPr/>
        </p:nvSpPr>
        <p:spPr bwMode="auto">
          <a:xfrm>
            <a:off x="609600" y="2314575"/>
            <a:ext cx="3657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lnSpc>
                <a:spcPct val="60000"/>
              </a:lnSpc>
              <a:spcBef>
                <a:spcPct val="50000"/>
              </a:spcBef>
              <a:spcAft>
                <a:spcPct val="0"/>
              </a:spcAft>
            </a:pPr>
            <a:r>
              <a:rPr lang="en-US" sz="1600" b="1">
                <a:solidFill>
                  <a:srgbClr val="1E16E4"/>
                </a:solidFill>
                <a:latin typeface="Courier New" pitchFamily="49" charset="0"/>
              </a:rPr>
              <a:t>def f(x):</a:t>
            </a:r>
          </a:p>
          <a:p>
            <a:pPr eaLnBrk="0" fontAlgn="base" hangingPunct="0">
              <a:lnSpc>
                <a:spcPct val="60000"/>
              </a:lnSpc>
              <a:spcBef>
                <a:spcPct val="50000"/>
              </a:spcBef>
              <a:spcAft>
                <a:spcPct val="0"/>
              </a:spcAft>
            </a:pPr>
            <a:r>
              <a:rPr lang="en-US" sz="1600" b="1">
                <a:solidFill>
                  <a:srgbClr val="1E16E4"/>
                </a:solidFill>
                <a:latin typeface="Courier New" pitchFamily="49" charset="0"/>
              </a:rPr>
              <a:t>    return 11*g(x) + g(x/2) </a:t>
            </a:r>
          </a:p>
        </p:txBody>
      </p:sp>
      <p:sp>
        <p:nvSpPr>
          <p:cNvPr id="19462" name="Text Box 10"/>
          <p:cNvSpPr txBox="1">
            <a:spLocks noChangeArrowheads="1"/>
          </p:cNvSpPr>
          <p:nvPr/>
        </p:nvSpPr>
        <p:spPr bwMode="auto">
          <a:xfrm>
            <a:off x="609600" y="3106738"/>
            <a:ext cx="26670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lnSpc>
                <a:spcPct val="60000"/>
              </a:lnSpc>
              <a:spcBef>
                <a:spcPct val="50000"/>
              </a:spcBef>
              <a:spcAft>
                <a:spcPct val="0"/>
              </a:spcAft>
            </a:pPr>
            <a:r>
              <a:rPr lang="en-US" sz="1600" b="1">
                <a:solidFill>
                  <a:srgbClr val="067B0E"/>
                </a:solidFill>
                <a:latin typeface="Courier New" pitchFamily="49" charset="0"/>
              </a:rPr>
              <a:t>def g(x):</a:t>
            </a:r>
          </a:p>
          <a:p>
            <a:pPr eaLnBrk="0" fontAlgn="base" hangingPunct="0">
              <a:lnSpc>
                <a:spcPct val="60000"/>
              </a:lnSpc>
              <a:spcBef>
                <a:spcPct val="50000"/>
              </a:spcBef>
              <a:spcAft>
                <a:spcPct val="0"/>
              </a:spcAft>
            </a:pPr>
            <a:r>
              <a:rPr lang="en-US" sz="1600" b="1">
                <a:solidFill>
                  <a:srgbClr val="067B0E"/>
                </a:solidFill>
                <a:latin typeface="Courier New" pitchFamily="49" charset="0"/>
              </a:rPr>
              <a:t>    return -1 * x </a:t>
            </a:r>
          </a:p>
        </p:txBody>
      </p:sp>
      <p:sp>
        <p:nvSpPr>
          <p:cNvPr id="19463" name="Text Box 12"/>
          <p:cNvSpPr txBox="1">
            <a:spLocks noChangeArrowheads="1"/>
          </p:cNvSpPr>
          <p:nvPr/>
        </p:nvSpPr>
        <p:spPr bwMode="auto">
          <a:xfrm>
            <a:off x="609600" y="1524000"/>
            <a:ext cx="3276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lnSpc>
                <a:spcPct val="60000"/>
              </a:lnSpc>
              <a:spcBef>
                <a:spcPct val="50000"/>
              </a:spcBef>
              <a:spcAft>
                <a:spcPct val="0"/>
              </a:spcAft>
            </a:pPr>
            <a:r>
              <a:rPr lang="en-US" sz="1600" b="1">
                <a:solidFill>
                  <a:srgbClr val="000000"/>
                </a:solidFill>
                <a:latin typeface="Courier New" pitchFamily="49" charset="0"/>
              </a:rPr>
              <a:t>def demo(x):</a:t>
            </a:r>
          </a:p>
          <a:p>
            <a:pPr eaLnBrk="0" fontAlgn="base" hangingPunct="0">
              <a:lnSpc>
                <a:spcPct val="60000"/>
              </a:lnSpc>
              <a:spcBef>
                <a:spcPct val="50000"/>
              </a:spcBef>
              <a:spcAft>
                <a:spcPct val="0"/>
              </a:spcAft>
            </a:pPr>
            <a:r>
              <a:rPr lang="en-US" sz="1600" b="1">
                <a:solidFill>
                  <a:srgbClr val="000000"/>
                </a:solidFill>
                <a:latin typeface="Courier New" pitchFamily="49" charset="0"/>
              </a:rPr>
              <a:t>    return x + f(x)  </a:t>
            </a:r>
          </a:p>
        </p:txBody>
      </p:sp>
      <p:sp>
        <p:nvSpPr>
          <p:cNvPr id="19464" name="Rectangle 13"/>
          <p:cNvSpPr>
            <a:spLocks noChangeArrowheads="1"/>
          </p:cNvSpPr>
          <p:nvPr/>
        </p:nvSpPr>
        <p:spPr bwMode="auto">
          <a:xfrm>
            <a:off x="4514850" y="1533525"/>
            <a:ext cx="671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000000"/>
                </a:solidFill>
                <a:latin typeface="Courier New" pitchFamily="49" charset="0"/>
              </a:rPr>
              <a:t>demo</a:t>
            </a:r>
          </a:p>
        </p:txBody>
      </p:sp>
      <p:sp>
        <p:nvSpPr>
          <p:cNvPr id="19465" name="Rectangle 14"/>
          <p:cNvSpPr>
            <a:spLocks noChangeArrowheads="1"/>
          </p:cNvSpPr>
          <p:nvPr/>
        </p:nvSpPr>
        <p:spPr bwMode="auto">
          <a:xfrm>
            <a:off x="4814888" y="1812925"/>
            <a:ext cx="915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000000"/>
                </a:solidFill>
                <a:latin typeface="Courier New" pitchFamily="49" charset="0"/>
              </a:rPr>
              <a:t>x = -4</a:t>
            </a:r>
          </a:p>
        </p:txBody>
      </p:sp>
      <p:sp>
        <p:nvSpPr>
          <p:cNvPr id="19466" name="Rectangle 15"/>
          <p:cNvSpPr>
            <a:spLocks noChangeArrowheads="1"/>
          </p:cNvSpPr>
          <p:nvPr/>
        </p:nvSpPr>
        <p:spPr bwMode="auto">
          <a:xfrm>
            <a:off x="4821238" y="2101850"/>
            <a:ext cx="2257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000000"/>
                </a:solidFill>
                <a:latin typeface="Courier New" pitchFamily="49" charset="0"/>
              </a:rPr>
              <a:t>return -4 + f(-4)</a:t>
            </a:r>
          </a:p>
        </p:txBody>
      </p:sp>
      <p:sp>
        <p:nvSpPr>
          <p:cNvPr id="19467" name="Rectangle 16"/>
          <p:cNvSpPr>
            <a:spLocks noChangeArrowheads="1"/>
          </p:cNvSpPr>
          <p:nvPr/>
        </p:nvSpPr>
        <p:spPr bwMode="auto">
          <a:xfrm>
            <a:off x="4572000" y="2743200"/>
            <a:ext cx="30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1E16E4"/>
                </a:solidFill>
                <a:latin typeface="Courier New" pitchFamily="49" charset="0"/>
              </a:rPr>
              <a:t>f</a:t>
            </a:r>
          </a:p>
        </p:txBody>
      </p:sp>
      <p:sp>
        <p:nvSpPr>
          <p:cNvPr id="19468" name="Rectangle 18"/>
          <p:cNvSpPr>
            <a:spLocks noChangeArrowheads="1"/>
          </p:cNvSpPr>
          <p:nvPr/>
        </p:nvSpPr>
        <p:spPr bwMode="auto">
          <a:xfrm>
            <a:off x="4816475" y="2987675"/>
            <a:ext cx="915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000000"/>
                </a:solidFill>
                <a:latin typeface="Courier New" pitchFamily="49" charset="0"/>
              </a:rPr>
              <a:t>x = -4</a:t>
            </a:r>
          </a:p>
        </p:txBody>
      </p:sp>
      <p:sp>
        <p:nvSpPr>
          <p:cNvPr id="19469" name="Rectangle 19"/>
          <p:cNvSpPr>
            <a:spLocks noChangeArrowheads="1"/>
          </p:cNvSpPr>
          <p:nvPr/>
        </p:nvSpPr>
        <p:spPr bwMode="auto">
          <a:xfrm>
            <a:off x="4822825" y="3276600"/>
            <a:ext cx="30235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dirty="0">
                <a:solidFill>
                  <a:srgbClr val="000000"/>
                </a:solidFill>
                <a:latin typeface="Courier New" pitchFamily="49" charset="0"/>
              </a:rPr>
              <a:t>return 11* </a:t>
            </a:r>
            <a:r>
              <a:rPr lang="en-US" sz="1600" b="1" dirty="0">
                <a:solidFill>
                  <a:srgbClr val="C00000"/>
                </a:solidFill>
                <a:latin typeface="Courier New" pitchFamily="49" charset="0"/>
              </a:rPr>
              <a:t>4</a:t>
            </a:r>
            <a:r>
              <a:rPr lang="en-US" sz="1600" b="1" dirty="0">
                <a:solidFill>
                  <a:srgbClr val="000000"/>
                </a:solidFill>
                <a:latin typeface="Courier New" pitchFamily="49" charset="0"/>
              </a:rPr>
              <a:t>  + g(-4/2)</a:t>
            </a:r>
          </a:p>
        </p:txBody>
      </p:sp>
      <p:sp>
        <p:nvSpPr>
          <p:cNvPr id="19470" name="Rectangle 27"/>
          <p:cNvSpPr>
            <a:spLocks noChangeArrowheads="1"/>
          </p:cNvSpPr>
          <p:nvPr/>
        </p:nvSpPr>
        <p:spPr bwMode="auto">
          <a:xfrm>
            <a:off x="6311900" y="2128838"/>
            <a:ext cx="712788" cy="304800"/>
          </a:xfrm>
          <a:prstGeom prst="rect">
            <a:avLst/>
          </a:prstGeom>
          <a:noFill/>
          <a:ln w="19050">
            <a:solidFill>
              <a:srgbClr val="1E16E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9471" name="Rectangle 28"/>
          <p:cNvSpPr>
            <a:spLocks noChangeArrowheads="1"/>
          </p:cNvSpPr>
          <p:nvPr/>
        </p:nvSpPr>
        <p:spPr bwMode="auto">
          <a:xfrm>
            <a:off x="6788150" y="3313113"/>
            <a:ext cx="1027113" cy="304800"/>
          </a:xfrm>
          <a:prstGeom prst="rect">
            <a:avLst/>
          </a:prstGeom>
          <a:noFill/>
          <a:ln w="19050">
            <a:solidFill>
              <a:srgbClr val="067B0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9472" name="AutoShape 31"/>
          <p:cNvSpPr>
            <a:spLocks noChangeArrowheads="1"/>
          </p:cNvSpPr>
          <p:nvPr/>
        </p:nvSpPr>
        <p:spPr bwMode="auto">
          <a:xfrm>
            <a:off x="6553200" y="2438400"/>
            <a:ext cx="228600" cy="533400"/>
          </a:xfrm>
          <a:prstGeom prst="downArrow">
            <a:avLst>
              <a:gd name="adj1" fmla="val 30556"/>
              <a:gd name="adj2" fmla="val 65139"/>
            </a:avLst>
          </a:prstGeom>
          <a:solidFill>
            <a:srgbClr val="0C0BC6"/>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19473" name="Text Box 32"/>
          <p:cNvSpPr txBox="1">
            <a:spLocks noChangeArrowheads="1"/>
          </p:cNvSpPr>
          <p:nvPr/>
        </p:nvSpPr>
        <p:spPr bwMode="auto">
          <a:xfrm>
            <a:off x="533400" y="45720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b="1">
                <a:solidFill>
                  <a:srgbClr val="000000"/>
                </a:solidFill>
                <a:latin typeface="Courier New" pitchFamily="49" charset="0"/>
              </a:rPr>
              <a:t>&gt;&gt;&gt; demo(-4) </a:t>
            </a:r>
            <a:r>
              <a:rPr lang="en-US">
                <a:solidFill>
                  <a:srgbClr val="000000"/>
                </a:solidFill>
                <a:latin typeface="Times" pitchFamily="-106" charset="0"/>
              </a:rPr>
              <a:t>?</a:t>
            </a:r>
            <a:endParaRPr lang="en-US" b="1">
              <a:solidFill>
                <a:srgbClr val="000000"/>
              </a:solidFill>
              <a:latin typeface="Courier New" pitchFamily="49" charset="0"/>
            </a:endParaRPr>
          </a:p>
        </p:txBody>
      </p:sp>
      <p:sp>
        <p:nvSpPr>
          <p:cNvPr id="18" name="Text Box 8"/>
          <p:cNvSpPr txBox="1">
            <a:spLocks noChangeArrowheads="1"/>
          </p:cNvSpPr>
          <p:nvPr/>
        </p:nvSpPr>
        <p:spPr bwMode="auto">
          <a:xfrm>
            <a:off x="1295400" y="228600"/>
            <a:ext cx="6246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4000" dirty="0">
                <a:solidFill>
                  <a:srgbClr val="000000"/>
                </a:solidFill>
                <a:latin typeface="Cambria" pitchFamily="18" charset="0"/>
              </a:rPr>
              <a:t>How functions work…</a:t>
            </a:r>
          </a:p>
        </p:txBody>
      </p:sp>
      <p:sp>
        <p:nvSpPr>
          <p:cNvPr id="2" name="Down Arrow 1"/>
          <p:cNvSpPr/>
          <p:nvPr/>
        </p:nvSpPr>
        <p:spPr bwMode="auto">
          <a:xfrm rot="10800000">
            <a:off x="6015831" y="3675825"/>
            <a:ext cx="603250" cy="762000"/>
          </a:xfrm>
          <a:prstGeom prst="downArrow">
            <a:avLst/>
          </a:prstGeom>
          <a:solidFill>
            <a:srgbClr val="CC33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21" name="TextBox 20"/>
          <p:cNvSpPr txBox="1"/>
          <p:nvPr/>
        </p:nvSpPr>
        <p:spPr>
          <a:xfrm>
            <a:off x="4959857" y="4530958"/>
            <a:ext cx="2724151" cy="461665"/>
          </a:xfrm>
          <a:prstGeom prst="rect">
            <a:avLst/>
          </a:prstGeom>
          <a:noFill/>
        </p:spPr>
        <p:txBody>
          <a:bodyPr wrap="square" rtlCol="0">
            <a:spAutoFit/>
          </a:bodyPr>
          <a:lstStyle/>
          <a:p>
            <a:pPr algn="ctr" eaLnBrk="0" fontAlgn="base" hangingPunct="0">
              <a:spcBef>
                <a:spcPct val="0"/>
              </a:spcBef>
              <a:spcAft>
                <a:spcPct val="0"/>
              </a:spcAft>
            </a:pPr>
            <a:r>
              <a:rPr lang="en-US" sz="2400" dirty="0">
                <a:solidFill>
                  <a:srgbClr val="C00000"/>
                </a:solidFill>
                <a:latin typeface="Calibri" panose="020F0502020204030204" pitchFamily="34" charset="0"/>
              </a:rPr>
              <a:t>the "return value"</a:t>
            </a:r>
            <a:endParaRPr lang="en-US" sz="2400" dirty="0">
              <a:solidFill>
                <a:srgbClr val="C00000"/>
              </a:solidFill>
              <a:latin typeface="Calibri" panose="020F0502020204030204" pitchFamily="34" charset="0"/>
            </a:endParaRPr>
          </a:p>
        </p:txBody>
      </p:sp>
      <p:sp>
        <p:nvSpPr>
          <p:cNvPr id="22" name="TextBox 21"/>
          <p:cNvSpPr txBox="1"/>
          <p:nvPr/>
        </p:nvSpPr>
        <p:spPr>
          <a:xfrm>
            <a:off x="6920704" y="1584446"/>
            <a:ext cx="1404849" cy="400110"/>
          </a:xfrm>
          <a:prstGeom prst="rect">
            <a:avLst/>
          </a:prstGeom>
          <a:solidFill>
            <a:schemeClr val="bg1">
              <a:lumMod val="95000"/>
            </a:schemeClr>
          </a:solidFill>
        </p:spPr>
        <p:txBody>
          <a:bodyPr wrap="square" rtlCol="0">
            <a:spAutoFit/>
          </a:bodyPr>
          <a:lstStyle/>
          <a:p>
            <a:pPr algn="ctr" eaLnBrk="0" fontAlgn="base" hangingPunct="0">
              <a:spcBef>
                <a:spcPct val="0"/>
              </a:spcBef>
              <a:spcAft>
                <a:spcPct val="0"/>
              </a:spcAft>
            </a:pPr>
            <a:r>
              <a:rPr lang="en-US" sz="2000" dirty="0">
                <a:solidFill>
                  <a:srgbClr val="000000"/>
                </a:solidFill>
                <a:latin typeface="Calibri" panose="020F0502020204030204" pitchFamily="34" charset="0"/>
              </a:rPr>
              <a:t>stack frame</a:t>
            </a:r>
            <a:endParaRPr lang="en-US" sz="2000" dirty="0">
              <a:solidFill>
                <a:srgbClr val="000000"/>
              </a:solidFill>
              <a:latin typeface="Calibri" panose="020F0502020204030204" pitchFamily="34" charset="0"/>
            </a:endParaRPr>
          </a:p>
        </p:txBody>
      </p:sp>
      <p:sp>
        <p:nvSpPr>
          <p:cNvPr id="23" name="TextBox 22"/>
          <p:cNvSpPr txBox="1"/>
          <p:nvPr/>
        </p:nvSpPr>
        <p:spPr>
          <a:xfrm>
            <a:off x="6920704" y="2802003"/>
            <a:ext cx="1404849" cy="400110"/>
          </a:xfrm>
          <a:prstGeom prst="rect">
            <a:avLst/>
          </a:prstGeom>
          <a:solidFill>
            <a:schemeClr val="bg1">
              <a:lumMod val="95000"/>
            </a:schemeClr>
          </a:solidFill>
        </p:spPr>
        <p:txBody>
          <a:bodyPr wrap="square" rtlCol="0">
            <a:spAutoFit/>
          </a:bodyPr>
          <a:lstStyle/>
          <a:p>
            <a:pPr algn="ctr" eaLnBrk="0" fontAlgn="base" hangingPunct="0">
              <a:spcBef>
                <a:spcPct val="0"/>
              </a:spcBef>
              <a:spcAft>
                <a:spcPct val="0"/>
              </a:spcAft>
            </a:pPr>
            <a:r>
              <a:rPr lang="en-US" sz="2000" dirty="0">
                <a:solidFill>
                  <a:srgbClr val="000000"/>
                </a:solidFill>
                <a:latin typeface="Calibri" panose="020F0502020204030204" pitchFamily="34" charset="0"/>
              </a:rPr>
              <a:t>stack frame</a:t>
            </a:r>
            <a:endParaRPr lang="en-US" sz="20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5782847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4495800" y="1524000"/>
            <a:ext cx="3886200" cy="1066800"/>
          </a:xfrm>
          <a:prstGeom prst="rect">
            <a:avLst/>
          </a:prstGeom>
          <a:solidFill>
            <a:srgbClr val="CAF5FB"/>
          </a:solidFill>
          <a:ln w="19050">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0483" name="Rectangle 3"/>
          <p:cNvSpPr>
            <a:spLocks noChangeArrowheads="1"/>
          </p:cNvSpPr>
          <p:nvPr/>
        </p:nvSpPr>
        <p:spPr bwMode="auto">
          <a:xfrm>
            <a:off x="4495800" y="2743200"/>
            <a:ext cx="3886200" cy="1066800"/>
          </a:xfrm>
          <a:prstGeom prst="rect">
            <a:avLst/>
          </a:prstGeom>
          <a:solidFill>
            <a:srgbClr val="CAF5FB"/>
          </a:solidFill>
          <a:ln w="19050">
            <a:solidFill>
              <a:srgbClr val="1E16E4"/>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0484" name="Rectangle 4"/>
          <p:cNvSpPr>
            <a:spLocks noChangeArrowheads="1"/>
          </p:cNvSpPr>
          <p:nvPr/>
        </p:nvSpPr>
        <p:spPr bwMode="auto">
          <a:xfrm>
            <a:off x="4495800" y="4114800"/>
            <a:ext cx="3886200" cy="1066800"/>
          </a:xfrm>
          <a:prstGeom prst="rect">
            <a:avLst/>
          </a:prstGeom>
          <a:solidFill>
            <a:srgbClr val="CAF5FB"/>
          </a:solidFill>
          <a:ln w="19050">
            <a:solidFill>
              <a:srgbClr val="067B0E"/>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0486" name="Text Box 9"/>
          <p:cNvSpPr txBox="1">
            <a:spLocks noChangeArrowheads="1"/>
          </p:cNvSpPr>
          <p:nvPr/>
        </p:nvSpPr>
        <p:spPr bwMode="auto">
          <a:xfrm>
            <a:off x="609600" y="2314575"/>
            <a:ext cx="3657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lnSpc>
                <a:spcPct val="60000"/>
              </a:lnSpc>
              <a:spcBef>
                <a:spcPct val="50000"/>
              </a:spcBef>
              <a:spcAft>
                <a:spcPct val="0"/>
              </a:spcAft>
            </a:pPr>
            <a:r>
              <a:rPr lang="en-US" sz="1600" b="1" dirty="0" err="1">
                <a:solidFill>
                  <a:srgbClr val="1E16E4"/>
                </a:solidFill>
                <a:latin typeface="Courier New" pitchFamily="49" charset="0"/>
              </a:rPr>
              <a:t>def</a:t>
            </a:r>
            <a:r>
              <a:rPr lang="en-US" sz="1600" b="1" dirty="0">
                <a:solidFill>
                  <a:srgbClr val="1E16E4"/>
                </a:solidFill>
                <a:latin typeface="Courier New" pitchFamily="49" charset="0"/>
              </a:rPr>
              <a:t> f(x):</a:t>
            </a:r>
          </a:p>
          <a:p>
            <a:pPr eaLnBrk="0" fontAlgn="base" hangingPunct="0">
              <a:lnSpc>
                <a:spcPct val="60000"/>
              </a:lnSpc>
              <a:spcBef>
                <a:spcPct val="50000"/>
              </a:spcBef>
              <a:spcAft>
                <a:spcPct val="0"/>
              </a:spcAft>
            </a:pPr>
            <a:r>
              <a:rPr lang="en-US" sz="1600" b="1" dirty="0">
                <a:solidFill>
                  <a:srgbClr val="1E16E4"/>
                </a:solidFill>
                <a:latin typeface="Courier New" pitchFamily="49" charset="0"/>
              </a:rPr>
              <a:t>    return 11*g(x) + g(x/2) </a:t>
            </a:r>
          </a:p>
        </p:txBody>
      </p:sp>
      <p:sp>
        <p:nvSpPr>
          <p:cNvPr id="20487" name="Text Box 10"/>
          <p:cNvSpPr txBox="1">
            <a:spLocks noChangeArrowheads="1"/>
          </p:cNvSpPr>
          <p:nvPr/>
        </p:nvSpPr>
        <p:spPr bwMode="auto">
          <a:xfrm>
            <a:off x="609600" y="3106738"/>
            <a:ext cx="26670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lnSpc>
                <a:spcPct val="60000"/>
              </a:lnSpc>
              <a:spcBef>
                <a:spcPct val="50000"/>
              </a:spcBef>
              <a:spcAft>
                <a:spcPct val="0"/>
              </a:spcAft>
            </a:pPr>
            <a:r>
              <a:rPr lang="en-US" sz="1600" b="1">
                <a:solidFill>
                  <a:srgbClr val="067B0E"/>
                </a:solidFill>
                <a:latin typeface="Courier New" pitchFamily="49" charset="0"/>
              </a:rPr>
              <a:t>def g(x):</a:t>
            </a:r>
          </a:p>
          <a:p>
            <a:pPr eaLnBrk="0" fontAlgn="base" hangingPunct="0">
              <a:lnSpc>
                <a:spcPct val="60000"/>
              </a:lnSpc>
              <a:spcBef>
                <a:spcPct val="50000"/>
              </a:spcBef>
              <a:spcAft>
                <a:spcPct val="0"/>
              </a:spcAft>
            </a:pPr>
            <a:r>
              <a:rPr lang="en-US" sz="1600" b="1">
                <a:solidFill>
                  <a:srgbClr val="067B0E"/>
                </a:solidFill>
                <a:latin typeface="Courier New" pitchFamily="49" charset="0"/>
              </a:rPr>
              <a:t>    return -1 * x </a:t>
            </a:r>
          </a:p>
        </p:txBody>
      </p:sp>
      <p:sp>
        <p:nvSpPr>
          <p:cNvPr id="20488" name="Text Box 12"/>
          <p:cNvSpPr txBox="1">
            <a:spLocks noChangeArrowheads="1"/>
          </p:cNvSpPr>
          <p:nvPr/>
        </p:nvSpPr>
        <p:spPr bwMode="auto">
          <a:xfrm>
            <a:off x="609600" y="1524000"/>
            <a:ext cx="3276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lnSpc>
                <a:spcPct val="60000"/>
              </a:lnSpc>
              <a:spcBef>
                <a:spcPct val="50000"/>
              </a:spcBef>
              <a:spcAft>
                <a:spcPct val="0"/>
              </a:spcAft>
            </a:pPr>
            <a:r>
              <a:rPr lang="en-US" sz="1600" b="1" dirty="0" err="1">
                <a:solidFill>
                  <a:srgbClr val="000000"/>
                </a:solidFill>
                <a:latin typeface="Courier New" pitchFamily="49" charset="0"/>
              </a:rPr>
              <a:t>def</a:t>
            </a:r>
            <a:r>
              <a:rPr lang="en-US" sz="1600" b="1" dirty="0">
                <a:solidFill>
                  <a:srgbClr val="000000"/>
                </a:solidFill>
                <a:latin typeface="Courier New" pitchFamily="49" charset="0"/>
              </a:rPr>
              <a:t> demo(x):</a:t>
            </a:r>
          </a:p>
          <a:p>
            <a:pPr eaLnBrk="0" fontAlgn="base" hangingPunct="0">
              <a:lnSpc>
                <a:spcPct val="60000"/>
              </a:lnSpc>
              <a:spcBef>
                <a:spcPct val="50000"/>
              </a:spcBef>
              <a:spcAft>
                <a:spcPct val="0"/>
              </a:spcAft>
            </a:pPr>
            <a:r>
              <a:rPr lang="en-US" sz="1600" b="1" dirty="0">
                <a:solidFill>
                  <a:srgbClr val="000000"/>
                </a:solidFill>
                <a:latin typeface="Courier New" pitchFamily="49" charset="0"/>
              </a:rPr>
              <a:t>    return x + f(x)  </a:t>
            </a:r>
          </a:p>
        </p:txBody>
      </p:sp>
      <p:sp>
        <p:nvSpPr>
          <p:cNvPr id="20489" name="Rectangle 13"/>
          <p:cNvSpPr>
            <a:spLocks noChangeArrowheads="1"/>
          </p:cNvSpPr>
          <p:nvPr/>
        </p:nvSpPr>
        <p:spPr bwMode="auto">
          <a:xfrm>
            <a:off x="4514850" y="1533525"/>
            <a:ext cx="671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000000"/>
                </a:solidFill>
                <a:latin typeface="Courier New" pitchFamily="49" charset="0"/>
              </a:rPr>
              <a:t>demo</a:t>
            </a:r>
          </a:p>
        </p:txBody>
      </p:sp>
      <p:sp>
        <p:nvSpPr>
          <p:cNvPr id="20490" name="Rectangle 14"/>
          <p:cNvSpPr>
            <a:spLocks noChangeArrowheads="1"/>
          </p:cNvSpPr>
          <p:nvPr/>
        </p:nvSpPr>
        <p:spPr bwMode="auto">
          <a:xfrm>
            <a:off x="4814888" y="1812925"/>
            <a:ext cx="915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000000"/>
                </a:solidFill>
                <a:latin typeface="Courier New" pitchFamily="49" charset="0"/>
              </a:rPr>
              <a:t>x = -4</a:t>
            </a:r>
          </a:p>
        </p:txBody>
      </p:sp>
      <p:sp>
        <p:nvSpPr>
          <p:cNvPr id="20491" name="Rectangle 15"/>
          <p:cNvSpPr>
            <a:spLocks noChangeArrowheads="1"/>
          </p:cNvSpPr>
          <p:nvPr/>
        </p:nvSpPr>
        <p:spPr bwMode="auto">
          <a:xfrm>
            <a:off x="4821238" y="2101850"/>
            <a:ext cx="2257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000000"/>
                </a:solidFill>
                <a:latin typeface="Courier New" pitchFamily="49" charset="0"/>
              </a:rPr>
              <a:t>return -4 + f(-4)</a:t>
            </a:r>
          </a:p>
        </p:txBody>
      </p:sp>
      <p:sp>
        <p:nvSpPr>
          <p:cNvPr id="20492" name="Rectangle 16"/>
          <p:cNvSpPr>
            <a:spLocks noChangeArrowheads="1"/>
          </p:cNvSpPr>
          <p:nvPr/>
        </p:nvSpPr>
        <p:spPr bwMode="auto">
          <a:xfrm>
            <a:off x="4572000" y="2743200"/>
            <a:ext cx="30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1E16E4"/>
                </a:solidFill>
                <a:latin typeface="Courier New" pitchFamily="49" charset="0"/>
              </a:rPr>
              <a:t>f</a:t>
            </a:r>
          </a:p>
        </p:txBody>
      </p:sp>
      <p:sp>
        <p:nvSpPr>
          <p:cNvPr id="20493" name="Rectangle 17"/>
          <p:cNvSpPr>
            <a:spLocks noChangeArrowheads="1"/>
          </p:cNvSpPr>
          <p:nvPr/>
        </p:nvSpPr>
        <p:spPr bwMode="auto">
          <a:xfrm>
            <a:off x="4572000" y="4191000"/>
            <a:ext cx="30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067B0E"/>
                </a:solidFill>
                <a:latin typeface="Courier New" pitchFamily="49" charset="0"/>
              </a:rPr>
              <a:t>g</a:t>
            </a:r>
          </a:p>
        </p:txBody>
      </p:sp>
      <p:sp>
        <p:nvSpPr>
          <p:cNvPr id="20494" name="Rectangle 18"/>
          <p:cNvSpPr>
            <a:spLocks noChangeArrowheads="1"/>
          </p:cNvSpPr>
          <p:nvPr/>
        </p:nvSpPr>
        <p:spPr bwMode="auto">
          <a:xfrm>
            <a:off x="4816475" y="2987675"/>
            <a:ext cx="915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dirty="0">
                <a:solidFill>
                  <a:srgbClr val="000000"/>
                </a:solidFill>
                <a:latin typeface="Courier New" pitchFamily="49" charset="0"/>
              </a:rPr>
              <a:t>x = -4</a:t>
            </a:r>
          </a:p>
        </p:txBody>
      </p:sp>
      <p:sp>
        <p:nvSpPr>
          <p:cNvPr id="20495" name="Rectangle 19"/>
          <p:cNvSpPr>
            <a:spLocks noChangeArrowheads="1"/>
          </p:cNvSpPr>
          <p:nvPr/>
        </p:nvSpPr>
        <p:spPr bwMode="auto">
          <a:xfrm>
            <a:off x="4822825" y="3276600"/>
            <a:ext cx="3111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000000"/>
                </a:solidFill>
                <a:latin typeface="Courier New" pitchFamily="49" charset="0"/>
              </a:rPr>
              <a:t>return 11* 4   + g(-4/2)</a:t>
            </a:r>
          </a:p>
        </p:txBody>
      </p:sp>
      <p:sp>
        <p:nvSpPr>
          <p:cNvPr id="20496" name="Rectangle 20"/>
          <p:cNvSpPr>
            <a:spLocks noChangeArrowheads="1"/>
          </p:cNvSpPr>
          <p:nvPr/>
        </p:nvSpPr>
        <p:spPr bwMode="auto">
          <a:xfrm>
            <a:off x="4816475" y="4403725"/>
            <a:ext cx="915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000000"/>
                </a:solidFill>
                <a:latin typeface="Courier New" pitchFamily="49" charset="0"/>
              </a:rPr>
              <a:t>x = -2</a:t>
            </a:r>
          </a:p>
        </p:txBody>
      </p:sp>
      <p:sp>
        <p:nvSpPr>
          <p:cNvPr id="20497" name="Rectangle 21"/>
          <p:cNvSpPr>
            <a:spLocks noChangeArrowheads="1"/>
          </p:cNvSpPr>
          <p:nvPr/>
        </p:nvSpPr>
        <p:spPr bwMode="auto">
          <a:xfrm>
            <a:off x="4822825" y="4692650"/>
            <a:ext cx="2012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000000"/>
                </a:solidFill>
                <a:latin typeface="Courier New" pitchFamily="49" charset="0"/>
              </a:rPr>
              <a:t>return  -1 * -2</a:t>
            </a:r>
          </a:p>
        </p:txBody>
      </p:sp>
      <p:sp>
        <p:nvSpPr>
          <p:cNvPr id="20498" name="Oval 22"/>
          <p:cNvSpPr>
            <a:spLocks noChangeArrowheads="1"/>
          </p:cNvSpPr>
          <p:nvPr/>
        </p:nvSpPr>
        <p:spPr bwMode="auto">
          <a:xfrm>
            <a:off x="5659438" y="4679950"/>
            <a:ext cx="1298575" cy="365125"/>
          </a:xfrm>
          <a:prstGeom prst="ellipse">
            <a:avLst/>
          </a:prstGeom>
          <a:noFill/>
          <a:ln w="19050">
            <a:solidFill>
              <a:srgbClr val="067B0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20499" name="Rectangle 23"/>
          <p:cNvSpPr>
            <a:spLocks noChangeArrowheads="1"/>
          </p:cNvSpPr>
          <p:nvPr/>
        </p:nvSpPr>
        <p:spPr bwMode="auto">
          <a:xfrm>
            <a:off x="7283450" y="4692650"/>
            <a:ext cx="5549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dirty="0">
                <a:solidFill>
                  <a:srgbClr val="067B0E"/>
                </a:solidFill>
                <a:latin typeface="Courier New" pitchFamily="49" charset="0"/>
              </a:rPr>
              <a:t>  </a:t>
            </a:r>
            <a:r>
              <a:rPr lang="en-US" sz="1600" b="1" dirty="0">
                <a:solidFill>
                  <a:srgbClr val="C00000"/>
                </a:solidFill>
                <a:latin typeface="Courier New" pitchFamily="49" charset="0"/>
              </a:rPr>
              <a:t>2</a:t>
            </a:r>
          </a:p>
        </p:txBody>
      </p:sp>
      <p:sp>
        <p:nvSpPr>
          <p:cNvPr id="20500" name="Line 24"/>
          <p:cNvSpPr>
            <a:spLocks noChangeShapeType="1"/>
          </p:cNvSpPr>
          <p:nvPr/>
        </p:nvSpPr>
        <p:spPr bwMode="auto">
          <a:xfrm flipH="1" flipV="1">
            <a:off x="7616825" y="3652838"/>
            <a:ext cx="33338" cy="1077912"/>
          </a:xfrm>
          <a:prstGeom prst="line">
            <a:avLst/>
          </a:prstGeom>
          <a:noFill/>
          <a:ln w="19050">
            <a:solidFill>
              <a:srgbClr val="067B0E"/>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20501" name="Rectangle 25"/>
          <p:cNvSpPr>
            <a:spLocks noChangeArrowheads="1"/>
          </p:cNvSpPr>
          <p:nvPr/>
        </p:nvSpPr>
        <p:spPr bwMode="auto">
          <a:xfrm>
            <a:off x="6311900" y="2128838"/>
            <a:ext cx="712788" cy="304800"/>
          </a:xfrm>
          <a:prstGeom prst="rect">
            <a:avLst/>
          </a:prstGeom>
          <a:noFill/>
          <a:ln w="19050">
            <a:solidFill>
              <a:srgbClr val="1E16E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20502" name="Line 27"/>
          <p:cNvSpPr>
            <a:spLocks noChangeShapeType="1"/>
          </p:cNvSpPr>
          <p:nvPr/>
        </p:nvSpPr>
        <p:spPr bwMode="auto">
          <a:xfrm flipV="1">
            <a:off x="6959600" y="4852988"/>
            <a:ext cx="342900" cy="4762"/>
          </a:xfrm>
          <a:prstGeom prst="line">
            <a:avLst/>
          </a:prstGeom>
          <a:noFill/>
          <a:ln w="19050">
            <a:solidFill>
              <a:srgbClr val="067B0E"/>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20503" name="AutoShape 29"/>
          <p:cNvSpPr>
            <a:spLocks noChangeArrowheads="1"/>
          </p:cNvSpPr>
          <p:nvPr/>
        </p:nvSpPr>
        <p:spPr bwMode="auto">
          <a:xfrm>
            <a:off x="6553200" y="2438400"/>
            <a:ext cx="228600" cy="533400"/>
          </a:xfrm>
          <a:prstGeom prst="downArrow">
            <a:avLst>
              <a:gd name="adj1" fmla="val 30556"/>
              <a:gd name="adj2" fmla="val 65139"/>
            </a:avLst>
          </a:prstGeom>
          <a:solidFill>
            <a:srgbClr val="0C0BC6"/>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0504" name="AutoShape 30"/>
          <p:cNvSpPr>
            <a:spLocks noChangeArrowheads="1"/>
          </p:cNvSpPr>
          <p:nvPr/>
        </p:nvSpPr>
        <p:spPr bwMode="auto">
          <a:xfrm>
            <a:off x="7324725" y="3613150"/>
            <a:ext cx="228600" cy="825500"/>
          </a:xfrm>
          <a:prstGeom prst="downArrow">
            <a:avLst>
              <a:gd name="adj1" fmla="val 30556"/>
              <a:gd name="adj2" fmla="val 100810"/>
            </a:avLst>
          </a:prstGeom>
          <a:solidFill>
            <a:srgbClr val="0FB126"/>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0505" name="Rectangle 31"/>
          <p:cNvSpPr>
            <a:spLocks noChangeArrowheads="1"/>
          </p:cNvSpPr>
          <p:nvPr/>
        </p:nvSpPr>
        <p:spPr bwMode="auto">
          <a:xfrm>
            <a:off x="6886575" y="3313113"/>
            <a:ext cx="1027113" cy="304800"/>
          </a:xfrm>
          <a:prstGeom prst="rect">
            <a:avLst/>
          </a:prstGeom>
          <a:noFill/>
          <a:ln w="19050">
            <a:solidFill>
              <a:srgbClr val="067B0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20506" name="Text Box 32"/>
          <p:cNvSpPr txBox="1">
            <a:spLocks noChangeArrowheads="1"/>
          </p:cNvSpPr>
          <p:nvPr/>
        </p:nvSpPr>
        <p:spPr bwMode="auto">
          <a:xfrm>
            <a:off x="533400" y="45720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b="1">
                <a:solidFill>
                  <a:srgbClr val="000000"/>
                </a:solidFill>
                <a:latin typeface="Courier New" pitchFamily="49" charset="0"/>
              </a:rPr>
              <a:t>&gt;&gt;&gt; demo(-4) </a:t>
            </a:r>
            <a:r>
              <a:rPr lang="en-US">
                <a:solidFill>
                  <a:srgbClr val="000000"/>
                </a:solidFill>
                <a:latin typeface="Times" pitchFamily="-106" charset="0"/>
              </a:rPr>
              <a:t>?</a:t>
            </a:r>
            <a:endParaRPr lang="en-US" b="1">
              <a:solidFill>
                <a:srgbClr val="000000"/>
              </a:solidFill>
              <a:latin typeface="Courier New" pitchFamily="49" charset="0"/>
            </a:endParaRPr>
          </a:p>
        </p:txBody>
      </p:sp>
      <p:sp>
        <p:nvSpPr>
          <p:cNvPr id="20508" name="Freeform 23"/>
          <p:cNvSpPr>
            <a:spLocks/>
          </p:cNvSpPr>
          <p:nvPr/>
        </p:nvSpPr>
        <p:spPr bwMode="auto">
          <a:xfrm>
            <a:off x="4065588" y="3073400"/>
            <a:ext cx="752475" cy="2501900"/>
          </a:xfrm>
          <a:custGeom>
            <a:avLst/>
            <a:gdLst>
              <a:gd name="T0" fmla="*/ 2147483647 w 334"/>
              <a:gd name="T1" fmla="*/ 2147483647 h 753"/>
              <a:gd name="T2" fmla="*/ 2147483647 w 334"/>
              <a:gd name="T3" fmla="*/ 2147483647 h 753"/>
              <a:gd name="T4" fmla="*/ 2147483647 w 334"/>
              <a:gd name="T5" fmla="*/ 2147483647 h 753"/>
              <a:gd name="T6" fmla="*/ 2147483647 w 334"/>
              <a:gd name="T7" fmla="*/ 2147483647 h 753"/>
              <a:gd name="T8" fmla="*/ 2147483647 w 334"/>
              <a:gd name="T9" fmla="*/ 2147483647 h 753"/>
              <a:gd name="T10" fmla="*/ 0 w 334"/>
              <a:gd name="T11" fmla="*/ 2147483647 h 753"/>
              <a:gd name="T12" fmla="*/ 2147483647 w 334"/>
              <a:gd name="T13" fmla="*/ 2147483647 h 753"/>
              <a:gd name="T14" fmla="*/ 2147483647 w 334"/>
              <a:gd name="T15" fmla="*/ 2147483647 h 753"/>
              <a:gd name="T16" fmla="*/ 2147483647 w 334"/>
              <a:gd name="T17" fmla="*/ 2147483647 h 753"/>
              <a:gd name="T18" fmla="*/ 2147483647 w 334"/>
              <a:gd name="T19" fmla="*/ 2147483647 h 7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4"/>
              <a:gd name="T31" fmla="*/ 0 h 753"/>
              <a:gd name="T32" fmla="*/ 334 w 334"/>
              <a:gd name="T33" fmla="*/ 753 h 7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4" h="753">
                <a:moveTo>
                  <a:pt x="334" y="751"/>
                </a:moveTo>
                <a:cubicBezTo>
                  <a:pt x="230" y="746"/>
                  <a:pt x="233" y="753"/>
                  <a:pt x="156" y="735"/>
                </a:cubicBezTo>
                <a:cubicBezTo>
                  <a:pt x="137" y="730"/>
                  <a:pt x="106" y="707"/>
                  <a:pt x="106" y="707"/>
                </a:cubicBezTo>
                <a:cubicBezTo>
                  <a:pt x="89" y="673"/>
                  <a:pt x="65" y="636"/>
                  <a:pt x="56" y="601"/>
                </a:cubicBezTo>
                <a:cubicBezTo>
                  <a:pt x="49" y="577"/>
                  <a:pt x="45" y="557"/>
                  <a:pt x="34" y="535"/>
                </a:cubicBezTo>
                <a:cubicBezTo>
                  <a:pt x="14" y="457"/>
                  <a:pt x="5" y="381"/>
                  <a:pt x="0" y="301"/>
                </a:cubicBezTo>
                <a:cubicBezTo>
                  <a:pt x="4" y="216"/>
                  <a:pt x="4" y="171"/>
                  <a:pt x="34" y="101"/>
                </a:cubicBezTo>
                <a:cubicBezTo>
                  <a:pt x="42" y="79"/>
                  <a:pt x="37" y="70"/>
                  <a:pt x="61" y="62"/>
                </a:cubicBezTo>
                <a:cubicBezTo>
                  <a:pt x="70" y="52"/>
                  <a:pt x="71" y="33"/>
                  <a:pt x="84" y="29"/>
                </a:cubicBezTo>
                <a:cubicBezTo>
                  <a:pt x="158" y="0"/>
                  <a:pt x="243" y="23"/>
                  <a:pt x="323" y="23"/>
                </a:cubicBezTo>
              </a:path>
            </a:pathLst>
          </a:custGeom>
          <a:noFill/>
          <a:ln w="190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20509" name="Freeform 22"/>
          <p:cNvSpPr>
            <a:spLocks/>
          </p:cNvSpPr>
          <p:nvPr/>
        </p:nvSpPr>
        <p:spPr bwMode="auto">
          <a:xfrm>
            <a:off x="4241800" y="4572000"/>
            <a:ext cx="530225" cy="939800"/>
          </a:xfrm>
          <a:custGeom>
            <a:avLst/>
            <a:gdLst>
              <a:gd name="T0" fmla="*/ 2147483647 w 334"/>
              <a:gd name="T1" fmla="*/ 2147483647 h 753"/>
              <a:gd name="T2" fmla="*/ 2147483647 w 334"/>
              <a:gd name="T3" fmla="*/ 2147483647 h 753"/>
              <a:gd name="T4" fmla="*/ 2147483647 w 334"/>
              <a:gd name="T5" fmla="*/ 2147483647 h 753"/>
              <a:gd name="T6" fmla="*/ 2147483647 w 334"/>
              <a:gd name="T7" fmla="*/ 2147483647 h 753"/>
              <a:gd name="T8" fmla="*/ 2147483647 w 334"/>
              <a:gd name="T9" fmla="*/ 2147483647 h 753"/>
              <a:gd name="T10" fmla="*/ 0 w 334"/>
              <a:gd name="T11" fmla="*/ 2147483647 h 753"/>
              <a:gd name="T12" fmla="*/ 2147483647 w 334"/>
              <a:gd name="T13" fmla="*/ 2147483647 h 753"/>
              <a:gd name="T14" fmla="*/ 2147483647 w 334"/>
              <a:gd name="T15" fmla="*/ 2147483647 h 753"/>
              <a:gd name="T16" fmla="*/ 2147483647 w 334"/>
              <a:gd name="T17" fmla="*/ 2147483647 h 753"/>
              <a:gd name="T18" fmla="*/ 2147483647 w 334"/>
              <a:gd name="T19" fmla="*/ 2147483647 h 7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4"/>
              <a:gd name="T31" fmla="*/ 0 h 753"/>
              <a:gd name="T32" fmla="*/ 334 w 334"/>
              <a:gd name="T33" fmla="*/ 753 h 7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4" h="753">
                <a:moveTo>
                  <a:pt x="334" y="751"/>
                </a:moveTo>
                <a:cubicBezTo>
                  <a:pt x="230" y="746"/>
                  <a:pt x="233" y="753"/>
                  <a:pt x="156" y="735"/>
                </a:cubicBezTo>
                <a:cubicBezTo>
                  <a:pt x="137" y="730"/>
                  <a:pt x="106" y="707"/>
                  <a:pt x="106" y="707"/>
                </a:cubicBezTo>
                <a:cubicBezTo>
                  <a:pt x="89" y="673"/>
                  <a:pt x="65" y="636"/>
                  <a:pt x="56" y="601"/>
                </a:cubicBezTo>
                <a:cubicBezTo>
                  <a:pt x="49" y="577"/>
                  <a:pt x="45" y="557"/>
                  <a:pt x="34" y="535"/>
                </a:cubicBezTo>
                <a:cubicBezTo>
                  <a:pt x="14" y="457"/>
                  <a:pt x="5" y="381"/>
                  <a:pt x="0" y="301"/>
                </a:cubicBezTo>
                <a:cubicBezTo>
                  <a:pt x="4" y="216"/>
                  <a:pt x="4" y="171"/>
                  <a:pt x="34" y="101"/>
                </a:cubicBezTo>
                <a:cubicBezTo>
                  <a:pt x="42" y="79"/>
                  <a:pt x="37" y="70"/>
                  <a:pt x="61" y="62"/>
                </a:cubicBezTo>
                <a:cubicBezTo>
                  <a:pt x="70" y="52"/>
                  <a:pt x="71" y="33"/>
                  <a:pt x="84" y="29"/>
                </a:cubicBezTo>
                <a:cubicBezTo>
                  <a:pt x="158" y="0"/>
                  <a:pt x="243" y="23"/>
                  <a:pt x="323" y="23"/>
                </a:cubicBezTo>
              </a:path>
            </a:pathLst>
          </a:custGeom>
          <a:noFill/>
          <a:ln w="190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0" name="Text Box 8"/>
          <p:cNvSpPr txBox="1">
            <a:spLocks noChangeArrowheads="1"/>
          </p:cNvSpPr>
          <p:nvPr/>
        </p:nvSpPr>
        <p:spPr bwMode="auto">
          <a:xfrm>
            <a:off x="1295400" y="228600"/>
            <a:ext cx="6246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4000" dirty="0">
                <a:solidFill>
                  <a:srgbClr val="000000"/>
                </a:solidFill>
                <a:latin typeface="Cambria" pitchFamily="18" charset="0"/>
              </a:rPr>
              <a:t>How functions work…</a:t>
            </a:r>
          </a:p>
        </p:txBody>
      </p:sp>
      <p:sp>
        <p:nvSpPr>
          <p:cNvPr id="31" name="Text Box 21"/>
          <p:cNvSpPr txBox="1">
            <a:spLocks noChangeArrowheads="1"/>
          </p:cNvSpPr>
          <p:nvPr/>
        </p:nvSpPr>
        <p:spPr bwMode="auto">
          <a:xfrm>
            <a:off x="4894263" y="5257800"/>
            <a:ext cx="3487737" cy="830997"/>
          </a:xfrm>
          <a:prstGeom prst="rect">
            <a:avLst/>
          </a:prstGeom>
          <a:solidFill>
            <a:srgbClr val="FFCCCC"/>
          </a:solidFill>
          <a:ln>
            <a:noFill/>
          </a:ln>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1600" dirty="0">
                <a:solidFill>
                  <a:srgbClr val="000000"/>
                </a:solidFill>
                <a:latin typeface="Cambria" pitchFamily="18" charset="0"/>
              </a:rPr>
              <a:t>These are </a:t>
            </a:r>
            <a:r>
              <a:rPr lang="en-US" sz="1600" dirty="0" smtClean="0">
                <a:solidFill>
                  <a:srgbClr val="000000"/>
                </a:solidFill>
                <a:latin typeface="Cambria" pitchFamily="18" charset="0"/>
              </a:rPr>
              <a:t>distinct memory locations both holding </a:t>
            </a:r>
            <a:r>
              <a:rPr lang="en-US" sz="1600" b="1" dirty="0" smtClean="0">
                <a:solidFill>
                  <a:srgbClr val="000000"/>
                </a:solidFill>
                <a:latin typeface="Courier New" pitchFamily="49" charset="0"/>
              </a:rPr>
              <a:t>x</a:t>
            </a:r>
            <a:r>
              <a:rPr lang="en-US" sz="1600" dirty="0" smtClean="0">
                <a:solidFill>
                  <a:srgbClr val="000000"/>
                </a:solidFill>
                <a:latin typeface="Cambria" pitchFamily="18" charset="0"/>
              </a:rPr>
              <a:t>'s – </a:t>
            </a:r>
            <a:r>
              <a:rPr lang="en-US" sz="1600" i="1" dirty="0" smtClean="0">
                <a:solidFill>
                  <a:srgbClr val="000000"/>
                </a:solidFill>
                <a:latin typeface="Cambria" pitchFamily="18" charset="0"/>
              </a:rPr>
              <a:t>and now they also have different values!!</a:t>
            </a:r>
            <a:endParaRPr lang="en-US" sz="1600" i="1" dirty="0">
              <a:solidFill>
                <a:srgbClr val="000000"/>
              </a:solidFill>
              <a:latin typeface="Cambria" pitchFamily="18" charset="0"/>
            </a:endParaRPr>
          </a:p>
        </p:txBody>
      </p:sp>
      <p:sp>
        <p:nvSpPr>
          <p:cNvPr id="34" name="TextBox 33"/>
          <p:cNvSpPr txBox="1"/>
          <p:nvPr/>
        </p:nvSpPr>
        <p:spPr>
          <a:xfrm>
            <a:off x="6920704" y="1584446"/>
            <a:ext cx="1404849" cy="400110"/>
          </a:xfrm>
          <a:prstGeom prst="rect">
            <a:avLst/>
          </a:prstGeom>
          <a:solidFill>
            <a:schemeClr val="bg1">
              <a:lumMod val="95000"/>
            </a:schemeClr>
          </a:solidFill>
        </p:spPr>
        <p:txBody>
          <a:bodyPr wrap="square" rtlCol="0">
            <a:spAutoFit/>
          </a:bodyPr>
          <a:lstStyle/>
          <a:p>
            <a:pPr algn="ctr" eaLnBrk="0" fontAlgn="base" hangingPunct="0">
              <a:spcBef>
                <a:spcPct val="0"/>
              </a:spcBef>
              <a:spcAft>
                <a:spcPct val="0"/>
              </a:spcAft>
            </a:pPr>
            <a:r>
              <a:rPr lang="en-US" sz="2000" dirty="0">
                <a:solidFill>
                  <a:srgbClr val="000000"/>
                </a:solidFill>
                <a:latin typeface="Calibri" panose="020F0502020204030204" pitchFamily="34" charset="0"/>
              </a:rPr>
              <a:t>stack frame</a:t>
            </a:r>
            <a:endParaRPr lang="en-US" sz="2000" dirty="0">
              <a:solidFill>
                <a:srgbClr val="000000"/>
              </a:solidFill>
              <a:latin typeface="Calibri" panose="020F0502020204030204" pitchFamily="34" charset="0"/>
            </a:endParaRPr>
          </a:p>
        </p:txBody>
      </p:sp>
      <p:sp>
        <p:nvSpPr>
          <p:cNvPr id="35" name="TextBox 34"/>
          <p:cNvSpPr txBox="1"/>
          <p:nvPr/>
        </p:nvSpPr>
        <p:spPr>
          <a:xfrm>
            <a:off x="6920704" y="2802003"/>
            <a:ext cx="1404849" cy="400110"/>
          </a:xfrm>
          <a:prstGeom prst="rect">
            <a:avLst/>
          </a:prstGeom>
          <a:solidFill>
            <a:schemeClr val="bg1">
              <a:lumMod val="95000"/>
            </a:schemeClr>
          </a:solidFill>
        </p:spPr>
        <p:txBody>
          <a:bodyPr wrap="square" rtlCol="0">
            <a:spAutoFit/>
          </a:bodyPr>
          <a:lstStyle/>
          <a:p>
            <a:pPr algn="ctr" eaLnBrk="0" fontAlgn="base" hangingPunct="0">
              <a:spcBef>
                <a:spcPct val="0"/>
              </a:spcBef>
              <a:spcAft>
                <a:spcPct val="0"/>
              </a:spcAft>
            </a:pPr>
            <a:r>
              <a:rPr lang="en-US" sz="2000" dirty="0">
                <a:solidFill>
                  <a:srgbClr val="000000"/>
                </a:solidFill>
                <a:latin typeface="Calibri" panose="020F0502020204030204" pitchFamily="34" charset="0"/>
              </a:rPr>
              <a:t>stack frame</a:t>
            </a:r>
            <a:endParaRPr lang="en-US" sz="20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5507667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4495800" y="1524000"/>
            <a:ext cx="3886200" cy="1066800"/>
          </a:xfrm>
          <a:prstGeom prst="rect">
            <a:avLst/>
          </a:prstGeom>
          <a:solidFill>
            <a:srgbClr val="CAF5FB"/>
          </a:solidFill>
          <a:ln w="19050">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1507" name="Rectangle 3"/>
          <p:cNvSpPr>
            <a:spLocks noChangeArrowheads="1"/>
          </p:cNvSpPr>
          <p:nvPr/>
        </p:nvSpPr>
        <p:spPr bwMode="auto">
          <a:xfrm>
            <a:off x="4495800" y="2743200"/>
            <a:ext cx="3886200" cy="1066800"/>
          </a:xfrm>
          <a:prstGeom prst="rect">
            <a:avLst/>
          </a:prstGeom>
          <a:solidFill>
            <a:srgbClr val="CAF5FB"/>
          </a:solidFill>
          <a:ln w="19050">
            <a:solidFill>
              <a:srgbClr val="1E16E4"/>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1509" name="Text Box 8"/>
          <p:cNvSpPr txBox="1">
            <a:spLocks noChangeArrowheads="1"/>
          </p:cNvSpPr>
          <p:nvPr/>
        </p:nvSpPr>
        <p:spPr bwMode="auto">
          <a:xfrm>
            <a:off x="609600" y="2314575"/>
            <a:ext cx="3657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lnSpc>
                <a:spcPct val="60000"/>
              </a:lnSpc>
              <a:spcBef>
                <a:spcPct val="50000"/>
              </a:spcBef>
              <a:spcAft>
                <a:spcPct val="0"/>
              </a:spcAft>
            </a:pPr>
            <a:r>
              <a:rPr lang="en-US" sz="1600" b="1">
                <a:solidFill>
                  <a:srgbClr val="1E16E4"/>
                </a:solidFill>
                <a:latin typeface="Courier New" pitchFamily="49" charset="0"/>
              </a:rPr>
              <a:t>def f(x):</a:t>
            </a:r>
          </a:p>
          <a:p>
            <a:pPr eaLnBrk="0" fontAlgn="base" hangingPunct="0">
              <a:lnSpc>
                <a:spcPct val="60000"/>
              </a:lnSpc>
              <a:spcBef>
                <a:spcPct val="50000"/>
              </a:spcBef>
              <a:spcAft>
                <a:spcPct val="0"/>
              </a:spcAft>
            </a:pPr>
            <a:r>
              <a:rPr lang="en-US" sz="1600" b="1">
                <a:solidFill>
                  <a:srgbClr val="1E16E4"/>
                </a:solidFill>
                <a:latin typeface="Courier New" pitchFamily="49" charset="0"/>
              </a:rPr>
              <a:t>    return 11*g(x) + g(x/2) </a:t>
            </a:r>
          </a:p>
        </p:txBody>
      </p:sp>
      <p:sp>
        <p:nvSpPr>
          <p:cNvPr id="21510" name="Text Box 9"/>
          <p:cNvSpPr txBox="1">
            <a:spLocks noChangeArrowheads="1"/>
          </p:cNvSpPr>
          <p:nvPr/>
        </p:nvSpPr>
        <p:spPr bwMode="auto">
          <a:xfrm>
            <a:off x="609600" y="3106738"/>
            <a:ext cx="26670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lnSpc>
                <a:spcPct val="60000"/>
              </a:lnSpc>
              <a:spcBef>
                <a:spcPct val="50000"/>
              </a:spcBef>
              <a:spcAft>
                <a:spcPct val="0"/>
              </a:spcAft>
            </a:pPr>
            <a:r>
              <a:rPr lang="en-US" sz="1600" b="1">
                <a:solidFill>
                  <a:srgbClr val="067B0E"/>
                </a:solidFill>
                <a:latin typeface="Courier New" pitchFamily="49" charset="0"/>
              </a:rPr>
              <a:t>def g(x):</a:t>
            </a:r>
          </a:p>
          <a:p>
            <a:pPr eaLnBrk="0" fontAlgn="base" hangingPunct="0">
              <a:lnSpc>
                <a:spcPct val="60000"/>
              </a:lnSpc>
              <a:spcBef>
                <a:spcPct val="50000"/>
              </a:spcBef>
              <a:spcAft>
                <a:spcPct val="0"/>
              </a:spcAft>
            </a:pPr>
            <a:r>
              <a:rPr lang="en-US" sz="1600" b="1">
                <a:solidFill>
                  <a:srgbClr val="067B0E"/>
                </a:solidFill>
                <a:latin typeface="Courier New" pitchFamily="49" charset="0"/>
              </a:rPr>
              <a:t>    return -1 * x </a:t>
            </a:r>
          </a:p>
        </p:txBody>
      </p:sp>
      <p:sp>
        <p:nvSpPr>
          <p:cNvPr id="21511" name="Text Box 11"/>
          <p:cNvSpPr txBox="1">
            <a:spLocks noChangeArrowheads="1"/>
          </p:cNvSpPr>
          <p:nvPr/>
        </p:nvSpPr>
        <p:spPr bwMode="auto">
          <a:xfrm>
            <a:off x="609600" y="1524000"/>
            <a:ext cx="3276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lnSpc>
                <a:spcPct val="60000"/>
              </a:lnSpc>
              <a:spcBef>
                <a:spcPct val="50000"/>
              </a:spcBef>
              <a:spcAft>
                <a:spcPct val="0"/>
              </a:spcAft>
            </a:pPr>
            <a:r>
              <a:rPr lang="en-US" sz="1600" b="1">
                <a:solidFill>
                  <a:srgbClr val="000000"/>
                </a:solidFill>
                <a:latin typeface="Courier New" pitchFamily="49" charset="0"/>
              </a:rPr>
              <a:t>def demo(x):</a:t>
            </a:r>
          </a:p>
          <a:p>
            <a:pPr eaLnBrk="0" fontAlgn="base" hangingPunct="0">
              <a:lnSpc>
                <a:spcPct val="60000"/>
              </a:lnSpc>
              <a:spcBef>
                <a:spcPct val="50000"/>
              </a:spcBef>
              <a:spcAft>
                <a:spcPct val="0"/>
              </a:spcAft>
            </a:pPr>
            <a:r>
              <a:rPr lang="en-US" sz="1600" b="1">
                <a:solidFill>
                  <a:srgbClr val="000000"/>
                </a:solidFill>
                <a:latin typeface="Courier New" pitchFamily="49" charset="0"/>
              </a:rPr>
              <a:t>    return x + f(x)  </a:t>
            </a:r>
          </a:p>
        </p:txBody>
      </p:sp>
      <p:sp>
        <p:nvSpPr>
          <p:cNvPr id="21512" name="Rectangle 12"/>
          <p:cNvSpPr>
            <a:spLocks noChangeArrowheads="1"/>
          </p:cNvSpPr>
          <p:nvPr/>
        </p:nvSpPr>
        <p:spPr bwMode="auto">
          <a:xfrm>
            <a:off x="4514850" y="1533525"/>
            <a:ext cx="671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000000"/>
                </a:solidFill>
                <a:latin typeface="Courier New" pitchFamily="49" charset="0"/>
              </a:rPr>
              <a:t>demo</a:t>
            </a:r>
          </a:p>
        </p:txBody>
      </p:sp>
      <p:sp>
        <p:nvSpPr>
          <p:cNvPr id="21513" name="Rectangle 13"/>
          <p:cNvSpPr>
            <a:spLocks noChangeArrowheads="1"/>
          </p:cNvSpPr>
          <p:nvPr/>
        </p:nvSpPr>
        <p:spPr bwMode="auto">
          <a:xfrm>
            <a:off x="4814888" y="1812925"/>
            <a:ext cx="915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000000"/>
                </a:solidFill>
                <a:latin typeface="Courier New" pitchFamily="49" charset="0"/>
              </a:rPr>
              <a:t>x = -4</a:t>
            </a:r>
          </a:p>
        </p:txBody>
      </p:sp>
      <p:sp>
        <p:nvSpPr>
          <p:cNvPr id="21514" name="Rectangle 14"/>
          <p:cNvSpPr>
            <a:spLocks noChangeArrowheads="1"/>
          </p:cNvSpPr>
          <p:nvPr/>
        </p:nvSpPr>
        <p:spPr bwMode="auto">
          <a:xfrm>
            <a:off x="4821238" y="2101850"/>
            <a:ext cx="2257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000000"/>
                </a:solidFill>
                <a:latin typeface="Courier New" pitchFamily="49" charset="0"/>
              </a:rPr>
              <a:t>return -4 + f(-4)</a:t>
            </a:r>
          </a:p>
        </p:txBody>
      </p:sp>
      <p:sp>
        <p:nvSpPr>
          <p:cNvPr id="21515" name="Rectangle 15"/>
          <p:cNvSpPr>
            <a:spLocks noChangeArrowheads="1"/>
          </p:cNvSpPr>
          <p:nvPr/>
        </p:nvSpPr>
        <p:spPr bwMode="auto">
          <a:xfrm>
            <a:off x="4572000" y="2743200"/>
            <a:ext cx="30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1E16E4"/>
                </a:solidFill>
                <a:latin typeface="Courier New" pitchFamily="49" charset="0"/>
              </a:rPr>
              <a:t>f</a:t>
            </a:r>
          </a:p>
        </p:txBody>
      </p:sp>
      <p:sp>
        <p:nvSpPr>
          <p:cNvPr id="21516" name="Rectangle 16"/>
          <p:cNvSpPr>
            <a:spLocks noChangeArrowheads="1"/>
          </p:cNvSpPr>
          <p:nvPr/>
        </p:nvSpPr>
        <p:spPr bwMode="auto">
          <a:xfrm>
            <a:off x="4816475" y="2987675"/>
            <a:ext cx="915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000000"/>
                </a:solidFill>
                <a:latin typeface="Courier New" pitchFamily="49" charset="0"/>
              </a:rPr>
              <a:t>x = -4</a:t>
            </a:r>
          </a:p>
        </p:txBody>
      </p:sp>
      <p:sp>
        <p:nvSpPr>
          <p:cNvPr id="21517" name="Rectangle 17"/>
          <p:cNvSpPr>
            <a:spLocks noChangeArrowheads="1"/>
          </p:cNvSpPr>
          <p:nvPr/>
        </p:nvSpPr>
        <p:spPr bwMode="auto">
          <a:xfrm>
            <a:off x="4822825" y="3276600"/>
            <a:ext cx="22829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dirty="0">
                <a:solidFill>
                  <a:srgbClr val="000000"/>
                </a:solidFill>
                <a:latin typeface="Courier New" pitchFamily="49" charset="0"/>
              </a:rPr>
              <a:t>return 11* 4  + </a:t>
            </a:r>
            <a:r>
              <a:rPr lang="en-US" sz="1600" b="1" dirty="0">
                <a:solidFill>
                  <a:srgbClr val="C00000"/>
                </a:solidFill>
                <a:latin typeface="Courier New" pitchFamily="49" charset="0"/>
              </a:rPr>
              <a:t>2</a:t>
            </a:r>
          </a:p>
        </p:txBody>
      </p:sp>
      <p:sp>
        <p:nvSpPr>
          <p:cNvPr id="21518" name="Rectangle 18"/>
          <p:cNvSpPr>
            <a:spLocks noChangeArrowheads="1"/>
          </p:cNvSpPr>
          <p:nvPr/>
        </p:nvSpPr>
        <p:spPr bwMode="auto">
          <a:xfrm>
            <a:off x="6311900" y="2128838"/>
            <a:ext cx="712788" cy="304800"/>
          </a:xfrm>
          <a:prstGeom prst="rect">
            <a:avLst/>
          </a:prstGeom>
          <a:noFill/>
          <a:ln w="19050">
            <a:solidFill>
              <a:srgbClr val="1E16E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21519" name="AutoShape 21"/>
          <p:cNvSpPr>
            <a:spLocks noChangeArrowheads="1"/>
          </p:cNvSpPr>
          <p:nvPr/>
        </p:nvSpPr>
        <p:spPr bwMode="auto">
          <a:xfrm>
            <a:off x="6553200" y="2438400"/>
            <a:ext cx="228600" cy="533400"/>
          </a:xfrm>
          <a:prstGeom prst="downArrow">
            <a:avLst>
              <a:gd name="adj1" fmla="val 30556"/>
              <a:gd name="adj2" fmla="val 65139"/>
            </a:avLst>
          </a:prstGeom>
          <a:solidFill>
            <a:srgbClr val="0C0BC6"/>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1520" name="Text Box 22"/>
          <p:cNvSpPr txBox="1">
            <a:spLocks noChangeArrowheads="1"/>
          </p:cNvSpPr>
          <p:nvPr/>
        </p:nvSpPr>
        <p:spPr bwMode="auto">
          <a:xfrm>
            <a:off x="533400" y="45720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b="1">
                <a:solidFill>
                  <a:srgbClr val="000000"/>
                </a:solidFill>
                <a:latin typeface="Courier New" pitchFamily="49" charset="0"/>
              </a:rPr>
              <a:t>&gt;&gt;&gt; demo(-4) </a:t>
            </a:r>
            <a:r>
              <a:rPr lang="en-US">
                <a:solidFill>
                  <a:srgbClr val="000000"/>
                </a:solidFill>
                <a:latin typeface="Times" pitchFamily="-106" charset="0"/>
              </a:rPr>
              <a:t>?</a:t>
            </a:r>
            <a:endParaRPr lang="en-US" b="1">
              <a:solidFill>
                <a:srgbClr val="000000"/>
              </a:solidFill>
              <a:latin typeface="Courier New" pitchFamily="49" charset="0"/>
            </a:endParaRPr>
          </a:p>
        </p:txBody>
      </p:sp>
      <p:sp>
        <p:nvSpPr>
          <p:cNvPr id="17" name="Text Box 8"/>
          <p:cNvSpPr txBox="1">
            <a:spLocks noChangeArrowheads="1"/>
          </p:cNvSpPr>
          <p:nvPr/>
        </p:nvSpPr>
        <p:spPr bwMode="auto">
          <a:xfrm>
            <a:off x="1295400" y="228600"/>
            <a:ext cx="6246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4000" dirty="0">
                <a:solidFill>
                  <a:srgbClr val="000000"/>
                </a:solidFill>
                <a:latin typeface="Cambria" pitchFamily="18" charset="0"/>
              </a:rPr>
              <a:t>How functions work…</a:t>
            </a:r>
          </a:p>
        </p:txBody>
      </p:sp>
      <p:sp>
        <p:nvSpPr>
          <p:cNvPr id="18" name="Down Arrow 17"/>
          <p:cNvSpPr/>
          <p:nvPr/>
        </p:nvSpPr>
        <p:spPr bwMode="auto">
          <a:xfrm rot="10800000">
            <a:off x="6619081" y="3615154"/>
            <a:ext cx="603250" cy="762000"/>
          </a:xfrm>
          <a:prstGeom prst="downArrow">
            <a:avLst/>
          </a:prstGeom>
          <a:solidFill>
            <a:srgbClr val="CC33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19" name="TextBox 18"/>
          <p:cNvSpPr txBox="1"/>
          <p:nvPr/>
        </p:nvSpPr>
        <p:spPr>
          <a:xfrm>
            <a:off x="5563107" y="4470287"/>
            <a:ext cx="2724151" cy="461665"/>
          </a:xfrm>
          <a:prstGeom prst="rect">
            <a:avLst/>
          </a:prstGeom>
          <a:noFill/>
        </p:spPr>
        <p:txBody>
          <a:bodyPr wrap="square" rtlCol="0">
            <a:spAutoFit/>
          </a:bodyPr>
          <a:lstStyle/>
          <a:p>
            <a:pPr algn="ctr" eaLnBrk="0" fontAlgn="base" hangingPunct="0">
              <a:spcBef>
                <a:spcPct val="0"/>
              </a:spcBef>
              <a:spcAft>
                <a:spcPct val="0"/>
              </a:spcAft>
            </a:pPr>
            <a:r>
              <a:rPr lang="en-US" sz="2400" dirty="0">
                <a:solidFill>
                  <a:srgbClr val="C00000"/>
                </a:solidFill>
                <a:latin typeface="Calibri" panose="020F0502020204030204" pitchFamily="34" charset="0"/>
              </a:rPr>
              <a:t>the "return value"</a:t>
            </a:r>
            <a:endParaRPr lang="en-US" sz="2400" dirty="0">
              <a:solidFill>
                <a:srgbClr val="C00000"/>
              </a:solidFill>
              <a:latin typeface="Calibri" panose="020F0502020204030204" pitchFamily="34" charset="0"/>
            </a:endParaRPr>
          </a:p>
        </p:txBody>
      </p:sp>
      <p:sp>
        <p:nvSpPr>
          <p:cNvPr id="20" name="TextBox 19"/>
          <p:cNvSpPr txBox="1"/>
          <p:nvPr/>
        </p:nvSpPr>
        <p:spPr>
          <a:xfrm>
            <a:off x="6920704" y="1584446"/>
            <a:ext cx="1404849" cy="400110"/>
          </a:xfrm>
          <a:prstGeom prst="rect">
            <a:avLst/>
          </a:prstGeom>
          <a:solidFill>
            <a:schemeClr val="bg1">
              <a:lumMod val="95000"/>
            </a:schemeClr>
          </a:solidFill>
        </p:spPr>
        <p:txBody>
          <a:bodyPr wrap="square" rtlCol="0">
            <a:spAutoFit/>
          </a:bodyPr>
          <a:lstStyle/>
          <a:p>
            <a:pPr algn="ctr" eaLnBrk="0" fontAlgn="base" hangingPunct="0">
              <a:spcBef>
                <a:spcPct val="0"/>
              </a:spcBef>
              <a:spcAft>
                <a:spcPct val="0"/>
              </a:spcAft>
            </a:pPr>
            <a:r>
              <a:rPr lang="en-US" sz="2000" dirty="0">
                <a:solidFill>
                  <a:srgbClr val="000000"/>
                </a:solidFill>
                <a:latin typeface="Calibri" panose="020F0502020204030204" pitchFamily="34" charset="0"/>
              </a:rPr>
              <a:t>stack frame</a:t>
            </a:r>
            <a:endParaRPr lang="en-US" sz="2000" dirty="0">
              <a:solidFill>
                <a:srgbClr val="000000"/>
              </a:solidFill>
              <a:latin typeface="Calibri" panose="020F0502020204030204" pitchFamily="34" charset="0"/>
            </a:endParaRPr>
          </a:p>
        </p:txBody>
      </p:sp>
      <p:sp>
        <p:nvSpPr>
          <p:cNvPr id="21" name="TextBox 20"/>
          <p:cNvSpPr txBox="1"/>
          <p:nvPr/>
        </p:nvSpPr>
        <p:spPr>
          <a:xfrm>
            <a:off x="6920704" y="2802003"/>
            <a:ext cx="1404849" cy="400110"/>
          </a:xfrm>
          <a:prstGeom prst="rect">
            <a:avLst/>
          </a:prstGeom>
          <a:solidFill>
            <a:schemeClr val="bg1">
              <a:lumMod val="95000"/>
            </a:schemeClr>
          </a:solidFill>
        </p:spPr>
        <p:txBody>
          <a:bodyPr wrap="square" rtlCol="0">
            <a:spAutoFit/>
          </a:bodyPr>
          <a:lstStyle/>
          <a:p>
            <a:pPr algn="ctr" eaLnBrk="0" fontAlgn="base" hangingPunct="0">
              <a:spcBef>
                <a:spcPct val="0"/>
              </a:spcBef>
              <a:spcAft>
                <a:spcPct val="0"/>
              </a:spcAft>
            </a:pPr>
            <a:r>
              <a:rPr lang="en-US" sz="2000" dirty="0">
                <a:solidFill>
                  <a:srgbClr val="000000"/>
                </a:solidFill>
                <a:latin typeface="Calibri" panose="020F0502020204030204" pitchFamily="34" charset="0"/>
              </a:rPr>
              <a:t>stack frame</a:t>
            </a:r>
            <a:endParaRPr lang="en-US" sz="20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6471343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4495800" y="1524000"/>
            <a:ext cx="3886200" cy="1066800"/>
          </a:xfrm>
          <a:prstGeom prst="rect">
            <a:avLst/>
          </a:prstGeom>
          <a:solidFill>
            <a:srgbClr val="CAF5FB"/>
          </a:solidFill>
          <a:ln w="19050">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2531" name="Rectangle 3"/>
          <p:cNvSpPr>
            <a:spLocks noChangeArrowheads="1"/>
          </p:cNvSpPr>
          <p:nvPr/>
        </p:nvSpPr>
        <p:spPr bwMode="auto">
          <a:xfrm>
            <a:off x="4495800" y="2743200"/>
            <a:ext cx="3886200" cy="1066800"/>
          </a:xfrm>
          <a:prstGeom prst="rect">
            <a:avLst/>
          </a:prstGeom>
          <a:solidFill>
            <a:srgbClr val="CAF5FB"/>
          </a:solidFill>
          <a:ln w="19050">
            <a:solidFill>
              <a:srgbClr val="1E16E4"/>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2533" name="Text Box 8"/>
          <p:cNvSpPr txBox="1">
            <a:spLocks noChangeArrowheads="1"/>
          </p:cNvSpPr>
          <p:nvPr/>
        </p:nvSpPr>
        <p:spPr bwMode="auto">
          <a:xfrm>
            <a:off x="609600" y="2314575"/>
            <a:ext cx="3657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lnSpc>
                <a:spcPct val="60000"/>
              </a:lnSpc>
              <a:spcBef>
                <a:spcPct val="50000"/>
              </a:spcBef>
              <a:spcAft>
                <a:spcPct val="0"/>
              </a:spcAft>
            </a:pPr>
            <a:r>
              <a:rPr lang="en-US" sz="1600" b="1">
                <a:solidFill>
                  <a:srgbClr val="1E16E4"/>
                </a:solidFill>
                <a:latin typeface="Courier New" pitchFamily="49" charset="0"/>
              </a:rPr>
              <a:t>def f(x):</a:t>
            </a:r>
          </a:p>
          <a:p>
            <a:pPr eaLnBrk="0" fontAlgn="base" hangingPunct="0">
              <a:lnSpc>
                <a:spcPct val="60000"/>
              </a:lnSpc>
              <a:spcBef>
                <a:spcPct val="50000"/>
              </a:spcBef>
              <a:spcAft>
                <a:spcPct val="0"/>
              </a:spcAft>
            </a:pPr>
            <a:r>
              <a:rPr lang="en-US" sz="1600" b="1">
                <a:solidFill>
                  <a:srgbClr val="1E16E4"/>
                </a:solidFill>
                <a:latin typeface="Courier New" pitchFamily="49" charset="0"/>
              </a:rPr>
              <a:t>    return 11*g(x) + g(x/2) </a:t>
            </a:r>
          </a:p>
        </p:txBody>
      </p:sp>
      <p:sp>
        <p:nvSpPr>
          <p:cNvPr id="22534" name="Text Box 9"/>
          <p:cNvSpPr txBox="1">
            <a:spLocks noChangeArrowheads="1"/>
          </p:cNvSpPr>
          <p:nvPr/>
        </p:nvSpPr>
        <p:spPr bwMode="auto">
          <a:xfrm>
            <a:off x="609600" y="3106738"/>
            <a:ext cx="26670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lnSpc>
                <a:spcPct val="60000"/>
              </a:lnSpc>
              <a:spcBef>
                <a:spcPct val="50000"/>
              </a:spcBef>
              <a:spcAft>
                <a:spcPct val="0"/>
              </a:spcAft>
            </a:pPr>
            <a:r>
              <a:rPr lang="en-US" sz="1600" b="1">
                <a:solidFill>
                  <a:srgbClr val="067B0E"/>
                </a:solidFill>
                <a:latin typeface="Courier New" pitchFamily="49" charset="0"/>
              </a:rPr>
              <a:t>def g(x):</a:t>
            </a:r>
          </a:p>
          <a:p>
            <a:pPr eaLnBrk="0" fontAlgn="base" hangingPunct="0">
              <a:lnSpc>
                <a:spcPct val="60000"/>
              </a:lnSpc>
              <a:spcBef>
                <a:spcPct val="50000"/>
              </a:spcBef>
              <a:spcAft>
                <a:spcPct val="0"/>
              </a:spcAft>
            </a:pPr>
            <a:r>
              <a:rPr lang="en-US" sz="1600" b="1">
                <a:solidFill>
                  <a:srgbClr val="067B0E"/>
                </a:solidFill>
                <a:latin typeface="Courier New" pitchFamily="49" charset="0"/>
              </a:rPr>
              <a:t>    return -1 * x </a:t>
            </a:r>
          </a:p>
        </p:txBody>
      </p:sp>
      <p:sp>
        <p:nvSpPr>
          <p:cNvPr id="22535" name="Text Box 11"/>
          <p:cNvSpPr txBox="1">
            <a:spLocks noChangeArrowheads="1"/>
          </p:cNvSpPr>
          <p:nvPr/>
        </p:nvSpPr>
        <p:spPr bwMode="auto">
          <a:xfrm>
            <a:off x="609600" y="1524000"/>
            <a:ext cx="3276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lnSpc>
                <a:spcPct val="60000"/>
              </a:lnSpc>
              <a:spcBef>
                <a:spcPct val="50000"/>
              </a:spcBef>
              <a:spcAft>
                <a:spcPct val="0"/>
              </a:spcAft>
            </a:pPr>
            <a:r>
              <a:rPr lang="en-US" sz="1600" b="1">
                <a:solidFill>
                  <a:srgbClr val="000000"/>
                </a:solidFill>
                <a:latin typeface="Courier New" pitchFamily="49" charset="0"/>
              </a:rPr>
              <a:t>def demo(x):</a:t>
            </a:r>
          </a:p>
          <a:p>
            <a:pPr eaLnBrk="0" fontAlgn="base" hangingPunct="0">
              <a:lnSpc>
                <a:spcPct val="60000"/>
              </a:lnSpc>
              <a:spcBef>
                <a:spcPct val="50000"/>
              </a:spcBef>
              <a:spcAft>
                <a:spcPct val="0"/>
              </a:spcAft>
            </a:pPr>
            <a:r>
              <a:rPr lang="en-US" sz="1600" b="1">
                <a:solidFill>
                  <a:srgbClr val="000000"/>
                </a:solidFill>
                <a:latin typeface="Courier New" pitchFamily="49" charset="0"/>
              </a:rPr>
              <a:t>    return x + f(x)  </a:t>
            </a:r>
          </a:p>
        </p:txBody>
      </p:sp>
      <p:sp>
        <p:nvSpPr>
          <p:cNvPr id="22536" name="Rectangle 12"/>
          <p:cNvSpPr>
            <a:spLocks noChangeArrowheads="1"/>
          </p:cNvSpPr>
          <p:nvPr/>
        </p:nvSpPr>
        <p:spPr bwMode="auto">
          <a:xfrm>
            <a:off x="4514850" y="1533525"/>
            <a:ext cx="671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000000"/>
                </a:solidFill>
                <a:latin typeface="Courier New" pitchFamily="49" charset="0"/>
              </a:rPr>
              <a:t>demo</a:t>
            </a:r>
          </a:p>
        </p:txBody>
      </p:sp>
      <p:sp>
        <p:nvSpPr>
          <p:cNvPr id="22537" name="Rectangle 13"/>
          <p:cNvSpPr>
            <a:spLocks noChangeArrowheads="1"/>
          </p:cNvSpPr>
          <p:nvPr/>
        </p:nvSpPr>
        <p:spPr bwMode="auto">
          <a:xfrm>
            <a:off x="4814888" y="1812925"/>
            <a:ext cx="915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000000"/>
                </a:solidFill>
                <a:latin typeface="Courier New" pitchFamily="49" charset="0"/>
              </a:rPr>
              <a:t>x = -4</a:t>
            </a:r>
          </a:p>
        </p:txBody>
      </p:sp>
      <p:sp>
        <p:nvSpPr>
          <p:cNvPr id="22538" name="Rectangle 14"/>
          <p:cNvSpPr>
            <a:spLocks noChangeArrowheads="1"/>
          </p:cNvSpPr>
          <p:nvPr/>
        </p:nvSpPr>
        <p:spPr bwMode="auto">
          <a:xfrm>
            <a:off x="4821238" y="2101850"/>
            <a:ext cx="2257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000000"/>
                </a:solidFill>
                <a:latin typeface="Courier New" pitchFamily="49" charset="0"/>
              </a:rPr>
              <a:t>return -4 + f(-4)</a:t>
            </a:r>
          </a:p>
        </p:txBody>
      </p:sp>
      <p:sp>
        <p:nvSpPr>
          <p:cNvPr id="22539" name="Rectangle 15"/>
          <p:cNvSpPr>
            <a:spLocks noChangeArrowheads="1"/>
          </p:cNvSpPr>
          <p:nvPr/>
        </p:nvSpPr>
        <p:spPr bwMode="auto">
          <a:xfrm>
            <a:off x="4572000" y="2743200"/>
            <a:ext cx="30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1E16E4"/>
                </a:solidFill>
                <a:latin typeface="Courier New" pitchFamily="49" charset="0"/>
              </a:rPr>
              <a:t>f</a:t>
            </a:r>
          </a:p>
        </p:txBody>
      </p:sp>
      <p:sp>
        <p:nvSpPr>
          <p:cNvPr id="22540" name="Rectangle 16"/>
          <p:cNvSpPr>
            <a:spLocks noChangeArrowheads="1"/>
          </p:cNvSpPr>
          <p:nvPr/>
        </p:nvSpPr>
        <p:spPr bwMode="auto">
          <a:xfrm>
            <a:off x="4816475" y="2987675"/>
            <a:ext cx="915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000000"/>
                </a:solidFill>
                <a:latin typeface="Courier New" pitchFamily="49" charset="0"/>
              </a:rPr>
              <a:t>x = -4</a:t>
            </a:r>
          </a:p>
        </p:txBody>
      </p:sp>
      <p:sp>
        <p:nvSpPr>
          <p:cNvPr id="22541" name="Rectangle 17"/>
          <p:cNvSpPr>
            <a:spLocks noChangeArrowheads="1"/>
          </p:cNvSpPr>
          <p:nvPr/>
        </p:nvSpPr>
        <p:spPr bwMode="auto">
          <a:xfrm>
            <a:off x="4822825" y="3276600"/>
            <a:ext cx="2379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000000"/>
                </a:solidFill>
                <a:latin typeface="Courier New" pitchFamily="49" charset="0"/>
              </a:rPr>
              <a:t>return 11* 4  + 2 </a:t>
            </a:r>
          </a:p>
        </p:txBody>
      </p:sp>
      <p:sp>
        <p:nvSpPr>
          <p:cNvPr id="22542" name="Rectangle 18"/>
          <p:cNvSpPr>
            <a:spLocks noChangeArrowheads="1"/>
          </p:cNvSpPr>
          <p:nvPr/>
        </p:nvSpPr>
        <p:spPr bwMode="auto">
          <a:xfrm>
            <a:off x="6311900" y="2128838"/>
            <a:ext cx="712788" cy="304800"/>
          </a:xfrm>
          <a:prstGeom prst="rect">
            <a:avLst/>
          </a:prstGeom>
          <a:noFill/>
          <a:ln w="19050">
            <a:solidFill>
              <a:srgbClr val="1E16E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22543" name="AutoShape 21"/>
          <p:cNvSpPr>
            <a:spLocks noChangeArrowheads="1"/>
          </p:cNvSpPr>
          <p:nvPr/>
        </p:nvSpPr>
        <p:spPr bwMode="auto">
          <a:xfrm>
            <a:off x="6553200" y="2438400"/>
            <a:ext cx="228600" cy="533400"/>
          </a:xfrm>
          <a:prstGeom prst="downArrow">
            <a:avLst>
              <a:gd name="adj1" fmla="val 30556"/>
              <a:gd name="adj2" fmla="val 65139"/>
            </a:avLst>
          </a:prstGeom>
          <a:solidFill>
            <a:srgbClr val="0C0BC6"/>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2544" name="Oval 22"/>
          <p:cNvSpPr>
            <a:spLocks noChangeArrowheads="1"/>
          </p:cNvSpPr>
          <p:nvPr/>
        </p:nvSpPr>
        <p:spPr bwMode="auto">
          <a:xfrm>
            <a:off x="5581650" y="3252788"/>
            <a:ext cx="1714500" cy="365125"/>
          </a:xfrm>
          <a:prstGeom prst="ellipse">
            <a:avLst/>
          </a:prstGeom>
          <a:noFill/>
          <a:ln w="19050">
            <a:solidFill>
              <a:srgbClr val="0C0BC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22545" name="Line 23"/>
          <p:cNvSpPr>
            <a:spLocks noChangeShapeType="1"/>
          </p:cNvSpPr>
          <p:nvPr/>
        </p:nvSpPr>
        <p:spPr bwMode="auto">
          <a:xfrm flipH="1" flipV="1">
            <a:off x="6864350" y="2455863"/>
            <a:ext cx="763588" cy="803275"/>
          </a:xfrm>
          <a:prstGeom prst="line">
            <a:avLst/>
          </a:prstGeom>
          <a:noFill/>
          <a:ln w="19050">
            <a:solidFill>
              <a:srgbClr val="0C0BC6"/>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22546" name="Line 24"/>
          <p:cNvSpPr>
            <a:spLocks noChangeShapeType="1"/>
          </p:cNvSpPr>
          <p:nvPr/>
        </p:nvSpPr>
        <p:spPr bwMode="auto">
          <a:xfrm flipV="1">
            <a:off x="7296150" y="3425825"/>
            <a:ext cx="342900" cy="4763"/>
          </a:xfrm>
          <a:prstGeom prst="line">
            <a:avLst/>
          </a:prstGeom>
          <a:noFill/>
          <a:ln w="19050">
            <a:solidFill>
              <a:srgbClr val="0C0BC6"/>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22547" name="Rectangle 25"/>
          <p:cNvSpPr>
            <a:spLocks noChangeArrowheads="1"/>
          </p:cNvSpPr>
          <p:nvPr/>
        </p:nvSpPr>
        <p:spPr bwMode="auto">
          <a:xfrm>
            <a:off x="7599363" y="3259138"/>
            <a:ext cx="428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dirty="0">
                <a:solidFill>
                  <a:srgbClr val="C00000"/>
                </a:solidFill>
                <a:latin typeface="Courier New" pitchFamily="49" charset="0"/>
              </a:rPr>
              <a:t>46</a:t>
            </a:r>
          </a:p>
        </p:txBody>
      </p:sp>
      <p:sp>
        <p:nvSpPr>
          <p:cNvPr id="22548" name="Text Box 26"/>
          <p:cNvSpPr txBox="1">
            <a:spLocks noChangeArrowheads="1"/>
          </p:cNvSpPr>
          <p:nvPr/>
        </p:nvSpPr>
        <p:spPr bwMode="auto">
          <a:xfrm>
            <a:off x="533400" y="45720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b="1">
                <a:solidFill>
                  <a:srgbClr val="000000"/>
                </a:solidFill>
                <a:latin typeface="Courier New" pitchFamily="49" charset="0"/>
              </a:rPr>
              <a:t>&gt;&gt;&gt; demo(-4) </a:t>
            </a:r>
            <a:r>
              <a:rPr lang="en-US">
                <a:solidFill>
                  <a:srgbClr val="000000"/>
                </a:solidFill>
                <a:latin typeface="Times" pitchFamily="-106" charset="0"/>
              </a:rPr>
              <a:t>?</a:t>
            </a:r>
            <a:endParaRPr lang="en-US" b="1">
              <a:solidFill>
                <a:srgbClr val="000000"/>
              </a:solidFill>
              <a:latin typeface="Courier New" pitchFamily="49" charset="0"/>
            </a:endParaRPr>
          </a:p>
        </p:txBody>
      </p:sp>
      <p:sp>
        <p:nvSpPr>
          <p:cNvPr id="22" name="Text Box 8"/>
          <p:cNvSpPr txBox="1">
            <a:spLocks noChangeArrowheads="1"/>
          </p:cNvSpPr>
          <p:nvPr/>
        </p:nvSpPr>
        <p:spPr bwMode="auto">
          <a:xfrm>
            <a:off x="1295400" y="228600"/>
            <a:ext cx="6246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4000" dirty="0">
                <a:solidFill>
                  <a:srgbClr val="000000"/>
                </a:solidFill>
                <a:latin typeface="Cambria" pitchFamily="18" charset="0"/>
              </a:rPr>
              <a:t>How functions work…</a:t>
            </a:r>
          </a:p>
        </p:txBody>
      </p:sp>
      <p:sp>
        <p:nvSpPr>
          <p:cNvPr id="21" name="TextBox 20"/>
          <p:cNvSpPr txBox="1"/>
          <p:nvPr/>
        </p:nvSpPr>
        <p:spPr>
          <a:xfrm>
            <a:off x="6920704" y="1584446"/>
            <a:ext cx="1404849" cy="400110"/>
          </a:xfrm>
          <a:prstGeom prst="rect">
            <a:avLst/>
          </a:prstGeom>
          <a:solidFill>
            <a:schemeClr val="bg1">
              <a:lumMod val="95000"/>
            </a:schemeClr>
          </a:solidFill>
        </p:spPr>
        <p:txBody>
          <a:bodyPr wrap="square" rtlCol="0">
            <a:spAutoFit/>
          </a:bodyPr>
          <a:lstStyle/>
          <a:p>
            <a:pPr algn="ctr" eaLnBrk="0" fontAlgn="base" hangingPunct="0">
              <a:spcBef>
                <a:spcPct val="0"/>
              </a:spcBef>
              <a:spcAft>
                <a:spcPct val="0"/>
              </a:spcAft>
            </a:pPr>
            <a:r>
              <a:rPr lang="en-US" sz="2000" dirty="0">
                <a:solidFill>
                  <a:srgbClr val="000000"/>
                </a:solidFill>
                <a:latin typeface="Calibri" panose="020F0502020204030204" pitchFamily="34" charset="0"/>
              </a:rPr>
              <a:t>stack frame</a:t>
            </a:r>
            <a:endParaRPr lang="en-US" sz="20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8579678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4495800" y="1524000"/>
            <a:ext cx="3886200" cy="1066800"/>
          </a:xfrm>
          <a:prstGeom prst="rect">
            <a:avLst/>
          </a:prstGeom>
          <a:solidFill>
            <a:srgbClr val="CAF5FB"/>
          </a:solidFill>
          <a:ln w="19050">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3556" name="Text Box 8"/>
          <p:cNvSpPr txBox="1">
            <a:spLocks noChangeArrowheads="1"/>
          </p:cNvSpPr>
          <p:nvPr/>
        </p:nvSpPr>
        <p:spPr bwMode="auto">
          <a:xfrm>
            <a:off x="609600" y="2314575"/>
            <a:ext cx="3657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lnSpc>
                <a:spcPct val="60000"/>
              </a:lnSpc>
              <a:spcBef>
                <a:spcPct val="50000"/>
              </a:spcBef>
              <a:spcAft>
                <a:spcPct val="0"/>
              </a:spcAft>
            </a:pPr>
            <a:r>
              <a:rPr lang="en-US" sz="1600" b="1" dirty="0" err="1">
                <a:solidFill>
                  <a:srgbClr val="1E16E4"/>
                </a:solidFill>
                <a:latin typeface="Courier New" pitchFamily="49" charset="0"/>
              </a:rPr>
              <a:t>def</a:t>
            </a:r>
            <a:r>
              <a:rPr lang="en-US" sz="1600" b="1" dirty="0">
                <a:solidFill>
                  <a:srgbClr val="1E16E4"/>
                </a:solidFill>
                <a:latin typeface="Courier New" pitchFamily="49" charset="0"/>
              </a:rPr>
              <a:t> f(x):</a:t>
            </a:r>
          </a:p>
          <a:p>
            <a:pPr eaLnBrk="0" fontAlgn="base" hangingPunct="0">
              <a:lnSpc>
                <a:spcPct val="60000"/>
              </a:lnSpc>
              <a:spcBef>
                <a:spcPct val="50000"/>
              </a:spcBef>
              <a:spcAft>
                <a:spcPct val="0"/>
              </a:spcAft>
            </a:pPr>
            <a:r>
              <a:rPr lang="en-US" sz="1600" b="1" dirty="0">
                <a:solidFill>
                  <a:srgbClr val="1E16E4"/>
                </a:solidFill>
                <a:latin typeface="Courier New" pitchFamily="49" charset="0"/>
              </a:rPr>
              <a:t>    return 11*g(x) + g(x/2) </a:t>
            </a:r>
          </a:p>
        </p:txBody>
      </p:sp>
      <p:sp>
        <p:nvSpPr>
          <p:cNvPr id="23557" name="Text Box 9"/>
          <p:cNvSpPr txBox="1">
            <a:spLocks noChangeArrowheads="1"/>
          </p:cNvSpPr>
          <p:nvPr/>
        </p:nvSpPr>
        <p:spPr bwMode="auto">
          <a:xfrm>
            <a:off x="609600" y="3106738"/>
            <a:ext cx="26670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lnSpc>
                <a:spcPct val="60000"/>
              </a:lnSpc>
              <a:spcBef>
                <a:spcPct val="50000"/>
              </a:spcBef>
              <a:spcAft>
                <a:spcPct val="0"/>
              </a:spcAft>
            </a:pPr>
            <a:r>
              <a:rPr lang="en-US" sz="1600" b="1">
                <a:solidFill>
                  <a:srgbClr val="067B0E"/>
                </a:solidFill>
                <a:latin typeface="Courier New" pitchFamily="49" charset="0"/>
              </a:rPr>
              <a:t>def g(x):</a:t>
            </a:r>
          </a:p>
          <a:p>
            <a:pPr eaLnBrk="0" fontAlgn="base" hangingPunct="0">
              <a:lnSpc>
                <a:spcPct val="60000"/>
              </a:lnSpc>
              <a:spcBef>
                <a:spcPct val="50000"/>
              </a:spcBef>
              <a:spcAft>
                <a:spcPct val="0"/>
              </a:spcAft>
            </a:pPr>
            <a:r>
              <a:rPr lang="en-US" sz="1600" b="1">
                <a:solidFill>
                  <a:srgbClr val="067B0E"/>
                </a:solidFill>
                <a:latin typeface="Courier New" pitchFamily="49" charset="0"/>
              </a:rPr>
              <a:t>    return -1 * x </a:t>
            </a:r>
          </a:p>
        </p:txBody>
      </p:sp>
      <p:sp>
        <p:nvSpPr>
          <p:cNvPr id="23558" name="Text Box 11"/>
          <p:cNvSpPr txBox="1">
            <a:spLocks noChangeArrowheads="1"/>
          </p:cNvSpPr>
          <p:nvPr/>
        </p:nvSpPr>
        <p:spPr bwMode="auto">
          <a:xfrm>
            <a:off x="609600" y="1524000"/>
            <a:ext cx="3276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lnSpc>
                <a:spcPct val="60000"/>
              </a:lnSpc>
              <a:spcBef>
                <a:spcPct val="50000"/>
              </a:spcBef>
              <a:spcAft>
                <a:spcPct val="0"/>
              </a:spcAft>
            </a:pPr>
            <a:r>
              <a:rPr lang="en-US" sz="1600" b="1" dirty="0" err="1">
                <a:solidFill>
                  <a:srgbClr val="000000"/>
                </a:solidFill>
                <a:latin typeface="Courier New" pitchFamily="49" charset="0"/>
              </a:rPr>
              <a:t>def</a:t>
            </a:r>
            <a:r>
              <a:rPr lang="en-US" sz="1600" b="1" dirty="0">
                <a:solidFill>
                  <a:srgbClr val="000000"/>
                </a:solidFill>
                <a:latin typeface="Courier New" pitchFamily="49" charset="0"/>
              </a:rPr>
              <a:t> demo(x):</a:t>
            </a:r>
          </a:p>
          <a:p>
            <a:pPr eaLnBrk="0" fontAlgn="base" hangingPunct="0">
              <a:lnSpc>
                <a:spcPct val="60000"/>
              </a:lnSpc>
              <a:spcBef>
                <a:spcPct val="50000"/>
              </a:spcBef>
              <a:spcAft>
                <a:spcPct val="0"/>
              </a:spcAft>
            </a:pPr>
            <a:r>
              <a:rPr lang="en-US" sz="1600" b="1" dirty="0">
                <a:solidFill>
                  <a:srgbClr val="000000"/>
                </a:solidFill>
                <a:latin typeface="Courier New" pitchFamily="49" charset="0"/>
              </a:rPr>
              <a:t>    return x + f(x)  </a:t>
            </a:r>
          </a:p>
        </p:txBody>
      </p:sp>
      <p:sp>
        <p:nvSpPr>
          <p:cNvPr id="23559" name="Rectangle 12"/>
          <p:cNvSpPr>
            <a:spLocks noChangeArrowheads="1"/>
          </p:cNvSpPr>
          <p:nvPr/>
        </p:nvSpPr>
        <p:spPr bwMode="auto">
          <a:xfrm>
            <a:off x="4514850" y="1533525"/>
            <a:ext cx="671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000000"/>
                </a:solidFill>
                <a:latin typeface="Courier New" pitchFamily="49" charset="0"/>
              </a:rPr>
              <a:t>demo</a:t>
            </a:r>
          </a:p>
        </p:txBody>
      </p:sp>
      <p:sp>
        <p:nvSpPr>
          <p:cNvPr id="23560" name="Rectangle 13"/>
          <p:cNvSpPr>
            <a:spLocks noChangeArrowheads="1"/>
          </p:cNvSpPr>
          <p:nvPr/>
        </p:nvSpPr>
        <p:spPr bwMode="auto">
          <a:xfrm>
            <a:off x="4814888" y="1812925"/>
            <a:ext cx="915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000000"/>
                </a:solidFill>
                <a:latin typeface="Courier New" pitchFamily="49" charset="0"/>
              </a:rPr>
              <a:t>x = -4</a:t>
            </a:r>
          </a:p>
        </p:txBody>
      </p:sp>
      <p:sp>
        <p:nvSpPr>
          <p:cNvPr id="23561" name="Rectangle 14"/>
          <p:cNvSpPr>
            <a:spLocks noChangeArrowheads="1"/>
          </p:cNvSpPr>
          <p:nvPr/>
        </p:nvSpPr>
        <p:spPr bwMode="auto">
          <a:xfrm>
            <a:off x="4821238" y="2101850"/>
            <a:ext cx="20361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dirty="0">
                <a:solidFill>
                  <a:srgbClr val="000000"/>
                </a:solidFill>
                <a:latin typeface="Courier New" pitchFamily="49" charset="0"/>
              </a:rPr>
              <a:t>return -4 +  </a:t>
            </a:r>
            <a:r>
              <a:rPr lang="en-US" sz="1600" b="1" dirty="0">
                <a:solidFill>
                  <a:srgbClr val="C00000"/>
                </a:solidFill>
                <a:latin typeface="Courier New" pitchFamily="49" charset="0"/>
              </a:rPr>
              <a:t>46</a:t>
            </a:r>
          </a:p>
        </p:txBody>
      </p:sp>
      <p:sp>
        <p:nvSpPr>
          <p:cNvPr id="23562" name="Oval 21"/>
          <p:cNvSpPr>
            <a:spLocks noChangeArrowheads="1"/>
          </p:cNvSpPr>
          <p:nvPr/>
        </p:nvSpPr>
        <p:spPr bwMode="auto">
          <a:xfrm>
            <a:off x="5491163" y="2084388"/>
            <a:ext cx="1714500" cy="3651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23563" name="Line 22"/>
          <p:cNvSpPr>
            <a:spLocks noChangeShapeType="1"/>
          </p:cNvSpPr>
          <p:nvPr/>
        </p:nvSpPr>
        <p:spPr bwMode="auto">
          <a:xfrm flipH="1">
            <a:off x="4548188" y="2449513"/>
            <a:ext cx="1619250" cy="2119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23564" name="Rectangle 25"/>
          <p:cNvSpPr>
            <a:spLocks noChangeArrowheads="1"/>
          </p:cNvSpPr>
          <p:nvPr/>
        </p:nvSpPr>
        <p:spPr bwMode="auto">
          <a:xfrm>
            <a:off x="4100513" y="4525963"/>
            <a:ext cx="823912"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4200" b="1">
                <a:solidFill>
                  <a:srgbClr val="B63734"/>
                </a:solidFill>
                <a:latin typeface="Courier New" pitchFamily="49" charset="0"/>
              </a:rPr>
              <a:t>42</a:t>
            </a:r>
          </a:p>
        </p:txBody>
      </p:sp>
      <p:sp>
        <p:nvSpPr>
          <p:cNvPr id="23565" name="Text Box 26"/>
          <p:cNvSpPr txBox="1">
            <a:spLocks noChangeArrowheads="1"/>
          </p:cNvSpPr>
          <p:nvPr/>
        </p:nvSpPr>
        <p:spPr bwMode="auto">
          <a:xfrm>
            <a:off x="533400" y="45720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b="1">
                <a:solidFill>
                  <a:srgbClr val="000000"/>
                </a:solidFill>
                <a:latin typeface="Courier New" pitchFamily="49" charset="0"/>
              </a:rPr>
              <a:t>&gt;&gt;&gt; demo(-4) </a:t>
            </a:r>
          </a:p>
        </p:txBody>
      </p:sp>
      <p:sp>
        <p:nvSpPr>
          <p:cNvPr id="23566" name="Line 27"/>
          <p:cNvSpPr>
            <a:spLocks noChangeShapeType="1"/>
          </p:cNvSpPr>
          <p:nvPr/>
        </p:nvSpPr>
        <p:spPr bwMode="auto">
          <a:xfrm>
            <a:off x="2895600" y="4789488"/>
            <a:ext cx="1152525" cy="952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23567" name="Rectangle 28"/>
          <p:cNvSpPr>
            <a:spLocks noChangeArrowheads="1"/>
          </p:cNvSpPr>
          <p:nvPr/>
        </p:nvSpPr>
        <p:spPr bwMode="auto">
          <a:xfrm>
            <a:off x="517525" y="5016500"/>
            <a:ext cx="54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b="1">
                <a:solidFill>
                  <a:srgbClr val="B63734"/>
                </a:solidFill>
                <a:latin typeface="Courier New" pitchFamily="49" charset="0"/>
              </a:rPr>
              <a:t>42</a:t>
            </a:r>
          </a:p>
        </p:txBody>
      </p:sp>
      <p:sp>
        <p:nvSpPr>
          <p:cNvPr id="16" name="Text Box 8"/>
          <p:cNvSpPr txBox="1">
            <a:spLocks noChangeArrowheads="1"/>
          </p:cNvSpPr>
          <p:nvPr/>
        </p:nvSpPr>
        <p:spPr bwMode="auto">
          <a:xfrm>
            <a:off x="1295400" y="228600"/>
            <a:ext cx="6246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4000" dirty="0">
                <a:solidFill>
                  <a:srgbClr val="000000"/>
                </a:solidFill>
                <a:latin typeface="Cambria" pitchFamily="18" charset="0"/>
              </a:rPr>
              <a:t>How functions work…</a:t>
            </a:r>
          </a:p>
        </p:txBody>
      </p:sp>
      <p:sp>
        <p:nvSpPr>
          <p:cNvPr id="17" name="TextBox 16"/>
          <p:cNvSpPr txBox="1"/>
          <p:nvPr/>
        </p:nvSpPr>
        <p:spPr>
          <a:xfrm>
            <a:off x="6920704" y="1584446"/>
            <a:ext cx="1404849" cy="400110"/>
          </a:xfrm>
          <a:prstGeom prst="rect">
            <a:avLst/>
          </a:prstGeom>
          <a:solidFill>
            <a:schemeClr val="bg1">
              <a:lumMod val="95000"/>
            </a:schemeClr>
          </a:solidFill>
        </p:spPr>
        <p:txBody>
          <a:bodyPr wrap="square" rtlCol="0">
            <a:spAutoFit/>
          </a:bodyPr>
          <a:lstStyle/>
          <a:p>
            <a:pPr algn="ctr" eaLnBrk="0" fontAlgn="base" hangingPunct="0">
              <a:spcBef>
                <a:spcPct val="0"/>
              </a:spcBef>
              <a:spcAft>
                <a:spcPct val="0"/>
              </a:spcAft>
            </a:pPr>
            <a:r>
              <a:rPr lang="en-US" sz="2000" dirty="0">
                <a:solidFill>
                  <a:srgbClr val="000000"/>
                </a:solidFill>
                <a:latin typeface="Calibri" panose="020F0502020204030204" pitchFamily="34" charset="0"/>
              </a:rPr>
              <a:t>stack frame</a:t>
            </a:r>
            <a:endParaRPr lang="en-US" sz="20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8971781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17">
            <a:extLst>
              <a:ext uri="{28A0092B-C50C-407E-A947-70E740481C1C}">
                <a14:useLocalDpi xmlns:a14="http://schemas.microsoft.com/office/drawing/2010/main" val="0"/>
              </a:ext>
            </a:extLst>
          </a:blip>
          <a:srcRect l="16800" r="18401"/>
          <a:stretch>
            <a:fillRect/>
          </a:stretch>
        </p:blipFill>
        <p:spPr bwMode="auto">
          <a:xfrm>
            <a:off x="457200" y="304800"/>
            <a:ext cx="2819400" cy="434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5" descr="Picture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2400" y="4953000"/>
            <a:ext cx="883920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7"/>
          <p:cNvSpPr txBox="1">
            <a:spLocks noChangeArrowheads="1"/>
          </p:cNvSpPr>
          <p:nvPr/>
        </p:nvSpPr>
        <p:spPr bwMode="auto">
          <a:xfrm>
            <a:off x="3979113" y="304800"/>
            <a:ext cx="4800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600" dirty="0">
                <a:latin typeface="Cambria" pitchFamily="18" charset="0"/>
              </a:rPr>
              <a:t>Douglas Adams's </a:t>
            </a:r>
            <a:r>
              <a:rPr lang="en-US" sz="3600" dirty="0" smtClean="0">
                <a:latin typeface="Cambria" pitchFamily="18" charset="0"/>
              </a:rPr>
              <a:t> </a:t>
            </a:r>
            <a:r>
              <a:rPr lang="en-US" sz="3600" b="1" dirty="0" smtClean="0">
                <a:latin typeface="Cambria" pitchFamily="18" charset="0"/>
              </a:rPr>
              <a:t>42</a:t>
            </a:r>
            <a:endParaRPr lang="en-US" sz="3600" b="1" dirty="0">
              <a:latin typeface="Cambria" pitchFamily="18" charset="0"/>
            </a:endParaRPr>
          </a:p>
        </p:txBody>
      </p:sp>
      <p:sp>
        <p:nvSpPr>
          <p:cNvPr id="24582" name="Text Box 8"/>
          <p:cNvSpPr txBox="1">
            <a:spLocks noChangeArrowheads="1"/>
          </p:cNvSpPr>
          <p:nvPr/>
        </p:nvSpPr>
        <p:spPr bwMode="auto">
          <a:xfrm>
            <a:off x="4230634" y="3962400"/>
            <a:ext cx="41558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800" b="1" dirty="0">
                <a:solidFill>
                  <a:srgbClr val="0C0BC6"/>
                </a:solidFill>
                <a:latin typeface="Cambria" pitchFamily="18" charset="0"/>
              </a:rPr>
              <a:t>answer:</a:t>
            </a:r>
            <a:r>
              <a:rPr lang="en-US" sz="1800" dirty="0">
                <a:latin typeface="Cambria" pitchFamily="18" charset="0"/>
              </a:rPr>
              <a:t> 42     </a:t>
            </a:r>
            <a:r>
              <a:rPr lang="en-US" sz="1800" dirty="0" smtClean="0">
                <a:latin typeface="Cambria" pitchFamily="18" charset="0"/>
              </a:rPr>
              <a:t>      </a:t>
            </a:r>
            <a:r>
              <a:rPr lang="en-US" sz="1800" b="1" dirty="0" smtClean="0">
                <a:solidFill>
                  <a:srgbClr val="0C0BC6"/>
                </a:solidFill>
                <a:latin typeface="Cambria" pitchFamily="18" charset="0"/>
              </a:rPr>
              <a:t>question</a:t>
            </a:r>
            <a:r>
              <a:rPr lang="en-US" sz="1800" b="1" dirty="0">
                <a:solidFill>
                  <a:srgbClr val="0C0BC6"/>
                </a:solidFill>
                <a:latin typeface="Cambria" pitchFamily="18" charset="0"/>
              </a:rPr>
              <a:t>:</a:t>
            </a:r>
            <a:r>
              <a:rPr lang="en-US" sz="1800" dirty="0">
                <a:latin typeface="Cambria" pitchFamily="18" charset="0"/>
              </a:rPr>
              <a:t> </a:t>
            </a:r>
            <a:r>
              <a:rPr lang="en-US" sz="1800" i="1" dirty="0">
                <a:latin typeface="Cambria" pitchFamily="18" charset="0"/>
              </a:rPr>
              <a:t>unknown</a:t>
            </a:r>
          </a:p>
        </p:txBody>
      </p:sp>
      <p:grpSp>
        <p:nvGrpSpPr>
          <p:cNvPr id="7" name="Group 11"/>
          <p:cNvGrpSpPr>
            <a:grpSpLocks/>
          </p:cNvGrpSpPr>
          <p:nvPr>
            <p:custDataLst>
              <p:tags r:id="rId1"/>
            </p:custDataLst>
          </p:nvPr>
        </p:nvGrpSpPr>
        <p:grpSpPr bwMode="auto">
          <a:xfrm>
            <a:off x="3517556" y="2408226"/>
            <a:ext cx="859808" cy="990600"/>
            <a:chOff x="2928" y="1051"/>
            <a:chExt cx="840" cy="957"/>
          </a:xfrm>
        </p:grpSpPr>
        <p:sp>
          <p:nvSpPr>
            <p:cNvPr id="8" name="Freeform 12"/>
            <p:cNvSpPr>
              <a:spLocks/>
            </p:cNvSpPr>
            <p:nvPr>
              <p:custDataLst>
                <p:tags r:id="rId2"/>
              </p:custDataLst>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9" name="Oval 13"/>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0" name="Oval 14"/>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 name="Oval 15"/>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Oval 16"/>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 name="Oval 17"/>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Oval 18"/>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Oval 19"/>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AutoShape 20"/>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7" name="Freeform 21"/>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8" name="Freeform 22"/>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9" name="Freeform 23"/>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0" name="Freeform 24"/>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1" name="Text Box 25"/>
          <p:cNvSpPr txBox="1">
            <a:spLocks noChangeArrowheads="1"/>
          </p:cNvSpPr>
          <p:nvPr/>
        </p:nvSpPr>
        <p:spPr bwMode="auto">
          <a:xfrm>
            <a:off x="4487833" y="2479588"/>
            <a:ext cx="17525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dirty="0" smtClean="0">
                <a:solidFill>
                  <a:srgbClr val="0B9520"/>
                </a:solidFill>
                <a:latin typeface="Cambria" pitchFamily="18" charset="0"/>
              </a:rPr>
              <a:t>Those zero-eyed aliens are a bit much… </a:t>
            </a:r>
            <a:endParaRPr lang="en-US" sz="1200" dirty="0">
              <a:solidFill>
                <a:srgbClr val="0B9520"/>
              </a:solidFill>
              <a:latin typeface="Cambria" pitchFamily="18" charset="0"/>
            </a:endParaRPr>
          </a:p>
        </p:txBody>
      </p:sp>
    </p:spTree>
    <p:extLst>
      <p:ext uri="{BB962C8B-B14F-4D97-AF65-F5344CB8AC3E}">
        <p14:creationId xmlns:p14="http://schemas.microsoft.com/office/powerpoint/2010/main" val="34561501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4495800" y="1524000"/>
            <a:ext cx="3886200" cy="1066800"/>
          </a:xfrm>
          <a:prstGeom prst="rect">
            <a:avLst/>
          </a:prstGeom>
          <a:solidFill>
            <a:srgbClr val="CAF5FB"/>
          </a:solidFill>
          <a:ln w="19050">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5603" name="Rectangle 3"/>
          <p:cNvSpPr>
            <a:spLocks noChangeArrowheads="1"/>
          </p:cNvSpPr>
          <p:nvPr/>
        </p:nvSpPr>
        <p:spPr bwMode="auto">
          <a:xfrm>
            <a:off x="4495800" y="2743200"/>
            <a:ext cx="3886200" cy="1066800"/>
          </a:xfrm>
          <a:prstGeom prst="rect">
            <a:avLst/>
          </a:prstGeom>
          <a:solidFill>
            <a:srgbClr val="CAF5FB"/>
          </a:solidFill>
          <a:ln w="19050">
            <a:solidFill>
              <a:srgbClr val="1E16E4"/>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5604" name="Rectangle 4"/>
          <p:cNvSpPr>
            <a:spLocks noChangeArrowheads="1"/>
          </p:cNvSpPr>
          <p:nvPr/>
        </p:nvSpPr>
        <p:spPr bwMode="auto">
          <a:xfrm>
            <a:off x="4495800" y="4114800"/>
            <a:ext cx="3886200" cy="1066800"/>
          </a:xfrm>
          <a:prstGeom prst="rect">
            <a:avLst/>
          </a:prstGeom>
          <a:solidFill>
            <a:srgbClr val="CAF5FB"/>
          </a:solidFill>
          <a:ln w="19050">
            <a:solidFill>
              <a:srgbClr val="067B0E"/>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5605" name="Text Box 8"/>
          <p:cNvSpPr txBox="1">
            <a:spLocks noChangeArrowheads="1"/>
          </p:cNvSpPr>
          <p:nvPr/>
        </p:nvSpPr>
        <p:spPr bwMode="auto">
          <a:xfrm>
            <a:off x="1295400" y="228600"/>
            <a:ext cx="6246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4000">
                <a:solidFill>
                  <a:srgbClr val="000000"/>
                </a:solidFill>
                <a:latin typeface="Cambria" pitchFamily="18" charset="0"/>
              </a:rPr>
              <a:t>Function </a:t>
            </a:r>
            <a:r>
              <a:rPr lang="en-US" sz="4000" b="1" i="1">
                <a:solidFill>
                  <a:srgbClr val="000000"/>
                </a:solidFill>
                <a:latin typeface="Cambria" pitchFamily="18" charset="0"/>
              </a:rPr>
              <a:t>stack</a:t>
            </a:r>
            <a:r>
              <a:rPr lang="en-US" sz="4000">
                <a:solidFill>
                  <a:srgbClr val="000000"/>
                </a:solidFill>
                <a:latin typeface="Cambria" pitchFamily="18" charset="0"/>
              </a:rPr>
              <a:t>ing</a:t>
            </a:r>
          </a:p>
        </p:txBody>
      </p:sp>
      <p:sp>
        <p:nvSpPr>
          <p:cNvPr id="29703" name="Text Box 9"/>
          <p:cNvSpPr txBox="1">
            <a:spLocks noChangeArrowheads="1"/>
          </p:cNvSpPr>
          <p:nvPr/>
        </p:nvSpPr>
        <p:spPr bwMode="auto">
          <a:xfrm>
            <a:off x="609600" y="2314575"/>
            <a:ext cx="3657600" cy="506413"/>
          </a:xfrm>
          <a:prstGeom prst="rect">
            <a:avLst/>
          </a:prstGeom>
          <a:noFill/>
          <a:ln w="9525">
            <a:noFill/>
            <a:miter lim="800000"/>
            <a:headEnd/>
            <a:tailEnd/>
          </a:ln>
        </p:spPr>
        <p:txBody>
          <a:bodyPr>
            <a:spAutoFit/>
          </a:bodyPr>
          <a:lstStyle/>
          <a:p>
            <a:pPr eaLnBrk="0" fontAlgn="base" hangingPunct="0">
              <a:lnSpc>
                <a:spcPct val="60000"/>
              </a:lnSpc>
              <a:spcBef>
                <a:spcPct val="50000"/>
              </a:spcBef>
              <a:spcAft>
                <a:spcPct val="0"/>
              </a:spcAft>
              <a:defRPr/>
            </a:pPr>
            <a:r>
              <a:rPr lang="en-US" sz="1600" b="1">
                <a:solidFill>
                  <a:srgbClr val="FFFFFF">
                    <a:lumMod val="65000"/>
                  </a:srgbClr>
                </a:solidFill>
                <a:latin typeface="Courier New" pitchFamily="49" charset="0"/>
              </a:rPr>
              <a:t>def f(x):</a:t>
            </a:r>
          </a:p>
          <a:p>
            <a:pPr eaLnBrk="0" fontAlgn="base" hangingPunct="0">
              <a:lnSpc>
                <a:spcPct val="60000"/>
              </a:lnSpc>
              <a:spcBef>
                <a:spcPct val="50000"/>
              </a:spcBef>
              <a:spcAft>
                <a:spcPct val="0"/>
              </a:spcAft>
              <a:defRPr/>
            </a:pPr>
            <a:r>
              <a:rPr lang="en-US" sz="1600" b="1">
                <a:solidFill>
                  <a:srgbClr val="FFFFFF">
                    <a:lumMod val="65000"/>
                  </a:srgbClr>
                </a:solidFill>
                <a:latin typeface="Courier New" pitchFamily="49" charset="0"/>
              </a:rPr>
              <a:t>    return 11*g(x) + g(x/2) </a:t>
            </a:r>
          </a:p>
        </p:txBody>
      </p:sp>
      <p:sp>
        <p:nvSpPr>
          <p:cNvPr id="29704" name="Text Box 10"/>
          <p:cNvSpPr txBox="1">
            <a:spLocks noChangeArrowheads="1"/>
          </p:cNvSpPr>
          <p:nvPr/>
        </p:nvSpPr>
        <p:spPr bwMode="auto">
          <a:xfrm>
            <a:off x="609600" y="3106738"/>
            <a:ext cx="2667000" cy="506412"/>
          </a:xfrm>
          <a:prstGeom prst="rect">
            <a:avLst/>
          </a:prstGeom>
          <a:noFill/>
          <a:ln w="9525">
            <a:noFill/>
            <a:miter lim="800000"/>
            <a:headEnd/>
            <a:tailEnd/>
          </a:ln>
        </p:spPr>
        <p:txBody>
          <a:bodyPr>
            <a:spAutoFit/>
          </a:bodyPr>
          <a:lstStyle/>
          <a:p>
            <a:pPr eaLnBrk="0" fontAlgn="base" hangingPunct="0">
              <a:lnSpc>
                <a:spcPct val="60000"/>
              </a:lnSpc>
              <a:spcBef>
                <a:spcPct val="50000"/>
              </a:spcBef>
              <a:spcAft>
                <a:spcPct val="0"/>
              </a:spcAft>
              <a:defRPr/>
            </a:pPr>
            <a:r>
              <a:rPr lang="en-US" sz="1600" b="1">
                <a:solidFill>
                  <a:srgbClr val="FFFFFF">
                    <a:lumMod val="65000"/>
                  </a:srgbClr>
                </a:solidFill>
                <a:latin typeface="Courier New" pitchFamily="49" charset="0"/>
              </a:rPr>
              <a:t>def g(x):</a:t>
            </a:r>
          </a:p>
          <a:p>
            <a:pPr eaLnBrk="0" fontAlgn="base" hangingPunct="0">
              <a:lnSpc>
                <a:spcPct val="60000"/>
              </a:lnSpc>
              <a:spcBef>
                <a:spcPct val="50000"/>
              </a:spcBef>
              <a:spcAft>
                <a:spcPct val="0"/>
              </a:spcAft>
              <a:defRPr/>
            </a:pPr>
            <a:r>
              <a:rPr lang="en-US" sz="1600" b="1">
                <a:solidFill>
                  <a:srgbClr val="FFFFFF">
                    <a:lumMod val="65000"/>
                  </a:srgbClr>
                </a:solidFill>
                <a:latin typeface="Courier New" pitchFamily="49" charset="0"/>
              </a:rPr>
              <a:t>    return -1 * x </a:t>
            </a:r>
          </a:p>
        </p:txBody>
      </p:sp>
      <p:sp>
        <p:nvSpPr>
          <p:cNvPr id="29705" name="Text Box 12"/>
          <p:cNvSpPr txBox="1">
            <a:spLocks noChangeArrowheads="1"/>
          </p:cNvSpPr>
          <p:nvPr/>
        </p:nvSpPr>
        <p:spPr bwMode="auto">
          <a:xfrm>
            <a:off x="609600" y="1524000"/>
            <a:ext cx="3276600" cy="506413"/>
          </a:xfrm>
          <a:prstGeom prst="rect">
            <a:avLst/>
          </a:prstGeom>
          <a:noFill/>
          <a:ln w="9525">
            <a:noFill/>
            <a:miter lim="800000"/>
            <a:headEnd/>
            <a:tailEnd/>
          </a:ln>
        </p:spPr>
        <p:txBody>
          <a:bodyPr>
            <a:spAutoFit/>
          </a:bodyPr>
          <a:lstStyle/>
          <a:p>
            <a:pPr eaLnBrk="0" fontAlgn="base" hangingPunct="0">
              <a:lnSpc>
                <a:spcPct val="60000"/>
              </a:lnSpc>
              <a:spcBef>
                <a:spcPct val="50000"/>
              </a:spcBef>
              <a:spcAft>
                <a:spcPct val="0"/>
              </a:spcAft>
              <a:defRPr/>
            </a:pPr>
            <a:r>
              <a:rPr lang="en-US" sz="1600" b="1">
                <a:solidFill>
                  <a:srgbClr val="FFFFFF">
                    <a:lumMod val="65000"/>
                  </a:srgbClr>
                </a:solidFill>
                <a:latin typeface="Courier New" pitchFamily="49" charset="0"/>
              </a:rPr>
              <a:t>def demo(x):</a:t>
            </a:r>
          </a:p>
          <a:p>
            <a:pPr eaLnBrk="0" fontAlgn="base" hangingPunct="0">
              <a:lnSpc>
                <a:spcPct val="60000"/>
              </a:lnSpc>
              <a:spcBef>
                <a:spcPct val="50000"/>
              </a:spcBef>
              <a:spcAft>
                <a:spcPct val="0"/>
              </a:spcAft>
              <a:defRPr/>
            </a:pPr>
            <a:r>
              <a:rPr lang="en-US" sz="1600" b="1">
                <a:solidFill>
                  <a:srgbClr val="FFFFFF">
                    <a:lumMod val="65000"/>
                  </a:srgbClr>
                </a:solidFill>
                <a:latin typeface="Courier New" pitchFamily="49" charset="0"/>
              </a:rPr>
              <a:t>    return x + f(x)  </a:t>
            </a:r>
          </a:p>
        </p:txBody>
      </p:sp>
      <p:sp>
        <p:nvSpPr>
          <p:cNvPr id="25609" name="Rectangle 13"/>
          <p:cNvSpPr>
            <a:spLocks noChangeArrowheads="1"/>
          </p:cNvSpPr>
          <p:nvPr/>
        </p:nvSpPr>
        <p:spPr bwMode="auto">
          <a:xfrm>
            <a:off x="4514850" y="1533525"/>
            <a:ext cx="671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000000"/>
                </a:solidFill>
                <a:latin typeface="Courier New" pitchFamily="49" charset="0"/>
              </a:rPr>
              <a:t>demo</a:t>
            </a:r>
          </a:p>
        </p:txBody>
      </p:sp>
      <p:sp>
        <p:nvSpPr>
          <p:cNvPr id="25610" name="Rectangle 14"/>
          <p:cNvSpPr>
            <a:spLocks noChangeArrowheads="1"/>
          </p:cNvSpPr>
          <p:nvPr/>
        </p:nvSpPr>
        <p:spPr bwMode="auto">
          <a:xfrm>
            <a:off x="4814888" y="1812925"/>
            <a:ext cx="915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000000"/>
                </a:solidFill>
                <a:latin typeface="Courier New" pitchFamily="49" charset="0"/>
              </a:rPr>
              <a:t>x = -4</a:t>
            </a:r>
          </a:p>
        </p:txBody>
      </p:sp>
      <p:sp>
        <p:nvSpPr>
          <p:cNvPr id="25611" name="Rectangle 15"/>
          <p:cNvSpPr>
            <a:spLocks noChangeArrowheads="1"/>
          </p:cNvSpPr>
          <p:nvPr/>
        </p:nvSpPr>
        <p:spPr bwMode="auto">
          <a:xfrm>
            <a:off x="4821238" y="2101850"/>
            <a:ext cx="2257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000000"/>
                </a:solidFill>
                <a:latin typeface="Courier New" pitchFamily="49" charset="0"/>
              </a:rPr>
              <a:t>return -4 + f(-4)</a:t>
            </a:r>
          </a:p>
        </p:txBody>
      </p:sp>
      <p:sp>
        <p:nvSpPr>
          <p:cNvPr id="25612" name="Rectangle 16"/>
          <p:cNvSpPr>
            <a:spLocks noChangeArrowheads="1"/>
          </p:cNvSpPr>
          <p:nvPr/>
        </p:nvSpPr>
        <p:spPr bwMode="auto">
          <a:xfrm>
            <a:off x="4572000" y="2743200"/>
            <a:ext cx="30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1E16E4"/>
                </a:solidFill>
                <a:latin typeface="Courier New" pitchFamily="49" charset="0"/>
              </a:rPr>
              <a:t>f</a:t>
            </a:r>
          </a:p>
        </p:txBody>
      </p:sp>
      <p:sp>
        <p:nvSpPr>
          <p:cNvPr id="25613" name="Rectangle 17"/>
          <p:cNvSpPr>
            <a:spLocks noChangeArrowheads="1"/>
          </p:cNvSpPr>
          <p:nvPr/>
        </p:nvSpPr>
        <p:spPr bwMode="auto">
          <a:xfrm>
            <a:off x="4572000" y="4191000"/>
            <a:ext cx="30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067B0E"/>
                </a:solidFill>
                <a:latin typeface="Courier New" pitchFamily="49" charset="0"/>
              </a:rPr>
              <a:t>g</a:t>
            </a:r>
          </a:p>
        </p:txBody>
      </p:sp>
      <p:sp>
        <p:nvSpPr>
          <p:cNvPr id="25614" name="Rectangle 18"/>
          <p:cNvSpPr>
            <a:spLocks noChangeArrowheads="1"/>
          </p:cNvSpPr>
          <p:nvPr/>
        </p:nvSpPr>
        <p:spPr bwMode="auto">
          <a:xfrm>
            <a:off x="4816475" y="2987675"/>
            <a:ext cx="915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000000"/>
                </a:solidFill>
                <a:latin typeface="Courier New" pitchFamily="49" charset="0"/>
              </a:rPr>
              <a:t>x = -4</a:t>
            </a:r>
          </a:p>
        </p:txBody>
      </p:sp>
      <p:sp>
        <p:nvSpPr>
          <p:cNvPr id="25615" name="Rectangle 19"/>
          <p:cNvSpPr>
            <a:spLocks noChangeArrowheads="1"/>
          </p:cNvSpPr>
          <p:nvPr/>
        </p:nvSpPr>
        <p:spPr bwMode="auto">
          <a:xfrm>
            <a:off x="4822825" y="3276600"/>
            <a:ext cx="3111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000000"/>
                </a:solidFill>
                <a:latin typeface="Courier New" pitchFamily="49" charset="0"/>
              </a:rPr>
              <a:t>return 11* 4   + g(-4/2)</a:t>
            </a:r>
          </a:p>
        </p:txBody>
      </p:sp>
      <p:sp>
        <p:nvSpPr>
          <p:cNvPr id="25616" name="Rectangle 20"/>
          <p:cNvSpPr>
            <a:spLocks noChangeArrowheads="1"/>
          </p:cNvSpPr>
          <p:nvPr/>
        </p:nvSpPr>
        <p:spPr bwMode="auto">
          <a:xfrm>
            <a:off x="4816475" y="4403725"/>
            <a:ext cx="915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000000"/>
                </a:solidFill>
                <a:latin typeface="Courier New" pitchFamily="49" charset="0"/>
              </a:rPr>
              <a:t>x = -2</a:t>
            </a:r>
          </a:p>
        </p:txBody>
      </p:sp>
      <p:sp>
        <p:nvSpPr>
          <p:cNvPr id="25617" name="Rectangle 21"/>
          <p:cNvSpPr>
            <a:spLocks noChangeArrowheads="1"/>
          </p:cNvSpPr>
          <p:nvPr/>
        </p:nvSpPr>
        <p:spPr bwMode="auto">
          <a:xfrm>
            <a:off x="4822825" y="4692650"/>
            <a:ext cx="2012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000000"/>
                </a:solidFill>
                <a:latin typeface="Courier New" pitchFamily="49" charset="0"/>
              </a:rPr>
              <a:t>return  -1 * -2</a:t>
            </a:r>
          </a:p>
        </p:txBody>
      </p:sp>
      <p:sp>
        <p:nvSpPr>
          <p:cNvPr id="25618" name="Oval 22"/>
          <p:cNvSpPr>
            <a:spLocks noChangeArrowheads="1"/>
          </p:cNvSpPr>
          <p:nvPr/>
        </p:nvSpPr>
        <p:spPr bwMode="auto">
          <a:xfrm>
            <a:off x="5659438" y="4679950"/>
            <a:ext cx="1298575" cy="365125"/>
          </a:xfrm>
          <a:prstGeom prst="ellipse">
            <a:avLst/>
          </a:prstGeom>
          <a:noFill/>
          <a:ln w="19050">
            <a:solidFill>
              <a:srgbClr val="067B0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25619" name="Rectangle 23"/>
          <p:cNvSpPr>
            <a:spLocks noChangeArrowheads="1"/>
          </p:cNvSpPr>
          <p:nvPr/>
        </p:nvSpPr>
        <p:spPr bwMode="auto">
          <a:xfrm>
            <a:off x="7283450" y="4692650"/>
            <a:ext cx="428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a:solidFill>
                  <a:srgbClr val="067B0E"/>
                </a:solidFill>
                <a:latin typeface="Courier New" pitchFamily="49" charset="0"/>
              </a:rPr>
              <a:t> 2</a:t>
            </a:r>
          </a:p>
        </p:txBody>
      </p:sp>
      <p:sp>
        <p:nvSpPr>
          <p:cNvPr id="25620" name="Line 24"/>
          <p:cNvSpPr>
            <a:spLocks noChangeShapeType="1"/>
          </p:cNvSpPr>
          <p:nvPr/>
        </p:nvSpPr>
        <p:spPr bwMode="auto">
          <a:xfrm flipV="1">
            <a:off x="7537450" y="3617913"/>
            <a:ext cx="0" cy="1057275"/>
          </a:xfrm>
          <a:prstGeom prst="line">
            <a:avLst/>
          </a:prstGeom>
          <a:noFill/>
          <a:ln w="19050">
            <a:solidFill>
              <a:srgbClr val="067B0E"/>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25621" name="Rectangle 25"/>
          <p:cNvSpPr>
            <a:spLocks noChangeArrowheads="1"/>
          </p:cNvSpPr>
          <p:nvPr/>
        </p:nvSpPr>
        <p:spPr bwMode="auto">
          <a:xfrm>
            <a:off x="6311900" y="2128838"/>
            <a:ext cx="712788" cy="304800"/>
          </a:xfrm>
          <a:prstGeom prst="rect">
            <a:avLst/>
          </a:prstGeom>
          <a:noFill/>
          <a:ln w="19050">
            <a:solidFill>
              <a:srgbClr val="1E16E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25622" name="Rectangle 26"/>
          <p:cNvSpPr>
            <a:spLocks noChangeArrowheads="1"/>
          </p:cNvSpPr>
          <p:nvPr/>
        </p:nvSpPr>
        <p:spPr bwMode="auto">
          <a:xfrm>
            <a:off x="6932613" y="3313113"/>
            <a:ext cx="969962" cy="304800"/>
          </a:xfrm>
          <a:prstGeom prst="rect">
            <a:avLst/>
          </a:prstGeom>
          <a:noFill/>
          <a:ln w="19050">
            <a:solidFill>
              <a:srgbClr val="067B0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25623" name="Line 27"/>
          <p:cNvSpPr>
            <a:spLocks noChangeShapeType="1"/>
          </p:cNvSpPr>
          <p:nvPr/>
        </p:nvSpPr>
        <p:spPr bwMode="auto">
          <a:xfrm flipV="1">
            <a:off x="6959600" y="4852988"/>
            <a:ext cx="342900" cy="4762"/>
          </a:xfrm>
          <a:prstGeom prst="line">
            <a:avLst/>
          </a:prstGeom>
          <a:noFill/>
          <a:ln w="19050">
            <a:solidFill>
              <a:srgbClr val="067B0E"/>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29721" name="Text Box 28"/>
          <p:cNvSpPr txBox="1">
            <a:spLocks noChangeArrowheads="1"/>
          </p:cNvSpPr>
          <p:nvPr/>
        </p:nvSpPr>
        <p:spPr bwMode="auto">
          <a:xfrm>
            <a:off x="762000" y="5791200"/>
            <a:ext cx="1600200" cy="244475"/>
          </a:xfrm>
          <a:prstGeom prst="rect">
            <a:avLst/>
          </a:prstGeom>
          <a:noFill/>
          <a:ln w="9525">
            <a:noFill/>
            <a:miter lim="800000"/>
            <a:headEnd/>
            <a:tailEnd/>
          </a:ln>
        </p:spPr>
        <p:txBody>
          <a:bodyPr>
            <a:spAutoFit/>
          </a:bodyPr>
          <a:lstStyle/>
          <a:p>
            <a:pPr eaLnBrk="0" fontAlgn="base" hangingPunct="0">
              <a:spcBef>
                <a:spcPct val="50000"/>
              </a:spcBef>
              <a:spcAft>
                <a:spcPct val="0"/>
              </a:spcAft>
              <a:defRPr/>
            </a:pPr>
            <a:endParaRPr lang="en-US" sz="1000">
              <a:solidFill>
                <a:srgbClr val="FFFFFF">
                  <a:lumMod val="65000"/>
                </a:srgbClr>
              </a:solidFill>
            </a:endParaRPr>
          </a:p>
        </p:txBody>
      </p:sp>
      <p:sp>
        <p:nvSpPr>
          <p:cNvPr id="25625" name="AutoShape 29"/>
          <p:cNvSpPr>
            <a:spLocks noChangeArrowheads="1"/>
          </p:cNvSpPr>
          <p:nvPr/>
        </p:nvSpPr>
        <p:spPr bwMode="auto">
          <a:xfrm>
            <a:off x="6553200" y="2438400"/>
            <a:ext cx="228600" cy="533400"/>
          </a:xfrm>
          <a:prstGeom prst="downArrow">
            <a:avLst>
              <a:gd name="adj1" fmla="val 30556"/>
              <a:gd name="adj2" fmla="val 65139"/>
            </a:avLst>
          </a:prstGeom>
          <a:solidFill>
            <a:srgbClr val="0C0BC6"/>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5626" name="AutoShape 30"/>
          <p:cNvSpPr>
            <a:spLocks noChangeArrowheads="1"/>
          </p:cNvSpPr>
          <p:nvPr/>
        </p:nvSpPr>
        <p:spPr bwMode="auto">
          <a:xfrm>
            <a:off x="6999288" y="3614738"/>
            <a:ext cx="341312" cy="836612"/>
          </a:xfrm>
          <a:prstGeom prst="downArrow">
            <a:avLst>
              <a:gd name="adj1" fmla="val 30556"/>
              <a:gd name="adj2" fmla="val 68428"/>
            </a:avLst>
          </a:prstGeom>
          <a:solidFill>
            <a:srgbClr val="0FB126"/>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5628" name="Text Box 33"/>
          <p:cNvSpPr txBox="1">
            <a:spLocks noChangeArrowheads="1"/>
          </p:cNvSpPr>
          <p:nvPr/>
        </p:nvSpPr>
        <p:spPr bwMode="auto">
          <a:xfrm>
            <a:off x="765175" y="5486400"/>
            <a:ext cx="7769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dirty="0">
                <a:solidFill>
                  <a:srgbClr val="9103B9"/>
                </a:solidFill>
                <a:latin typeface="Cambria" pitchFamily="18" charset="0"/>
              </a:rPr>
              <a:t>(1) keeps separate variables for each function call…</a:t>
            </a:r>
          </a:p>
        </p:txBody>
      </p:sp>
      <p:sp>
        <p:nvSpPr>
          <p:cNvPr id="25629" name="Text Box 34"/>
          <p:cNvSpPr txBox="1">
            <a:spLocks noChangeArrowheads="1"/>
          </p:cNvSpPr>
          <p:nvPr/>
        </p:nvSpPr>
        <p:spPr bwMode="auto">
          <a:xfrm>
            <a:off x="765175" y="6096000"/>
            <a:ext cx="7235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a:solidFill>
                  <a:srgbClr val="9103B9"/>
                </a:solidFill>
                <a:latin typeface="Cambria" pitchFamily="18" charset="0"/>
              </a:rPr>
              <a:t>(2) remembers where to send results back to…</a:t>
            </a:r>
          </a:p>
        </p:txBody>
      </p:sp>
      <p:sp>
        <p:nvSpPr>
          <p:cNvPr id="25631" name="Rectangle 36"/>
          <p:cNvSpPr>
            <a:spLocks noChangeArrowheads="1"/>
          </p:cNvSpPr>
          <p:nvPr/>
        </p:nvSpPr>
        <p:spPr bwMode="auto">
          <a:xfrm>
            <a:off x="429834" y="4038600"/>
            <a:ext cx="310219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fontAlgn="base" hangingPunct="0">
              <a:spcBef>
                <a:spcPct val="0"/>
              </a:spcBef>
              <a:spcAft>
                <a:spcPct val="0"/>
              </a:spcAft>
            </a:pPr>
            <a:r>
              <a:rPr lang="en-US" sz="4200" b="1" dirty="0">
                <a:solidFill>
                  <a:srgbClr val="9103B9"/>
                </a:solidFill>
                <a:latin typeface="Cambria" pitchFamily="18" charset="0"/>
              </a:rPr>
              <a:t>"The </a:t>
            </a:r>
            <a:r>
              <a:rPr lang="en-US" sz="4200" b="1" dirty="0">
                <a:solidFill>
                  <a:srgbClr val="9103B9"/>
                </a:solidFill>
                <a:latin typeface="Cambria" pitchFamily="18" charset="0"/>
              </a:rPr>
              <a:t>stack"</a:t>
            </a:r>
            <a:endParaRPr lang="en-US" sz="4200" b="1" dirty="0">
              <a:solidFill>
                <a:srgbClr val="000000"/>
              </a:solidFill>
              <a:latin typeface="Cambria" pitchFamily="18" charset="0"/>
            </a:endParaRPr>
          </a:p>
        </p:txBody>
      </p:sp>
      <p:sp>
        <p:nvSpPr>
          <p:cNvPr id="2" name="Rectangle 1"/>
          <p:cNvSpPr/>
          <p:nvPr/>
        </p:nvSpPr>
        <p:spPr>
          <a:xfrm>
            <a:off x="402327" y="4814242"/>
            <a:ext cx="3254737" cy="461665"/>
          </a:xfrm>
          <a:prstGeom prst="rect">
            <a:avLst/>
          </a:prstGeom>
        </p:spPr>
        <p:txBody>
          <a:bodyPr wrap="none">
            <a:spAutoFit/>
          </a:bodyPr>
          <a:lstStyle/>
          <a:p>
            <a:pPr algn="ctr" eaLnBrk="0" fontAlgn="base" hangingPunct="0">
              <a:spcBef>
                <a:spcPct val="0"/>
              </a:spcBef>
              <a:spcAft>
                <a:spcPct val="0"/>
              </a:spcAft>
            </a:pPr>
            <a:r>
              <a:rPr lang="en-US" sz="2400" dirty="0">
                <a:solidFill>
                  <a:srgbClr val="9103B9"/>
                </a:solidFill>
                <a:latin typeface="Cambria" pitchFamily="18" charset="0"/>
              </a:rPr>
              <a:t>is a </a:t>
            </a:r>
            <a:r>
              <a:rPr lang="en-US" sz="2400" b="1" dirty="0">
                <a:solidFill>
                  <a:srgbClr val="9103B9"/>
                </a:solidFill>
                <a:latin typeface="Cambria" pitchFamily="18" charset="0"/>
              </a:rPr>
              <a:t>memory area </a:t>
            </a:r>
            <a:r>
              <a:rPr lang="en-US" sz="2400" dirty="0">
                <a:solidFill>
                  <a:srgbClr val="9103B9"/>
                </a:solidFill>
                <a:latin typeface="Cambria" pitchFamily="18" charset="0"/>
              </a:rPr>
              <a:t>that</a:t>
            </a:r>
            <a:endParaRPr lang="en-US" sz="2400" dirty="0">
              <a:solidFill>
                <a:srgbClr val="000000"/>
              </a:solidFill>
            </a:endParaRPr>
          </a:p>
        </p:txBody>
      </p:sp>
      <p:sp>
        <p:nvSpPr>
          <p:cNvPr id="33" name="Rounded Rectangle 35"/>
          <p:cNvSpPr>
            <a:spLocks noChangeArrowheads="1"/>
          </p:cNvSpPr>
          <p:nvPr/>
        </p:nvSpPr>
        <p:spPr bwMode="auto">
          <a:xfrm>
            <a:off x="5410200" y="2121959"/>
            <a:ext cx="3505200" cy="2468562"/>
          </a:xfrm>
          <a:prstGeom prst="roundRect">
            <a:avLst>
              <a:gd name="adj" fmla="val 16667"/>
            </a:avLst>
          </a:prstGeom>
          <a:solidFill>
            <a:srgbClr val="FFCCFF"/>
          </a:solidFill>
          <a:ln w="9525" algn="ctr">
            <a:noFill/>
            <a:round/>
            <a:headEnd/>
            <a:tailEnd/>
          </a:ln>
        </p:spPr>
        <p:txBody>
          <a:bodyPr/>
          <a:lstStyle/>
          <a:p>
            <a:pPr algn="ctr" eaLnBrk="0" fontAlgn="base" hangingPunct="0">
              <a:spcBef>
                <a:spcPct val="0"/>
              </a:spcBef>
              <a:spcAft>
                <a:spcPct val="0"/>
              </a:spcAft>
            </a:pPr>
            <a:r>
              <a:rPr lang="en-US" sz="7200" dirty="0">
                <a:solidFill>
                  <a:srgbClr val="000000"/>
                </a:solidFill>
                <a:latin typeface="Cambria" pitchFamily="18" charset="0"/>
              </a:rPr>
              <a:t>the stack</a:t>
            </a:r>
          </a:p>
        </p:txBody>
      </p:sp>
      <p:sp>
        <p:nvSpPr>
          <p:cNvPr id="34" name="Line 31"/>
          <p:cNvSpPr>
            <a:spLocks noChangeShapeType="1"/>
          </p:cNvSpPr>
          <p:nvPr/>
        </p:nvSpPr>
        <p:spPr bwMode="auto">
          <a:xfrm>
            <a:off x="5732463" y="1530174"/>
            <a:ext cx="0" cy="3640137"/>
          </a:xfrm>
          <a:prstGeom prst="line">
            <a:avLst/>
          </a:prstGeom>
          <a:noFill/>
          <a:ln w="76200">
            <a:solidFill>
              <a:srgbClr val="9103B9"/>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5" name="TextBox 34"/>
          <p:cNvSpPr txBox="1"/>
          <p:nvPr/>
        </p:nvSpPr>
        <p:spPr>
          <a:xfrm>
            <a:off x="6705599" y="1584446"/>
            <a:ext cx="1619955" cy="461665"/>
          </a:xfrm>
          <a:prstGeom prst="rect">
            <a:avLst/>
          </a:prstGeom>
          <a:solidFill>
            <a:schemeClr val="bg1">
              <a:lumMod val="95000"/>
            </a:schemeClr>
          </a:solidFill>
        </p:spPr>
        <p:txBody>
          <a:bodyPr wrap="square" rtlCol="0">
            <a:spAutoFit/>
          </a:bodyPr>
          <a:lstStyle/>
          <a:p>
            <a:pPr algn="ctr" eaLnBrk="0" fontAlgn="base" hangingPunct="0">
              <a:spcBef>
                <a:spcPct val="0"/>
              </a:spcBef>
              <a:spcAft>
                <a:spcPct val="0"/>
              </a:spcAft>
            </a:pPr>
            <a:r>
              <a:rPr lang="en-US" sz="2400" dirty="0">
                <a:solidFill>
                  <a:srgbClr val="000000"/>
                </a:solidFill>
                <a:latin typeface="Calibri" panose="020F0502020204030204" pitchFamily="34" charset="0"/>
              </a:rPr>
              <a:t>stack frame</a:t>
            </a:r>
            <a:endParaRPr lang="en-US" sz="2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5182549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77305" y="228600"/>
            <a:ext cx="8269287"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4200" b="1" dirty="0">
                <a:solidFill>
                  <a:srgbClr val="000000"/>
                </a:solidFill>
                <a:latin typeface="Courier New" pitchFamily="49" charset="0"/>
              </a:rPr>
              <a:t>return  </a:t>
            </a:r>
            <a:r>
              <a:rPr lang="en-US" sz="4200" dirty="0">
                <a:solidFill>
                  <a:srgbClr val="000000"/>
                </a:solidFill>
                <a:latin typeface="Times" pitchFamily="-106" charset="0"/>
              </a:rPr>
              <a:t> </a:t>
            </a:r>
            <a:r>
              <a:rPr lang="en-US" sz="4200" b="1" dirty="0">
                <a:solidFill>
                  <a:srgbClr val="000000"/>
                </a:solidFill>
                <a:latin typeface="Cambria" pitchFamily="18" charset="0"/>
              </a:rPr>
              <a:t>&gt;</a:t>
            </a:r>
            <a:r>
              <a:rPr lang="en-US" sz="4200" dirty="0" smtClean="0">
                <a:solidFill>
                  <a:srgbClr val="000000"/>
                </a:solidFill>
                <a:latin typeface="Times" pitchFamily="-106" charset="0"/>
              </a:rPr>
              <a:t>        </a:t>
            </a:r>
            <a:r>
              <a:rPr lang="en-US" sz="4200" b="1" dirty="0">
                <a:solidFill>
                  <a:srgbClr val="000000"/>
                </a:solidFill>
                <a:latin typeface="Courier New" pitchFamily="49" charset="0"/>
              </a:rPr>
              <a:t>print</a:t>
            </a:r>
            <a:endParaRPr lang="en-US" sz="4200" dirty="0">
              <a:solidFill>
                <a:srgbClr val="000000"/>
              </a:solidFill>
              <a:latin typeface="Times" pitchFamily="-106" charset="0"/>
            </a:endParaRPr>
          </a:p>
        </p:txBody>
      </p:sp>
      <p:sp>
        <p:nvSpPr>
          <p:cNvPr id="26627" name="Rectangle 6"/>
          <p:cNvSpPr>
            <a:spLocks noChangeArrowheads="1"/>
          </p:cNvSpPr>
          <p:nvPr/>
        </p:nvSpPr>
        <p:spPr bwMode="auto">
          <a:xfrm>
            <a:off x="381000" y="3290888"/>
            <a:ext cx="4448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2400" b="1">
                <a:solidFill>
                  <a:srgbClr val="000000"/>
                </a:solidFill>
                <a:latin typeface="Courier New" pitchFamily="49" charset="0"/>
              </a:rPr>
              <a:t>&gt;&gt;&gt; </a:t>
            </a:r>
            <a:r>
              <a:rPr lang="en-US" sz="2400" b="1">
                <a:solidFill>
                  <a:srgbClr val="0C0BC6"/>
                </a:solidFill>
                <a:latin typeface="Courier New" pitchFamily="49" charset="0"/>
              </a:rPr>
              <a:t>ans = dbl(21)</a:t>
            </a:r>
            <a:endParaRPr lang="en-US" sz="2400" b="1">
              <a:solidFill>
                <a:srgbClr val="000000"/>
              </a:solidFill>
              <a:latin typeface="Courier New" pitchFamily="49" charset="0"/>
            </a:endParaRPr>
          </a:p>
        </p:txBody>
      </p:sp>
      <p:sp>
        <p:nvSpPr>
          <p:cNvPr id="26628" name="Text Box 7"/>
          <p:cNvSpPr txBox="1">
            <a:spLocks noChangeArrowheads="1"/>
          </p:cNvSpPr>
          <p:nvPr/>
        </p:nvSpPr>
        <p:spPr bwMode="auto">
          <a:xfrm>
            <a:off x="304800" y="1646238"/>
            <a:ext cx="411480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lnSpc>
                <a:spcPct val="70000"/>
              </a:lnSpc>
              <a:spcBef>
                <a:spcPct val="50000"/>
              </a:spcBef>
              <a:spcAft>
                <a:spcPct val="0"/>
              </a:spcAft>
            </a:pPr>
            <a:r>
              <a:rPr lang="en-US" b="1" dirty="0" err="1">
                <a:solidFill>
                  <a:srgbClr val="FF890C"/>
                </a:solidFill>
                <a:latin typeface="Courier New" pitchFamily="49" charset="0"/>
              </a:rPr>
              <a:t>def</a:t>
            </a:r>
            <a:r>
              <a:rPr lang="en-US" b="1" dirty="0">
                <a:solidFill>
                  <a:srgbClr val="000000"/>
                </a:solidFill>
                <a:latin typeface="Courier New" pitchFamily="49" charset="0"/>
              </a:rPr>
              <a:t> </a:t>
            </a:r>
            <a:r>
              <a:rPr lang="en-US" b="1" dirty="0" err="1">
                <a:solidFill>
                  <a:srgbClr val="000000"/>
                </a:solidFill>
                <a:latin typeface="Courier New" pitchFamily="49" charset="0"/>
              </a:rPr>
              <a:t>dbl</a:t>
            </a:r>
            <a:r>
              <a:rPr lang="en-US" b="1" dirty="0">
                <a:solidFill>
                  <a:srgbClr val="000000"/>
                </a:solidFill>
                <a:latin typeface="Courier New" pitchFamily="49" charset="0"/>
              </a:rPr>
              <a:t>(x):</a:t>
            </a:r>
          </a:p>
          <a:p>
            <a:pPr eaLnBrk="0" fontAlgn="base" hangingPunct="0">
              <a:lnSpc>
                <a:spcPct val="70000"/>
              </a:lnSpc>
              <a:spcBef>
                <a:spcPct val="50000"/>
              </a:spcBef>
              <a:spcAft>
                <a:spcPct val="0"/>
              </a:spcAft>
            </a:pPr>
            <a:r>
              <a:rPr lang="en-US" b="1" dirty="0">
                <a:solidFill>
                  <a:srgbClr val="000000"/>
                </a:solidFill>
                <a:latin typeface="Courier New" pitchFamily="49" charset="0"/>
              </a:rPr>
              <a:t>    </a:t>
            </a:r>
            <a:r>
              <a:rPr lang="en-US" b="1" dirty="0">
                <a:solidFill>
                  <a:srgbClr val="009600"/>
                </a:solidFill>
                <a:latin typeface="Courier New" pitchFamily="49" charset="0"/>
              </a:rPr>
              <a:t>""" </a:t>
            </a:r>
            <a:r>
              <a:rPr lang="en-US" b="1" dirty="0" err="1">
                <a:solidFill>
                  <a:srgbClr val="009600"/>
                </a:solidFill>
                <a:latin typeface="Courier New" pitchFamily="49" charset="0"/>
              </a:rPr>
              <a:t>dbls</a:t>
            </a:r>
            <a:r>
              <a:rPr lang="en-US" b="1" dirty="0">
                <a:solidFill>
                  <a:srgbClr val="009600"/>
                </a:solidFill>
                <a:latin typeface="Courier New" pitchFamily="49" charset="0"/>
              </a:rPr>
              <a:t> x? """</a:t>
            </a:r>
          </a:p>
          <a:p>
            <a:pPr eaLnBrk="0" fontAlgn="base" hangingPunct="0">
              <a:lnSpc>
                <a:spcPct val="70000"/>
              </a:lnSpc>
              <a:spcBef>
                <a:spcPct val="50000"/>
              </a:spcBef>
              <a:spcAft>
                <a:spcPct val="0"/>
              </a:spcAft>
            </a:pPr>
            <a:r>
              <a:rPr lang="en-US" b="1" dirty="0">
                <a:solidFill>
                  <a:srgbClr val="000000"/>
                </a:solidFill>
                <a:latin typeface="Courier New" pitchFamily="49" charset="0"/>
              </a:rPr>
              <a:t>    </a:t>
            </a:r>
            <a:r>
              <a:rPr lang="en-US" b="1" dirty="0">
                <a:solidFill>
                  <a:srgbClr val="7030A0"/>
                </a:solidFill>
                <a:latin typeface="Courier New" pitchFamily="49" charset="0"/>
              </a:rPr>
              <a:t>return</a:t>
            </a:r>
            <a:r>
              <a:rPr lang="en-US" b="1" dirty="0">
                <a:solidFill>
                  <a:srgbClr val="000000"/>
                </a:solidFill>
                <a:latin typeface="Courier New" pitchFamily="49" charset="0"/>
              </a:rPr>
              <a:t> 2*x</a:t>
            </a:r>
          </a:p>
        </p:txBody>
      </p:sp>
      <p:sp>
        <p:nvSpPr>
          <p:cNvPr id="26629" name="Text Box 8"/>
          <p:cNvSpPr txBox="1">
            <a:spLocks noChangeArrowheads="1"/>
          </p:cNvSpPr>
          <p:nvPr/>
        </p:nvSpPr>
        <p:spPr bwMode="auto">
          <a:xfrm>
            <a:off x="4800600" y="1646238"/>
            <a:ext cx="411480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lnSpc>
                <a:spcPct val="70000"/>
              </a:lnSpc>
              <a:spcBef>
                <a:spcPct val="50000"/>
              </a:spcBef>
              <a:spcAft>
                <a:spcPct val="0"/>
              </a:spcAft>
            </a:pPr>
            <a:r>
              <a:rPr lang="en-US" b="1" dirty="0" err="1">
                <a:solidFill>
                  <a:srgbClr val="FF890C"/>
                </a:solidFill>
                <a:latin typeface="Courier New" pitchFamily="49" charset="0"/>
              </a:rPr>
              <a:t>def</a:t>
            </a:r>
            <a:r>
              <a:rPr lang="en-US" b="1" dirty="0">
                <a:solidFill>
                  <a:srgbClr val="000000"/>
                </a:solidFill>
                <a:latin typeface="Courier New" pitchFamily="49" charset="0"/>
              </a:rPr>
              <a:t> </a:t>
            </a:r>
            <a:r>
              <a:rPr lang="en-US" b="1" dirty="0" err="1">
                <a:solidFill>
                  <a:srgbClr val="000000"/>
                </a:solidFill>
                <a:latin typeface="Courier New" pitchFamily="49" charset="0"/>
              </a:rPr>
              <a:t>dblPR</a:t>
            </a:r>
            <a:r>
              <a:rPr lang="en-US" b="1" dirty="0">
                <a:solidFill>
                  <a:srgbClr val="000000"/>
                </a:solidFill>
                <a:latin typeface="Courier New" pitchFamily="49" charset="0"/>
              </a:rPr>
              <a:t>(x):</a:t>
            </a:r>
          </a:p>
          <a:p>
            <a:pPr eaLnBrk="0" fontAlgn="base" hangingPunct="0">
              <a:lnSpc>
                <a:spcPct val="70000"/>
              </a:lnSpc>
              <a:spcBef>
                <a:spcPct val="50000"/>
              </a:spcBef>
              <a:spcAft>
                <a:spcPct val="0"/>
              </a:spcAft>
            </a:pPr>
            <a:r>
              <a:rPr lang="en-US" b="1" dirty="0">
                <a:solidFill>
                  <a:srgbClr val="000000"/>
                </a:solidFill>
                <a:latin typeface="Courier New" pitchFamily="49" charset="0"/>
              </a:rPr>
              <a:t>    </a:t>
            </a:r>
            <a:r>
              <a:rPr lang="en-US" b="1" dirty="0">
                <a:solidFill>
                  <a:srgbClr val="009600"/>
                </a:solidFill>
                <a:latin typeface="Courier New" pitchFamily="49" charset="0"/>
              </a:rPr>
              <a:t>""" </a:t>
            </a:r>
            <a:r>
              <a:rPr lang="en-US" b="1" dirty="0" err="1">
                <a:solidFill>
                  <a:srgbClr val="009600"/>
                </a:solidFill>
                <a:latin typeface="Courier New" pitchFamily="49" charset="0"/>
              </a:rPr>
              <a:t>dbls</a:t>
            </a:r>
            <a:r>
              <a:rPr lang="en-US" b="1" dirty="0">
                <a:solidFill>
                  <a:srgbClr val="009600"/>
                </a:solidFill>
                <a:latin typeface="Courier New" pitchFamily="49" charset="0"/>
              </a:rPr>
              <a:t> x? """</a:t>
            </a:r>
          </a:p>
          <a:p>
            <a:pPr eaLnBrk="0" fontAlgn="base" hangingPunct="0">
              <a:lnSpc>
                <a:spcPct val="70000"/>
              </a:lnSpc>
              <a:spcBef>
                <a:spcPct val="50000"/>
              </a:spcBef>
              <a:spcAft>
                <a:spcPct val="0"/>
              </a:spcAft>
            </a:pPr>
            <a:r>
              <a:rPr lang="en-US" b="1" dirty="0">
                <a:solidFill>
                  <a:srgbClr val="000000"/>
                </a:solidFill>
                <a:latin typeface="Courier New" pitchFamily="49" charset="0"/>
              </a:rPr>
              <a:t>   </a:t>
            </a:r>
            <a:r>
              <a:rPr lang="en-US" b="1" dirty="0">
                <a:solidFill>
                  <a:srgbClr val="FF9900"/>
                </a:solidFill>
                <a:latin typeface="Courier New" pitchFamily="49" charset="0"/>
              </a:rPr>
              <a:t> print </a:t>
            </a:r>
            <a:r>
              <a:rPr lang="en-US" b="1" dirty="0">
                <a:solidFill>
                  <a:srgbClr val="000000"/>
                </a:solidFill>
                <a:latin typeface="Courier New" pitchFamily="49" charset="0"/>
              </a:rPr>
              <a:t>2*x</a:t>
            </a:r>
          </a:p>
        </p:txBody>
      </p:sp>
      <p:sp>
        <p:nvSpPr>
          <p:cNvPr id="26630" name="Rectangle 9"/>
          <p:cNvSpPr>
            <a:spLocks noChangeArrowheads="1"/>
          </p:cNvSpPr>
          <p:nvPr/>
        </p:nvSpPr>
        <p:spPr bwMode="auto">
          <a:xfrm>
            <a:off x="4856163" y="3290888"/>
            <a:ext cx="39068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2400" b="1">
                <a:solidFill>
                  <a:srgbClr val="000000"/>
                </a:solidFill>
                <a:latin typeface="Courier New" pitchFamily="49" charset="0"/>
              </a:rPr>
              <a:t>&gt;&gt;&gt; </a:t>
            </a:r>
            <a:r>
              <a:rPr lang="en-US" sz="2400" b="1">
                <a:solidFill>
                  <a:srgbClr val="0C0BC6"/>
                </a:solidFill>
                <a:latin typeface="Courier New" pitchFamily="49" charset="0"/>
              </a:rPr>
              <a:t>ans = dblPR(21)</a:t>
            </a:r>
            <a:endParaRPr lang="en-US" sz="2400" b="1">
              <a:solidFill>
                <a:srgbClr val="000000"/>
              </a:solidFill>
              <a:latin typeface="Courier New" pitchFamily="49" charset="0"/>
            </a:endParaRPr>
          </a:p>
        </p:txBody>
      </p:sp>
      <p:cxnSp>
        <p:nvCxnSpPr>
          <p:cNvPr id="26634" name="Straight Connector 2"/>
          <p:cNvCxnSpPr>
            <a:cxnSpLocks noChangeShapeType="1"/>
          </p:cNvCxnSpPr>
          <p:nvPr/>
        </p:nvCxnSpPr>
        <p:spPr bwMode="auto">
          <a:xfrm>
            <a:off x="4419600" y="1371600"/>
            <a:ext cx="0" cy="2971800"/>
          </a:xfrm>
          <a:prstGeom prst="line">
            <a:avLst/>
          </a:prstGeom>
          <a:noFill/>
          <a:ln w="19050" algn="ctr">
            <a:solidFill>
              <a:schemeClr val="tx1"/>
            </a:solidFill>
            <a:round/>
            <a:headEnd type="none" w="med" len="me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920803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Connector 58"/>
          <p:cNvCxnSpPr/>
          <p:nvPr/>
        </p:nvCxnSpPr>
        <p:spPr>
          <a:xfrm flipV="1">
            <a:off x="1965325" y="1616075"/>
            <a:ext cx="6243638" cy="1644650"/>
          </a:xfrm>
          <a:prstGeom prst="line">
            <a:avLst/>
          </a:prstGeom>
          <a:ln w="28575"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776413" y="4184650"/>
            <a:ext cx="6564312"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776413" y="3575050"/>
            <a:ext cx="6564312"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776413" y="3649663"/>
            <a:ext cx="6564312"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776413" y="3713163"/>
            <a:ext cx="6564312"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776413" y="4017963"/>
            <a:ext cx="6564312"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776413" y="3806825"/>
            <a:ext cx="6564312"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776413" y="3908425"/>
            <a:ext cx="6564312"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776413" y="2619375"/>
            <a:ext cx="6564312"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46075" y="3514725"/>
            <a:ext cx="7994650" cy="0"/>
          </a:xfrm>
          <a:prstGeom prst="line">
            <a:avLst/>
          </a:prstGeom>
          <a:ln w="12700">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776413" y="2803525"/>
            <a:ext cx="6564312"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776413" y="3062288"/>
            <a:ext cx="6564312"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1776413" y="2011363"/>
            <a:ext cx="6564312"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776413" y="2084388"/>
            <a:ext cx="6564312"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776413" y="2149475"/>
            <a:ext cx="6564312"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1776413" y="2454275"/>
            <a:ext cx="6564312"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1776413" y="2241550"/>
            <a:ext cx="6564312"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1776413" y="2343150"/>
            <a:ext cx="6564312"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1776413" y="1055688"/>
            <a:ext cx="6564312"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346075" y="1949450"/>
            <a:ext cx="7994650" cy="0"/>
          </a:xfrm>
          <a:prstGeom prst="line">
            <a:avLst/>
          </a:prstGeom>
          <a:ln w="12700">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1776413" y="1239838"/>
            <a:ext cx="6564312"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1776413" y="1498600"/>
            <a:ext cx="6564312"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1776413" y="446088"/>
            <a:ext cx="6564312"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1776413" y="520700"/>
            <a:ext cx="6564312"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1776413" y="584200"/>
            <a:ext cx="6564312"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1776413" y="889000"/>
            <a:ext cx="6564312"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1776413" y="676275"/>
            <a:ext cx="6564312"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1776413" y="777875"/>
            <a:ext cx="6564312"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7400925" y="5080000"/>
            <a:ext cx="1047750" cy="369888"/>
          </a:xfrm>
          <a:prstGeom prst="rect">
            <a:avLst/>
          </a:prstGeom>
          <a:noFill/>
        </p:spPr>
        <p:txBody>
          <a:bodyPr>
            <a:spAutoFit/>
          </a:bodyPr>
          <a:lstStyle/>
          <a:p>
            <a:pPr algn="ctr" defTabSz="457200">
              <a:defRPr/>
            </a:pPr>
            <a:r>
              <a:rPr lang="en-US" dirty="0">
                <a:solidFill>
                  <a:prstClr val="black"/>
                </a:solidFill>
                <a:latin typeface="Calibri"/>
              </a:rPr>
              <a:t>2015</a:t>
            </a:r>
          </a:p>
        </p:txBody>
      </p:sp>
      <p:sp>
        <p:nvSpPr>
          <p:cNvPr id="38" name="TextBox 37"/>
          <p:cNvSpPr txBox="1"/>
          <p:nvPr/>
        </p:nvSpPr>
        <p:spPr>
          <a:xfrm>
            <a:off x="477838" y="1651000"/>
            <a:ext cx="1304925" cy="369888"/>
          </a:xfrm>
          <a:prstGeom prst="rect">
            <a:avLst/>
          </a:prstGeom>
          <a:noFill/>
        </p:spPr>
        <p:txBody>
          <a:bodyPr>
            <a:spAutoFit/>
          </a:bodyPr>
          <a:lstStyle/>
          <a:p>
            <a:pPr algn="r" defTabSz="457200">
              <a:defRPr/>
            </a:pPr>
            <a:r>
              <a:rPr lang="en-US" dirty="0">
                <a:solidFill>
                  <a:prstClr val="black"/>
                </a:solidFill>
                <a:latin typeface="Calibri"/>
              </a:rPr>
              <a:t>1 </a:t>
            </a:r>
            <a:r>
              <a:rPr lang="en-US" dirty="0" err="1">
                <a:solidFill>
                  <a:prstClr val="black"/>
                </a:solidFill>
                <a:latin typeface="Calibri"/>
              </a:rPr>
              <a:t>Zettabyte</a:t>
            </a:r>
            <a:endParaRPr lang="en-US" dirty="0">
              <a:solidFill>
                <a:prstClr val="black"/>
              </a:solidFill>
              <a:latin typeface="Calibri"/>
            </a:endParaRPr>
          </a:p>
        </p:txBody>
      </p:sp>
      <p:sp>
        <p:nvSpPr>
          <p:cNvPr id="39" name="TextBox 38"/>
          <p:cNvSpPr txBox="1"/>
          <p:nvPr/>
        </p:nvSpPr>
        <p:spPr>
          <a:xfrm>
            <a:off x="471488" y="3217863"/>
            <a:ext cx="1304925" cy="368300"/>
          </a:xfrm>
          <a:prstGeom prst="rect">
            <a:avLst/>
          </a:prstGeom>
          <a:noFill/>
        </p:spPr>
        <p:txBody>
          <a:bodyPr>
            <a:spAutoFit/>
          </a:bodyPr>
          <a:lstStyle/>
          <a:p>
            <a:pPr algn="r" defTabSz="457200">
              <a:defRPr/>
            </a:pPr>
            <a:r>
              <a:rPr lang="en-US" dirty="0">
                <a:solidFill>
                  <a:prstClr val="black"/>
                </a:solidFill>
                <a:latin typeface="Calibri"/>
              </a:rPr>
              <a:t>1 Exabyte</a:t>
            </a:r>
          </a:p>
        </p:txBody>
      </p:sp>
      <p:sp>
        <p:nvSpPr>
          <p:cNvPr id="40" name="TextBox 39"/>
          <p:cNvSpPr txBox="1"/>
          <p:nvPr/>
        </p:nvSpPr>
        <p:spPr>
          <a:xfrm>
            <a:off x="471488" y="4779963"/>
            <a:ext cx="1304925" cy="368300"/>
          </a:xfrm>
          <a:prstGeom prst="rect">
            <a:avLst/>
          </a:prstGeom>
          <a:noFill/>
        </p:spPr>
        <p:txBody>
          <a:bodyPr>
            <a:spAutoFit/>
          </a:bodyPr>
          <a:lstStyle/>
          <a:p>
            <a:pPr algn="r" defTabSz="457200">
              <a:defRPr/>
            </a:pPr>
            <a:r>
              <a:rPr lang="en-US" dirty="0">
                <a:solidFill>
                  <a:prstClr val="black"/>
                </a:solidFill>
                <a:latin typeface="Calibri"/>
              </a:rPr>
              <a:t>1 Petabyte</a:t>
            </a:r>
          </a:p>
        </p:txBody>
      </p:sp>
      <p:sp>
        <p:nvSpPr>
          <p:cNvPr id="4" name="Rectangle 3"/>
          <p:cNvSpPr/>
          <p:nvPr/>
        </p:nvSpPr>
        <p:spPr>
          <a:xfrm>
            <a:off x="4703763" y="6526213"/>
            <a:ext cx="4391025" cy="214312"/>
          </a:xfrm>
          <a:prstGeom prst="rect">
            <a:avLst/>
          </a:prstGeom>
        </p:spPr>
        <p:txBody>
          <a:bodyPr>
            <a:spAutoFit/>
          </a:bodyPr>
          <a:lstStyle/>
          <a:p>
            <a:pPr defTabSz="457200">
              <a:defRPr/>
            </a:pPr>
            <a:r>
              <a:rPr lang="en-US" sz="800" dirty="0">
                <a:solidFill>
                  <a:prstClr val="black"/>
                </a:solidFill>
                <a:latin typeface="Calibri"/>
              </a:rPr>
              <a:t>(brain) 14 PB:  http://</a:t>
            </a:r>
            <a:r>
              <a:rPr lang="en-US" sz="800" dirty="0" err="1">
                <a:solidFill>
                  <a:prstClr val="black"/>
                </a:solidFill>
                <a:latin typeface="Calibri"/>
              </a:rPr>
              <a:t>www.quora.com</a:t>
            </a:r>
            <a:r>
              <a:rPr lang="en-US" sz="800" dirty="0">
                <a:solidFill>
                  <a:prstClr val="black"/>
                </a:solidFill>
                <a:latin typeface="Calibri"/>
              </a:rPr>
              <a:t>/Neuroscience-1/How-much-data-can-the-human-brain-store</a:t>
            </a:r>
          </a:p>
        </p:txBody>
      </p:sp>
      <p:sp>
        <p:nvSpPr>
          <p:cNvPr id="41" name="Rectangle 40"/>
          <p:cNvSpPr/>
          <p:nvPr/>
        </p:nvSpPr>
        <p:spPr>
          <a:xfrm>
            <a:off x="4703763" y="5986463"/>
            <a:ext cx="4391025" cy="215900"/>
          </a:xfrm>
          <a:prstGeom prst="rect">
            <a:avLst/>
          </a:prstGeom>
        </p:spPr>
        <p:txBody>
          <a:bodyPr>
            <a:spAutoFit/>
          </a:bodyPr>
          <a:lstStyle/>
          <a:p>
            <a:pPr defTabSz="457200">
              <a:defRPr/>
            </a:pPr>
            <a:r>
              <a:rPr lang="en-US" sz="800" dirty="0">
                <a:solidFill>
                  <a:prstClr val="black"/>
                </a:solidFill>
                <a:latin typeface="Calibri"/>
              </a:rPr>
              <a:t>(2002) 5 EB: http://www2.sims.berkeley.edu/research/projects/how-much-info-2003/</a:t>
            </a:r>
            <a:r>
              <a:rPr lang="en-US" sz="800" dirty="0" err="1">
                <a:solidFill>
                  <a:prstClr val="black"/>
                </a:solidFill>
                <a:latin typeface="Calibri"/>
              </a:rPr>
              <a:t>execsum.htm</a:t>
            </a:r>
            <a:endParaRPr lang="en-US" sz="800" dirty="0">
              <a:solidFill>
                <a:prstClr val="black"/>
              </a:solidFill>
              <a:latin typeface="Calibri"/>
            </a:endParaRPr>
          </a:p>
        </p:txBody>
      </p:sp>
      <p:sp>
        <p:nvSpPr>
          <p:cNvPr id="42" name="TextBox 41"/>
          <p:cNvSpPr txBox="1"/>
          <p:nvPr/>
        </p:nvSpPr>
        <p:spPr>
          <a:xfrm>
            <a:off x="152400" y="5218113"/>
            <a:ext cx="1917700" cy="277812"/>
          </a:xfrm>
          <a:prstGeom prst="rect">
            <a:avLst/>
          </a:prstGeom>
          <a:noFill/>
        </p:spPr>
        <p:txBody>
          <a:bodyPr>
            <a:spAutoFit/>
          </a:bodyPr>
          <a:lstStyle/>
          <a:p>
            <a:pPr algn="ctr" defTabSz="457200">
              <a:defRPr/>
            </a:pPr>
            <a:r>
              <a:rPr lang="en-US" sz="1200" dirty="0">
                <a:solidFill>
                  <a:prstClr val="white">
                    <a:lumMod val="50000"/>
                  </a:prstClr>
                </a:solidFill>
                <a:latin typeface="Calibri"/>
              </a:rPr>
              <a:t>1 Petabyte  ==  1000 TB</a:t>
            </a:r>
          </a:p>
        </p:txBody>
      </p:sp>
      <p:sp>
        <p:nvSpPr>
          <p:cNvPr id="43" name="TextBox 42"/>
          <p:cNvSpPr txBox="1"/>
          <p:nvPr/>
        </p:nvSpPr>
        <p:spPr>
          <a:xfrm>
            <a:off x="1965325" y="5080000"/>
            <a:ext cx="1047750" cy="369888"/>
          </a:xfrm>
          <a:prstGeom prst="rect">
            <a:avLst/>
          </a:prstGeom>
          <a:noFill/>
        </p:spPr>
        <p:txBody>
          <a:bodyPr>
            <a:spAutoFit/>
          </a:bodyPr>
          <a:lstStyle/>
          <a:p>
            <a:pPr algn="ctr" defTabSz="457200">
              <a:defRPr/>
            </a:pPr>
            <a:r>
              <a:rPr lang="en-US" dirty="0">
                <a:solidFill>
                  <a:prstClr val="black"/>
                </a:solidFill>
                <a:latin typeface="Calibri"/>
              </a:rPr>
              <a:t>2002</a:t>
            </a:r>
          </a:p>
        </p:txBody>
      </p:sp>
      <p:sp>
        <p:nvSpPr>
          <p:cNvPr id="5" name="Regular Pentagon 4"/>
          <p:cNvSpPr/>
          <p:nvPr/>
        </p:nvSpPr>
        <p:spPr>
          <a:xfrm>
            <a:off x="2428875" y="3190875"/>
            <a:ext cx="171450" cy="144463"/>
          </a:xfrm>
          <a:prstGeom prst="pentagon">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44" name="Regular Pentagon 43"/>
          <p:cNvSpPr/>
          <p:nvPr/>
        </p:nvSpPr>
        <p:spPr>
          <a:xfrm>
            <a:off x="7874000" y="1717675"/>
            <a:ext cx="173038" cy="144463"/>
          </a:xfrm>
          <a:prstGeom prst="pentagon">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45" name="TextBox 44"/>
          <p:cNvSpPr txBox="1"/>
          <p:nvPr/>
        </p:nvSpPr>
        <p:spPr>
          <a:xfrm>
            <a:off x="4973638" y="5080000"/>
            <a:ext cx="1046162" cy="369888"/>
          </a:xfrm>
          <a:prstGeom prst="rect">
            <a:avLst/>
          </a:prstGeom>
          <a:noFill/>
        </p:spPr>
        <p:txBody>
          <a:bodyPr>
            <a:spAutoFit/>
          </a:bodyPr>
          <a:lstStyle/>
          <a:p>
            <a:pPr algn="ctr" defTabSz="457200">
              <a:defRPr/>
            </a:pPr>
            <a:r>
              <a:rPr lang="en-US" dirty="0">
                <a:solidFill>
                  <a:prstClr val="black"/>
                </a:solidFill>
                <a:latin typeface="Calibri"/>
              </a:rPr>
              <a:t>2009</a:t>
            </a:r>
          </a:p>
        </p:txBody>
      </p:sp>
      <p:sp>
        <p:nvSpPr>
          <p:cNvPr id="46" name="Regular Pentagon 45"/>
          <p:cNvSpPr/>
          <p:nvPr/>
        </p:nvSpPr>
        <p:spPr>
          <a:xfrm>
            <a:off x="5343525" y="2024063"/>
            <a:ext cx="173038" cy="146050"/>
          </a:xfrm>
          <a:prstGeom prst="pentagon">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47" name="Rectangle 46"/>
          <p:cNvSpPr/>
          <p:nvPr/>
        </p:nvSpPr>
        <p:spPr>
          <a:xfrm>
            <a:off x="131763" y="6346825"/>
            <a:ext cx="4572000" cy="214313"/>
          </a:xfrm>
          <a:prstGeom prst="rect">
            <a:avLst/>
          </a:prstGeom>
        </p:spPr>
        <p:txBody>
          <a:bodyPr>
            <a:spAutoFit/>
          </a:bodyPr>
          <a:lstStyle/>
          <a:p>
            <a:pPr defTabSz="457200">
              <a:defRPr/>
            </a:pPr>
            <a:r>
              <a:rPr lang="en-US" sz="800" dirty="0">
                <a:solidFill>
                  <a:prstClr val="black"/>
                </a:solidFill>
                <a:latin typeface="Calibri"/>
              </a:rPr>
              <a:t>(2009) 800 EB: http://</a:t>
            </a:r>
            <a:r>
              <a:rPr lang="en-US" sz="800" dirty="0" err="1">
                <a:solidFill>
                  <a:prstClr val="black"/>
                </a:solidFill>
                <a:latin typeface="Calibri"/>
              </a:rPr>
              <a:t>www.emc.com</a:t>
            </a:r>
            <a:r>
              <a:rPr lang="en-US" sz="800" dirty="0">
                <a:solidFill>
                  <a:prstClr val="black"/>
                </a:solidFill>
                <a:latin typeface="Calibri"/>
              </a:rPr>
              <a:t>/collateral/analyst-reports/</a:t>
            </a:r>
            <a:r>
              <a:rPr lang="en-US" sz="800" dirty="0" err="1">
                <a:solidFill>
                  <a:prstClr val="black"/>
                </a:solidFill>
                <a:latin typeface="Calibri"/>
              </a:rPr>
              <a:t>idc</a:t>
            </a:r>
            <a:r>
              <a:rPr lang="en-US" sz="800" dirty="0">
                <a:solidFill>
                  <a:prstClr val="black"/>
                </a:solidFill>
                <a:latin typeface="Calibri"/>
              </a:rPr>
              <a:t>-digital-universe-are-you-</a:t>
            </a:r>
            <a:r>
              <a:rPr lang="en-US" sz="800" dirty="0" err="1">
                <a:solidFill>
                  <a:prstClr val="black"/>
                </a:solidFill>
                <a:latin typeface="Calibri"/>
              </a:rPr>
              <a:t>ready.pdf</a:t>
            </a:r>
            <a:endParaRPr lang="en-US" sz="800" dirty="0">
              <a:solidFill>
                <a:prstClr val="black"/>
              </a:solidFill>
              <a:latin typeface="Calibri"/>
            </a:endParaRPr>
          </a:p>
        </p:txBody>
      </p:sp>
      <p:sp>
        <p:nvSpPr>
          <p:cNvPr id="48" name="Rectangle 47"/>
          <p:cNvSpPr/>
          <p:nvPr/>
        </p:nvSpPr>
        <p:spPr>
          <a:xfrm>
            <a:off x="131763" y="5986463"/>
            <a:ext cx="4572000" cy="215900"/>
          </a:xfrm>
          <a:prstGeom prst="rect">
            <a:avLst/>
          </a:prstGeom>
        </p:spPr>
        <p:txBody>
          <a:bodyPr>
            <a:spAutoFit/>
          </a:bodyPr>
          <a:lstStyle/>
          <a:p>
            <a:pPr defTabSz="457200">
              <a:defRPr/>
            </a:pPr>
            <a:r>
              <a:rPr lang="en-US" sz="800" dirty="0">
                <a:solidFill>
                  <a:prstClr val="black"/>
                </a:solidFill>
                <a:latin typeface="Calibri"/>
              </a:rPr>
              <a:t>(2015) 8 ZB: http://</a:t>
            </a:r>
            <a:r>
              <a:rPr lang="en-US" sz="800" dirty="0" err="1">
                <a:solidFill>
                  <a:prstClr val="black"/>
                </a:solidFill>
                <a:latin typeface="Calibri"/>
              </a:rPr>
              <a:t>www.emc.com</a:t>
            </a:r>
            <a:r>
              <a:rPr lang="en-US" sz="800" dirty="0">
                <a:solidFill>
                  <a:prstClr val="black"/>
                </a:solidFill>
                <a:latin typeface="Calibri"/>
              </a:rPr>
              <a:t>/collateral/analyst-reports/</a:t>
            </a:r>
            <a:r>
              <a:rPr lang="en-US" sz="800" dirty="0" err="1">
                <a:solidFill>
                  <a:prstClr val="black"/>
                </a:solidFill>
                <a:latin typeface="Calibri"/>
              </a:rPr>
              <a:t>idc</a:t>
            </a:r>
            <a:r>
              <a:rPr lang="en-US" sz="800" dirty="0">
                <a:solidFill>
                  <a:prstClr val="black"/>
                </a:solidFill>
                <a:latin typeface="Calibri"/>
              </a:rPr>
              <a:t>-extracting-value-from-chaos-</a:t>
            </a:r>
            <a:r>
              <a:rPr lang="en-US" sz="800" dirty="0" err="1">
                <a:solidFill>
                  <a:prstClr val="black"/>
                </a:solidFill>
                <a:latin typeface="Calibri"/>
              </a:rPr>
              <a:t>ar.pdf</a:t>
            </a:r>
            <a:endParaRPr lang="en-US" sz="800" dirty="0">
              <a:solidFill>
                <a:prstClr val="black"/>
              </a:solidFill>
              <a:latin typeface="Calibri"/>
            </a:endParaRPr>
          </a:p>
        </p:txBody>
      </p:sp>
      <p:sp>
        <p:nvSpPr>
          <p:cNvPr id="49" name="Regular Pentagon 48"/>
          <p:cNvSpPr/>
          <p:nvPr/>
        </p:nvSpPr>
        <p:spPr>
          <a:xfrm>
            <a:off x="4105275" y="2770188"/>
            <a:ext cx="171450" cy="146050"/>
          </a:xfrm>
          <a:prstGeom prst="pentagon">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50" name="TextBox 49"/>
          <p:cNvSpPr txBox="1"/>
          <p:nvPr/>
        </p:nvSpPr>
        <p:spPr>
          <a:xfrm>
            <a:off x="3738563" y="5080000"/>
            <a:ext cx="1046162" cy="369888"/>
          </a:xfrm>
          <a:prstGeom prst="rect">
            <a:avLst/>
          </a:prstGeom>
          <a:noFill/>
        </p:spPr>
        <p:txBody>
          <a:bodyPr>
            <a:spAutoFit/>
          </a:bodyPr>
          <a:lstStyle/>
          <a:p>
            <a:pPr algn="ctr" defTabSz="457200">
              <a:defRPr/>
            </a:pPr>
            <a:r>
              <a:rPr lang="en-US" dirty="0">
                <a:solidFill>
                  <a:prstClr val="black"/>
                </a:solidFill>
                <a:latin typeface="Calibri"/>
              </a:rPr>
              <a:t>2006</a:t>
            </a:r>
          </a:p>
        </p:txBody>
      </p:sp>
      <p:sp>
        <p:nvSpPr>
          <p:cNvPr id="51" name="TextBox 50"/>
          <p:cNvSpPr txBox="1"/>
          <p:nvPr/>
        </p:nvSpPr>
        <p:spPr>
          <a:xfrm>
            <a:off x="5807075" y="5080000"/>
            <a:ext cx="1046163" cy="369888"/>
          </a:xfrm>
          <a:prstGeom prst="rect">
            <a:avLst/>
          </a:prstGeom>
          <a:noFill/>
        </p:spPr>
        <p:txBody>
          <a:bodyPr>
            <a:spAutoFit/>
          </a:bodyPr>
          <a:lstStyle/>
          <a:p>
            <a:pPr algn="ctr" defTabSz="457200">
              <a:defRPr/>
            </a:pPr>
            <a:r>
              <a:rPr lang="en-US" dirty="0">
                <a:solidFill>
                  <a:prstClr val="black"/>
                </a:solidFill>
                <a:latin typeface="Calibri"/>
              </a:rPr>
              <a:t>2011</a:t>
            </a:r>
          </a:p>
        </p:txBody>
      </p:sp>
      <p:sp>
        <p:nvSpPr>
          <p:cNvPr id="52" name="Regular Pentagon 51"/>
          <p:cNvSpPr/>
          <p:nvPr/>
        </p:nvSpPr>
        <p:spPr>
          <a:xfrm>
            <a:off x="6218238" y="1855788"/>
            <a:ext cx="173037" cy="144462"/>
          </a:xfrm>
          <a:prstGeom prst="pentagon">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53" name="Rectangle 52"/>
          <p:cNvSpPr/>
          <p:nvPr/>
        </p:nvSpPr>
        <p:spPr>
          <a:xfrm>
            <a:off x="131763" y="6526213"/>
            <a:ext cx="4572000" cy="214312"/>
          </a:xfrm>
          <a:prstGeom prst="rect">
            <a:avLst/>
          </a:prstGeom>
        </p:spPr>
        <p:txBody>
          <a:bodyPr>
            <a:spAutoFit/>
          </a:bodyPr>
          <a:lstStyle/>
          <a:p>
            <a:pPr defTabSz="457200">
              <a:defRPr/>
            </a:pPr>
            <a:r>
              <a:rPr lang="en-US" sz="800" dirty="0">
                <a:solidFill>
                  <a:prstClr val="black"/>
                </a:solidFill>
                <a:latin typeface="Calibri"/>
              </a:rPr>
              <a:t>(2006) 161 EB: http://</a:t>
            </a:r>
            <a:r>
              <a:rPr lang="en-US" sz="800" dirty="0" err="1">
                <a:solidFill>
                  <a:prstClr val="black"/>
                </a:solidFill>
                <a:latin typeface="Calibri"/>
              </a:rPr>
              <a:t>www.emc.com</a:t>
            </a:r>
            <a:r>
              <a:rPr lang="en-US" sz="800" dirty="0">
                <a:solidFill>
                  <a:prstClr val="black"/>
                </a:solidFill>
                <a:latin typeface="Calibri"/>
              </a:rPr>
              <a:t>/collateral/analyst-reports/expanding-digital-</a:t>
            </a:r>
            <a:r>
              <a:rPr lang="en-US" sz="800" dirty="0" err="1">
                <a:solidFill>
                  <a:prstClr val="black"/>
                </a:solidFill>
                <a:latin typeface="Calibri"/>
              </a:rPr>
              <a:t>idc</a:t>
            </a:r>
            <a:r>
              <a:rPr lang="en-US" sz="800" dirty="0">
                <a:solidFill>
                  <a:prstClr val="black"/>
                </a:solidFill>
                <a:latin typeface="Calibri"/>
              </a:rPr>
              <a:t>-white-</a:t>
            </a:r>
            <a:r>
              <a:rPr lang="en-US" sz="800" dirty="0" err="1">
                <a:solidFill>
                  <a:prstClr val="black"/>
                </a:solidFill>
                <a:latin typeface="Calibri"/>
              </a:rPr>
              <a:t>paper.pdf</a:t>
            </a:r>
            <a:endParaRPr lang="en-US" sz="800" dirty="0">
              <a:solidFill>
                <a:prstClr val="black"/>
              </a:solidFill>
              <a:latin typeface="Calibri"/>
            </a:endParaRPr>
          </a:p>
        </p:txBody>
      </p:sp>
      <p:sp>
        <p:nvSpPr>
          <p:cNvPr id="55" name="Rectangle 54"/>
          <p:cNvSpPr/>
          <p:nvPr/>
        </p:nvSpPr>
        <p:spPr>
          <a:xfrm>
            <a:off x="131763" y="6167438"/>
            <a:ext cx="4572000" cy="214312"/>
          </a:xfrm>
          <a:prstGeom prst="rect">
            <a:avLst/>
          </a:prstGeom>
        </p:spPr>
        <p:txBody>
          <a:bodyPr>
            <a:spAutoFit/>
          </a:bodyPr>
          <a:lstStyle/>
          <a:p>
            <a:pPr defTabSz="457200">
              <a:defRPr/>
            </a:pPr>
            <a:r>
              <a:rPr lang="en-US" sz="800" dirty="0">
                <a:solidFill>
                  <a:prstClr val="black"/>
                </a:solidFill>
                <a:latin typeface="Calibri"/>
              </a:rPr>
              <a:t>(2011) 1.8 ZB: http://</a:t>
            </a:r>
            <a:r>
              <a:rPr lang="en-US" sz="800" dirty="0" err="1">
                <a:solidFill>
                  <a:prstClr val="black"/>
                </a:solidFill>
                <a:latin typeface="Calibri"/>
              </a:rPr>
              <a:t>www.emc.com</a:t>
            </a:r>
            <a:r>
              <a:rPr lang="en-US" sz="800" dirty="0">
                <a:solidFill>
                  <a:prstClr val="black"/>
                </a:solidFill>
                <a:latin typeface="Calibri"/>
              </a:rPr>
              <a:t>/leadership/programs/digital-</a:t>
            </a:r>
            <a:r>
              <a:rPr lang="en-US" sz="800" dirty="0" err="1">
                <a:solidFill>
                  <a:prstClr val="black"/>
                </a:solidFill>
                <a:latin typeface="Calibri"/>
              </a:rPr>
              <a:t>universe.htm</a:t>
            </a:r>
            <a:endParaRPr lang="en-US" sz="800" dirty="0">
              <a:solidFill>
                <a:prstClr val="black"/>
              </a:solidFill>
              <a:latin typeface="Calibri"/>
            </a:endParaRPr>
          </a:p>
        </p:txBody>
      </p:sp>
      <p:sp>
        <p:nvSpPr>
          <p:cNvPr id="68" name="Rectangle 67"/>
          <p:cNvSpPr/>
          <p:nvPr/>
        </p:nvSpPr>
        <p:spPr>
          <a:xfrm>
            <a:off x="4703763" y="6194425"/>
            <a:ext cx="4064000" cy="339725"/>
          </a:xfrm>
          <a:prstGeom prst="rect">
            <a:avLst/>
          </a:prstGeom>
        </p:spPr>
        <p:txBody>
          <a:bodyPr>
            <a:spAutoFit/>
          </a:bodyPr>
          <a:lstStyle/>
          <a:p>
            <a:pPr defTabSz="457200">
              <a:defRPr/>
            </a:pPr>
            <a:r>
              <a:rPr lang="en-US" sz="800" dirty="0">
                <a:solidFill>
                  <a:prstClr val="black"/>
                </a:solidFill>
                <a:latin typeface="Calibri"/>
              </a:rPr>
              <a:t>(life in video) 60 PB:  in 4320p resolution, extrapolated from 16MB for 1:21 of 640x480 video (w/sound) – almost certainly a gross overestimate, as sleep can be compressed significantly!</a:t>
            </a:r>
          </a:p>
        </p:txBody>
      </p:sp>
      <p:cxnSp>
        <p:nvCxnSpPr>
          <p:cNvPr id="69" name="Straight Connector 68"/>
          <p:cNvCxnSpPr/>
          <p:nvPr/>
        </p:nvCxnSpPr>
        <p:spPr>
          <a:xfrm>
            <a:off x="1965325" y="4983163"/>
            <a:ext cx="6919913" cy="0"/>
          </a:xfrm>
          <a:prstGeom prst="line">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1976438" y="4718050"/>
            <a:ext cx="6918325" cy="0"/>
          </a:xfrm>
          <a:prstGeom prst="line">
            <a:avLst/>
          </a:prstGeom>
          <a:ln w="28575" cmpd="sng">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74" name="Rectangle 73"/>
          <p:cNvSpPr/>
          <p:nvPr/>
        </p:nvSpPr>
        <p:spPr>
          <a:xfrm>
            <a:off x="2536825" y="3203575"/>
            <a:ext cx="366713" cy="215900"/>
          </a:xfrm>
          <a:prstGeom prst="rect">
            <a:avLst/>
          </a:prstGeom>
        </p:spPr>
        <p:txBody>
          <a:bodyPr wrap="none">
            <a:spAutoFit/>
          </a:bodyPr>
          <a:lstStyle/>
          <a:p>
            <a:pPr defTabSz="457200">
              <a:defRPr/>
            </a:pPr>
            <a:r>
              <a:rPr lang="en-US" sz="800" dirty="0">
                <a:solidFill>
                  <a:prstClr val="black"/>
                </a:solidFill>
                <a:latin typeface="Calibri"/>
              </a:rPr>
              <a:t>5 EB</a:t>
            </a:r>
            <a:endParaRPr lang="en-US" dirty="0">
              <a:solidFill>
                <a:prstClr val="black"/>
              </a:solidFill>
              <a:latin typeface="Calibri"/>
            </a:endParaRPr>
          </a:p>
        </p:txBody>
      </p:sp>
      <p:sp>
        <p:nvSpPr>
          <p:cNvPr id="75" name="Rectangle 74"/>
          <p:cNvSpPr/>
          <p:nvPr/>
        </p:nvSpPr>
        <p:spPr>
          <a:xfrm>
            <a:off x="4237038" y="2767013"/>
            <a:ext cx="469900" cy="215900"/>
          </a:xfrm>
          <a:prstGeom prst="rect">
            <a:avLst/>
          </a:prstGeom>
        </p:spPr>
        <p:txBody>
          <a:bodyPr wrap="none">
            <a:spAutoFit/>
          </a:bodyPr>
          <a:lstStyle/>
          <a:p>
            <a:pPr defTabSz="457200">
              <a:defRPr/>
            </a:pPr>
            <a:r>
              <a:rPr lang="en-US" sz="800" dirty="0">
                <a:solidFill>
                  <a:prstClr val="black"/>
                </a:solidFill>
                <a:latin typeface="Calibri"/>
              </a:rPr>
              <a:t>161 EB</a:t>
            </a:r>
            <a:endParaRPr lang="en-US" dirty="0">
              <a:solidFill>
                <a:prstClr val="black"/>
              </a:solidFill>
              <a:latin typeface="Calibri"/>
            </a:endParaRPr>
          </a:p>
        </p:txBody>
      </p:sp>
      <p:sp>
        <p:nvSpPr>
          <p:cNvPr id="76" name="Rectangle 75"/>
          <p:cNvSpPr/>
          <p:nvPr/>
        </p:nvSpPr>
        <p:spPr>
          <a:xfrm>
            <a:off x="4973638" y="2076450"/>
            <a:ext cx="469900" cy="214313"/>
          </a:xfrm>
          <a:prstGeom prst="rect">
            <a:avLst/>
          </a:prstGeom>
        </p:spPr>
        <p:txBody>
          <a:bodyPr wrap="none">
            <a:spAutoFit/>
          </a:bodyPr>
          <a:lstStyle/>
          <a:p>
            <a:pPr defTabSz="457200">
              <a:defRPr/>
            </a:pPr>
            <a:r>
              <a:rPr lang="en-US" sz="800" dirty="0">
                <a:solidFill>
                  <a:prstClr val="black"/>
                </a:solidFill>
                <a:latin typeface="Calibri"/>
              </a:rPr>
              <a:t>800 EB</a:t>
            </a:r>
            <a:endParaRPr lang="en-US" dirty="0">
              <a:solidFill>
                <a:prstClr val="black"/>
              </a:solidFill>
              <a:latin typeface="Calibri"/>
            </a:endParaRPr>
          </a:p>
        </p:txBody>
      </p:sp>
      <p:sp>
        <p:nvSpPr>
          <p:cNvPr id="77" name="Rectangle 76"/>
          <p:cNvSpPr/>
          <p:nvPr/>
        </p:nvSpPr>
        <p:spPr>
          <a:xfrm>
            <a:off x="5888038" y="1730375"/>
            <a:ext cx="441325" cy="215900"/>
          </a:xfrm>
          <a:prstGeom prst="rect">
            <a:avLst/>
          </a:prstGeom>
        </p:spPr>
        <p:txBody>
          <a:bodyPr wrap="none">
            <a:spAutoFit/>
          </a:bodyPr>
          <a:lstStyle/>
          <a:p>
            <a:pPr defTabSz="457200">
              <a:defRPr/>
            </a:pPr>
            <a:r>
              <a:rPr lang="en-US" sz="800" dirty="0">
                <a:solidFill>
                  <a:prstClr val="black"/>
                </a:solidFill>
                <a:latin typeface="Calibri"/>
              </a:rPr>
              <a:t>1.8 ZB</a:t>
            </a:r>
            <a:endParaRPr lang="en-US" dirty="0">
              <a:solidFill>
                <a:prstClr val="black"/>
              </a:solidFill>
              <a:latin typeface="Calibri"/>
            </a:endParaRPr>
          </a:p>
        </p:txBody>
      </p:sp>
      <p:sp>
        <p:nvSpPr>
          <p:cNvPr id="78" name="Rectangle 77"/>
          <p:cNvSpPr/>
          <p:nvPr/>
        </p:nvSpPr>
        <p:spPr>
          <a:xfrm>
            <a:off x="7966075" y="1747838"/>
            <a:ext cx="441325" cy="214312"/>
          </a:xfrm>
          <a:prstGeom prst="rect">
            <a:avLst/>
          </a:prstGeom>
        </p:spPr>
        <p:txBody>
          <a:bodyPr wrap="none">
            <a:spAutoFit/>
          </a:bodyPr>
          <a:lstStyle/>
          <a:p>
            <a:pPr defTabSz="457200">
              <a:defRPr/>
            </a:pPr>
            <a:r>
              <a:rPr lang="en-US" sz="800" dirty="0">
                <a:solidFill>
                  <a:prstClr val="black"/>
                </a:solidFill>
                <a:latin typeface="Calibri"/>
              </a:rPr>
              <a:t>8.0 ZB</a:t>
            </a:r>
            <a:endParaRPr lang="en-US" dirty="0">
              <a:solidFill>
                <a:prstClr val="black"/>
              </a:solidFill>
              <a:latin typeface="Calibri"/>
            </a:endParaRPr>
          </a:p>
        </p:txBody>
      </p:sp>
      <p:sp>
        <p:nvSpPr>
          <p:cNvPr id="79" name="Rectangle 78"/>
          <p:cNvSpPr/>
          <p:nvPr/>
        </p:nvSpPr>
        <p:spPr>
          <a:xfrm>
            <a:off x="8674100" y="4970463"/>
            <a:ext cx="420688" cy="214312"/>
          </a:xfrm>
          <a:prstGeom prst="rect">
            <a:avLst/>
          </a:prstGeom>
        </p:spPr>
        <p:txBody>
          <a:bodyPr wrap="none">
            <a:spAutoFit/>
          </a:bodyPr>
          <a:lstStyle/>
          <a:p>
            <a:pPr defTabSz="457200">
              <a:defRPr/>
            </a:pPr>
            <a:r>
              <a:rPr lang="en-US" sz="800" dirty="0">
                <a:solidFill>
                  <a:prstClr val="black"/>
                </a:solidFill>
                <a:latin typeface="Calibri"/>
              </a:rPr>
              <a:t>14 PB</a:t>
            </a:r>
            <a:endParaRPr lang="en-US" dirty="0">
              <a:solidFill>
                <a:prstClr val="black"/>
              </a:solidFill>
              <a:latin typeface="Calibri"/>
            </a:endParaRPr>
          </a:p>
        </p:txBody>
      </p:sp>
      <p:sp>
        <p:nvSpPr>
          <p:cNvPr id="80" name="Rectangle 79"/>
          <p:cNvSpPr/>
          <p:nvPr/>
        </p:nvSpPr>
        <p:spPr>
          <a:xfrm>
            <a:off x="8674100" y="4683125"/>
            <a:ext cx="420688" cy="215900"/>
          </a:xfrm>
          <a:prstGeom prst="rect">
            <a:avLst/>
          </a:prstGeom>
        </p:spPr>
        <p:txBody>
          <a:bodyPr wrap="none">
            <a:spAutoFit/>
          </a:bodyPr>
          <a:lstStyle/>
          <a:p>
            <a:pPr defTabSz="457200">
              <a:defRPr/>
            </a:pPr>
            <a:r>
              <a:rPr lang="en-US" sz="800" dirty="0">
                <a:solidFill>
                  <a:prstClr val="black"/>
                </a:solidFill>
                <a:latin typeface="Calibri"/>
              </a:rPr>
              <a:t>60 PB</a:t>
            </a:r>
            <a:endParaRPr lang="en-US" dirty="0">
              <a:solidFill>
                <a:prstClr val="black"/>
              </a:solidFill>
              <a:latin typeface="Calibri"/>
            </a:endParaRPr>
          </a:p>
        </p:txBody>
      </p:sp>
      <p:sp>
        <p:nvSpPr>
          <p:cNvPr id="81" name="Rectangle 80"/>
          <p:cNvSpPr/>
          <p:nvPr/>
        </p:nvSpPr>
        <p:spPr>
          <a:xfrm>
            <a:off x="4862513" y="2392363"/>
            <a:ext cx="2581275" cy="368300"/>
          </a:xfrm>
          <a:prstGeom prst="rect">
            <a:avLst/>
          </a:prstGeom>
          <a:noFill/>
        </p:spPr>
        <p:txBody>
          <a:bodyPr wrap="none">
            <a:spAutoFit/>
          </a:bodyPr>
          <a:lstStyle/>
          <a:p>
            <a:pPr defTabSz="457200">
              <a:defRPr/>
            </a:pPr>
            <a:r>
              <a:rPr lang="en-US" b="1" dirty="0">
                <a:solidFill>
                  <a:srgbClr val="008000"/>
                </a:solidFill>
                <a:latin typeface="Calibri"/>
              </a:rPr>
              <a:t>Data produced each year</a:t>
            </a:r>
          </a:p>
        </p:txBody>
      </p:sp>
      <p:sp>
        <p:nvSpPr>
          <p:cNvPr id="82" name="Rectangle 81"/>
          <p:cNvSpPr/>
          <p:nvPr/>
        </p:nvSpPr>
        <p:spPr>
          <a:xfrm>
            <a:off x="5029200" y="4541838"/>
            <a:ext cx="2573338" cy="322262"/>
          </a:xfrm>
          <a:prstGeom prst="rect">
            <a:avLst/>
          </a:prstGeom>
          <a:solidFill>
            <a:schemeClr val="bg1"/>
          </a:solidFill>
        </p:spPr>
        <p:txBody>
          <a:bodyPr wrap="none">
            <a:spAutoFit/>
          </a:bodyPr>
          <a:lstStyle/>
          <a:p>
            <a:pPr defTabSz="457200">
              <a:defRPr/>
            </a:pPr>
            <a:r>
              <a:rPr lang="en-US" sz="1500" b="1" dirty="0">
                <a:solidFill>
                  <a:srgbClr val="0000FF"/>
                </a:solidFill>
                <a:latin typeface="Calibri"/>
              </a:rPr>
              <a:t>100-years of HD video + audio</a:t>
            </a:r>
          </a:p>
        </p:txBody>
      </p:sp>
      <p:sp>
        <p:nvSpPr>
          <p:cNvPr id="83" name="Rectangle 82"/>
          <p:cNvSpPr/>
          <p:nvPr/>
        </p:nvSpPr>
        <p:spPr>
          <a:xfrm>
            <a:off x="2286000" y="4805363"/>
            <a:ext cx="2049463" cy="323850"/>
          </a:xfrm>
          <a:prstGeom prst="rect">
            <a:avLst/>
          </a:prstGeom>
          <a:solidFill>
            <a:schemeClr val="bg1"/>
          </a:solidFill>
        </p:spPr>
        <p:txBody>
          <a:bodyPr wrap="none">
            <a:spAutoFit/>
          </a:bodyPr>
          <a:lstStyle/>
          <a:p>
            <a:pPr defTabSz="457200">
              <a:defRPr/>
            </a:pPr>
            <a:r>
              <a:rPr lang="en-US" sz="1500" b="1" dirty="0">
                <a:solidFill>
                  <a:srgbClr val="FF0000"/>
                </a:solidFill>
                <a:latin typeface="Calibri"/>
              </a:rPr>
              <a:t>Human brain's capacity</a:t>
            </a:r>
          </a:p>
        </p:txBody>
      </p:sp>
      <p:cxnSp>
        <p:nvCxnSpPr>
          <p:cNvPr id="84" name="Straight Connector 83"/>
          <p:cNvCxnSpPr/>
          <p:nvPr/>
        </p:nvCxnSpPr>
        <p:spPr>
          <a:xfrm>
            <a:off x="346075" y="385763"/>
            <a:ext cx="7994650" cy="0"/>
          </a:xfrm>
          <a:prstGeom prst="line">
            <a:avLst/>
          </a:prstGeom>
          <a:ln w="1270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5" name="Rectangle 84"/>
          <p:cNvSpPr/>
          <p:nvPr/>
        </p:nvSpPr>
        <p:spPr>
          <a:xfrm>
            <a:off x="293688" y="204788"/>
            <a:ext cx="4503737" cy="584200"/>
          </a:xfrm>
          <a:prstGeom prst="rect">
            <a:avLst/>
          </a:prstGeom>
          <a:solidFill>
            <a:srgbClr val="FFFFFF"/>
          </a:solidFill>
        </p:spPr>
        <p:txBody>
          <a:bodyPr wrap="none">
            <a:spAutoFit/>
          </a:bodyPr>
          <a:lstStyle/>
          <a:p>
            <a:pPr defTabSz="457200">
              <a:defRPr/>
            </a:pPr>
            <a:r>
              <a:rPr lang="en-US" sz="3200" dirty="0">
                <a:solidFill>
                  <a:prstClr val="black"/>
                </a:solidFill>
                <a:latin typeface="Cambria" pitchFamily="18" charset="0"/>
              </a:rPr>
              <a:t>Data, data everywhere… </a:t>
            </a:r>
          </a:p>
        </p:txBody>
      </p:sp>
      <p:sp>
        <p:nvSpPr>
          <p:cNvPr id="2" name="Rectangle 1"/>
          <p:cNvSpPr/>
          <p:nvPr/>
        </p:nvSpPr>
        <p:spPr>
          <a:xfrm>
            <a:off x="4279900" y="5730875"/>
            <a:ext cx="649288" cy="215900"/>
          </a:xfrm>
          <a:prstGeom prst="rect">
            <a:avLst/>
          </a:prstGeom>
        </p:spPr>
        <p:txBody>
          <a:bodyPr wrap="none">
            <a:spAutoFit/>
          </a:bodyPr>
          <a:lstStyle/>
          <a:p>
            <a:pPr defTabSz="457200">
              <a:defRPr/>
            </a:pPr>
            <a:r>
              <a:rPr lang="en-US" sz="800" dirty="0">
                <a:solidFill>
                  <a:prstClr val="black"/>
                </a:solidFill>
                <a:latin typeface="Calibri"/>
              </a:rPr>
              <a:t>References</a:t>
            </a:r>
            <a:endParaRPr lang="en-US" dirty="0">
              <a:solidFill>
                <a:prstClr val="black"/>
              </a:solidFill>
              <a:latin typeface="Calibri"/>
            </a:endParaRPr>
          </a:p>
        </p:txBody>
      </p:sp>
      <p:sp>
        <p:nvSpPr>
          <p:cNvPr id="70" name="TextBox 69"/>
          <p:cNvSpPr txBox="1"/>
          <p:nvPr/>
        </p:nvSpPr>
        <p:spPr>
          <a:xfrm>
            <a:off x="147638" y="5407025"/>
            <a:ext cx="1917700" cy="276225"/>
          </a:xfrm>
          <a:prstGeom prst="rect">
            <a:avLst/>
          </a:prstGeom>
          <a:noFill/>
        </p:spPr>
        <p:txBody>
          <a:bodyPr>
            <a:spAutoFit/>
          </a:bodyPr>
          <a:lstStyle/>
          <a:p>
            <a:pPr algn="ctr" defTabSz="457200">
              <a:defRPr/>
            </a:pPr>
            <a:r>
              <a:rPr lang="en-US" sz="1200" dirty="0">
                <a:solidFill>
                  <a:prstClr val="white">
                    <a:lumMod val="50000"/>
                  </a:prstClr>
                </a:solidFill>
                <a:latin typeface="Calibri"/>
              </a:rPr>
              <a:t>1 TB = 1000 GB</a:t>
            </a:r>
          </a:p>
        </p:txBody>
      </p:sp>
      <p:sp>
        <p:nvSpPr>
          <p:cNvPr id="87" name="TextBox 86"/>
          <p:cNvSpPr txBox="1"/>
          <p:nvPr/>
        </p:nvSpPr>
        <p:spPr>
          <a:xfrm rot="16200000">
            <a:off x="7405688" y="2300288"/>
            <a:ext cx="2801937" cy="369887"/>
          </a:xfrm>
          <a:prstGeom prst="rect">
            <a:avLst/>
          </a:prstGeom>
          <a:noFill/>
        </p:spPr>
        <p:txBody>
          <a:bodyPr>
            <a:spAutoFit/>
          </a:bodyPr>
          <a:lstStyle/>
          <a:p>
            <a:pPr algn="ctr" defTabSz="457200">
              <a:defRPr/>
            </a:pPr>
            <a:r>
              <a:rPr lang="en-US" dirty="0">
                <a:solidFill>
                  <a:srgbClr val="000000"/>
                </a:solidFill>
                <a:latin typeface="Cambria" pitchFamily="18" charset="0"/>
              </a:rPr>
              <a:t>logarithmic   scale</a:t>
            </a:r>
          </a:p>
        </p:txBody>
      </p:sp>
      <p:cxnSp>
        <p:nvCxnSpPr>
          <p:cNvPr id="7" name="Straight Connector 6"/>
          <p:cNvCxnSpPr/>
          <p:nvPr/>
        </p:nvCxnSpPr>
        <p:spPr>
          <a:xfrm>
            <a:off x="346075" y="5092700"/>
            <a:ext cx="7994650" cy="0"/>
          </a:xfrm>
          <a:prstGeom prst="line">
            <a:avLst/>
          </a:prstGeom>
          <a:ln w="12700">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1776413" y="4483100"/>
            <a:ext cx="6564312"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38612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bwMode="auto">
          <a:xfrm>
            <a:off x="990600" y="2495550"/>
            <a:ext cx="1295400" cy="3429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4" name="Rounded Rectangle 3"/>
          <p:cNvSpPr/>
          <p:nvPr/>
        </p:nvSpPr>
        <p:spPr bwMode="auto">
          <a:xfrm>
            <a:off x="5486400" y="2514600"/>
            <a:ext cx="1143000" cy="3429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2" name="Rounded Rectangle 1"/>
          <p:cNvSpPr/>
          <p:nvPr/>
        </p:nvSpPr>
        <p:spPr bwMode="auto">
          <a:xfrm>
            <a:off x="208845" y="4572000"/>
            <a:ext cx="8763000" cy="20574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26627" name="Rectangle 6"/>
          <p:cNvSpPr>
            <a:spLocks noChangeArrowheads="1"/>
          </p:cNvSpPr>
          <p:nvPr/>
        </p:nvSpPr>
        <p:spPr bwMode="auto">
          <a:xfrm>
            <a:off x="381000" y="3290888"/>
            <a:ext cx="4448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2400" b="1">
                <a:solidFill>
                  <a:srgbClr val="000000"/>
                </a:solidFill>
                <a:latin typeface="Courier New" pitchFamily="49" charset="0"/>
              </a:rPr>
              <a:t>&gt;&gt;&gt; ans = dbl(21)</a:t>
            </a:r>
          </a:p>
        </p:txBody>
      </p:sp>
      <p:sp>
        <p:nvSpPr>
          <p:cNvPr id="26628" name="Text Box 7"/>
          <p:cNvSpPr txBox="1">
            <a:spLocks noChangeArrowheads="1"/>
          </p:cNvSpPr>
          <p:nvPr/>
        </p:nvSpPr>
        <p:spPr bwMode="auto">
          <a:xfrm>
            <a:off x="304800" y="1646238"/>
            <a:ext cx="411480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lnSpc>
                <a:spcPct val="70000"/>
              </a:lnSpc>
              <a:spcBef>
                <a:spcPct val="50000"/>
              </a:spcBef>
              <a:spcAft>
                <a:spcPct val="0"/>
              </a:spcAft>
            </a:pPr>
            <a:r>
              <a:rPr lang="en-US" b="1" dirty="0" err="1">
                <a:solidFill>
                  <a:srgbClr val="FF890C"/>
                </a:solidFill>
                <a:latin typeface="Courier New" pitchFamily="49" charset="0"/>
              </a:rPr>
              <a:t>def</a:t>
            </a:r>
            <a:r>
              <a:rPr lang="en-US" b="1" dirty="0">
                <a:solidFill>
                  <a:srgbClr val="000000"/>
                </a:solidFill>
                <a:latin typeface="Courier New" pitchFamily="49" charset="0"/>
              </a:rPr>
              <a:t> </a:t>
            </a:r>
            <a:r>
              <a:rPr lang="en-US" b="1" dirty="0" err="1">
                <a:solidFill>
                  <a:srgbClr val="000000"/>
                </a:solidFill>
                <a:latin typeface="Courier New" pitchFamily="49" charset="0"/>
              </a:rPr>
              <a:t>dbl</a:t>
            </a:r>
            <a:r>
              <a:rPr lang="en-US" b="1" dirty="0">
                <a:solidFill>
                  <a:srgbClr val="000000"/>
                </a:solidFill>
                <a:latin typeface="Courier New" pitchFamily="49" charset="0"/>
              </a:rPr>
              <a:t>(x):</a:t>
            </a:r>
          </a:p>
          <a:p>
            <a:pPr eaLnBrk="0" fontAlgn="base" hangingPunct="0">
              <a:lnSpc>
                <a:spcPct val="70000"/>
              </a:lnSpc>
              <a:spcBef>
                <a:spcPct val="50000"/>
              </a:spcBef>
              <a:spcAft>
                <a:spcPct val="0"/>
              </a:spcAft>
            </a:pPr>
            <a:r>
              <a:rPr lang="en-US" b="1" dirty="0">
                <a:solidFill>
                  <a:srgbClr val="000000"/>
                </a:solidFill>
                <a:latin typeface="Courier New" pitchFamily="49" charset="0"/>
              </a:rPr>
              <a:t>    </a:t>
            </a:r>
            <a:r>
              <a:rPr lang="en-US" b="1" dirty="0">
                <a:solidFill>
                  <a:srgbClr val="009600"/>
                </a:solidFill>
                <a:latin typeface="Courier New" pitchFamily="49" charset="0"/>
              </a:rPr>
              <a:t>""" </a:t>
            </a:r>
            <a:r>
              <a:rPr lang="en-US" b="1" dirty="0" err="1">
                <a:solidFill>
                  <a:srgbClr val="009600"/>
                </a:solidFill>
                <a:latin typeface="Courier New" pitchFamily="49" charset="0"/>
              </a:rPr>
              <a:t>dbls</a:t>
            </a:r>
            <a:r>
              <a:rPr lang="en-US" b="1" dirty="0">
                <a:solidFill>
                  <a:srgbClr val="009600"/>
                </a:solidFill>
                <a:latin typeface="Courier New" pitchFamily="49" charset="0"/>
              </a:rPr>
              <a:t> x? """</a:t>
            </a:r>
          </a:p>
          <a:p>
            <a:pPr eaLnBrk="0" fontAlgn="base" hangingPunct="0">
              <a:lnSpc>
                <a:spcPct val="70000"/>
              </a:lnSpc>
              <a:spcBef>
                <a:spcPct val="50000"/>
              </a:spcBef>
              <a:spcAft>
                <a:spcPct val="0"/>
              </a:spcAft>
            </a:pPr>
            <a:r>
              <a:rPr lang="en-US" b="1" dirty="0">
                <a:solidFill>
                  <a:srgbClr val="000000"/>
                </a:solidFill>
                <a:latin typeface="Courier New" pitchFamily="49" charset="0"/>
              </a:rPr>
              <a:t>    </a:t>
            </a:r>
            <a:r>
              <a:rPr lang="en-US" b="1" dirty="0">
                <a:solidFill>
                  <a:srgbClr val="7030A0"/>
                </a:solidFill>
                <a:latin typeface="Courier New" pitchFamily="49" charset="0"/>
              </a:rPr>
              <a:t>return </a:t>
            </a:r>
            <a:r>
              <a:rPr lang="en-US" b="1" dirty="0">
                <a:solidFill>
                  <a:srgbClr val="000000"/>
                </a:solidFill>
                <a:latin typeface="Courier New" pitchFamily="49" charset="0"/>
              </a:rPr>
              <a:t>2*x</a:t>
            </a:r>
          </a:p>
        </p:txBody>
      </p:sp>
      <p:sp>
        <p:nvSpPr>
          <p:cNvPr id="26629" name="Text Box 8"/>
          <p:cNvSpPr txBox="1">
            <a:spLocks noChangeArrowheads="1"/>
          </p:cNvSpPr>
          <p:nvPr/>
        </p:nvSpPr>
        <p:spPr bwMode="auto">
          <a:xfrm>
            <a:off x="4800600" y="1646238"/>
            <a:ext cx="411480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lnSpc>
                <a:spcPct val="70000"/>
              </a:lnSpc>
              <a:spcBef>
                <a:spcPct val="50000"/>
              </a:spcBef>
              <a:spcAft>
                <a:spcPct val="0"/>
              </a:spcAft>
            </a:pPr>
            <a:r>
              <a:rPr lang="en-US" b="1" dirty="0" err="1">
                <a:solidFill>
                  <a:srgbClr val="FF890C"/>
                </a:solidFill>
                <a:latin typeface="Courier New" pitchFamily="49" charset="0"/>
              </a:rPr>
              <a:t>def</a:t>
            </a:r>
            <a:r>
              <a:rPr lang="en-US" b="1" dirty="0">
                <a:solidFill>
                  <a:srgbClr val="000000"/>
                </a:solidFill>
                <a:latin typeface="Courier New" pitchFamily="49" charset="0"/>
              </a:rPr>
              <a:t> </a:t>
            </a:r>
            <a:r>
              <a:rPr lang="en-US" b="1" dirty="0" err="1">
                <a:solidFill>
                  <a:srgbClr val="000000"/>
                </a:solidFill>
                <a:latin typeface="Courier New" pitchFamily="49" charset="0"/>
              </a:rPr>
              <a:t>dblPR</a:t>
            </a:r>
            <a:r>
              <a:rPr lang="en-US" b="1" dirty="0">
                <a:solidFill>
                  <a:srgbClr val="000000"/>
                </a:solidFill>
                <a:latin typeface="Courier New" pitchFamily="49" charset="0"/>
              </a:rPr>
              <a:t>(x):</a:t>
            </a:r>
          </a:p>
          <a:p>
            <a:pPr eaLnBrk="0" fontAlgn="base" hangingPunct="0">
              <a:lnSpc>
                <a:spcPct val="70000"/>
              </a:lnSpc>
              <a:spcBef>
                <a:spcPct val="50000"/>
              </a:spcBef>
              <a:spcAft>
                <a:spcPct val="0"/>
              </a:spcAft>
            </a:pPr>
            <a:r>
              <a:rPr lang="en-US" b="1" dirty="0">
                <a:solidFill>
                  <a:srgbClr val="000000"/>
                </a:solidFill>
                <a:latin typeface="Courier New" pitchFamily="49" charset="0"/>
              </a:rPr>
              <a:t>    </a:t>
            </a:r>
            <a:r>
              <a:rPr lang="en-US" b="1" dirty="0">
                <a:solidFill>
                  <a:srgbClr val="009600"/>
                </a:solidFill>
                <a:latin typeface="Courier New" pitchFamily="49" charset="0"/>
              </a:rPr>
              <a:t>""" </a:t>
            </a:r>
            <a:r>
              <a:rPr lang="en-US" b="1" dirty="0" err="1">
                <a:solidFill>
                  <a:srgbClr val="009600"/>
                </a:solidFill>
                <a:latin typeface="Courier New" pitchFamily="49" charset="0"/>
              </a:rPr>
              <a:t>dbls</a:t>
            </a:r>
            <a:r>
              <a:rPr lang="en-US" b="1" dirty="0">
                <a:solidFill>
                  <a:srgbClr val="009600"/>
                </a:solidFill>
                <a:latin typeface="Courier New" pitchFamily="49" charset="0"/>
              </a:rPr>
              <a:t> x? """</a:t>
            </a:r>
          </a:p>
          <a:p>
            <a:pPr eaLnBrk="0" fontAlgn="base" hangingPunct="0">
              <a:lnSpc>
                <a:spcPct val="70000"/>
              </a:lnSpc>
              <a:spcBef>
                <a:spcPct val="50000"/>
              </a:spcBef>
              <a:spcAft>
                <a:spcPct val="0"/>
              </a:spcAft>
            </a:pPr>
            <a:r>
              <a:rPr lang="en-US" b="1" dirty="0">
                <a:solidFill>
                  <a:srgbClr val="000000"/>
                </a:solidFill>
                <a:latin typeface="Courier New" pitchFamily="49" charset="0"/>
              </a:rPr>
              <a:t>    </a:t>
            </a:r>
            <a:r>
              <a:rPr lang="en-US" b="1" dirty="0">
                <a:solidFill>
                  <a:srgbClr val="FF9900"/>
                </a:solidFill>
                <a:latin typeface="Courier New" pitchFamily="49" charset="0"/>
              </a:rPr>
              <a:t>print</a:t>
            </a:r>
            <a:r>
              <a:rPr lang="en-US" b="1" dirty="0">
                <a:solidFill>
                  <a:srgbClr val="CC3300"/>
                </a:solidFill>
                <a:latin typeface="Courier New" pitchFamily="49" charset="0"/>
              </a:rPr>
              <a:t> </a:t>
            </a:r>
            <a:r>
              <a:rPr lang="en-US" b="1" dirty="0">
                <a:solidFill>
                  <a:srgbClr val="000000"/>
                </a:solidFill>
                <a:latin typeface="Courier New" pitchFamily="49" charset="0"/>
              </a:rPr>
              <a:t>2*x</a:t>
            </a:r>
          </a:p>
        </p:txBody>
      </p:sp>
      <p:sp>
        <p:nvSpPr>
          <p:cNvPr id="26630" name="Rectangle 9"/>
          <p:cNvSpPr>
            <a:spLocks noChangeArrowheads="1"/>
          </p:cNvSpPr>
          <p:nvPr/>
        </p:nvSpPr>
        <p:spPr bwMode="auto">
          <a:xfrm>
            <a:off x="4856163" y="3290888"/>
            <a:ext cx="39068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2400" b="1" dirty="0">
                <a:solidFill>
                  <a:srgbClr val="000000"/>
                </a:solidFill>
                <a:latin typeface="Courier New" pitchFamily="49" charset="0"/>
              </a:rPr>
              <a:t>&gt;&gt;&gt; </a:t>
            </a:r>
            <a:r>
              <a:rPr lang="en-US" sz="2400" b="1" dirty="0" err="1">
                <a:solidFill>
                  <a:srgbClr val="000000"/>
                </a:solidFill>
                <a:latin typeface="Courier New" pitchFamily="49" charset="0"/>
              </a:rPr>
              <a:t>ans</a:t>
            </a:r>
            <a:r>
              <a:rPr lang="en-US" sz="2400" b="1" dirty="0">
                <a:solidFill>
                  <a:srgbClr val="000000"/>
                </a:solidFill>
                <a:latin typeface="Courier New" pitchFamily="49" charset="0"/>
              </a:rPr>
              <a:t> = </a:t>
            </a:r>
            <a:r>
              <a:rPr lang="en-US" sz="2400" b="1" dirty="0" err="1">
                <a:solidFill>
                  <a:srgbClr val="000000"/>
                </a:solidFill>
                <a:latin typeface="Courier New" pitchFamily="49" charset="0"/>
              </a:rPr>
              <a:t>dblPR</a:t>
            </a:r>
            <a:r>
              <a:rPr lang="en-US" sz="2400" b="1" dirty="0">
                <a:solidFill>
                  <a:srgbClr val="000000"/>
                </a:solidFill>
                <a:latin typeface="Courier New" pitchFamily="49" charset="0"/>
              </a:rPr>
              <a:t>(21)</a:t>
            </a:r>
          </a:p>
        </p:txBody>
      </p:sp>
      <p:sp>
        <p:nvSpPr>
          <p:cNvPr id="26631" name="Text Box 22"/>
          <p:cNvSpPr txBox="1">
            <a:spLocks noChangeArrowheads="1"/>
          </p:cNvSpPr>
          <p:nvPr/>
        </p:nvSpPr>
        <p:spPr bwMode="auto">
          <a:xfrm>
            <a:off x="313120" y="5683956"/>
            <a:ext cx="83087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3200" b="1" dirty="0">
                <a:solidFill>
                  <a:srgbClr val="7030A0"/>
                </a:solidFill>
                <a:latin typeface="Courier New" pitchFamily="49" charset="0"/>
              </a:rPr>
              <a:t>return</a:t>
            </a:r>
            <a:r>
              <a:rPr lang="en-US" sz="3200" dirty="0">
                <a:solidFill>
                  <a:srgbClr val="FF9900"/>
                </a:solidFill>
                <a:latin typeface="Times New Roman" pitchFamily="18" charset="0"/>
              </a:rPr>
              <a:t>   </a:t>
            </a:r>
            <a:r>
              <a:rPr lang="en-US" sz="3200" dirty="0">
                <a:solidFill>
                  <a:srgbClr val="000000"/>
                </a:solidFill>
                <a:latin typeface="Cambria" pitchFamily="18" charset="0"/>
              </a:rPr>
              <a:t>yields the function call's </a:t>
            </a:r>
            <a:r>
              <a:rPr lang="en-US" sz="3200" b="1" i="1" dirty="0">
                <a:solidFill>
                  <a:srgbClr val="000000"/>
                </a:solidFill>
                <a:latin typeface="Cambria" pitchFamily="18" charset="0"/>
              </a:rPr>
              <a:t>value </a:t>
            </a:r>
            <a:r>
              <a:rPr lang="en-US" sz="3200" dirty="0">
                <a:solidFill>
                  <a:srgbClr val="000000"/>
                </a:solidFill>
                <a:latin typeface="Cambria" pitchFamily="18" charset="0"/>
              </a:rPr>
              <a:t>…</a:t>
            </a:r>
          </a:p>
        </p:txBody>
      </p:sp>
      <p:sp>
        <p:nvSpPr>
          <p:cNvPr id="26632" name="Text Box 23"/>
          <p:cNvSpPr txBox="1">
            <a:spLocks noChangeArrowheads="1"/>
          </p:cNvSpPr>
          <p:nvPr/>
        </p:nvSpPr>
        <p:spPr bwMode="auto">
          <a:xfrm>
            <a:off x="313120" y="4921956"/>
            <a:ext cx="73537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3200" b="1" dirty="0">
                <a:solidFill>
                  <a:srgbClr val="FF9900"/>
                </a:solidFill>
                <a:latin typeface="Courier New" pitchFamily="49" charset="0"/>
              </a:rPr>
              <a:t>print</a:t>
            </a:r>
            <a:r>
              <a:rPr lang="en-US" sz="3200" dirty="0">
                <a:solidFill>
                  <a:srgbClr val="9103B9"/>
                </a:solidFill>
                <a:latin typeface="Times New Roman" pitchFamily="18" charset="0"/>
              </a:rPr>
              <a:t>     </a:t>
            </a:r>
            <a:r>
              <a:rPr lang="en-US" sz="3200" dirty="0">
                <a:solidFill>
                  <a:srgbClr val="000000"/>
                </a:solidFill>
                <a:latin typeface="Cambria" pitchFamily="18" charset="0"/>
              </a:rPr>
              <a:t>just prints stuff to the screen...</a:t>
            </a:r>
          </a:p>
        </p:txBody>
      </p:sp>
      <p:sp>
        <p:nvSpPr>
          <p:cNvPr id="26633" name="Rectangle 1"/>
          <p:cNvSpPr>
            <a:spLocks noChangeArrowheads="1"/>
          </p:cNvSpPr>
          <p:nvPr/>
        </p:nvSpPr>
        <p:spPr bwMode="auto">
          <a:xfrm>
            <a:off x="8057445" y="5638800"/>
            <a:ext cx="995773" cy="646331"/>
          </a:xfrm>
          <a:prstGeom prst="rect">
            <a:avLst/>
          </a:prstGeom>
          <a:solidFill>
            <a:srgbClr val="CCECFF"/>
          </a:solidFill>
          <a:ln w="28575">
            <a:solidFill>
              <a:schemeClr val="bg1"/>
            </a:solidFill>
          </a:ln>
          <a:extLst/>
        </p:spPr>
        <p:txBody>
          <a:bodyPr wrap="square">
            <a:spAutoFit/>
          </a:bodyPr>
          <a:lstStyle/>
          <a:p>
            <a:pPr algn="ctr" eaLnBrk="0" fontAlgn="base" hangingPunct="0">
              <a:spcBef>
                <a:spcPct val="0"/>
              </a:spcBef>
              <a:spcAft>
                <a:spcPct val="0"/>
              </a:spcAft>
            </a:pPr>
            <a:r>
              <a:rPr lang="en-US" sz="1200" i="1" dirty="0">
                <a:solidFill>
                  <a:srgbClr val="000000"/>
                </a:solidFill>
                <a:latin typeface="Cambria" pitchFamily="18" charset="0"/>
              </a:rPr>
              <a:t>… which the shell </a:t>
            </a:r>
            <a:r>
              <a:rPr lang="en-US" sz="1200" i="1" dirty="0">
                <a:solidFill>
                  <a:srgbClr val="000000"/>
                </a:solidFill>
                <a:latin typeface="Cambria" pitchFamily="18" charset="0"/>
              </a:rPr>
              <a:t>then prints!</a:t>
            </a:r>
            <a:endParaRPr lang="en-US" sz="1200" i="1" dirty="0">
              <a:solidFill>
                <a:srgbClr val="000000"/>
              </a:solidFill>
              <a:latin typeface="Cambria" pitchFamily="18" charset="0"/>
            </a:endParaRPr>
          </a:p>
        </p:txBody>
      </p:sp>
      <p:cxnSp>
        <p:nvCxnSpPr>
          <p:cNvPr id="26634" name="Straight Connector 2"/>
          <p:cNvCxnSpPr>
            <a:cxnSpLocks noChangeShapeType="1"/>
          </p:cNvCxnSpPr>
          <p:nvPr/>
        </p:nvCxnSpPr>
        <p:spPr bwMode="auto">
          <a:xfrm>
            <a:off x="4419600" y="1371600"/>
            <a:ext cx="0" cy="2971800"/>
          </a:xfrm>
          <a:prstGeom prst="line">
            <a:avLst/>
          </a:prstGeom>
          <a:noFill/>
          <a:ln w="19050" algn="ctr">
            <a:solidFill>
              <a:schemeClr val="tx1"/>
            </a:solidFill>
            <a:round/>
            <a:headEnd type="none" w="med" len="med"/>
            <a:tailEnd type="arrow" w="med" len="med"/>
          </a:ln>
          <a:extLst>
            <a:ext uri="{909E8E84-426E-40DD-AFC4-6F175D3DCCD1}">
              <a14:hiddenFill xmlns:a14="http://schemas.microsoft.com/office/drawing/2010/main">
                <a:noFill/>
              </a14:hiddenFill>
            </a:ext>
          </a:extLst>
        </p:spPr>
      </p:cxnSp>
      <p:sp>
        <p:nvSpPr>
          <p:cNvPr id="3" name="Right Arrow 2"/>
          <p:cNvSpPr/>
          <p:nvPr/>
        </p:nvSpPr>
        <p:spPr bwMode="auto">
          <a:xfrm>
            <a:off x="7807969" y="5715000"/>
            <a:ext cx="257942" cy="228600"/>
          </a:xfrm>
          <a:prstGeom prst="rightArrow">
            <a:avLst/>
          </a:prstGeom>
          <a:solidFill>
            <a:schemeClr val="bg1"/>
          </a:solidFill>
          <a:ln w="9525" cap="flat" cmpd="sng" algn="ctr">
            <a:solidFill>
              <a:srgbClr val="CCE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15" name="Text Box 2"/>
          <p:cNvSpPr txBox="1">
            <a:spLocks noChangeArrowheads="1"/>
          </p:cNvSpPr>
          <p:nvPr/>
        </p:nvSpPr>
        <p:spPr bwMode="auto">
          <a:xfrm>
            <a:off x="277305" y="228600"/>
            <a:ext cx="8269287"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4200" b="1" dirty="0">
                <a:solidFill>
                  <a:srgbClr val="000000"/>
                </a:solidFill>
                <a:latin typeface="Courier New" pitchFamily="49" charset="0"/>
              </a:rPr>
              <a:t>return  </a:t>
            </a:r>
            <a:r>
              <a:rPr lang="en-US" sz="4200" dirty="0">
                <a:solidFill>
                  <a:srgbClr val="000000"/>
                </a:solidFill>
                <a:latin typeface="Times" pitchFamily="-106" charset="0"/>
              </a:rPr>
              <a:t> </a:t>
            </a:r>
            <a:r>
              <a:rPr lang="en-US" sz="4200" b="1" dirty="0">
                <a:solidFill>
                  <a:srgbClr val="000000"/>
                </a:solidFill>
                <a:latin typeface="Cambria" pitchFamily="18" charset="0"/>
              </a:rPr>
              <a:t>&gt;</a:t>
            </a:r>
            <a:r>
              <a:rPr lang="en-US" sz="4200" dirty="0" smtClean="0">
                <a:solidFill>
                  <a:srgbClr val="000000"/>
                </a:solidFill>
                <a:latin typeface="Times" pitchFamily="-106" charset="0"/>
              </a:rPr>
              <a:t>        </a:t>
            </a:r>
            <a:r>
              <a:rPr lang="en-US" sz="4200" b="1" dirty="0">
                <a:solidFill>
                  <a:srgbClr val="000000"/>
                </a:solidFill>
                <a:latin typeface="Courier New" pitchFamily="49" charset="0"/>
              </a:rPr>
              <a:t>print</a:t>
            </a:r>
            <a:endParaRPr lang="en-US" sz="4200" dirty="0">
              <a:solidFill>
                <a:srgbClr val="000000"/>
              </a:solidFill>
              <a:latin typeface="Times" pitchFamily="-106" charset="0"/>
            </a:endParaRPr>
          </a:p>
        </p:txBody>
      </p:sp>
    </p:spTree>
    <p:extLst>
      <p:ext uri="{BB962C8B-B14F-4D97-AF65-F5344CB8AC3E}">
        <p14:creationId xmlns:p14="http://schemas.microsoft.com/office/powerpoint/2010/main" val="31412220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ext Box 7"/>
          <p:cNvSpPr txBox="1">
            <a:spLocks noChangeArrowheads="1"/>
          </p:cNvSpPr>
          <p:nvPr/>
        </p:nvSpPr>
        <p:spPr bwMode="auto">
          <a:xfrm>
            <a:off x="4909170" y="191299"/>
            <a:ext cx="3948536" cy="830997"/>
          </a:xfrm>
          <a:prstGeom prst="rect">
            <a:avLst/>
          </a:prstGeom>
          <a:solidFill>
            <a:srgbClr val="CCFFCC"/>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dirty="0" smtClean="0">
                <a:solidFill>
                  <a:srgbClr val="000000"/>
                </a:solidFill>
                <a:latin typeface="Cambria" pitchFamily="18" charset="0"/>
              </a:rPr>
              <a:t>What eight lines does </a:t>
            </a:r>
            <a:r>
              <a:rPr lang="en-US" b="1" dirty="0" smtClean="0">
                <a:solidFill>
                  <a:srgbClr val="000000"/>
                </a:solidFill>
                <a:latin typeface="Cambria" pitchFamily="18" charset="0"/>
              </a:rPr>
              <a:t> </a:t>
            </a:r>
            <a:r>
              <a:rPr lang="en-US" b="1" dirty="0" err="1" smtClean="0">
                <a:solidFill>
                  <a:srgbClr val="000000"/>
                </a:solidFill>
                <a:latin typeface="Cambria" pitchFamily="18" charset="0"/>
              </a:rPr>
              <a:t>myst</a:t>
            </a:r>
            <a:r>
              <a:rPr lang="en-US" b="1" dirty="0" smtClean="0">
                <a:solidFill>
                  <a:srgbClr val="000000"/>
                </a:solidFill>
                <a:latin typeface="Cambria" pitchFamily="18" charset="0"/>
              </a:rPr>
              <a:t>(3) </a:t>
            </a:r>
            <a:r>
              <a:rPr lang="en-US" dirty="0" smtClean="0">
                <a:solidFill>
                  <a:srgbClr val="000000"/>
                </a:solidFill>
                <a:latin typeface="Cambria" pitchFamily="18" charset="0"/>
              </a:rPr>
              <a:t>print?</a:t>
            </a:r>
            <a:endParaRPr lang="en-US" b="1" dirty="0">
              <a:solidFill>
                <a:srgbClr val="000000"/>
              </a:solidFill>
              <a:latin typeface="Cambria" pitchFamily="18" charset="0"/>
            </a:endParaRPr>
          </a:p>
        </p:txBody>
      </p:sp>
      <p:sp>
        <p:nvSpPr>
          <p:cNvPr id="13318" name="Text Box 8"/>
          <p:cNvSpPr txBox="1">
            <a:spLocks noChangeArrowheads="1"/>
          </p:cNvSpPr>
          <p:nvPr/>
        </p:nvSpPr>
        <p:spPr bwMode="auto">
          <a:xfrm>
            <a:off x="152400" y="2000982"/>
            <a:ext cx="6019800" cy="3942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lnSpc>
                <a:spcPct val="60000"/>
              </a:lnSpc>
              <a:spcBef>
                <a:spcPct val="50000"/>
              </a:spcBef>
              <a:spcAft>
                <a:spcPct val="0"/>
              </a:spcAft>
            </a:pPr>
            <a:r>
              <a:rPr lang="en-US" sz="1800" b="1" dirty="0" err="1" smtClean="0">
                <a:solidFill>
                  <a:srgbClr val="FF9900"/>
                </a:solidFill>
                <a:latin typeface="Courier New" pitchFamily="49" charset="0"/>
              </a:rPr>
              <a:t>def</a:t>
            </a:r>
            <a:r>
              <a:rPr lang="en-US" sz="1800" b="1" dirty="0" smtClean="0">
                <a:solidFill>
                  <a:srgbClr val="FF9900"/>
                </a:solidFill>
                <a:latin typeface="Courier New" pitchFamily="49" charset="0"/>
              </a:rPr>
              <a:t> </a:t>
            </a:r>
            <a:r>
              <a:rPr lang="en-US" sz="1800" b="1" dirty="0" err="1" smtClean="0">
                <a:solidFill>
                  <a:srgbClr val="000000"/>
                </a:solidFill>
                <a:latin typeface="Courier New" pitchFamily="49" charset="0"/>
              </a:rPr>
              <a:t>myst</a:t>
            </a:r>
            <a:r>
              <a:rPr lang="en-US" sz="1800" b="1" dirty="0" smtClean="0">
                <a:solidFill>
                  <a:srgbClr val="000000"/>
                </a:solidFill>
                <a:latin typeface="Courier New" pitchFamily="49" charset="0"/>
              </a:rPr>
              <a:t>(x):</a:t>
            </a:r>
          </a:p>
          <a:p>
            <a:pPr eaLnBrk="0" fontAlgn="base" hangingPunct="0">
              <a:lnSpc>
                <a:spcPct val="60000"/>
              </a:lnSpc>
              <a:spcBef>
                <a:spcPct val="50000"/>
              </a:spcBef>
              <a:spcAft>
                <a:spcPct val="0"/>
              </a:spcAft>
            </a:pPr>
            <a:r>
              <a:rPr lang="en-US" sz="1800" b="1" dirty="0" smtClean="0">
                <a:solidFill>
                  <a:srgbClr val="009900"/>
                </a:solidFill>
                <a:latin typeface="Courier New" pitchFamily="49" charset="0"/>
              </a:rPr>
              <a:t>  """ _</a:t>
            </a:r>
            <a:r>
              <a:rPr lang="en-US" sz="1800" b="1" dirty="0" err="1" smtClean="0">
                <a:solidFill>
                  <a:srgbClr val="009900"/>
                </a:solidFill>
                <a:latin typeface="Courier New" pitchFamily="49" charset="0"/>
              </a:rPr>
              <a:t>myst_ery</a:t>
            </a:r>
            <a:r>
              <a:rPr lang="en-US" sz="1800" b="1" dirty="0" smtClean="0">
                <a:solidFill>
                  <a:srgbClr val="009900"/>
                </a:solidFill>
                <a:latin typeface="Courier New" pitchFamily="49" charset="0"/>
              </a:rPr>
              <a:t> fun' """</a:t>
            </a:r>
          </a:p>
          <a:p>
            <a:pPr eaLnBrk="0" fontAlgn="base" hangingPunct="0">
              <a:lnSpc>
                <a:spcPct val="60000"/>
              </a:lnSpc>
              <a:spcBef>
                <a:spcPct val="50000"/>
              </a:spcBef>
              <a:spcAft>
                <a:spcPct val="0"/>
              </a:spcAft>
            </a:pPr>
            <a:r>
              <a:rPr lang="en-US" sz="1800" b="1" dirty="0" smtClean="0">
                <a:solidFill>
                  <a:srgbClr val="000000"/>
                </a:solidFill>
                <a:latin typeface="Courier New" pitchFamily="49" charset="0"/>
              </a:rPr>
              <a:t>  </a:t>
            </a:r>
            <a:r>
              <a:rPr lang="en-US" sz="1800" b="1" dirty="0" smtClean="0">
                <a:solidFill>
                  <a:srgbClr val="FF9900"/>
                </a:solidFill>
                <a:latin typeface="Courier New" pitchFamily="49" charset="0"/>
              </a:rPr>
              <a:t>print</a:t>
            </a:r>
            <a:r>
              <a:rPr lang="en-US" sz="1800" b="1" dirty="0" smtClean="0">
                <a:solidFill>
                  <a:srgbClr val="CC3300"/>
                </a:solidFill>
                <a:latin typeface="Courier New" pitchFamily="49" charset="0"/>
              </a:rPr>
              <a:t> </a:t>
            </a:r>
            <a:r>
              <a:rPr lang="en-US" sz="1800" b="1" dirty="0" smtClean="0">
                <a:solidFill>
                  <a:srgbClr val="009900"/>
                </a:solidFill>
                <a:latin typeface="Courier New" pitchFamily="49" charset="0"/>
              </a:rPr>
              <a:t>"x is"</a:t>
            </a:r>
            <a:r>
              <a:rPr lang="en-US" sz="1800" b="1" dirty="0" smtClean="0">
                <a:solidFill>
                  <a:srgbClr val="000000"/>
                </a:solidFill>
                <a:latin typeface="Courier New" pitchFamily="49" charset="0"/>
              </a:rPr>
              <a:t>, x</a:t>
            </a:r>
          </a:p>
          <a:p>
            <a:pPr eaLnBrk="0" fontAlgn="base" hangingPunct="0">
              <a:lnSpc>
                <a:spcPct val="60000"/>
              </a:lnSpc>
              <a:spcBef>
                <a:spcPct val="50000"/>
              </a:spcBef>
              <a:spcAft>
                <a:spcPct val="0"/>
              </a:spcAft>
            </a:pPr>
            <a:endParaRPr lang="en-US" sz="1800" b="1" dirty="0" smtClean="0">
              <a:solidFill>
                <a:srgbClr val="000000"/>
              </a:solidFill>
              <a:latin typeface="Courier New" pitchFamily="49" charset="0"/>
            </a:endParaRPr>
          </a:p>
          <a:p>
            <a:pPr eaLnBrk="0" fontAlgn="base" hangingPunct="0">
              <a:lnSpc>
                <a:spcPct val="60000"/>
              </a:lnSpc>
              <a:spcBef>
                <a:spcPct val="50000"/>
              </a:spcBef>
              <a:spcAft>
                <a:spcPct val="0"/>
              </a:spcAft>
            </a:pPr>
            <a:r>
              <a:rPr lang="en-US" sz="1800" b="1" dirty="0" smtClean="0">
                <a:solidFill>
                  <a:srgbClr val="000000"/>
                </a:solidFill>
                <a:latin typeface="Courier New" pitchFamily="49" charset="0"/>
              </a:rPr>
              <a:t>  </a:t>
            </a:r>
            <a:r>
              <a:rPr lang="en-US" sz="1800" b="1" dirty="0" smtClean="0">
                <a:solidFill>
                  <a:srgbClr val="FF9900"/>
                </a:solidFill>
                <a:latin typeface="Courier New" pitchFamily="49" charset="0"/>
              </a:rPr>
              <a:t>if </a:t>
            </a:r>
            <a:r>
              <a:rPr lang="en-US" sz="1800" b="1" dirty="0" smtClean="0">
                <a:solidFill>
                  <a:srgbClr val="000000"/>
                </a:solidFill>
                <a:latin typeface="Courier New" pitchFamily="49" charset="0"/>
              </a:rPr>
              <a:t>x &lt;= 1:</a:t>
            </a:r>
          </a:p>
          <a:p>
            <a:pPr eaLnBrk="0" fontAlgn="base" hangingPunct="0">
              <a:lnSpc>
                <a:spcPct val="60000"/>
              </a:lnSpc>
              <a:spcBef>
                <a:spcPct val="50000"/>
              </a:spcBef>
              <a:spcAft>
                <a:spcPct val="0"/>
              </a:spcAft>
            </a:pPr>
            <a:r>
              <a:rPr lang="en-US" sz="1800" b="1" dirty="0" smtClean="0">
                <a:solidFill>
                  <a:srgbClr val="000000"/>
                </a:solidFill>
                <a:latin typeface="Courier New" pitchFamily="49" charset="0"/>
              </a:rPr>
              <a:t>    </a:t>
            </a:r>
            <a:r>
              <a:rPr lang="en-US" sz="1800" b="1" dirty="0" smtClean="0">
                <a:solidFill>
                  <a:srgbClr val="FF9900"/>
                </a:solidFill>
                <a:latin typeface="Courier New" pitchFamily="49" charset="0"/>
              </a:rPr>
              <a:t>print</a:t>
            </a:r>
            <a:r>
              <a:rPr lang="en-US" sz="1800" b="1" dirty="0" smtClean="0">
                <a:solidFill>
                  <a:srgbClr val="CC3300"/>
                </a:solidFill>
                <a:latin typeface="Courier New" pitchFamily="49" charset="0"/>
              </a:rPr>
              <a:t> </a:t>
            </a:r>
            <a:r>
              <a:rPr lang="en-US" sz="1800" b="1" dirty="0" smtClean="0">
                <a:solidFill>
                  <a:srgbClr val="009900"/>
                </a:solidFill>
                <a:latin typeface="Courier New" pitchFamily="49" charset="0"/>
              </a:rPr>
              <a:t>"Done! Returning 1"</a:t>
            </a:r>
          </a:p>
          <a:p>
            <a:pPr eaLnBrk="0" fontAlgn="base" hangingPunct="0">
              <a:lnSpc>
                <a:spcPct val="60000"/>
              </a:lnSpc>
              <a:spcBef>
                <a:spcPct val="50000"/>
              </a:spcBef>
              <a:spcAft>
                <a:spcPct val="0"/>
              </a:spcAft>
            </a:pPr>
            <a:r>
              <a:rPr lang="en-US" sz="1800" b="1" dirty="0" smtClean="0">
                <a:solidFill>
                  <a:srgbClr val="009900"/>
                </a:solidFill>
                <a:latin typeface="Courier New" pitchFamily="49" charset="0"/>
              </a:rPr>
              <a:t>    </a:t>
            </a:r>
            <a:r>
              <a:rPr lang="en-US" sz="1800" b="1" dirty="0" smtClean="0">
                <a:solidFill>
                  <a:srgbClr val="7030A0"/>
                </a:solidFill>
                <a:latin typeface="Courier New" pitchFamily="49" charset="0"/>
              </a:rPr>
              <a:t>return</a:t>
            </a:r>
            <a:r>
              <a:rPr lang="en-US" sz="1800" b="1" dirty="0" smtClean="0">
                <a:solidFill>
                  <a:srgbClr val="009900"/>
                </a:solidFill>
                <a:latin typeface="Courier New" pitchFamily="49" charset="0"/>
              </a:rPr>
              <a:t> </a:t>
            </a:r>
            <a:r>
              <a:rPr lang="en-US" sz="1800" b="1" dirty="0" smtClean="0">
                <a:latin typeface="Courier New" pitchFamily="49" charset="0"/>
              </a:rPr>
              <a:t>1</a:t>
            </a:r>
          </a:p>
          <a:p>
            <a:pPr eaLnBrk="0" fontAlgn="base" hangingPunct="0">
              <a:lnSpc>
                <a:spcPct val="60000"/>
              </a:lnSpc>
              <a:spcBef>
                <a:spcPct val="50000"/>
              </a:spcBef>
              <a:spcAft>
                <a:spcPct val="0"/>
              </a:spcAft>
            </a:pPr>
            <a:r>
              <a:rPr lang="en-US" sz="1800" b="1" dirty="0" smtClean="0">
                <a:latin typeface="Courier New" pitchFamily="49" charset="0"/>
              </a:rPr>
              <a:t>  </a:t>
            </a:r>
            <a:r>
              <a:rPr lang="en-US" sz="1800" b="1" dirty="0" smtClean="0">
                <a:solidFill>
                  <a:srgbClr val="FF9900"/>
                </a:solidFill>
                <a:latin typeface="Courier New" pitchFamily="49" charset="0"/>
              </a:rPr>
              <a:t>else</a:t>
            </a:r>
            <a:r>
              <a:rPr lang="en-US" sz="1800" b="1" dirty="0" smtClean="0">
                <a:latin typeface="Courier New" pitchFamily="49" charset="0"/>
              </a:rPr>
              <a:t>:</a:t>
            </a:r>
          </a:p>
          <a:p>
            <a:pPr eaLnBrk="0" fontAlgn="base" hangingPunct="0">
              <a:lnSpc>
                <a:spcPct val="60000"/>
              </a:lnSpc>
              <a:spcBef>
                <a:spcPct val="50000"/>
              </a:spcBef>
              <a:spcAft>
                <a:spcPct val="0"/>
              </a:spcAft>
            </a:pPr>
            <a:r>
              <a:rPr lang="en-US" sz="1800" b="1" dirty="0" smtClean="0">
                <a:latin typeface="Courier New" pitchFamily="49" charset="0"/>
              </a:rPr>
              <a:t>    </a:t>
            </a:r>
            <a:r>
              <a:rPr lang="en-US" sz="1800" b="1" dirty="0" smtClean="0">
                <a:solidFill>
                  <a:srgbClr val="FF9900"/>
                </a:solidFill>
                <a:latin typeface="Courier New" pitchFamily="49" charset="0"/>
              </a:rPr>
              <a:t>print</a:t>
            </a:r>
            <a:r>
              <a:rPr lang="en-US" sz="1800" b="1" dirty="0" smtClean="0">
                <a:latin typeface="Courier New" pitchFamily="49" charset="0"/>
              </a:rPr>
              <a:t> </a:t>
            </a:r>
            <a:r>
              <a:rPr lang="en-US" sz="1800" b="1" dirty="0" smtClean="0">
                <a:solidFill>
                  <a:srgbClr val="009900"/>
                </a:solidFill>
                <a:latin typeface="Courier New" pitchFamily="49" charset="0"/>
              </a:rPr>
              <a:t>"Calling </a:t>
            </a:r>
            <a:r>
              <a:rPr lang="en-US" sz="1800" b="1" dirty="0" err="1" smtClean="0">
                <a:solidFill>
                  <a:srgbClr val="009900"/>
                </a:solidFill>
                <a:latin typeface="Courier New" pitchFamily="49" charset="0"/>
              </a:rPr>
              <a:t>myst</a:t>
            </a:r>
            <a:r>
              <a:rPr lang="en-US" sz="1800" b="1" dirty="0" smtClean="0">
                <a:solidFill>
                  <a:srgbClr val="009900"/>
                </a:solidFill>
                <a:latin typeface="Courier New" pitchFamily="49" charset="0"/>
              </a:rPr>
              <a:t>("</a:t>
            </a:r>
            <a:r>
              <a:rPr lang="en-US" sz="1800" b="1" dirty="0" smtClean="0">
                <a:latin typeface="Courier New" pitchFamily="49" charset="0"/>
              </a:rPr>
              <a:t>, x-1, </a:t>
            </a:r>
            <a:r>
              <a:rPr lang="en-US" sz="1800" b="1" dirty="0" smtClean="0">
                <a:solidFill>
                  <a:srgbClr val="009900"/>
                </a:solidFill>
                <a:latin typeface="Courier New" pitchFamily="49" charset="0"/>
              </a:rPr>
              <a:t>")"</a:t>
            </a:r>
          </a:p>
          <a:p>
            <a:pPr eaLnBrk="0" fontAlgn="base" hangingPunct="0">
              <a:lnSpc>
                <a:spcPct val="60000"/>
              </a:lnSpc>
              <a:spcBef>
                <a:spcPct val="50000"/>
              </a:spcBef>
              <a:spcAft>
                <a:spcPct val="0"/>
              </a:spcAft>
            </a:pPr>
            <a:r>
              <a:rPr lang="en-US" sz="1800" b="1" dirty="0" smtClean="0">
                <a:solidFill>
                  <a:srgbClr val="009900"/>
                </a:solidFill>
                <a:latin typeface="Courier New" pitchFamily="49" charset="0"/>
              </a:rPr>
              <a:t>    </a:t>
            </a:r>
            <a:r>
              <a:rPr lang="en-US" sz="1800" b="1" dirty="0" err="1" smtClean="0">
                <a:latin typeface="Courier New" pitchFamily="49" charset="0"/>
              </a:rPr>
              <a:t>old_result</a:t>
            </a:r>
            <a:r>
              <a:rPr lang="en-US" sz="1800" b="1" dirty="0" smtClean="0">
                <a:latin typeface="Courier New" pitchFamily="49" charset="0"/>
              </a:rPr>
              <a:t> = </a:t>
            </a:r>
            <a:r>
              <a:rPr lang="en-US" sz="1800" b="1" dirty="0" err="1" smtClean="0">
                <a:latin typeface="Courier New" pitchFamily="49" charset="0"/>
              </a:rPr>
              <a:t>myst</a:t>
            </a:r>
            <a:r>
              <a:rPr lang="en-US" sz="1800" b="1" dirty="0" smtClean="0">
                <a:latin typeface="Courier New" pitchFamily="49" charset="0"/>
              </a:rPr>
              <a:t>( x-1 ) </a:t>
            </a:r>
          </a:p>
          <a:p>
            <a:pPr eaLnBrk="0" fontAlgn="base" hangingPunct="0">
              <a:lnSpc>
                <a:spcPct val="60000"/>
              </a:lnSpc>
              <a:spcBef>
                <a:spcPct val="50000"/>
              </a:spcBef>
              <a:spcAft>
                <a:spcPct val="0"/>
              </a:spcAft>
            </a:pPr>
            <a:r>
              <a:rPr lang="en-US" sz="1800" b="1" dirty="0" smtClean="0">
                <a:latin typeface="Courier New" pitchFamily="49" charset="0"/>
              </a:rPr>
              <a:t>    </a:t>
            </a:r>
            <a:r>
              <a:rPr lang="en-US" sz="1800" b="1" dirty="0" err="1" smtClean="0">
                <a:latin typeface="Courier New" pitchFamily="49" charset="0"/>
              </a:rPr>
              <a:t>new_result</a:t>
            </a:r>
            <a:r>
              <a:rPr lang="en-US" sz="1800" b="1" dirty="0" smtClean="0">
                <a:latin typeface="Courier New" pitchFamily="49" charset="0"/>
              </a:rPr>
              <a:t> = x * </a:t>
            </a:r>
            <a:r>
              <a:rPr lang="en-US" sz="1800" b="1" dirty="0" err="1" smtClean="0">
                <a:latin typeface="Courier New" pitchFamily="49" charset="0"/>
              </a:rPr>
              <a:t>old_result</a:t>
            </a:r>
            <a:endParaRPr lang="en-US" sz="1800" b="1" dirty="0" smtClean="0">
              <a:latin typeface="Courier New" pitchFamily="49" charset="0"/>
            </a:endParaRPr>
          </a:p>
          <a:p>
            <a:pPr eaLnBrk="0" fontAlgn="base" hangingPunct="0">
              <a:lnSpc>
                <a:spcPct val="60000"/>
              </a:lnSpc>
              <a:spcBef>
                <a:spcPct val="50000"/>
              </a:spcBef>
              <a:spcAft>
                <a:spcPct val="0"/>
              </a:spcAft>
            </a:pPr>
            <a:r>
              <a:rPr lang="en-US" sz="1800" b="1" dirty="0" smtClean="0">
                <a:latin typeface="Courier New" pitchFamily="49" charset="0"/>
              </a:rPr>
              <a:t>    </a:t>
            </a:r>
            <a:r>
              <a:rPr lang="en-US" sz="1800" b="1" dirty="0" smtClean="0">
                <a:solidFill>
                  <a:srgbClr val="FF9900"/>
                </a:solidFill>
                <a:latin typeface="Courier New" pitchFamily="49" charset="0"/>
              </a:rPr>
              <a:t>print</a:t>
            </a:r>
            <a:r>
              <a:rPr lang="en-US" sz="1800" b="1" dirty="0" smtClean="0">
                <a:latin typeface="Courier New" pitchFamily="49" charset="0"/>
              </a:rPr>
              <a:t> </a:t>
            </a:r>
            <a:r>
              <a:rPr lang="en-US" sz="1800" b="1" dirty="0" smtClean="0">
                <a:solidFill>
                  <a:srgbClr val="009900"/>
                </a:solidFill>
                <a:latin typeface="Courier New" pitchFamily="49" charset="0"/>
              </a:rPr>
              <a:t>"Returning"</a:t>
            </a:r>
            <a:r>
              <a:rPr lang="en-US" sz="1800" b="1" dirty="0" smtClean="0">
                <a:latin typeface="Courier New" pitchFamily="49" charset="0"/>
              </a:rPr>
              <a:t>, </a:t>
            </a:r>
            <a:r>
              <a:rPr lang="en-US" sz="1800" b="1" dirty="0" err="1" smtClean="0">
                <a:latin typeface="Courier New" pitchFamily="49" charset="0"/>
              </a:rPr>
              <a:t>new_result</a:t>
            </a:r>
            <a:endParaRPr lang="en-US" sz="1800" b="1" dirty="0" smtClean="0">
              <a:latin typeface="Courier New" pitchFamily="49" charset="0"/>
            </a:endParaRPr>
          </a:p>
          <a:p>
            <a:pPr eaLnBrk="0" fontAlgn="base" hangingPunct="0">
              <a:lnSpc>
                <a:spcPct val="60000"/>
              </a:lnSpc>
              <a:spcBef>
                <a:spcPct val="50000"/>
              </a:spcBef>
              <a:spcAft>
                <a:spcPct val="0"/>
              </a:spcAft>
            </a:pPr>
            <a:r>
              <a:rPr lang="en-US" sz="1800" b="1" dirty="0" smtClean="0">
                <a:latin typeface="Courier New" pitchFamily="49" charset="0"/>
              </a:rPr>
              <a:t>    </a:t>
            </a:r>
            <a:r>
              <a:rPr lang="en-US" sz="1800" b="1" dirty="0" smtClean="0">
                <a:solidFill>
                  <a:srgbClr val="7030A0"/>
                </a:solidFill>
                <a:latin typeface="Courier New" pitchFamily="49" charset="0"/>
              </a:rPr>
              <a:t>return</a:t>
            </a:r>
            <a:r>
              <a:rPr lang="en-US" sz="1800" b="1" dirty="0" smtClean="0">
                <a:latin typeface="Courier New" pitchFamily="49" charset="0"/>
              </a:rPr>
              <a:t> </a:t>
            </a:r>
            <a:r>
              <a:rPr lang="en-US" sz="1800" b="1" dirty="0" err="1" smtClean="0">
                <a:latin typeface="Courier New" pitchFamily="49" charset="0"/>
              </a:rPr>
              <a:t>new_result</a:t>
            </a:r>
            <a:endParaRPr lang="en-US" sz="1800" b="1" dirty="0" smtClean="0">
              <a:latin typeface="Courier New" pitchFamily="49" charset="0"/>
            </a:endParaRPr>
          </a:p>
        </p:txBody>
      </p:sp>
      <p:sp>
        <p:nvSpPr>
          <p:cNvPr id="13324" name="Rectangle 28"/>
          <p:cNvSpPr>
            <a:spLocks noChangeArrowheads="1"/>
          </p:cNvSpPr>
          <p:nvPr/>
        </p:nvSpPr>
        <p:spPr bwMode="auto">
          <a:xfrm>
            <a:off x="189706" y="223506"/>
            <a:ext cx="242669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4000" i="1" dirty="0" smtClean="0">
                <a:solidFill>
                  <a:srgbClr val="000000"/>
                </a:solidFill>
                <a:latin typeface="Cambria" pitchFamily="18" charset="0"/>
              </a:rPr>
              <a:t>Challenge!</a:t>
            </a:r>
            <a:endParaRPr lang="en-US" sz="4000" dirty="0">
              <a:solidFill>
                <a:srgbClr val="000000"/>
              </a:solidFill>
              <a:latin typeface="Cambria" pitchFamily="18" charset="0"/>
            </a:endParaRPr>
          </a:p>
        </p:txBody>
      </p:sp>
      <p:cxnSp>
        <p:nvCxnSpPr>
          <p:cNvPr id="5" name="Straight Arrow Connector 4"/>
          <p:cNvCxnSpPr/>
          <p:nvPr/>
        </p:nvCxnSpPr>
        <p:spPr bwMode="auto">
          <a:xfrm>
            <a:off x="1557777" y="1451550"/>
            <a:ext cx="0" cy="4572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6" name="Rectangle 5"/>
          <p:cNvSpPr/>
          <p:nvPr/>
        </p:nvSpPr>
        <p:spPr>
          <a:xfrm>
            <a:off x="1406917" y="1053673"/>
            <a:ext cx="306494" cy="338554"/>
          </a:xfrm>
          <a:prstGeom prst="rect">
            <a:avLst/>
          </a:prstGeom>
          <a:solidFill>
            <a:schemeClr val="bg1">
              <a:lumMod val="85000"/>
            </a:schemeClr>
          </a:solidFill>
        </p:spPr>
        <p:txBody>
          <a:bodyPr wrap="none">
            <a:spAutoFit/>
          </a:bodyPr>
          <a:lstStyle/>
          <a:p>
            <a:pPr eaLnBrk="0" fontAlgn="base" hangingPunct="0">
              <a:spcBef>
                <a:spcPct val="0"/>
              </a:spcBef>
              <a:spcAft>
                <a:spcPct val="0"/>
              </a:spcAft>
            </a:pPr>
            <a:r>
              <a:rPr lang="en-US" sz="1600" b="1" dirty="0">
                <a:solidFill>
                  <a:srgbClr val="000000"/>
                </a:solidFill>
                <a:latin typeface="Cambria" pitchFamily="18" charset="0"/>
              </a:rPr>
              <a:t>3</a:t>
            </a:r>
            <a:endParaRPr lang="en-US" sz="1600" dirty="0">
              <a:solidFill>
                <a:srgbClr val="000000"/>
              </a:solidFill>
            </a:endParaRPr>
          </a:p>
        </p:txBody>
      </p:sp>
      <p:sp>
        <p:nvSpPr>
          <p:cNvPr id="4" name="Rectangle 3"/>
          <p:cNvSpPr/>
          <p:nvPr/>
        </p:nvSpPr>
        <p:spPr bwMode="auto">
          <a:xfrm>
            <a:off x="5410200" y="1603950"/>
            <a:ext cx="3429000" cy="533400"/>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ourier New" panose="02070309020205020404" pitchFamily="49" charset="0"/>
              <a:ea typeface="ＭＳ Ｐゴシック" pitchFamily="1" charset="-128"/>
              <a:cs typeface="Courier New" panose="02070309020205020404" pitchFamily="49" charset="0"/>
            </a:endParaRPr>
          </a:p>
        </p:txBody>
      </p:sp>
      <p:sp>
        <p:nvSpPr>
          <p:cNvPr id="31" name="Rectangle 30"/>
          <p:cNvSpPr/>
          <p:nvPr/>
        </p:nvSpPr>
        <p:spPr bwMode="auto">
          <a:xfrm>
            <a:off x="5410200" y="2137350"/>
            <a:ext cx="3429000" cy="533400"/>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endParaRPr kumimoji="0" lang="en-US" sz="2400" b="1" i="0" u="none" strike="noStrike" cap="none" normalizeH="0" baseline="0" dirty="0" smtClean="0">
              <a:ln>
                <a:noFill/>
              </a:ln>
              <a:solidFill>
                <a:schemeClr val="tx1"/>
              </a:solidFill>
              <a:effectLst/>
              <a:latin typeface="Courier New" panose="02070309020205020404" pitchFamily="49" charset="0"/>
              <a:ea typeface="ＭＳ Ｐゴシック" pitchFamily="1" charset="-128"/>
              <a:cs typeface="Courier New" panose="02070309020205020404" pitchFamily="49" charset="0"/>
            </a:endParaRPr>
          </a:p>
        </p:txBody>
      </p:sp>
      <p:sp>
        <p:nvSpPr>
          <p:cNvPr id="32" name="Rectangle 31"/>
          <p:cNvSpPr/>
          <p:nvPr/>
        </p:nvSpPr>
        <p:spPr bwMode="auto">
          <a:xfrm>
            <a:off x="5410200" y="2670750"/>
            <a:ext cx="3429000" cy="533400"/>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endParaRPr kumimoji="0" lang="en-US" sz="2400" b="1" i="0" u="none" strike="noStrike" cap="none" normalizeH="0" baseline="0" dirty="0" smtClean="0">
              <a:ln>
                <a:noFill/>
              </a:ln>
              <a:solidFill>
                <a:schemeClr val="tx1"/>
              </a:solidFill>
              <a:effectLst/>
              <a:latin typeface="Courier New" panose="02070309020205020404" pitchFamily="49" charset="0"/>
              <a:ea typeface="ＭＳ Ｐゴシック" pitchFamily="1" charset="-128"/>
              <a:cs typeface="Courier New" panose="02070309020205020404" pitchFamily="49" charset="0"/>
            </a:endParaRPr>
          </a:p>
        </p:txBody>
      </p:sp>
      <p:sp>
        <p:nvSpPr>
          <p:cNvPr id="33" name="Rectangle 32"/>
          <p:cNvSpPr/>
          <p:nvPr/>
        </p:nvSpPr>
        <p:spPr bwMode="auto">
          <a:xfrm>
            <a:off x="5410200" y="3204150"/>
            <a:ext cx="3429000" cy="533400"/>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endParaRPr kumimoji="0" lang="en-US" sz="2400" b="1" i="0" u="none" strike="noStrike" cap="none" normalizeH="0" baseline="0" dirty="0" smtClean="0">
              <a:ln>
                <a:noFill/>
              </a:ln>
              <a:solidFill>
                <a:schemeClr val="tx1"/>
              </a:solidFill>
              <a:effectLst/>
              <a:latin typeface="Courier New" panose="02070309020205020404" pitchFamily="49" charset="0"/>
              <a:ea typeface="ＭＳ Ｐゴシック" pitchFamily="1" charset="-128"/>
              <a:cs typeface="Courier New" panose="02070309020205020404" pitchFamily="49" charset="0"/>
            </a:endParaRPr>
          </a:p>
        </p:txBody>
      </p:sp>
      <p:sp>
        <p:nvSpPr>
          <p:cNvPr id="34" name="Rectangle 33"/>
          <p:cNvSpPr/>
          <p:nvPr/>
        </p:nvSpPr>
        <p:spPr bwMode="auto">
          <a:xfrm>
            <a:off x="5410200" y="3737550"/>
            <a:ext cx="3429000" cy="533400"/>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endParaRPr kumimoji="0" lang="en-US" sz="2400" b="1" i="0" u="none" strike="noStrike" cap="none" normalizeH="0" baseline="0" dirty="0" smtClean="0">
              <a:ln>
                <a:noFill/>
              </a:ln>
              <a:solidFill>
                <a:schemeClr val="tx1"/>
              </a:solidFill>
              <a:effectLst/>
              <a:latin typeface="Courier New" panose="02070309020205020404" pitchFamily="49" charset="0"/>
              <a:ea typeface="ＭＳ Ｐゴシック" pitchFamily="1" charset="-128"/>
              <a:cs typeface="Courier New" panose="02070309020205020404" pitchFamily="49" charset="0"/>
            </a:endParaRPr>
          </a:p>
        </p:txBody>
      </p:sp>
      <p:sp>
        <p:nvSpPr>
          <p:cNvPr id="35" name="Rectangle 34"/>
          <p:cNvSpPr/>
          <p:nvPr/>
        </p:nvSpPr>
        <p:spPr bwMode="auto">
          <a:xfrm>
            <a:off x="5410200" y="4270950"/>
            <a:ext cx="3429000" cy="533400"/>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ourier New" panose="02070309020205020404" pitchFamily="49" charset="0"/>
              <a:ea typeface="ＭＳ Ｐゴシック" pitchFamily="1" charset="-128"/>
              <a:cs typeface="Courier New" panose="02070309020205020404" pitchFamily="49" charset="0"/>
            </a:endParaRPr>
          </a:p>
        </p:txBody>
      </p:sp>
      <p:sp>
        <p:nvSpPr>
          <p:cNvPr id="36" name="Rectangle 35"/>
          <p:cNvSpPr/>
          <p:nvPr/>
        </p:nvSpPr>
        <p:spPr bwMode="auto">
          <a:xfrm>
            <a:off x="5410200" y="4804350"/>
            <a:ext cx="3429000" cy="533400"/>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endParaRPr kumimoji="0" lang="en-US" sz="2400" b="1" i="0" u="none" strike="noStrike" cap="none" normalizeH="0" baseline="0" dirty="0" smtClean="0">
              <a:ln>
                <a:noFill/>
              </a:ln>
              <a:solidFill>
                <a:schemeClr val="tx1"/>
              </a:solidFill>
              <a:effectLst/>
              <a:latin typeface="Courier New" panose="02070309020205020404" pitchFamily="49" charset="0"/>
              <a:ea typeface="ＭＳ Ｐゴシック" pitchFamily="1" charset="-128"/>
              <a:cs typeface="Courier New" panose="02070309020205020404" pitchFamily="49" charset="0"/>
            </a:endParaRPr>
          </a:p>
        </p:txBody>
      </p:sp>
      <p:sp>
        <p:nvSpPr>
          <p:cNvPr id="37" name="Rectangle 36"/>
          <p:cNvSpPr/>
          <p:nvPr/>
        </p:nvSpPr>
        <p:spPr bwMode="auto">
          <a:xfrm>
            <a:off x="5410200" y="5337750"/>
            <a:ext cx="3429000" cy="533400"/>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endParaRPr kumimoji="0" lang="en-US" sz="2400" b="1" i="0" u="none" strike="noStrike" cap="none" normalizeH="0" baseline="0" dirty="0" smtClean="0">
              <a:ln>
                <a:noFill/>
              </a:ln>
              <a:solidFill>
                <a:schemeClr val="tx1"/>
              </a:solidFill>
              <a:effectLst/>
              <a:latin typeface="Courier New" panose="02070309020205020404" pitchFamily="49" charset="0"/>
              <a:ea typeface="ＭＳ Ｐゴシック" pitchFamily="1" charset="-128"/>
              <a:cs typeface="Courier New" panose="02070309020205020404" pitchFamily="49" charset="0"/>
            </a:endParaRPr>
          </a:p>
        </p:txBody>
      </p:sp>
    </p:spTree>
    <p:extLst>
      <p:ext uri="{BB962C8B-B14F-4D97-AF65-F5344CB8AC3E}">
        <p14:creationId xmlns:p14="http://schemas.microsoft.com/office/powerpoint/2010/main" val="25547918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ext Box 7"/>
          <p:cNvSpPr txBox="1">
            <a:spLocks noChangeArrowheads="1"/>
          </p:cNvSpPr>
          <p:nvPr/>
        </p:nvSpPr>
        <p:spPr bwMode="auto">
          <a:xfrm>
            <a:off x="4909170" y="191299"/>
            <a:ext cx="3948536" cy="830997"/>
          </a:xfrm>
          <a:prstGeom prst="rect">
            <a:avLst/>
          </a:prstGeom>
          <a:solidFill>
            <a:srgbClr val="CCFFCC"/>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dirty="0" smtClean="0">
                <a:solidFill>
                  <a:srgbClr val="000000"/>
                </a:solidFill>
                <a:latin typeface="Cambria" pitchFamily="18" charset="0"/>
              </a:rPr>
              <a:t>What eight lines does </a:t>
            </a:r>
            <a:r>
              <a:rPr lang="en-US" b="1" dirty="0" smtClean="0">
                <a:solidFill>
                  <a:srgbClr val="000000"/>
                </a:solidFill>
                <a:latin typeface="Cambria" pitchFamily="18" charset="0"/>
              </a:rPr>
              <a:t> </a:t>
            </a:r>
            <a:r>
              <a:rPr lang="en-US" b="1" dirty="0" err="1" smtClean="0">
                <a:solidFill>
                  <a:srgbClr val="000000"/>
                </a:solidFill>
                <a:latin typeface="Cambria" pitchFamily="18" charset="0"/>
              </a:rPr>
              <a:t>myst</a:t>
            </a:r>
            <a:r>
              <a:rPr lang="en-US" b="1" dirty="0" smtClean="0">
                <a:solidFill>
                  <a:srgbClr val="000000"/>
                </a:solidFill>
                <a:latin typeface="Cambria" pitchFamily="18" charset="0"/>
              </a:rPr>
              <a:t>(3) </a:t>
            </a:r>
            <a:r>
              <a:rPr lang="en-US" dirty="0" smtClean="0">
                <a:solidFill>
                  <a:srgbClr val="000000"/>
                </a:solidFill>
                <a:latin typeface="Cambria" pitchFamily="18" charset="0"/>
              </a:rPr>
              <a:t>print?</a:t>
            </a:r>
            <a:endParaRPr lang="en-US" b="1" dirty="0">
              <a:solidFill>
                <a:srgbClr val="000000"/>
              </a:solidFill>
              <a:latin typeface="Cambria" pitchFamily="18" charset="0"/>
            </a:endParaRPr>
          </a:p>
        </p:txBody>
      </p:sp>
      <p:sp>
        <p:nvSpPr>
          <p:cNvPr id="13318" name="Text Box 8"/>
          <p:cNvSpPr txBox="1">
            <a:spLocks noChangeArrowheads="1"/>
          </p:cNvSpPr>
          <p:nvPr/>
        </p:nvSpPr>
        <p:spPr bwMode="auto">
          <a:xfrm>
            <a:off x="152400" y="2000982"/>
            <a:ext cx="6019800" cy="3942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lnSpc>
                <a:spcPct val="60000"/>
              </a:lnSpc>
              <a:spcBef>
                <a:spcPct val="50000"/>
              </a:spcBef>
              <a:spcAft>
                <a:spcPct val="0"/>
              </a:spcAft>
            </a:pPr>
            <a:r>
              <a:rPr lang="en-US" sz="1800" b="1" dirty="0" err="1" smtClean="0">
                <a:solidFill>
                  <a:srgbClr val="FF9900"/>
                </a:solidFill>
                <a:latin typeface="Courier New" pitchFamily="49" charset="0"/>
              </a:rPr>
              <a:t>def</a:t>
            </a:r>
            <a:r>
              <a:rPr lang="en-US" sz="1800" b="1" dirty="0" smtClean="0">
                <a:solidFill>
                  <a:srgbClr val="FF9900"/>
                </a:solidFill>
                <a:latin typeface="Courier New" pitchFamily="49" charset="0"/>
              </a:rPr>
              <a:t> </a:t>
            </a:r>
            <a:r>
              <a:rPr lang="en-US" sz="1800" b="1" dirty="0" err="1" smtClean="0">
                <a:solidFill>
                  <a:srgbClr val="000000"/>
                </a:solidFill>
                <a:latin typeface="Courier New" pitchFamily="49" charset="0"/>
              </a:rPr>
              <a:t>myst</a:t>
            </a:r>
            <a:r>
              <a:rPr lang="en-US" sz="1800" b="1" dirty="0" smtClean="0">
                <a:solidFill>
                  <a:srgbClr val="000000"/>
                </a:solidFill>
                <a:latin typeface="Courier New" pitchFamily="49" charset="0"/>
              </a:rPr>
              <a:t>(x):</a:t>
            </a:r>
          </a:p>
          <a:p>
            <a:pPr eaLnBrk="0" fontAlgn="base" hangingPunct="0">
              <a:lnSpc>
                <a:spcPct val="60000"/>
              </a:lnSpc>
              <a:spcBef>
                <a:spcPct val="50000"/>
              </a:spcBef>
              <a:spcAft>
                <a:spcPct val="0"/>
              </a:spcAft>
            </a:pPr>
            <a:r>
              <a:rPr lang="en-US" sz="1800" b="1" dirty="0" smtClean="0">
                <a:solidFill>
                  <a:srgbClr val="009900"/>
                </a:solidFill>
                <a:latin typeface="Courier New" pitchFamily="49" charset="0"/>
              </a:rPr>
              <a:t>  """ _</a:t>
            </a:r>
            <a:r>
              <a:rPr lang="en-US" sz="1800" b="1" dirty="0" err="1" smtClean="0">
                <a:solidFill>
                  <a:srgbClr val="009900"/>
                </a:solidFill>
                <a:latin typeface="Courier New" pitchFamily="49" charset="0"/>
              </a:rPr>
              <a:t>myst_ery</a:t>
            </a:r>
            <a:r>
              <a:rPr lang="en-US" sz="1800" b="1" dirty="0" smtClean="0">
                <a:solidFill>
                  <a:srgbClr val="009900"/>
                </a:solidFill>
                <a:latin typeface="Courier New" pitchFamily="49" charset="0"/>
              </a:rPr>
              <a:t> fun' """</a:t>
            </a:r>
          </a:p>
          <a:p>
            <a:pPr eaLnBrk="0" fontAlgn="base" hangingPunct="0">
              <a:lnSpc>
                <a:spcPct val="60000"/>
              </a:lnSpc>
              <a:spcBef>
                <a:spcPct val="50000"/>
              </a:spcBef>
              <a:spcAft>
                <a:spcPct val="0"/>
              </a:spcAft>
            </a:pPr>
            <a:r>
              <a:rPr lang="en-US" sz="1800" b="1" dirty="0" smtClean="0">
                <a:solidFill>
                  <a:srgbClr val="000000"/>
                </a:solidFill>
                <a:latin typeface="Courier New" pitchFamily="49" charset="0"/>
              </a:rPr>
              <a:t>  </a:t>
            </a:r>
            <a:r>
              <a:rPr lang="en-US" sz="1800" b="1" dirty="0" smtClean="0">
                <a:solidFill>
                  <a:srgbClr val="FF9900"/>
                </a:solidFill>
                <a:latin typeface="Courier New" pitchFamily="49" charset="0"/>
              </a:rPr>
              <a:t>print</a:t>
            </a:r>
            <a:r>
              <a:rPr lang="en-US" sz="1800" b="1" dirty="0" smtClean="0">
                <a:solidFill>
                  <a:srgbClr val="CC3300"/>
                </a:solidFill>
                <a:latin typeface="Courier New" pitchFamily="49" charset="0"/>
              </a:rPr>
              <a:t> </a:t>
            </a:r>
            <a:r>
              <a:rPr lang="en-US" sz="1800" b="1" dirty="0" smtClean="0">
                <a:solidFill>
                  <a:srgbClr val="009900"/>
                </a:solidFill>
                <a:latin typeface="Courier New" pitchFamily="49" charset="0"/>
              </a:rPr>
              <a:t>"x is"</a:t>
            </a:r>
            <a:r>
              <a:rPr lang="en-US" sz="1800" b="1" dirty="0" smtClean="0">
                <a:solidFill>
                  <a:srgbClr val="000000"/>
                </a:solidFill>
                <a:latin typeface="Courier New" pitchFamily="49" charset="0"/>
              </a:rPr>
              <a:t>, x</a:t>
            </a:r>
          </a:p>
          <a:p>
            <a:pPr eaLnBrk="0" fontAlgn="base" hangingPunct="0">
              <a:lnSpc>
                <a:spcPct val="60000"/>
              </a:lnSpc>
              <a:spcBef>
                <a:spcPct val="50000"/>
              </a:spcBef>
              <a:spcAft>
                <a:spcPct val="0"/>
              </a:spcAft>
            </a:pPr>
            <a:endParaRPr lang="en-US" sz="1800" b="1" dirty="0" smtClean="0">
              <a:solidFill>
                <a:srgbClr val="000000"/>
              </a:solidFill>
              <a:latin typeface="Courier New" pitchFamily="49" charset="0"/>
            </a:endParaRPr>
          </a:p>
          <a:p>
            <a:pPr eaLnBrk="0" fontAlgn="base" hangingPunct="0">
              <a:lnSpc>
                <a:spcPct val="60000"/>
              </a:lnSpc>
              <a:spcBef>
                <a:spcPct val="50000"/>
              </a:spcBef>
              <a:spcAft>
                <a:spcPct val="0"/>
              </a:spcAft>
            </a:pPr>
            <a:r>
              <a:rPr lang="en-US" sz="1800" b="1" dirty="0" smtClean="0">
                <a:solidFill>
                  <a:srgbClr val="000000"/>
                </a:solidFill>
                <a:latin typeface="Courier New" pitchFamily="49" charset="0"/>
              </a:rPr>
              <a:t>  </a:t>
            </a:r>
            <a:r>
              <a:rPr lang="en-US" sz="1800" b="1" dirty="0" smtClean="0">
                <a:solidFill>
                  <a:srgbClr val="FF9900"/>
                </a:solidFill>
                <a:latin typeface="Courier New" pitchFamily="49" charset="0"/>
              </a:rPr>
              <a:t>if </a:t>
            </a:r>
            <a:r>
              <a:rPr lang="en-US" sz="1800" b="1" dirty="0" smtClean="0">
                <a:solidFill>
                  <a:srgbClr val="000000"/>
                </a:solidFill>
                <a:latin typeface="Courier New" pitchFamily="49" charset="0"/>
              </a:rPr>
              <a:t>x &lt;= 1:</a:t>
            </a:r>
          </a:p>
          <a:p>
            <a:pPr eaLnBrk="0" fontAlgn="base" hangingPunct="0">
              <a:lnSpc>
                <a:spcPct val="60000"/>
              </a:lnSpc>
              <a:spcBef>
                <a:spcPct val="50000"/>
              </a:spcBef>
              <a:spcAft>
                <a:spcPct val="0"/>
              </a:spcAft>
            </a:pPr>
            <a:r>
              <a:rPr lang="en-US" sz="1800" b="1" dirty="0" smtClean="0">
                <a:solidFill>
                  <a:srgbClr val="000000"/>
                </a:solidFill>
                <a:latin typeface="Courier New" pitchFamily="49" charset="0"/>
              </a:rPr>
              <a:t>    </a:t>
            </a:r>
            <a:r>
              <a:rPr lang="en-US" sz="1800" b="1" dirty="0" smtClean="0">
                <a:solidFill>
                  <a:srgbClr val="FF9900"/>
                </a:solidFill>
                <a:latin typeface="Courier New" pitchFamily="49" charset="0"/>
              </a:rPr>
              <a:t>print</a:t>
            </a:r>
            <a:r>
              <a:rPr lang="en-US" sz="1800" b="1" dirty="0" smtClean="0">
                <a:solidFill>
                  <a:srgbClr val="CC3300"/>
                </a:solidFill>
                <a:latin typeface="Courier New" pitchFamily="49" charset="0"/>
              </a:rPr>
              <a:t> </a:t>
            </a:r>
            <a:r>
              <a:rPr lang="en-US" sz="1800" b="1" dirty="0" smtClean="0">
                <a:solidFill>
                  <a:srgbClr val="009900"/>
                </a:solidFill>
                <a:latin typeface="Courier New" pitchFamily="49" charset="0"/>
              </a:rPr>
              <a:t>"Done! Returning 1"</a:t>
            </a:r>
          </a:p>
          <a:p>
            <a:pPr eaLnBrk="0" fontAlgn="base" hangingPunct="0">
              <a:lnSpc>
                <a:spcPct val="60000"/>
              </a:lnSpc>
              <a:spcBef>
                <a:spcPct val="50000"/>
              </a:spcBef>
              <a:spcAft>
                <a:spcPct val="0"/>
              </a:spcAft>
            </a:pPr>
            <a:r>
              <a:rPr lang="en-US" sz="1800" b="1" dirty="0" smtClean="0">
                <a:solidFill>
                  <a:srgbClr val="009900"/>
                </a:solidFill>
                <a:latin typeface="Courier New" pitchFamily="49" charset="0"/>
              </a:rPr>
              <a:t>    </a:t>
            </a:r>
            <a:r>
              <a:rPr lang="en-US" sz="1800" b="1" dirty="0" smtClean="0">
                <a:solidFill>
                  <a:srgbClr val="7030A0"/>
                </a:solidFill>
                <a:latin typeface="Courier New" pitchFamily="49" charset="0"/>
              </a:rPr>
              <a:t>return</a:t>
            </a:r>
            <a:r>
              <a:rPr lang="en-US" sz="1800" b="1" dirty="0" smtClean="0">
                <a:solidFill>
                  <a:srgbClr val="009900"/>
                </a:solidFill>
                <a:latin typeface="Courier New" pitchFamily="49" charset="0"/>
              </a:rPr>
              <a:t> </a:t>
            </a:r>
            <a:r>
              <a:rPr lang="en-US" sz="1800" b="1" dirty="0" smtClean="0">
                <a:latin typeface="Courier New" pitchFamily="49" charset="0"/>
              </a:rPr>
              <a:t>1</a:t>
            </a:r>
          </a:p>
          <a:p>
            <a:pPr eaLnBrk="0" fontAlgn="base" hangingPunct="0">
              <a:lnSpc>
                <a:spcPct val="60000"/>
              </a:lnSpc>
              <a:spcBef>
                <a:spcPct val="50000"/>
              </a:spcBef>
              <a:spcAft>
                <a:spcPct val="0"/>
              </a:spcAft>
            </a:pPr>
            <a:r>
              <a:rPr lang="en-US" sz="1800" b="1" dirty="0" smtClean="0">
                <a:latin typeface="Courier New" pitchFamily="49" charset="0"/>
              </a:rPr>
              <a:t>  </a:t>
            </a:r>
            <a:r>
              <a:rPr lang="en-US" sz="1800" b="1" dirty="0" smtClean="0">
                <a:solidFill>
                  <a:srgbClr val="FF9900"/>
                </a:solidFill>
                <a:latin typeface="Courier New" pitchFamily="49" charset="0"/>
              </a:rPr>
              <a:t>else</a:t>
            </a:r>
            <a:r>
              <a:rPr lang="en-US" sz="1800" b="1" dirty="0" smtClean="0">
                <a:latin typeface="Courier New" pitchFamily="49" charset="0"/>
              </a:rPr>
              <a:t>:</a:t>
            </a:r>
          </a:p>
          <a:p>
            <a:pPr eaLnBrk="0" fontAlgn="base" hangingPunct="0">
              <a:lnSpc>
                <a:spcPct val="60000"/>
              </a:lnSpc>
              <a:spcBef>
                <a:spcPct val="50000"/>
              </a:spcBef>
              <a:spcAft>
                <a:spcPct val="0"/>
              </a:spcAft>
            </a:pPr>
            <a:r>
              <a:rPr lang="en-US" sz="1800" b="1" dirty="0" smtClean="0">
                <a:latin typeface="Courier New" pitchFamily="49" charset="0"/>
              </a:rPr>
              <a:t>    </a:t>
            </a:r>
            <a:r>
              <a:rPr lang="en-US" sz="1800" b="1" dirty="0" smtClean="0">
                <a:solidFill>
                  <a:srgbClr val="FF9900"/>
                </a:solidFill>
                <a:latin typeface="Courier New" pitchFamily="49" charset="0"/>
              </a:rPr>
              <a:t>print</a:t>
            </a:r>
            <a:r>
              <a:rPr lang="en-US" sz="1800" b="1" dirty="0" smtClean="0">
                <a:latin typeface="Courier New" pitchFamily="49" charset="0"/>
              </a:rPr>
              <a:t> </a:t>
            </a:r>
            <a:r>
              <a:rPr lang="en-US" sz="1800" b="1" dirty="0" smtClean="0">
                <a:solidFill>
                  <a:srgbClr val="009900"/>
                </a:solidFill>
                <a:latin typeface="Courier New" pitchFamily="49" charset="0"/>
              </a:rPr>
              <a:t>"Calling </a:t>
            </a:r>
            <a:r>
              <a:rPr lang="en-US" sz="1800" b="1" dirty="0" err="1" smtClean="0">
                <a:solidFill>
                  <a:srgbClr val="009900"/>
                </a:solidFill>
                <a:latin typeface="Courier New" pitchFamily="49" charset="0"/>
              </a:rPr>
              <a:t>myst</a:t>
            </a:r>
            <a:r>
              <a:rPr lang="en-US" sz="1800" b="1" dirty="0" smtClean="0">
                <a:solidFill>
                  <a:srgbClr val="009900"/>
                </a:solidFill>
                <a:latin typeface="Courier New" pitchFamily="49" charset="0"/>
              </a:rPr>
              <a:t>("</a:t>
            </a:r>
            <a:r>
              <a:rPr lang="en-US" sz="1800" b="1" dirty="0" smtClean="0">
                <a:latin typeface="Courier New" pitchFamily="49" charset="0"/>
              </a:rPr>
              <a:t>, x-1, </a:t>
            </a:r>
            <a:r>
              <a:rPr lang="en-US" sz="1800" b="1" dirty="0" smtClean="0">
                <a:solidFill>
                  <a:srgbClr val="009900"/>
                </a:solidFill>
                <a:latin typeface="Courier New" pitchFamily="49" charset="0"/>
              </a:rPr>
              <a:t>")"</a:t>
            </a:r>
          </a:p>
          <a:p>
            <a:pPr eaLnBrk="0" fontAlgn="base" hangingPunct="0">
              <a:lnSpc>
                <a:spcPct val="60000"/>
              </a:lnSpc>
              <a:spcBef>
                <a:spcPct val="50000"/>
              </a:spcBef>
              <a:spcAft>
                <a:spcPct val="0"/>
              </a:spcAft>
            </a:pPr>
            <a:r>
              <a:rPr lang="en-US" sz="1800" b="1" dirty="0" smtClean="0">
                <a:solidFill>
                  <a:srgbClr val="009900"/>
                </a:solidFill>
                <a:latin typeface="Courier New" pitchFamily="49" charset="0"/>
              </a:rPr>
              <a:t>    </a:t>
            </a:r>
            <a:r>
              <a:rPr lang="en-US" sz="1800" b="1" dirty="0" err="1" smtClean="0">
                <a:latin typeface="Courier New" pitchFamily="49" charset="0"/>
              </a:rPr>
              <a:t>old_result</a:t>
            </a:r>
            <a:r>
              <a:rPr lang="en-US" sz="1800" b="1" dirty="0" smtClean="0">
                <a:latin typeface="Courier New" pitchFamily="49" charset="0"/>
              </a:rPr>
              <a:t> = </a:t>
            </a:r>
            <a:r>
              <a:rPr lang="en-US" sz="1800" b="1" dirty="0" err="1" smtClean="0">
                <a:latin typeface="Courier New" pitchFamily="49" charset="0"/>
              </a:rPr>
              <a:t>myst</a:t>
            </a:r>
            <a:r>
              <a:rPr lang="en-US" sz="1800" b="1" dirty="0" smtClean="0">
                <a:latin typeface="Courier New" pitchFamily="49" charset="0"/>
              </a:rPr>
              <a:t>( x-1 ) </a:t>
            </a:r>
          </a:p>
          <a:p>
            <a:pPr eaLnBrk="0" fontAlgn="base" hangingPunct="0">
              <a:lnSpc>
                <a:spcPct val="60000"/>
              </a:lnSpc>
              <a:spcBef>
                <a:spcPct val="50000"/>
              </a:spcBef>
              <a:spcAft>
                <a:spcPct val="0"/>
              </a:spcAft>
            </a:pPr>
            <a:r>
              <a:rPr lang="en-US" sz="1800" b="1" dirty="0" smtClean="0">
                <a:latin typeface="Courier New" pitchFamily="49" charset="0"/>
              </a:rPr>
              <a:t>    </a:t>
            </a:r>
            <a:r>
              <a:rPr lang="en-US" sz="1800" b="1" dirty="0" err="1" smtClean="0">
                <a:latin typeface="Courier New" pitchFamily="49" charset="0"/>
              </a:rPr>
              <a:t>new_result</a:t>
            </a:r>
            <a:r>
              <a:rPr lang="en-US" sz="1800" b="1" dirty="0" smtClean="0">
                <a:latin typeface="Courier New" pitchFamily="49" charset="0"/>
              </a:rPr>
              <a:t> = x * </a:t>
            </a:r>
            <a:r>
              <a:rPr lang="en-US" sz="1800" b="1" dirty="0" err="1" smtClean="0">
                <a:latin typeface="Courier New" pitchFamily="49" charset="0"/>
              </a:rPr>
              <a:t>old_result</a:t>
            </a:r>
            <a:endParaRPr lang="en-US" sz="1800" b="1" dirty="0" smtClean="0">
              <a:latin typeface="Courier New" pitchFamily="49" charset="0"/>
            </a:endParaRPr>
          </a:p>
          <a:p>
            <a:pPr eaLnBrk="0" fontAlgn="base" hangingPunct="0">
              <a:lnSpc>
                <a:spcPct val="60000"/>
              </a:lnSpc>
              <a:spcBef>
                <a:spcPct val="50000"/>
              </a:spcBef>
              <a:spcAft>
                <a:spcPct val="0"/>
              </a:spcAft>
            </a:pPr>
            <a:r>
              <a:rPr lang="en-US" sz="1800" b="1" dirty="0" smtClean="0">
                <a:latin typeface="Courier New" pitchFamily="49" charset="0"/>
              </a:rPr>
              <a:t>    </a:t>
            </a:r>
            <a:r>
              <a:rPr lang="en-US" sz="1800" b="1" dirty="0" smtClean="0">
                <a:solidFill>
                  <a:srgbClr val="FF9900"/>
                </a:solidFill>
                <a:latin typeface="Courier New" pitchFamily="49" charset="0"/>
              </a:rPr>
              <a:t>print</a:t>
            </a:r>
            <a:r>
              <a:rPr lang="en-US" sz="1800" b="1" dirty="0" smtClean="0">
                <a:latin typeface="Courier New" pitchFamily="49" charset="0"/>
              </a:rPr>
              <a:t> </a:t>
            </a:r>
            <a:r>
              <a:rPr lang="en-US" sz="1800" b="1" dirty="0" smtClean="0">
                <a:solidFill>
                  <a:srgbClr val="009900"/>
                </a:solidFill>
                <a:latin typeface="Courier New" pitchFamily="49" charset="0"/>
              </a:rPr>
              <a:t>"Returning"</a:t>
            </a:r>
            <a:r>
              <a:rPr lang="en-US" sz="1800" b="1" dirty="0" smtClean="0">
                <a:latin typeface="Courier New" pitchFamily="49" charset="0"/>
              </a:rPr>
              <a:t>, </a:t>
            </a:r>
            <a:r>
              <a:rPr lang="en-US" sz="1800" b="1" dirty="0" err="1" smtClean="0">
                <a:latin typeface="Courier New" pitchFamily="49" charset="0"/>
              </a:rPr>
              <a:t>new_result</a:t>
            </a:r>
            <a:endParaRPr lang="en-US" sz="1800" b="1" dirty="0" smtClean="0">
              <a:latin typeface="Courier New" pitchFamily="49" charset="0"/>
            </a:endParaRPr>
          </a:p>
          <a:p>
            <a:pPr eaLnBrk="0" fontAlgn="base" hangingPunct="0">
              <a:lnSpc>
                <a:spcPct val="60000"/>
              </a:lnSpc>
              <a:spcBef>
                <a:spcPct val="50000"/>
              </a:spcBef>
              <a:spcAft>
                <a:spcPct val="0"/>
              </a:spcAft>
            </a:pPr>
            <a:r>
              <a:rPr lang="en-US" sz="1800" b="1" dirty="0" smtClean="0">
                <a:latin typeface="Courier New" pitchFamily="49" charset="0"/>
              </a:rPr>
              <a:t>    </a:t>
            </a:r>
            <a:r>
              <a:rPr lang="en-US" sz="1800" b="1" dirty="0" smtClean="0">
                <a:solidFill>
                  <a:srgbClr val="7030A0"/>
                </a:solidFill>
                <a:latin typeface="Courier New" pitchFamily="49" charset="0"/>
              </a:rPr>
              <a:t>return</a:t>
            </a:r>
            <a:r>
              <a:rPr lang="en-US" sz="1800" b="1" dirty="0" smtClean="0">
                <a:latin typeface="Courier New" pitchFamily="49" charset="0"/>
              </a:rPr>
              <a:t> </a:t>
            </a:r>
            <a:r>
              <a:rPr lang="en-US" sz="1800" b="1" dirty="0" err="1" smtClean="0">
                <a:latin typeface="Courier New" pitchFamily="49" charset="0"/>
              </a:rPr>
              <a:t>new_result</a:t>
            </a:r>
            <a:endParaRPr lang="en-US" sz="1800" b="1" dirty="0" smtClean="0">
              <a:latin typeface="Courier New" pitchFamily="49" charset="0"/>
            </a:endParaRPr>
          </a:p>
        </p:txBody>
      </p:sp>
      <p:sp>
        <p:nvSpPr>
          <p:cNvPr id="13324" name="Rectangle 28"/>
          <p:cNvSpPr>
            <a:spLocks noChangeArrowheads="1"/>
          </p:cNvSpPr>
          <p:nvPr/>
        </p:nvSpPr>
        <p:spPr bwMode="auto">
          <a:xfrm>
            <a:off x="189706" y="223506"/>
            <a:ext cx="242669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4000" i="1" dirty="0" smtClean="0">
                <a:solidFill>
                  <a:srgbClr val="000000"/>
                </a:solidFill>
                <a:latin typeface="Cambria" pitchFamily="18" charset="0"/>
              </a:rPr>
              <a:t>Challenge!</a:t>
            </a:r>
            <a:endParaRPr lang="en-US" sz="4000" dirty="0">
              <a:solidFill>
                <a:srgbClr val="000000"/>
              </a:solidFill>
              <a:latin typeface="Cambria" pitchFamily="18" charset="0"/>
            </a:endParaRPr>
          </a:p>
        </p:txBody>
      </p:sp>
      <p:cxnSp>
        <p:nvCxnSpPr>
          <p:cNvPr id="5" name="Straight Arrow Connector 4"/>
          <p:cNvCxnSpPr/>
          <p:nvPr/>
        </p:nvCxnSpPr>
        <p:spPr bwMode="auto">
          <a:xfrm>
            <a:off x="1557777" y="1451550"/>
            <a:ext cx="0" cy="4572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6" name="Rectangle 5"/>
          <p:cNvSpPr/>
          <p:nvPr/>
        </p:nvSpPr>
        <p:spPr>
          <a:xfrm>
            <a:off x="1406917" y="1053673"/>
            <a:ext cx="306494" cy="338554"/>
          </a:xfrm>
          <a:prstGeom prst="rect">
            <a:avLst/>
          </a:prstGeom>
          <a:solidFill>
            <a:schemeClr val="bg1">
              <a:lumMod val="85000"/>
            </a:schemeClr>
          </a:solidFill>
        </p:spPr>
        <p:txBody>
          <a:bodyPr wrap="none">
            <a:spAutoFit/>
          </a:bodyPr>
          <a:lstStyle/>
          <a:p>
            <a:pPr eaLnBrk="0" fontAlgn="base" hangingPunct="0">
              <a:spcBef>
                <a:spcPct val="0"/>
              </a:spcBef>
              <a:spcAft>
                <a:spcPct val="0"/>
              </a:spcAft>
            </a:pPr>
            <a:r>
              <a:rPr lang="en-US" sz="1600" b="1" dirty="0">
                <a:solidFill>
                  <a:srgbClr val="000000"/>
                </a:solidFill>
                <a:latin typeface="Cambria" pitchFamily="18" charset="0"/>
              </a:rPr>
              <a:t>3</a:t>
            </a:r>
            <a:endParaRPr lang="en-US" sz="1600" dirty="0">
              <a:solidFill>
                <a:srgbClr val="000000"/>
              </a:solidFill>
            </a:endParaRPr>
          </a:p>
        </p:txBody>
      </p:sp>
      <p:sp>
        <p:nvSpPr>
          <p:cNvPr id="4" name="Rectangle 3"/>
          <p:cNvSpPr/>
          <p:nvPr/>
        </p:nvSpPr>
        <p:spPr bwMode="auto">
          <a:xfrm>
            <a:off x="5410200" y="1603950"/>
            <a:ext cx="3429000" cy="533400"/>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ourier New" panose="02070309020205020404" pitchFamily="49" charset="0"/>
                <a:ea typeface="ＭＳ Ｐゴシック" pitchFamily="1" charset="-128"/>
                <a:cs typeface="Courier New" panose="02070309020205020404" pitchFamily="49" charset="0"/>
              </a:rPr>
              <a:t>x is 3</a:t>
            </a:r>
            <a:endParaRPr kumimoji="0" lang="en-US" sz="2400" b="1" i="0" u="none" strike="noStrike" cap="none" normalizeH="0" baseline="0" dirty="0" smtClean="0">
              <a:ln>
                <a:noFill/>
              </a:ln>
              <a:solidFill>
                <a:schemeClr val="tx1"/>
              </a:solidFill>
              <a:effectLst/>
              <a:latin typeface="Courier New" panose="02070309020205020404" pitchFamily="49" charset="0"/>
              <a:ea typeface="ＭＳ Ｐゴシック" pitchFamily="1" charset="-128"/>
              <a:cs typeface="Courier New" panose="02070309020205020404" pitchFamily="49" charset="0"/>
            </a:endParaRPr>
          </a:p>
        </p:txBody>
      </p:sp>
      <p:sp>
        <p:nvSpPr>
          <p:cNvPr id="31" name="Rectangle 30"/>
          <p:cNvSpPr/>
          <p:nvPr/>
        </p:nvSpPr>
        <p:spPr bwMode="auto">
          <a:xfrm>
            <a:off x="5410200" y="2137350"/>
            <a:ext cx="3429000" cy="533400"/>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kumimoji="0" lang="en-US" sz="2400" b="1" i="0" u="none" strike="noStrike" cap="none" normalizeH="0" baseline="0" dirty="0" smtClean="0">
                <a:ln>
                  <a:noFill/>
                </a:ln>
                <a:solidFill>
                  <a:schemeClr val="tx1"/>
                </a:solidFill>
                <a:effectLst/>
                <a:latin typeface="Courier New" panose="02070309020205020404" pitchFamily="49" charset="0"/>
                <a:ea typeface="ＭＳ Ｐゴシック" pitchFamily="1" charset="-128"/>
                <a:cs typeface="Courier New" panose="02070309020205020404" pitchFamily="49" charset="0"/>
              </a:rPr>
              <a:t>Calling </a:t>
            </a:r>
            <a:r>
              <a:rPr kumimoji="0" lang="en-US" sz="2400" b="1" i="0" u="none" strike="noStrike" cap="none" normalizeH="0" baseline="0" dirty="0" err="1" smtClean="0">
                <a:ln>
                  <a:noFill/>
                </a:ln>
                <a:solidFill>
                  <a:schemeClr val="tx1"/>
                </a:solidFill>
                <a:effectLst/>
                <a:latin typeface="Courier New" panose="02070309020205020404" pitchFamily="49" charset="0"/>
                <a:ea typeface="ＭＳ Ｐゴシック" pitchFamily="1" charset="-128"/>
                <a:cs typeface="Courier New" panose="02070309020205020404" pitchFamily="49" charset="0"/>
              </a:rPr>
              <a:t>myst</a:t>
            </a:r>
            <a:r>
              <a:rPr kumimoji="0" lang="en-US" sz="2400" b="1" i="0" u="none" strike="noStrike" cap="none" normalizeH="0" baseline="0" dirty="0" smtClean="0">
                <a:ln>
                  <a:noFill/>
                </a:ln>
                <a:solidFill>
                  <a:schemeClr val="tx1"/>
                </a:solidFill>
                <a:effectLst/>
                <a:latin typeface="Courier New" panose="02070309020205020404" pitchFamily="49" charset="0"/>
                <a:ea typeface="ＭＳ Ｐゴシック" pitchFamily="1" charset="-128"/>
                <a:cs typeface="Courier New" panose="02070309020205020404" pitchFamily="49" charset="0"/>
              </a:rPr>
              <a:t>( 2 )</a:t>
            </a:r>
            <a:endParaRPr kumimoji="0" lang="en-US" sz="2400" b="1" i="0" u="none" strike="noStrike" cap="none" normalizeH="0" baseline="0" dirty="0" smtClean="0">
              <a:ln>
                <a:noFill/>
              </a:ln>
              <a:solidFill>
                <a:schemeClr val="tx1"/>
              </a:solidFill>
              <a:effectLst/>
              <a:latin typeface="Courier New" panose="02070309020205020404" pitchFamily="49" charset="0"/>
              <a:ea typeface="ＭＳ Ｐゴシック" pitchFamily="1" charset="-128"/>
              <a:cs typeface="Courier New" panose="02070309020205020404" pitchFamily="49" charset="0"/>
            </a:endParaRPr>
          </a:p>
        </p:txBody>
      </p:sp>
      <p:sp>
        <p:nvSpPr>
          <p:cNvPr id="32" name="Rectangle 31"/>
          <p:cNvSpPr/>
          <p:nvPr/>
        </p:nvSpPr>
        <p:spPr bwMode="auto">
          <a:xfrm>
            <a:off x="5410200" y="2670750"/>
            <a:ext cx="3429000" cy="533400"/>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kumimoji="0" lang="en-US" sz="2400" b="1" i="0" u="none" strike="noStrike" cap="none" normalizeH="0" baseline="0" dirty="0" smtClean="0">
                <a:ln>
                  <a:noFill/>
                </a:ln>
                <a:solidFill>
                  <a:schemeClr val="tx1"/>
                </a:solidFill>
                <a:effectLst/>
                <a:latin typeface="Courier New" panose="02070309020205020404" pitchFamily="49" charset="0"/>
                <a:ea typeface="ＭＳ Ｐゴシック" pitchFamily="1" charset="-128"/>
                <a:cs typeface="Courier New" panose="02070309020205020404" pitchFamily="49" charset="0"/>
              </a:rPr>
              <a:t>x is 2</a:t>
            </a:r>
            <a:endParaRPr kumimoji="0" lang="en-US" sz="2400" b="1" i="0" u="none" strike="noStrike" cap="none" normalizeH="0" baseline="0" dirty="0" smtClean="0">
              <a:ln>
                <a:noFill/>
              </a:ln>
              <a:solidFill>
                <a:schemeClr val="tx1"/>
              </a:solidFill>
              <a:effectLst/>
              <a:latin typeface="Courier New" panose="02070309020205020404" pitchFamily="49" charset="0"/>
              <a:ea typeface="ＭＳ Ｐゴシック" pitchFamily="1" charset="-128"/>
              <a:cs typeface="Courier New" panose="02070309020205020404" pitchFamily="49" charset="0"/>
            </a:endParaRPr>
          </a:p>
        </p:txBody>
      </p:sp>
      <p:sp>
        <p:nvSpPr>
          <p:cNvPr id="33" name="Rectangle 32"/>
          <p:cNvSpPr/>
          <p:nvPr/>
        </p:nvSpPr>
        <p:spPr bwMode="auto">
          <a:xfrm>
            <a:off x="5410200" y="3204150"/>
            <a:ext cx="3429000" cy="533400"/>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kumimoji="0" lang="en-US" sz="2400" b="1" i="0" u="none" strike="noStrike" cap="none" normalizeH="0" baseline="0" dirty="0" smtClean="0">
                <a:ln>
                  <a:noFill/>
                </a:ln>
                <a:solidFill>
                  <a:schemeClr val="tx1"/>
                </a:solidFill>
                <a:effectLst/>
                <a:latin typeface="Courier New" panose="02070309020205020404" pitchFamily="49" charset="0"/>
                <a:ea typeface="ＭＳ Ｐゴシック" pitchFamily="1" charset="-128"/>
                <a:cs typeface="Courier New" panose="02070309020205020404" pitchFamily="49" charset="0"/>
              </a:rPr>
              <a:t>Calling </a:t>
            </a:r>
            <a:r>
              <a:rPr kumimoji="0" lang="en-US" sz="2400" b="1" i="0" u="none" strike="noStrike" cap="none" normalizeH="0" baseline="0" dirty="0" err="1" smtClean="0">
                <a:ln>
                  <a:noFill/>
                </a:ln>
                <a:solidFill>
                  <a:schemeClr val="tx1"/>
                </a:solidFill>
                <a:effectLst/>
                <a:latin typeface="Courier New" panose="02070309020205020404" pitchFamily="49" charset="0"/>
                <a:ea typeface="ＭＳ Ｐゴシック" pitchFamily="1" charset="-128"/>
                <a:cs typeface="Courier New" panose="02070309020205020404" pitchFamily="49" charset="0"/>
              </a:rPr>
              <a:t>myst</a:t>
            </a:r>
            <a:r>
              <a:rPr kumimoji="0" lang="en-US" sz="2400" b="1" i="0" u="none" strike="noStrike" cap="none" normalizeH="0" baseline="0" dirty="0" smtClean="0">
                <a:ln>
                  <a:noFill/>
                </a:ln>
                <a:solidFill>
                  <a:schemeClr val="tx1"/>
                </a:solidFill>
                <a:effectLst/>
                <a:latin typeface="Courier New" panose="02070309020205020404" pitchFamily="49" charset="0"/>
                <a:ea typeface="ＭＳ Ｐゴシック" pitchFamily="1" charset="-128"/>
                <a:cs typeface="Courier New" panose="02070309020205020404" pitchFamily="49" charset="0"/>
              </a:rPr>
              <a:t>( 1 )</a:t>
            </a:r>
            <a:endParaRPr kumimoji="0" lang="en-US" sz="2400" b="1" i="0" u="none" strike="noStrike" cap="none" normalizeH="0" baseline="0" dirty="0" smtClean="0">
              <a:ln>
                <a:noFill/>
              </a:ln>
              <a:solidFill>
                <a:schemeClr val="tx1"/>
              </a:solidFill>
              <a:effectLst/>
              <a:latin typeface="Courier New" panose="02070309020205020404" pitchFamily="49" charset="0"/>
              <a:ea typeface="ＭＳ Ｐゴシック" pitchFamily="1" charset="-128"/>
              <a:cs typeface="Courier New" panose="02070309020205020404" pitchFamily="49" charset="0"/>
            </a:endParaRPr>
          </a:p>
        </p:txBody>
      </p:sp>
      <p:sp>
        <p:nvSpPr>
          <p:cNvPr id="34" name="Rectangle 33"/>
          <p:cNvSpPr/>
          <p:nvPr/>
        </p:nvSpPr>
        <p:spPr bwMode="auto">
          <a:xfrm>
            <a:off x="5410200" y="3737550"/>
            <a:ext cx="3429000" cy="533400"/>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kumimoji="0" lang="en-US" sz="2400" b="1" i="0" u="none" strike="noStrike" cap="none" normalizeH="0" baseline="0" dirty="0" smtClean="0">
                <a:ln>
                  <a:noFill/>
                </a:ln>
                <a:solidFill>
                  <a:schemeClr val="tx1"/>
                </a:solidFill>
                <a:effectLst/>
                <a:latin typeface="Courier New" panose="02070309020205020404" pitchFamily="49" charset="0"/>
                <a:ea typeface="ＭＳ Ｐゴシック" pitchFamily="1" charset="-128"/>
                <a:cs typeface="Courier New" panose="02070309020205020404" pitchFamily="49" charset="0"/>
              </a:rPr>
              <a:t>x is 1</a:t>
            </a:r>
            <a:endParaRPr kumimoji="0" lang="en-US" sz="2400" b="1" i="0" u="none" strike="noStrike" cap="none" normalizeH="0" baseline="0" dirty="0" smtClean="0">
              <a:ln>
                <a:noFill/>
              </a:ln>
              <a:solidFill>
                <a:schemeClr val="tx1"/>
              </a:solidFill>
              <a:effectLst/>
              <a:latin typeface="Courier New" panose="02070309020205020404" pitchFamily="49" charset="0"/>
              <a:ea typeface="ＭＳ Ｐゴシック" pitchFamily="1" charset="-128"/>
              <a:cs typeface="Courier New" panose="02070309020205020404" pitchFamily="49" charset="0"/>
            </a:endParaRPr>
          </a:p>
        </p:txBody>
      </p:sp>
      <p:sp>
        <p:nvSpPr>
          <p:cNvPr id="35" name="Rectangle 34"/>
          <p:cNvSpPr/>
          <p:nvPr/>
        </p:nvSpPr>
        <p:spPr bwMode="auto">
          <a:xfrm>
            <a:off x="5410200" y="4270950"/>
            <a:ext cx="3429000" cy="533400"/>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ourier New" panose="02070309020205020404" pitchFamily="49" charset="0"/>
                <a:ea typeface="ＭＳ Ｐゴシック" pitchFamily="1" charset="-128"/>
                <a:cs typeface="Courier New" panose="02070309020205020404" pitchFamily="49" charset="0"/>
              </a:rPr>
              <a:t>Done! Returning 1</a:t>
            </a:r>
            <a:endParaRPr kumimoji="0" lang="en-US" sz="2400" b="1" i="0" u="none" strike="noStrike" cap="none" normalizeH="0" baseline="0" dirty="0" smtClean="0">
              <a:ln>
                <a:noFill/>
              </a:ln>
              <a:solidFill>
                <a:schemeClr val="tx1"/>
              </a:solidFill>
              <a:effectLst/>
              <a:latin typeface="Courier New" panose="02070309020205020404" pitchFamily="49" charset="0"/>
              <a:ea typeface="ＭＳ Ｐゴシック" pitchFamily="1" charset="-128"/>
              <a:cs typeface="Courier New" panose="02070309020205020404" pitchFamily="49" charset="0"/>
            </a:endParaRPr>
          </a:p>
        </p:txBody>
      </p:sp>
      <p:sp>
        <p:nvSpPr>
          <p:cNvPr id="36" name="Rectangle 35"/>
          <p:cNvSpPr/>
          <p:nvPr/>
        </p:nvSpPr>
        <p:spPr bwMode="auto">
          <a:xfrm>
            <a:off x="5410200" y="4804350"/>
            <a:ext cx="3429000" cy="533400"/>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kumimoji="0" lang="en-US" sz="2400" b="1" i="0" u="none" strike="noStrike" cap="none" normalizeH="0" baseline="0" dirty="0" smtClean="0">
                <a:ln>
                  <a:noFill/>
                </a:ln>
                <a:solidFill>
                  <a:schemeClr val="tx1"/>
                </a:solidFill>
                <a:effectLst/>
                <a:latin typeface="Courier New" panose="02070309020205020404" pitchFamily="49" charset="0"/>
                <a:ea typeface="ＭＳ Ｐゴシック" pitchFamily="1" charset="-128"/>
                <a:cs typeface="Courier New" panose="02070309020205020404" pitchFamily="49" charset="0"/>
              </a:rPr>
              <a:t>Returning 2</a:t>
            </a:r>
            <a:endParaRPr kumimoji="0" lang="en-US" sz="2400" b="1" i="0" u="none" strike="noStrike" cap="none" normalizeH="0" baseline="0" dirty="0" smtClean="0">
              <a:ln>
                <a:noFill/>
              </a:ln>
              <a:solidFill>
                <a:schemeClr val="tx1"/>
              </a:solidFill>
              <a:effectLst/>
              <a:latin typeface="Courier New" panose="02070309020205020404" pitchFamily="49" charset="0"/>
              <a:ea typeface="ＭＳ Ｐゴシック" pitchFamily="1" charset="-128"/>
              <a:cs typeface="Courier New" panose="02070309020205020404" pitchFamily="49" charset="0"/>
            </a:endParaRPr>
          </a:p>
        </p:txBody>
      </p:sp>
      <p:sp>
        <p:nvSpPr>
          <p:cNvPr id="37" name="Rectangle 36"/>
          <p:cNvSpPr/>
          <p:nvPr/>
        </p:nvSpPr>
        <p:spPr bwMode="auto">
          <a:xfrm>
            <a:off x="5410200" y="5337750"/>
            <a:ext cx="3429000" cy="533400"/>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kumimoji="0" lang="en-US" sz="2400" b="1" i="0" u="none" strike="noStrike" cap="none" normalizeH="0" baseline="0" dirty="0" smtClean="0">
                <a:ln>
                  <a:noFill/>
                </a:ln>
                <a:solidFill>
                  <a:schemeClr val="tx1"/>
                </a:solidFill>
                <a:effectLst/>
                <a:latin typeface="Courier New" panose="02070309020205020404" pitchFamily="49" charset="0"/>
                <a:ea typeface="ＭＳ Ｐゴシック" pitchFamily="1" charset="-128"/>
                <a:cs typeface="Courier New" panose="02070309020205020404" pitchFamily="49" charset="0"/>
              </a:rPr>
              <a:t>Returning 6</a:t>
            </a:r>
            <a:endParaRPr kumimoji="0" lang="en-US" sz="2400" b="1" i="0" u="none" strike="noStrike" cap="none" normalizeH="0" baseline="0" dirty="0" smtClean="0">
              <a:ln>
                <a:noFill/>
              </a:ln>
              <a:solidFill>
                <a:schemeClr val="tx1"/>
              </a:solidFill>
              <a:effectLst/>
              <a:latin typeface="Courier New" panose="02070309020205020404" pitchFamily="49" charset="0"/>
              <a:ea typeface="ＭＳ Ｐゴシック" pitchFamily="1" charset="-128"/>
              <a:cs typeface="Courier New" panose="02070309020205020404" pitchFamily="49" charset="0"/>
            </a:endParaRPr>
          </a:p>
        </p:txBody>
      </p:sp>
      <p:sp>
        <p:nvSpPr>
          <p:cNvPr id="8" name="Rectangle 7"/>
          <p:cNvSpPr/>
          <p:nvPr/>
        </p:nvSpPr>
        <p:spPr>
          <a:xfrm>
            <a:off x="7593577" y="6019800"/>
            <a:ext cx="1264129" cy="369332"/>
          </a:xfrm>
          <a:prstGeom prst="rect">
            <a:avLst/>
          </a:prstGeom>
        </p:spPr>
        <p:txBody>
          <a:bodyPr wrap="none">
            <a:spAutoFit/>
          </a:bodyPr>
          <a:lstStyle/>
          <a:p>
            <a:pPr eaLnBrk="0" fontAlgn="base" hangingPunct="0">
              <a:spcBef>
                <a:spcPct val="0"/>
              </a:spcBef>
              <a:spcAft>
                <a:spcPct val="0"/>
              </a:spcAft>
            </a:pPr>
            <a:r>
              <a:rPr kumimoji="0" lang="en-US" b="1" i="0" u="none" strike="noStrike" cap="none" normalizeH="0" baseline="0" dirty="0" smtClean="0">
                <a:ln>
                  <a:noFill/>
                </a:ln>
                <a:solidFill>
                  <a:srgbClr val="C00000"/>
                </a:solidFill>
                <a:effectLst/>
                <a:latin typeface="Calibri" panose="020F0502020204030204" pitchFamily="34" charset="0"/>
                <a:ea typeface="ＭＳ Ｐゴシック" pitchFamily="1" charset="-128"/>
                <a:cs typeface="Courier New" panose="02070309020205020404" pitchFamily="49" charset="0"/>
              </a:rPr>
              <a:t>… returns 6</a:t>
            </a:r>
            <a:endParaRPr kumimoji="0" lang="en-US" b="1" i="0" u="none" strike="noStrike" cap="none" normalizeH="0" baseline="0" dirty="0" smtClean="0">
              <a:ln>
                <a:noFill/>
              </a:ln>
              <a:solidFill>
                <a:srgbClr val="C00000"/>
              </a:solidFill>
              <a:effectLst/>
              <a:latin typeface="Calibri" panose="020F0502020204030204" pitchFamily="34" charset="0"/>
              <a:ea typeface="ＭＳ Ｐゴシック" pitchFamily="1" charset="-128"/>
              <a:cs typeface="Courier New" panose="02070309020205020404" pitchFamily="49" charset="0"/>
            </a:endParaRPr>
          </a:p>
        </p:txBody>
      </p:sp>
    </p:spTree>
    <p:extLst>
      <p:ext uri="{BB962C8B-B14F-4D97-AF65-F5344CB8AC3E}">
        <p14:creationId xmlns:p14="http://schemas.microsoft.com/office/powerpoint/2010/main" val="268642549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8"/>
          <p:cNvSpPr txBox="1">
            <a:spLocks noChangeArrowheads="1"/>
          </p:cNvSpPr>
          <p:nvPr/>
        </p:nvSpPr>
        <p:spPr bwMode="auto">
          <a:xfrm>
            <a:off x="2209800" y="5181600"/>
            <a:ext cx="62468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6000" dirty="0">
                <a:solidFill>
                  <a:srgbClr val="000000"/>
                </a:solidFill>
                <a:latin typeface="Cambria" pitchFamily="18" charset="0"/>
              </a:rPr>
              <a:t>Function </a:t>
            </a:r>
            <a:r>
              <a:rPr lang="en-US" sz="6000" b="1" i="1" dirty="0">
                <a:solidFill>
                  <a:srgbClr val="000000"/>
                </a:solidFill>
                <a:latin typeface="Cambria" pitchFamily="18" charset="0"/>
              </a:rPr>
              <a:t>design</a:t>
            </a:r>
            <a:endParaRPr lang="en-US" sz="6000" dirty="0">
              <a:solidFill>
                <a:srgbClr val="000000"/>
              </a:solidFill>
              <a:latin typeface="Cambria" pitchFamily="18" charset="0"/>
            </a:endParaRPr>
          </a:p>
        </p:txBody>
      </p:sp>
    </p:spTree>
    <p:extLst>
      <p:ext uri="{BB962C8B-B14F-4D97-AF65-F5344CB8AC3E}">
        <p14:creationId xmlns:p14="http://schemas.microsoft.com/office/powerpoint/2010/main" val="30146941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5"/>
          <p:cNvSpPr txBox="1">
            <a:spLocks noChangeArrowheads="1"/>
          </p:cNvSpPr>
          <p:nvPr/>
        </p:nvSpPr>
        <p:spPr bwMode="auto">
          <a:xfrm>
            <a:off x="693738" y="230188"/>
            <a:ext cx="762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3600" dirty="0">
                <a:solidFill>
                  <a:srgbClr val="000000"/>
                </a:solidFill>
                <a:latin typeface="Cambria" pitchFamily="18" charset="0"/>
              </a:rPr>
              <a:t>Thinking </a:t>
            </a:r>
            <a:r>
              <a:rPr lang="en-US" sz="3600" dirty="0" smtClean="0">
                <a:solidFill>
                  <a:srgbClr val="000000"/>
                </a:solidFill>
                <a:latin typeface="Cambria" pitchFamily="18" charset="0"/>
              </a:rPr>
              <a:t> </a:t>
            </a:r>
            <a:r>
              <a:rPr lang="en-US" sz="3600" b="1" i="1" dirty="0" smtClean="0">
                <a:solidFill>
                  <a:srgbClr val="000000"/>
                </a:solidFill>
                <a:latin typeface="Cambria" pitchFamily="18" charset="0"/>
              </a:rPr>
              <a:t>sequentially</a:t>
            </a:r>
            <a:endParaRPr lang="en-US" sz="3600" b="1" i="1" dirty="0">
              <a:solidFill>
                <a:srgbClr val="000000"/>
              </a:solidFill>
              <a:latin typeface="Cambria" pitchFamily="18" charset="0"/>
            </a:endParaRPr>
          </a:p>
        </p:txBody>
      </p:sp>
      <p:sp>
        <p:nvSpPr>
          <p:cNvPr id="28675" name="Text Box 7"/>
          <p:cNvSpPr txBox="1">
            <a:spLocks noChangeArrowheads="1"/>
          </p:cNvSpPr>
          <p:nvPr/>
        </p:nvSpPr>
        <p:spPr bwMode="auto">
          <a:xfrm>
            <a:off x="990600" y="259080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b="1" dirty="0" smtClean="0">
                <a:solidFill>
                  <a:srgbClr val="000000"/>
                </a:solidFill>
                <a:latin typeface="Courier New" pitchFamily="49" charset="0"/>
              </a:rPr>
              <a:t>5</a:t>
            </a:r>
            <a:r>
              <a:rPr lang="en-US" b="1" dirty="0" smtClean="0">
                <a:solidFill>
                  <a:srgbClr val="0000FF"/>
                </a:solidFill>
                <a:latin typeface="Cambria" pitchFamily="18" charset="0"/>
              </a:rPr>
              <a:t> </a:t>
            </a:r>
            <a:r>
              <a:rPr lang="en-US" b="1" dirty="0" smtClean="0">
                <a:solidFill>
                  <a:srgbClr val="000000"/>
                </a:solidFill>
                <a:latin typeface="Cambria" pitchFamily="18" charset="0"/>
              </a:rPr>
              <a:t>!</a:t>
            </a:r>
            <a:r>
              <a:rPr lang="en-US" b="1" dirty="0" smtClean="0">
                <a:solidFill>
                  <a:srgbClr val="000000"/>
                </a:solidFill>
                <a:latin typeface="Courier New" pitchFamily="49" charset="0"/>
              </a:rPr>
              <a:t>  </a:t>
            </a:r>
            <a:r>
              <a:rPr lang="en-US" b="1" dirty="0">
                <a:solidFill>
                  <a:srgbClr val="000000"/>
                </a:solidFill>
                <a:latin typeface="Courier New" pitchFamily="49" charset="0"/>
              </a:rPr>
              <a:t>=  </a:t>
            </a:r>
            <a:r>
              <a:rPr lang="en-US" b="1" dirty="0" smtClean="0">
                <a:solidFill>
                  <a:srgbClr val="000000"/>
                </a:solidFill>
                <a:latin typeface="Calibri" pitchFamily="34" charset="0"/>
              </a:rPr>
              <a:t>5 * 4 * 3 * 2 * 1</a:t>
            </a:r>
            <a:endParaRPr lang="en-US" b="1" dirty="0">
              <a:solidFill>
                <a:srgbClr val="000000"/>
              </a:solidFill>
              <a:latin typeface="Calibri" pitchFamily="34" charset="0"/>
            </a:endParaRPr>
          </a:p>
        </p:txBody>
      </p:sp>
      <p:sp>
        <p:nvSpPr>
          <p:cNvPr id="28676" name="Text Box 8"/>
          <p:cNvSpPr txBox="1">
            <a:spLocks noChangeArrowheads="1"/>
          </p:cNvSpPr>
          <p:nvPr/>
        </p:nvSpPr>
        <p:spPr bwMode="auto">
          <a:xfrm>
            <a:off x="990600" y="464820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b="1" dirty="0" smtClean="0">
                <a:solidFill>
                  <a:srgbClr val="000000"/>
                </a:solidFill>
                <a:latin typeface="Courier New" pitchFamily="49" charset="0"/>
              </a:rPr>
              <a:t>N</a:t>
            </a:r>
            <a:r>
              <a:rPr lang="en-US" b="1" dirty="0">
                <a:solidFill>
                  <a:srgbClr val="000000"/>
                </a:solidFill>
                <a:latin typeface="Cambria" pitchFamily="18" charset="0"/>
              </a:rPr>
              <a:t> </a:t>
            </a:r>
            <a:r>
              <a:rPr lang="en-US" b="1" dirty="0" smtClean="0">
                <a:solidFill>
                  <a:srgbClr val="000000"/>
                </a:solidFill>
                <a:latin typeface="Cambria" pitchFamily="18" charset="0"/>
              </a:rPr>
              <a:t>!</a:t>
            </a:r>
            <a:r>
              <a:rPr lang="en-US" b="1" dirty="0" smtClean="0">
                <a:solidFill>
                  <a:srgbClr val="000000"/>
                </a:solidFill>
                <a:latin typeface="Courier New" pitchFamily="49" charset="0"/>
              </a:rPr>
              <a:t>  =  </a:t>
            </a:r>
            <a:r>
              <a:rPr lang="en-US" b="1" dirty="0" smtClean="0">
                <a:solidFill>
                  <a:srgbClr val="000000"/>
                </a:solidFill>
                <a:latin typeface="Calibri" pitchFamily="34" charset="0"/>
              </a:rPr>
              <a:t>N </a:t>
            </a:r>
            <a:r>
              <a:rPr lang="en-US" b="1" dirty="0">
                <a:solidFill>
                  <a:srgbClr val="000000"/>
                </a:solidFill>
                <a:latin typeface="Calibri" pitchFamily="34" charset="0"/>
              </a:rPr>
              <a:t>* (N-1) * (N-2) * … * 3 * 2 * 1</a:t>
            </a:r>
          </a:p>
        </p:txBody>
      </p:sp>
      <p:sp>
        <p:nvSpPr>
          <p:cNvPr id="28677" name="Text Box 9"/>
          <p:cNvSpPr txBox="1">
            <a:spLocks noChangeArrowheads="1"/>
          </p:cNvSpPr>
          <p:nvPr/>
        </p:nvSpPr>
        <p:spPr bwMode="auto">
          <a:xfrm>
            <a:off x="304800" y="1219200"/>
            <a:ext cx="2057400" cy="457200"/>
          </a:xfrm>
          <a:prstGeom prst="rect">
            <a:avLst/>
          </a:prstGeom>
          <a:solidFill>
            <a:srgbClr val="CCECFF"/>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dirty="0">
                <a:solidFill>
                  <a:srgbClr val="000000"/>
                </a:solidFill>
                <a:latin typeface="Calibri" pitchFamily="34" charset="0"/>
              </a:rPr>
              <a:t>factorial</a:t>
            </a:r>
          </a:p>
        </p:txBody>
      </p:sp>
      <p:sp>
        <p:nvSpPr>
          <p:cNvPr id="28678" name="Text Box 10"/>
          <p:cNvSpPr txBox="1">
            <a:spLocks noChangeArrowheads="1"/>
          </p:cNvSpPr>
          <p:nvPr/>
        </p:nvSpPr>
        <p:spPr bwMode="auto">
          <a:xfrm>
            <a:off x="990600" y="205740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b="1" dirty="0" smtClean="0">
                <a:solidFill>
                  <a:srgbClr val="0000FF"/>
                </a:solidFill>
                <a:latin typeface="Courier New" pitchFamily="49" charset="0"/>
              </a:rPr>
              <a:t>5</a:t>
            </a:r>
            <a:r>
              <a:rPr lang="en-US" b="1" dirty="0">
                <a:solidFill>
                  <a:srgbClr val="0000FF"/>
                </a:solidFill>
                <a:latin typeface="Cambria" pitchFamily="18" charset="0"/>
              </a:rPr>
              <a:t> </a:t>
            </a:r>
            <a:r>
              <a:rPr lang="en-US" b="1" dirty="0" smtClean="0">
                <a:solidFill>
                  <a:srgbClr val="0000FF"/>
                </a:solidFill>
                <a:latin typeface="Cambria" pitchFamily="18" charset="0"/>
              </a:rPr>
              <a:t>!</a:t>
            </a:r>
            <a:r>
              <a:rPr lang="en-US" b="1" dirty="0" smtClean="0">
                <a:solidFill>
                  <a:srgbClr val="0000FF"/>
                </a:solidFill>
                <a:latin typeface="Courier New" pitchFamily="49" charset="0"/>
              </a:rPr>
              <a:t>  </a:t>
            </a:r>
            <a:r>
              <a:rPr lang="en-US" b="1" dirty="0">
                <a:solidFill>
                  <a:srgbClr val="0000FF"/>
                </a:solidFill>
                <a:latin typeface="Courier New" pitchFamily="49" charset="0"/>
              </a:rPr>
              <a:t>=  120</a:t>
            </a:r>
          </a:p>
        </p:txBody>
      </p:sp>
    </p:spTree>
    <p:extLst>
      <p:ext uri="{BB962C8B-B14F-4D97-AF65-F5344CB8AC3E}">
        <p14:creationId xmlns:p14="http://schemas.microsoft.com/office/powerpoint/2010/main" val="35499573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
          <p:cNvSpPr txBox="1">
            <a:spLocks noChangeArrowheads="1"/>
          </p:cNvSpPr>
          <p:nvPr/>
        </p:nvSpPr>
        <p:spPr bwMode="auto">
          <a:xfrm>
            <a:off x="304800" y="1219200"/>
            <a:ext cx="2057400" cy="457200"/>
          </a:xfrm>
          <a:prstGeom prst="rect">
            <a:avLst/>
          </a:prstGeom>
          <a:solidFill>
            <a:srgbClr val="CCECFF"/>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dirty="0">
                <a:solidFill>
                  <a:srgbClr val="000000"/>
                </a:solidFill>
                <a:latin typeface="Calibri" pitchFamily="34" charset="0"/>
              </a:rPr>
              <a:t>factorial</a:t>
            </a:r>
          </a:p>
        </p:txBody>
      </p:sp>
      <p:sp>
        <p:nvSpPr>
          <p:cNvPr id="9" name="Text Box 7"/>
          <p:cNvSpPr txBox="1">
            <a:spLocks noChangeArrowheads="1"/>
          </p:cNvSpPr>
          <p:nvPr/>
        </p:nvSpPr>
        <p:spPr bwMode="auto">
          <a:xfrm>
            <a:off x="990600" y="259080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b="1" dirty="0" smtClean="0">
                <a:solidFill>
                  <a:srgbClr val="000000"/>
                </a:solidFill>
                <a:latin typeface="Courier New" pitchFamily="49" charset="0"/>
              </a:rPr>
              <a:t>5</a:t>
            </a:r>
            <a:r>
              <a:rPr lang="en-US" b="1" dirty="0" smtClean="0">
                <a:solidFill>
                  <a:srgbClr val="0000FF"/>
                </a:solidFill>
                <a:latin typeface="Cambria" pitchFamily="18" charset="0"/>
              </a:rPr>
              <a:t> </a:t>
            </a:r>
            <a:r>
              <a:rPr lang="en-US" b="1" dirty="0" smtClean="0">
                <a:solidFill>
                  <a:srgbClr val="000000"/>
                </a:solidFill>
                <a:latin typeface="Cambria" pitchFamily="18" charset="0"/>
              </a:rPr>
              <a:t>!</a:t>
            </a:r>
            <a:r>
              <a:rPr lang="en-US" b="1" dirty="0" smtClean="0">
                <a:solidFill>
                  <a:srgbClr val="000000"/>
                </a:solidFill>
                <a:latin typeface="Courier New" pitchFamily="49" charset="0"/>
              </a:rPr>
              <a:t>  </a:t>
            </a:r>
            <a:r>
              <a:rPr lang="en-US" b="1" dirty="0">
                <a:solidFill>
                  <a:srgbClr val="000000"/>
                </a:solidFill>
                <a:latin typeface="Courier New" pitchFamily="49" charset="0"/>
              </a:rPr>
              <a:t>=  </a:t>
            </a:r>
            <a:r>
              <a:rPr lang="en-US" b="1" dirty="0" smtClean="0">
                <a:solidFill>
                  <a:srgbClr val="000000"/>
                </a:solidFill>
                <a:latin typeface="Calibri" pitchFamily="34" charset="0"/>
              </a:rPr>
              <a:t>5 * 4 * 3 * 2 * 1</a:t>
            </a:r>
            <a:endParaRPr lang="en-US" b="1" dirty="0">
              <a:solidFill>
                <a:srgbClr val="000000"/>
              </a:solidFill>
              <a:latin typeface="Calibri" pitchFamily="34" charset="0"/>
            </a:endParaRPr>
          </a:p>
        </p:txBody>
      </p:sp>
      <p:sp>
        <p:nvSpPr>
          <p:cNvPr id="10" name="Text Box 8"/>
          <p:cNvSpPr txBox="1">
            <a:spLocks noChangeArrowheads="1"/>
          </p:cNvSpPr>
          <p:nvPr/>
        </p:nvSpPr>
        <p:spPr bwMode="auto">
          <a:xfrm>
            <a:off x="990600" y="464820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b="1" dirty="0" smtClean="0">
                <a:solidFill>
                  <a:srgbClr val="000000"/>
                </a:solidFill>
                <a:latin typeface="Courier New" pitchFamily="49" charset="0"/>
              </a:rPr>
              <a:t>N</a:t>
            </a:r>
            <a:r>
              <a:rPr lang="en-US" b="1" dirty="0">
                <a:solidFill>
                  <a:srgbClr val="000000"/>
                </a:solidFill>
                <a:latin typeface="Cambria" pitchFamily="18" charset="0"/>
              </a:rPr>
              <a:t> </a:t>
            </a:r>
            <a:r>
              <a:rPr lang="en-US" b="1" dirty="0" smtClean="0">
                <a:solidFill>
                  <a:srgbClr val="000000"/>
                </a:solidFill>
                <a:latin typeface="Cambria" pitchFamily="18" charset="0"/>
              </a:rPr>
              <a:t>!</a:t>
            </a:r>
            <a:r>
              <a:rPr lang="en-US" b="1" dirty="0" smtClean="0">
                <a:solidFill>
                  <a:srgbClr val="000000"/>
                </a:solidFill>
                <a:latin typeface="Courier New" pitchFamily="49" charset="0"/>
              </a:rPr>
              <a:t>  =  </a:t>
            </a:r>
            <a:r>
              <a:rPr lang="en-US" b="1" dirty="0" smtClean="0">
                <a:solidFill>
                  <a:srgbClr val="000000"/>
                </a:solidFill>
                <a:latin typeface="Calibri" pitchFamily="34" charset="0"/>
              </a:rPr>
              <a:t>N </a:t>
            </a:r>
            <a:r>
              <a:rPr lang="en-US" b="1" dirty="0">
                <a:solidFill>
                  <a:srgbClr val="000000"/>
                </a:solidFill>
                <a:latin typeface="Calibri" pitchFamily="34" charset="0"/>
              </a:rPr>
              <a:t>* (N-1) * (N-2) * … * 3 * 2 * 1</a:t>
            </a:r>
          </a:p>
        </p:txBody>
      </p:sp>
      <p:sp>
        <p:nvSpPr>
          <p:cNvPr id="11" name="Text Box 10"/>
          <p:cNvSpPr txBox="1">
            <a:spLocks noChangeArrowheads="1"/>
          </p:cNvSpPr>
          <p:nvPr/>
        </p:nvSpPr>
        <p:spPr bwMode="auto">
          <a:xfrm>
            <a:off x="990600" y="205740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b="1" dirty="0" smtClean="0">
                <a:solidFill>
                  <a:srgbClr val="0000FF"/>
                </a:solidFill>
                <a:latin typeface="Courier New" pitchFamily="49" charset="0"/>
              </a:rPr>
              <a:t>5</a:t>
            </a:r>
            <a:r>
              <a:rPr lang="en-US" b="1" dirty="0">
                <a:solidFill>
                  <a:srgbClr val="0000FF"/>
                </a:solidFill>
                <a:latin typeface="Cambria" pitchFamily="18" charset="0"/>
              </a:rPr>
              <a:t> </a:t>
            </a:r>
            <a:r>
              <a:rPr lang="en-US" b="1" dirty="0" smtClean="0">
                <a:solidFill>
                  <a:srgbClr val="0000FF"/>
                </a:solidFill>
                <a:latin typeface="Cambria" pitchFamily="18" charset="0"/>
              </a:rPr>
              <a:t>!</a:t>
            </a:r>
            <a:r>
              <a:rPr lang="en-US" b="1" dirty="0" smtClean="0">
                <a:solidFill>
                  <a:srgbClr val="0000FF"/>
                </a:solidFill>
                <a:latin typeface="Courier New" pitchFamily="49" charset="0"/>
              </a:rPr>
              <a:t>  </a:t>
            </a:r>
            <a:r>
              <a:rPr lang="en-US" b="1" dirty="0">
                <a:solidFill>
                  <a:srgbClr val="0000FF"/>
                </a:solidFill>
                <a:latin typeface="Courier New" pitchFamily="49" charset="0"/>
              </a:rPr>
              <a:t>=  120</a:t>
            </a:r>
          </a:p>
        </p:txBody>
      </p:sp>
      <p:sp>
        <p:nvSpPr>
          <p:cNvPr id="29701" name="TextBox 9"/>
          <p:cNvSpPr txBox="1">
            <a:spLocks noChangeArrowheads="1"/>
          </p:cNvSpPr>
          <p:nvPr/>
        </p:nvSpPr>
        <p:spPr bwMode="auto">
          <a:xfrm rot="597957">
            <a:off x="4015177" y="2431215"/>
            <a:ext cx="4495800" cy="2862322"/>
          </a:xfrm>
          <a:prstGeom prst="rect">
            <a:avLst/>
          </a:prstGeom>
          <a:solidFill>
            <a:srgbClr val="FF0000"/>
          </a:solidFill>
          <a:ln w="76200">
            <a:solidFill>
              <a:schemeClr val="bg1"/>
            </a:solidFill>
            <a:miter lim="800000"/>
            <a:headEnd/>
            <a:tailEnd/>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0"/>
              </a:spcBef>
              <a:spcAft>
                <a:spcPct val="0"/>
              </a:spcAft>
            </a:pPr>
            <a:r>
              <a:rPr lang="en-US" sz="6000" dirty="0" smtClean="0">
                <a:solidFill>
                  <a:srgbClr val="FFFFFF"/>
                </a:solidFill>
                <a:latin typeface="Cambria" pitchFamily="18" charset="0"/>
              </a:rPr>
              <a:t>bit later (March and beyond)</a:t>
            </a:r>
            <a:endParaRPr lang="en-US" sz="6000" dirty="0">
              <a:solidFill>
                <a:srgbClr val="FFFFFF"/>
              </a:solidFill>
              <a:latin typeface="Cambria" pitchFamily="18" charset="0"/>
            </a:endParaRPr>
          </a:p>
        </p:txBody>
      </p:sp>
      <p:sp>
        <p:nvSpPr>
          <p:cNvPr id="12" name="Text Box 5"/>
          <p:cNvSpPr txBox="1">
            <a:spLocks noChangeArrowheads="1"/>
          </p:cNvSpPr>
          <p:nvPr/>
        </p:nvSpPr>
        <p:spPr bwMode="auto">
          <a:xfrm>
            <a:off x="693738" y="230188"/>
            <a:ext cx="762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3600" dirty="0">
                <a:solidFill>
                  <a:srgbClr val="000000"/>
                </a:solidFill>
                <a:latin typeface="Cambria" pitchFamily="18" charset="0"/>
              </a:rPr>
              <a:t>Thinking </a:t>
            </a:r>
            <a:r>
              <a:rPr lang="en-US" sz="3600" dirty="0" smtClean="0">
                <a:solidFill>
                  <a:srgbClr val="000000"/>
                </a:solidFill>
                <a:latin typeface="Cambria" pitchFamily="18" charset="0"/>
              </a:rPr>
              <a:t> </a:t>
            </a:r>
            <a:r>
              <a:rPr lang="en-US" sz="3600" b="1" i="1" dirty="0" smtClean="0">
                <a:solidFill>
                  <a:srgbClr val="000000"/>
                </a:solidFill>
                <a:latin typeface="Cambria" pitchFamily="18" charset="0"/>
              </a:rPr>
              <a:t>sequentially</a:t>
            </a:r>
            <a:endParaRPr lang="en-US" sz="3600" b="1" i="1" dirty="0">
              <a:solidFill>
                <a:srgbClr val="000000"/>
              </a:solidFill>
              <a:latin typeface="Cambria" pitchFamily="18" charset="0"/>
            </a:endParaRPr>
          </a:p>
        </p:txBody>
      </p:sp>
    </p:spTree>
    <p:extLst>
      <p:ext uri="{BB962C8B-B14F-4D97-AF65-F5344CB8AC3E}">
        <p14:creationId xmlns:p14="http://schemas.microsoft.com/office/powerpoint/2010/main" val="34682435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0"/>
          <p:cNvSpPr txBox="1">
            <a:spLocks noChangeArrowheads="1"/>
          </p:cNvSpPr>
          <p:nvPr/>
        </p:nvSpPr>
        <p:spPr bwMode="auto">
          <a:xfrm>
            <a:off x="5897916" y="1636712"/>
            <a:ext cx="2438400" cy="841375"/>
          </a:xfrm>
          <a:prstGeom prst="rect">
            <a:avLst/>
          </a:prstGeom>
          <a:solidFill>
            <a:srgbClr val="FEDFDE"/>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dirty="0">
                <a:solidFill>
                  <a:srgbClr val="000000"/>
                </a:solidFill>
                <a:latin typeface="Cambria" pitchFamily="18" charset="0"/>
              </a:rPr>
              <a:t>Recursion == </a:t>
            </a:r>
            <a:r>
              <a:rPr lang="en-US" b="1" i="1" dirty="0">
                <a:solidFill>
                  <a:srgbClr val="C00000"/>
                </a:solidFill>
                <a:latin typeface="Cambria" pitchFamily="18" charset="0"/>
              </a:rPr>
              <a:t>self</a:t>
            </a:r>
            <a:r>
              <a:rPr lang="en-US" dirty="0">
                <a:solidFill>
                  <a:srgbClr val="000000"/>
                </a:solidFill>
                <a:latin typeface="Cambria" pitchFamily="18" charset="0"/>
              </a:rPr>
              <a:t>-reference!</a:t>
            </a:r>
          </a:p>
        </p:txBody>
      </p:sp>
      <p:sp>
        <p:nvSpPr>
          <p:cNvPr id="30728" name="Text Box 43"/>
          <p:cNvSpPr txBox="1">
            <a:spLocks noChangeArrowheads="1"/>
          </p:cNvSpPr>
          <p:nvPr/>
        </p:nvSpPr>
        <p:spPr bwMode="auto">
          <a:xfrm>
            <a:off x="990600" y="31242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b="1" dirty="0" smtClean="0">
                <a:solidFill>
                  <a:srgbClr val="C00000"/>
                </a:solidFill>
                <a:latin typeface="Courier New" pitchFamily="49" charset="0"/>
              </a:rPr>
              <a:t>5</a:t>
            </a:r>
            <a:r>
              <a:rPr lang="en-US" b="1" dirty="0" smtClean="0">
                <a:solidFill>
                  <a:srgbClr val="000000"/>
                </a:solidFill>
                <a:latin typeface="Cambria" pitchFamily="18" charset="0"/>
              </a:rPr>
              <a:t> </a:t>
            </a:r>
            <a:r>
              <a:rPr lang="en-US" b="1" dirty="0" smtClean="0">
                <a:solidFill>
                  <a:srgbClr val="C00000"/>
                </a:solidFill>
                <a:latin typeface="Cambria" pitchFamily="18" charset="0"/>
              </a:rPr>
              <a:t>!</a:t>
            </a:r>
            <a:r>
              <a:rPr lang="en-US" b="1" dirty="0" smtClean="0">
                <a:solidFill>
                  <a:srgbClr val="C00000"/>
                </a:solidFill>
                <a:latin typeface="Courier New" pitchFamily="49" charset="0"/>
              </a:rPr>
              <a:t>  </a:t>
            </a:r>
            <a:r>
              <a:rPr lang="en-US" b="1" dirty="0">
                <a:solidFill>
                  <a:srgbClr val="C00000"/>
                </a:solidFill>
                <a:latin typeface="Courier New" pitchFamily="49" charset="0"/>
              </a:rPr>
              <a:t>=</a:t>
            </a:r>
          </a:p>
        </p:txBody>
      </p:sp>
      <p:sp>
        <p:nvSpPr>
          <p:cNvPr id="30729" name="Text Box 44"/>
          <p:cNvSpPr txBox="1">
            <a:spLocks noChangeArrowheads="1"/>
          </p:cNvSpPr>
          <p:nvPr/>
        </p:nvSpPr>
        <p:spPr bwMode="auto">
          <a:xfrm>
            <a:off x="990600" y="5257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b="1" dirty="0">
                <a:solidFill>
                  <a:srgbClr val="C00000"/>
                </a:solidFill>
                <a:latin typeface="Courier New" pitchFamily="49" charset="0"/>
              </a:rPr>
              <a:t>N</a:t>
            </a:r>
            <a:r>
              <a:rPr lang="en-US" b="1" dirty="0" smtClean="0">
                <a:solidFill>
                  <a:srgbClr val="000000"/>
                </a:solidFill>
                <a:latin typeface="Cambria" pitchFamily="18" charset="0"/>
              </a:rPr>
              <a:t> </a:t>
            </a:r>
            <a:r>
              <a:rPr lang="en-US" b="1" dirty="0" smtClean="0">
                <a:solidFill>
                  <a:srgbClr val="C00000"/>
                </a:solidFill>
                <a:latin typeface="Cambria" pitchFamily="18" charset="0"/>
              </a:rPr>
              <a:t>!</a:t>
            </a:r>
            <a:r>
              <a:rPr lang="en-US" b="1" dirty="0" smtClean="0">
                <a:solidFill>
                  <a:srgbClr val="C00000"/>
                </a:solidFill>
                <a:latin typeface="Courier New" pitchFamily="49" charset="0"/>
              </a:rPr>
              <a:t>  =</a:t>
            </a:r>
            <a:endParaRPr lang="en-US" b="1" dirty="0">
              <a:solidFill>
                <a:srgbClr val="C00000"/>
              </a:solidFill>
              <a:latin typeface="Courier New" pitchFamily="49" charset="0"/>
            </a:endParaRPr>
          </a:p>
        </p:txBody>
      </p:sp>
      <p:sp>
        <p:nvSpPr>
          <p:cNvPr id="11" name="Text Box 5"/>
          <p:cNvSpPr txBox="1">
            <a:spLocks noChangeArrowheads="1"/>
          </p:cNvSpPr>
          <p:nvPr/>
        </p:nvSpPr>
        <p:spPr bwMode="auto">
          <a:xfrm>
            <a:off x="693738" y="230188"/>
            <a:ext cx="762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3600" dirty="0">
                <a:solidFill>
                  <a:srgbClr val="000000"/>
                </a:solidFill>
                <a:latin typeface="Cambria" pitchFamily="18" charset="0"/>
              </a:rPr>
              <a:t>Thinking </a:t>
            </a:r>
            <a:r>
              <a:rPr lang="en-US" sz="3600" dirty="0" smtClean="0">
                <a:solidFill>
                  <a:srgbClr val="000000"/>
                </a:solidFill>
                <a:latin typeface="Cambria" pitchFamily="18" charset="0"/>
              </a:rPr>
              <a:t> </a:t>
            </a:r>
            <a:r>
              <a:rPr lang="en-US" sz="3600" b="1" i="1" dirty="0" smtClean="0">
                <a:solidFill>
                  <a:srgbClr val="000000"/>
                </a:solidFill>
                <a:latin typeface="Cambria" pitchFamily="18" charset="0"/>
              </a:rPr>
              <a:t>recursively</a:t>
            </a:r>
            <a:endParaRPr lang="en-US" sz="3600" b="1" i="1" dirty="0">
              <a:solidFill>
                <a:srgbClr val="000000"/>
              </a:solidFill>
              <a:latin typeface="Cambria" pitchFamily="18" charset="0"/>
            </a:endParaRPr>
          </a:p>
        </p:txBody>
      </p:sp>
      <p:sp>
        <p:nvSpPr>
          <p:cNvPr id="12" name="Text Box 7"/>
          <p:cNvSpPr txBox="1">
            <a:spLocks noChangeArrowheads="1"/>
          </p:cNvSpPr>
          <p:nvPr/>
        </p:nvSpPr>
        <p:spPr bwMode="auto">
          <a:xfrm>
            <a:off x="990600" y="259080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b="1" dirty="0" smtClean="0">
                <a:solidFill>
                  <a:srgbClr val="000000"/>
                </a:solidFill>
                <a:latin typeface="Courier New" pitchFamily="49" charset="0"/>
              </a:rPr>
              <a:t>5</a:t>
            </a:r>
            <a:r>
              <a:rPr lang="en-US" b="1" dirty="0" smtClean="0">
                <a:solidFill>
                  <a:srgbClr val="0000FF"/>
                </a:solidFill>
                <a:latin typeface="Cambria" pitchFamily="18" charset="0"/>
              </a:rPr>
              <a:t> </a:t>
            </a:r>
            <a:r>
              <a:rPr lang="en-US" b="1" dirty="0" smtClean="0">
                <a:solidFill>
                  <a:srgbClr val="000000"/>
                </a:solidFill>
                <a:latin typeface="Cambria" pitchFamily="18" charset="0"/>
              </a:rPr>
              <a:t>!</a:t>
            </a:r>
            <a:r>
              <a:rPr lang="en-US" b="1" dirty="0" smtClean="0">
                <a:solidFill>
                  <a:srgbClr val="000000"/>
                </a:solidFill>
                <a:latin typeface="Courier New" pitchFamily="49" charset="0"/>
              </a:rPr>
              <a:t>  </a:t>
            </a:r>
            <a:r>
              <a:rPr lang="en-US" b="1" dirty="0">
                <a:solidFill>
                  <a:srgbClr val="000000"/>
                </a:solidFill>
                <a:latin typeface="Courier New" pitchFamily="49" charset="0"/>
              </a:rPr>
              <a:t>=  </a:t>
            </a:r>
            <a:r>
              <a:rPr lang="en-US" b="1" dirty="0" smtClean="0">
                <a:solidFill>
                  <a:srgbClr val="000000"/>
                </a:solidFill>
                <a:latin typeface="Calibri" pitchFamily="34" charset="0"/>
              </a:rPr>
              <a:t>5 * 4 * 3 * 2 * 1</a:t>
            </a:r>
            <a:endParaRPr lang="en-US" b="1" dirty="0">
              <a:solidFill>
                <a:srgbClr val="000000"/>
              </a:solidFill>
              <a:latin typeface="Calibri" pitchFamily="34" charset="0"/>
            </a:endParaRPr>
          </a:p>
        </p:txBody>
      </p:sp>
      <p:sp>
        <p:nvSpPr>
          <p:cNvPr id="13" name="Text Box 8"/>
          <p:cNvSpPr txBox="1">
            <a:spLocks noChangeArrowheads="1"/>
          </p:cNvSpPr>
          <p:nvPr/>
        </p:nvSpPr>
        <p:spPr bwMode="auto">
          <a:xfrm>
            <a:off x="990600" y="464820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b="1" dirty="0" smtClean="0">
                <a:solidFill>
                  <a:srgbClr val="000000"/>
                </a:solidFill>
                <a:latin typeface="Courier New" pitchFamily="49" charset="0"/>
              </a:rPr>
              <a:t>N</a:t>
            </a:r>
            <a:r>
              <a:rPr lang="en-US" b="1" dirty="0">
                <a:solidFill>
                  <a:srgbClr val="000000"/>
                </a:solidFill>
                <a:latin typeface="Cambria" pitchFamily="18" charset="0"/>
              </a:rPr>
              <a:t> </a:t>
            </a:r>
            <a:r>
              <a:rPr lang="en-US" b="1" dirty="0" smtClean="0">
                <a:solidFill>
                  <a:srgbClr val="000000"/>
                </a:solidFill>
                <a:latin typeface="Cambria" pitchFamily="18" charset="0"/>
              </a:rPr>
              <a:t>!</a:t>
            </a:r>
            <a:r>
              <a:rPr lang="en-US" b="1" dirty="0" smtClean="0">
                <a:solidFill>
                  <a:srgbClr val="000000"/>
                </a:solidFill>
                <a:latin typeface="Courier New" pitchFamily="49" charset="0"/>
              </a:rPr>
              <a:t>  =  </a:t>
            </a:r>
            <a:r>
              <a:rPr lang="en-US" b="1" dirty="0" smtClean="0">
                <a:solidFill>
                  <a:srgbClr val="000000"/>
                </a:solidFill>
                <a:latin typeface="Calibri" pitchFamily="34" charset="0"/>
              </a:rPr>
              <a:t>N </a:t>
            </a:r>
            <a:r>
              <a:rPr lang="en-US" b="1" dirty="0">
                <a:solidFill>
                  <a:srgbClr val="000000"/>
                </a:solidFill>
                <a:latin typeface="Calibri" pitchFamily="34" charset="0"/>
              </a:rPr>
              <a:t>* (N-1) * (N-2) * … * 3 * 2 * 1</a:t>
            </a:r>
          </a:p>
        </p:txBody>
      </p:sp>
      <p:sp>
        <p:nvSpPr>
          <p:cNvPr id="14" name="Text Box 9"/>
          <p:cNvSpPr txBox="1">
            <a:spLocks noChangeArrowheads="1"/>
          </p:cNvSpPr>
          <p:nvPr/>
        </p:nvSpPr>
        <p:spPr bwMode="auto">
          <a:xfrm>
            <a:off x="304800" y="1219200"/>
            <a:ext cx="2057400" cy="457200"/>
          </a:xfrm>
          <a:prstGeom prst="rect">
            <a:avLst/>
          </a:prstGeom>
          <a:solidFill>
            <a:srgbClr val="CCECFF"/>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dirty="0">
                <a:solidFill>
                  <a:srgbClr val="000000"/>
                </a:solidFill>
                <a:latin typeface="Calibri" pitchFamily="34" charset="0"/>
              </a:rPr>
              <a:t>factorial</a:t>
            </a:r>
          </a:p>
        </p:txBody>
      </p:sp>
      <p:sp>
        <p:nvSpPr>
          <p:cNvPr id="15" name="Text Box 10"/>
          <p:cNvSpPr txBox="1">
            <a:spLocks noChangeArrowheads="1"/>
          </p:cNvSpPr>
          <p:nvPr/>
        </p:nvSpPr>
        <p:spPr bwMode="auto">
          <a:xfrm>
            <a:off x="990600" y="205740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b="1" dirty="0" smtClean="0">
                <a:solidFill>
                  <a:srgbClr val="0000FF"/>
                </a:solidFill>
                <a:latin typeface="Courier New" pitchFamily="49" charset="0"/>
              </a:rPr>
              <a:t>5</a:t>
            </a:r>
            <a:r>
              <a:rPr lang="en-US" b="1" dirty="0">
                <a:solidFill>
                  <a:srgbClr val="0000FF"/>
                </a:solidFill>
                <a:latin typeface="Cambria" pitchFamily="18" charset="0"/>
              </a:rPr>
              <a:t> </a:t>
            </a:r>
            <a:r>
              <a:rPr lang="en-US" b="1" dirty="0" smtClean="0">
                <a:solidFill>
                  <a:srgbClr val="0000FF"/>
                </a:solidFill>
                <a:latin typeface="Cambria" pitchFamily="18" charset="0"/>
              </a:rPr>
              <a:t>!</a:t>
            </a:r>
            <a:r>
              <a:rPr lang="en-US" b="1" dirty="0" smtClean="0">
                <a:solidFill>
                  <a:srgbClr val="0000FF"/>
                </a:solidFill>
                <a:latin typeface="Courier New" pitchFamily="49" charset="0"/>
              </a:rPr>
              <a:t>  </a:t>
            </a:r>
            <a:r>
              <a:rPr lang="en-US" b="1" dirty="0">
                <a:solidFill>
                  <a:srgbClr val="0000FF"/>
                </a:solidFill>
                <a:latin typeface="Courier New" pitchFamily="49" charset="0"/>
              </a:rPr>
              <a:t>=  120</a:t>
            </a:r>
          </a:p>
        </p:txBody>
      </p:sp>
    </p:spTree>
    <p:extLst>
      <p:ext uri="{BB962C8B-B14F-4D97-AF65-F5344CB8AC3E}">
        <p14:creationId xmlns:p14="http://schemas.microsoft.com/office/powerpoint/2010/main" val="71563876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4000" dirty="0">
                <a:solidFill>
                  <a:srgbClr val="000000"/>
                </a:solidFill>
                <a:latin typeface="Cambria" pitchFamily="18" charset="0"/>
                <a:cs typeface="Times New Roman" pitchFamily="18" charset="0"/>
              </a:rPr>
              <a:t>Warning:  </a:t>
            </a:r>
            <a:r>
              <a:rPr lang="en-US" sz="4000" b="1" i="1" dirty="0">
                <a:solidFill>
                  <a:srgbClr val="000000"/>
                </a:solidFill>
                <a:latin typeface="Cambria" pitchFamily="18" charset="0"/>
                <a:cs typeface="Times New Roman" pitchFamily="18" charset="0"/>
              </a:rPr>
              <a:t>this is legal!</a:t>
            </a:r>
            <a:endParaRPr lang="en-US" sz="4000" b="1" dirty="0">
              <a:solidFill>
                <a:srgbClr val="000000"/>
              </a:solidFill>
              <a:latin typeface="Cambria" pitchFamily="18" charset="0"/>
              <a:cs typeface="Times New Roman" pitchFamily="18" charset="0"/>
            </a:endParaRPr>
          </a:p>
        </p:txBody>
      </p:sp>
      <p:sp>
        <p:nvSpPr>
          <p:cNvPr id="31747" name="Text Box 6"/>
          <p:cNvSpPr txBox="1">
            <a:spLocks noChangeArrowheads="1"/>
          </p:cNvSpPr>
          <p:nvPr/>
        </p:nvSpPr>
        <p:spPr bwMode="auto">
          <a:xfrm>
            <a:off x="990600" y="1676400"/>
            <a:ext cx="7315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0"/>
              </a:spcBef>
              <a:spcAft>
                <a:spcPct val="0"/>
              </a:spcAft>
            </a:pPr>
            <a:r>
              <a:rPr lang="en-US" sz="3200" b="1">
                <a:solidFill>
                  <a:srgbClr val="FF6600"/>
                </a:solidFill>
                <a:latin typeface="Courier New" pitchFamily="49" charset="0"/>
              </a:rPr>
              <a:t>def</a:t>
            </a:r>
            <a:r>
              <a:rPr lang="en-US" sz="3200" b="1">
                <a:solidFill>
                  <a:srgbClr val="000000"/>
                </a:solidFill>
                <a:latin typeface="Courier New" pitchFamily="49" charset="0"/>
              </a:rPr>
              <a:t> </a:t>
            </a:r>
            <a:r>
              <a:rPr lang="en-US" sz="3200" b="1">
                <a:solidFill>
                  <a:srgbClr val="800080"/>
                </a:solidFill>
                <a:latin typeface="Courier New" pitchFamily="49" charset="0"/>
              </a:rPr>
              <a:t>fac</a:t>
            </a:r>
            <a:r>
              <a:rPr lang="en-US" sz="3200" b="1">
                <a:solidFill>
                  <a:srgbClr val="000000"/>
                </a:solidFill>
                <a:latin typeface="Courier New" pitchFamily="49" charset="0"/>
              </a:rPr>
              <a:t>(N):</a:t>
            </a:r>
          </a:p>
          <a:p>
            <a:pPr fontAlgn="base">
              <a:spcBef>
                <a:spcPct val="0"/>
              </a:spcBef>
              <a:spcAft>
                <a:spcPct val="0"/>
              </a:spcAft>
            </a:pPr>
            <a:r>
              <a:rPr lang="en-US" sz="3200" b="1">
                <a:solidFill>
                  <a:srgbClr val="FF6600"/>
                </a:solidFill>
                <a:latin typeface="Courier New" pitchFamily="49" charset="0"/>
              </a:rPr>
              <a:t>    return</a:t>
            </a:r>
            <a:r>
              <a:rPr lang="en-US" sz="3200" b="1">
                <a:solidFill>
                  <a:srgbClr val="000000"/>
                </a:solidFill>
                <a:latin typeface="Courier New" pitchFamily="49" charset="0"/>
              </a:rPr>
              <a:t> N * </a:t>
            </a:r>
            <a:r>
              <a:rPr lang="en-US" sz="3200" b="1">
                <a:solidFill>
                  <a:srgbClr val="800080"/>
                </a:solidFill>
                <a:latin typeface="Courier New" pitchFamily="49" charset="0"/>
              </a:rPr>
              <a:t>fac</a:t>
            </a:r>
            <a:r>
              <a:rPr lang="en-US" sz="3200" b="1">
                <a:solidFill>
                  <a:srgbClr val="000000"/>
                </a:solidFill>
                <a:latin typeface="Courier New" pitchFamily="49" charset="0"/>
              </a:rPr>
              <a:t>(N-1)</a:t>
            </a:r>
          </a:p>
        </p:txBody>
      </p:sp>
      <p:grpSp>
        <p:nvGrpSpPr>
          <p:cNvPr id="31748" name="Group 13"/>
          <p:cNvGrpSpPr>
            <a:grpSpLocks/>
          </p:cNvGrpSpPr>
          <p:nvPr/>
        </p:nvGrpSpPr>
        <p:grpSpPr bwMode="auto">
          <a:xfrm>
            <a:off x="8229600" y="5958538"/>
            <a:ext cx="685800" cy="696913"/>
            <a:chOff x="2928" y="1051"/>
            <a:chExt cx="840" cy="957"/>
          </a:xfrm>
        </p:grpSpPr>
        <p:sp>
          <p:nvSpPr>
            <p:cNvPr id="31750" name="Freeform 14"/>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31751" name="Oval 15"/>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31752" name="Oval 16"/>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1753" name="Oval 17"/>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1754" name="Oval 18"/>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1755" name="Oval 19"/>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1756" name="Oval 20"/>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1757" name="Oval 21"/>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1758" name="AutoShape 22"/>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31759" name="Freeform 23"/>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31760" name="Freeform 24"/>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31761" name="Freeform 25"/>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31762" name="Freeform 26"/>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0" fontAlgn="base" hangingPunct="0">
                <a:spcBef>
                  <a:spcPct val="0"/>
                </a:spcBef>
                <a:spcAft>
                  <a:spcPct val="0"/>
                </a:spcAft>
              </a:pPr>
              <a:endParaRPr lang="en-US" sz="2400">
                <a:solidFill>
                  <a:srgbClr val="000000"/>
                </a:solidFill>
              </a:endParaRPr>
            </a:p>
          </p:txBody>
        </p:sp>
      </p:grpSp>
      <p:sp>
        <p:nvSpPr>
          <p:cNvPr id="31749" name="Rectangle 27"/>
          <p:cNvSpPr>
            <a:spLocks noChangeArrowheads="1"/>
          </p:cNvSpPr>
          <p:nvPr/>
        </p:nvSpPr>
        <p:spPr bwMode="auto">
          <a:xfrm>
            <a:off x="5865636" y="5638800"/>
            <a:ext cx="28606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fontAlgn="base" hangingPunct="0">
              <a:spcBef>
                <a:spcPct val="0"/>
              </a:spcBef>
              <a:spcAft>
                <a:spcPct val="0"/>
              </a:spcAft>
            </a:pPr>
            <a:r>
              <a:rPr lang="en-US" sz="2000" dirty="0">
                <a:solidFill>
                  <a:srgbClr val="0B9520"/>
                </a:solidFill>
                <a:latin typeface="Cambria" pitchFamily="18" charset="0"/>
              </a:rPr>
              <a:t>I wonder how this code will </a:t>
            </a:r>
            <a:r>
              <a:rPr lang="en-US" sz="2000" b="1" dirty="0">
                <a:solidFill>
                  <a:srgbClr val="0B9520"/>
                </a:solidFill>
                <a:latin typeface="Cambria" pitchFamily="18" charset="0"/>
              </a:rPr>
              <a:t>STACK</a:t>
            </a:r>
            <a:r>
              <a:rPr lang="en-US" sz="2000" dirty="0">
                <a:solidFill>
                  <a:srgbClr val="0B9520"/>
                </a:solidFill>
                <a:latin typeface="Cambria" pitchFamily="18" charset="0"/>
              </a:rPr>
              <a:t> up!?</a:t>
            </a:r>
          </a:p>
        </p:txBody>
      </p:sp>
    </p:spTree>
    <p:extLst>
      <p:ext uri="{BB962C8B-B14F-4D97-AF65-F5344CB8AC3E}">
        <p14:creationId xmlns:p14="http://schemas.microsoft.com/office/powerpoint/2010/main" val="402325070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6"/>
          <p:cNvSpPr txBox="1">
            <a:spLocks noChangeArrowheads="1"/>
          </p:cNvSpPr>
          <p:nvPr/>
        </p:nvSpPr>
        <p:spPr bwMode="auto">
          <a:xfrm>
            <a:off x="990600" y="1676400"/>
            <a:ext cx="7315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0"/>
              </a:spcBef>
              <a:spcAft>
                <a:spcPct val="0"/>
              </a:spcAft>
            </a:pPr>
            <a:r>
              <a:rPr lang="en-US" sz="3200" b="1" dirty="0" err="1">
                <a:solidFill>
                  <a:srgbClr val="FF6600"/>
                </a:solidFill>
                <a:latin typeface="Courier New" pitchFamily="49" charset="0"/>
              </a:rPr>
              <a:t>def</a:t>
            </a:r>
            <a:r>
              <a:rPr lang="en-US" sz="3200" b="1" dirty="0">
                <a:solidFill>
                  <a:srgbClr val="000000"/>
                </a:solidFill>
                <a:latin typeface="Courier New" pitchFamily="49" charset="0"/>
              </a:rPr>
              <a:t> </a:t>
            </a:r>
            <a:r>
              <a:rPr lang="en-US" sz="3200" b="1" dirty="0" err="1">
                <a:solidFill>
                  <a:srgbClr val="800080"/>
                </a:solidFill>
                <a:latin typeface="Courier New" pitchFamily="49" charset="0"/>
              </a:rPr>
              <a:t>fac</a:t>
            </a:r>
            <a:r>
              <a:rPr lang="en-US" sz="3200" b="1" dirty="0">
                <a:solidFill>
                  <a:srgbClr val="000000"/>
                </a:solidFill>
                <a:latin typeface="Courier New" pitchFamily="49" charset="0"/>
              </a:rPr>
              <a:t>(N):</a:t>
            </a:r>
          </a:p>
          <a:p>
            <a:pPr fontAlgn="base">
              <a:spcBef>
                <a:spcPct val="0"/>
              </a:spcBef>
              <a:spcAft>
                <a:spcPct val="0"/>
              </a:spcAft>
            </a:pPr>
            <a:r>
              <a:rPr lang="en-US" sz="3200" b="1" dirty="0">
                <a:solidFill>
                  <a:srgbClr val="FF6600"/>
                </a:solidFill>
                <a:latin typeface="Courier New" pitchFamily="49" charset="0"/>
              </a:rPr>
              <a:t>    return</a:t>
            </a:r>
            <a:r>
              <a:rPr lang="en-US" sz="3200" b="1" dirty="0">
                <a:solidFill>
                  <a:srgbClr val="000000"/>
                </a:solidFill>
                <a:latin typeface="Courier New" pitchFamily="49" charset="0"/>
              </a:rPr>
              <a:t> N * </a:t>
            </a:r>
            <a:r>
              <a:rPr lang="en-US" sz="3200" b="1" dirty="0" err="1">
                <a:solidFill>
                  <a:srgbClr val="800080"/>
                </a:solidFill>
                <a:latin typeface="Courier New" pitchFamily="49" charset="0"/>
              </a:rPr>
              <a:t>fac</a:t>
            </a:r>
            <a:r>
              <a:rPr lang="en-US" sz="3200" b="1" dirty="0">
                <a:solidFill>
                  <a:srgbClr val="000000"/>
                </a:solidFill>
                <a:latin typeface="Courier New" pitchFamily="49" charset="0"/>
              </a:rPr>
              <a:t>(N-1)</a:t>
            </a:r>
          </a:p>
        </p:txBody>
      </p:sp>
      <p:sp>
        <p:nvSpPr>
          <p:cNvPr id="32771" name="Text Box 8"/>
          <p:cNvSpPr txBox="1">
            <a:spLocks noChangeArrowheads="1"/>
          </p:cNvSpPr>
          <p:nvPr/>
        </p:nvSpPr>
        <p:spPr bwMode="auto">
          <a:xfrm>
            <a:off x="533400" y="3230562"/>
            <a:ext cx="8153400" cy="584775"/>
          </a:xfrm>
          <a:prstGeom prst="rect">
            <a:avLst/>
          </a:prstGeom>
          <a:solidFill>
            <a:srgbClr val="FFCCCC"/>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dirty="0">
                <a:solidFill>
                  <a:srgbClr val="000000"/>
                </a:solidFill>
                <a:latin typeface="Cambria" pitchFamily="18" charset="0"/>
              </a:rPr>
              <a:t>T</a:t>
            </a:r>
            <a:r>
              <a:rPr lang="en-US" dirty="0" smtClean="0">
                <a:solidFill>
                  <a:srgbClr val="000000"/>
                </a:solidFill>
                <a:latin typeface="Cambria" pitchFamily="18" charset="0"/>
              </a:rPr>
              <a:t>he </a:t>
            </a:r>
            <a:r>
              <a:rPr lang="en-US" dirty="0">
                <a:solidFill>
                  <a:srgbClr val="000000"/>
                </a:solidFill>
                <a:latin typeface="Cambria" pitchFamily="18" charset="0"/>
              </a:rPr>
              <a:t>calls to </a:t>
            </a:r>
            <a:r>
              <a:rPr lang="en-US" sz="3200" b="1" dirty="0" err="1" smtClean="0">
                <a:solidFill>
                  <a:srgbClr val="800080"/>
                </a:solidFill>
                <a:latin typeface="Courier New" pitchFamily="49" charset="0"/>
              </a:rPr>
              <a:t>fac</a:t>
            </a:r>
            <a:r>
              <a:rPr lang="en-US" dirty="0" smtClean="0">
                <a:solidFill>
                  <a:srgbClr val="000000"/>
                </a:solidFill>
                <a:latin typeface="Cambria" pitchFamily="18" charset="0"/>
              </a:rPr>
              <a:t> </a:t>
            </a:r>
            <a:r>
              <a:rPr lang="en-US" dirty="0">
                <a:solidFill>
                  <a:srgbClr val="000000"/>
                </a:solidFill>
                <a:latin typeface="Cambria" pitchFamily="18" charset="0"/>
              </a:rPr>
              <a:t>will never </a:t>
            </a:r>
            <a:r>
              <a:rPr lang="en-US" dirty="0" smtClean="0">
                <a:solidFill>
                  <a:srgbClr val="000000"/>
                </a:solidFill>
                <a:latin typeface="Cambria" pitchFamily="18" charset="0"/>
              </a:rPr>
              <a:t>stop: there's no BASE CASE!</a:t>
            </a:r>
            <a:endParaRPr lang="en-US" dirty="0">
              <a:solidFill>
                <a:srgbClr val="000000"/>
              </a:solidFill>
              <a:latin typeface="Cambria" pitchFamily="18" charset="0"/>
            </a:endParaRPr>
          </a:p>
        </p:txBody>
      </p:sp>
      <p:sp>
        <p:nvSpPr>
          <p:cNvPr id="32772" name="Text Box 9"/>
          <p:cNvSpPr txBox="1">
            <a:spLocks noChangeArrowheads="1"/>
          </p:cNvSpPr>
          <p:nvPr/>
        </p:nvSpPr>
        <p:spPr bwMode="auto">
          <a:xfrm>
            <a:off x="2247900" y="4495800"/>
            <a:ext cx="4533900" cy="1570038"/>
          </a:xfrm>
          <a:prstGeom prst="rect">
            <a:avLst/>
          </a:prstGeom>
          <a:no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3200" dirty="0">
                <a:solidFill>
                  <a:srgbClr val="000000"/>
                </a:solidFill>
                <a:latin typeface="Cambria" pitchFamily="18" charset="0"/>
              </a:rPr>
              <a:t>Make sure you have a </a:t>
            </a:r>
            <a:r>
              <a:rPr lang="en-US" sz="3200" b="1" dirty="0">
                <a:solidFill>
                  <a:srgbClr val="000000"/>
                </a:solidFill>
                <a:latin typeface="Cambria" pitchFamily="18" charset="0"/>
              </a:rPr>
              <a:t>base case</a:t>
            </a:r>
            <a:r>
              <a:rPr lang="en-US" sz="3200" dirty="0">
                <a:solidFill>
                  <a:srgbClr val="000000"/>
                </a:solidFill>
                <a:latin typeface="Cambria" pitchFamily="18" charset="0"/>
              </a:rPr>
              <a:t>, </a:t>
            </a:r>
            <a:r>
              <a:rPr lang="en-US" sz="3200" i="1" dirty="0">
                <a:solidFill>
                  <a:srgbClr val="000000"/>
                </a:solidFill>
                <a:latin typeface="Cambria" pitchFamily="18" charset="0"/>
              </a:rPr>
              <a:t>then</a:t>
            </a:r>
            <a:r>
              <a:rPr lang="en-US" sz="3200" dirty="0">
                <a:solidFill>
                  <a:srgbClr val="000000"/>
                </a:solidFill>
                <a:latin typeface="Cambria" pitchFamily="18" charset="0"/>
              </a:rPr>
              <a:t> worry about the recursion...</a:t>
            </a:r>
          </a:p>
        </p:txBody>
      </p:sp>
      <p:sp>
        <p:nvSpPr>
          <p:cNvPr id="32773"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4000" i="1" dirty="0" smtClean="0">
                <a:solidFill>
                  <a:srgbClr val="000000"/>
                </a:solidFill>
                <a:latin typeface="Cambria" pitchFamily="18" charset="0"/>
              </a:rPr>
              <a:t>legal</a:t>
            </a:r>
            <a:r>
              <a:rPr lang="en-US" sz="4000" dirty="0" smtClean="0">
                <a:solidFill>
                  <a:srgbClr val="000000"/>
                </a:solidFill>
                <a:latin typeface="Cambria" pitchFamily="18" charset="0"/>
              </a:rPr>
              <a:t>    </a:t>
            </a:r>
            <a:r>
              <a:rPr lang="en-US" sz="4000" b="1" dirty="0">
                <a:solidFill>
                  <a:srgbClr val="000000"/>
                </a:solidFill>
                <a:latin typeface="Cambria" pitchFamily="18" charset="0"/>
                <a:cs typeface="Courier New" pitchFamily="49" charset="0"/>
              </a:rPr>
              <a:t>!=</a:t>
            </a:r>
            <a:r>
              <a:rPr lang="en-US" sz="4000" dirty="0">
                <a:solidFill>
                  <a:srgbClr val="000000"/>
                </a:solidFill>
                <a:latin typeface="Cambria" pitchFamily="18" charset="0"/>
              </a:rPr>
              <a:t>  </a:t>
            </a:r>
            <a:r>
              <a:rPr lang="en-US" sz="4000" dirty="0" smtClean="0">
                <a:solidFill>
                  <a:srgbClr val="000000"/>
                </a:solidFill>
                <a:latin typeface="Cambria" pitchFamily="18" charset="0"/>
              </a:rPr>
              <a:t>  </a:t>
            </a:r>
            <a:r>
              <a:rPr lang="en-US" sz="4000" i="1" dirty="0">
                <a:solidFill>
                  <a:srgbClr val="000000"/>
                </a:solidFill>
                <a:latin typeface="Cambria" pitchFamily="18" charset="0"/>
              </a:rPr>
              <a:t>recommended</a:t>
            </a:r>
          </a:p>
        </p:txBody>
      </p:sp>
    </p:spTree>
    <p:extLst>
      <p:ext uri="{BB962C8B-B14F-4D97-AF65-F5344CB8AC3E}">
        <p14:creationId xmlns:p14="http://schemas.microsoft.com/office/powerpoint/2010/main" val="14038799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381000" y="1692275"/>
            <a:ext cx="73152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0"/>
              </a:spcBef>
              <a:spcAft>
                <a:spcPct val="0"/>
              </a:spcAft>
            </a:pPr>
            <a:r>
              <a:rPr lang="en-US" sz="3200" b="1">
                <a:solidFill>
                  <a:srgbClr val="FF6600"/>
                </a:solidFill>
                <a:latin typeface="Courier New" pitchFamily="49" charset="0"/>
              </a:rPr>
              <a:t>def</a:t>
            </a:r>
            <a:r>
              <a:rPr lang="en-US" sz="3200" b="1">
                <a:solidFill>
                  <a:srgbClr val="000000"/>
                </a:solidFill>
                <a:latin typeface="Courier New" pitchFamily="49" charset="0"/>
              </a:rPr>
              <a:t> </a:t>
            </a:r>
            <a:r>
              <a:rPr lang="en-US" sz="3200" b="1">
                <a:solidFill>
                  <a:srgbClr val="800080"/>
                </a:solidFill>
                <a:latin typeface="Courier New" pitchFamily="49" charset="0"/>
              </a:rPr>
              <a:t>fac</a:t>
            </a:r>
            <a:r>
              <a:rPr lang="en-US" sz="3200" b="1">
                <a:solidFill>
                  <a:srgbClr val="000000"/>
                </a:solidFill>
                <a:latin typeface="Courier New" pitchFamily="49" charset="0"/>
              </a:rPr>
              <a:t>(N):</a:t>
            </a:r>
          </a:p>
          <a:p>
            <a:pPr fontAlgn="base">
              <a:spcBef>
                <a:spcPct val="0"/>
              </a:spcBef>
              <a:spcAft>
                <a:spcPct val="0"/>
              </a:spcAft>
            </a:pPr>
            <a:endParaRPr lang="en-US" sz="3200" b="1">
              <a:solidFill>
                <a:srgbClr val="000000"/>
              </a:solidFill>
              <a:latin typeface="Courier New" pitchFamily="49" charset="0"/>
            </a:endParaRPr>
          </a:p>
          <a:p>
            <a:pPr fontAlgn="base">
              <a:spcBef>
                <a:spcPct val="0"/>
              </a:spcBef>
              <a:spcAft>
                <a:spcPct val="0"/>
              </a:spcAft>
            </a:pPr>
            <a:r>
              <a:rPr lang="en-US" sz="3200" b="1">
                <a:solidFill>
                  <a:srgbClr val="000000"/>
                </a:solidFill>
                <a:latin typeface="Courier New" pitchFamily="49" charset="0"/>
              </a:rPr>
              <a:t>    </a:t>
            </a:r>
            <a:r>
              <a:rPr lang="en-US" sz="3200" b="1">
                <a:solidFill>
                  <a:srgbClr val="FF6600"/>
                </a:solidFill>
                <a:latin typeface="Courier New" pitchFamily="49" charset="0"/>
              </a:rPr>
              <a:t>if</a:t>
            </a:r>
            <a:r>
              <a:rPr lang="en-US" sz="3200" b="1">
                <a:solidFill>
                  <a:srgbClr val="000000"/>
                </a:solidFill>
                <a:latin typeface="Courier New" pitchFamily="49" charset="0"/>
              </a:rPr>
              <a:t> N &lt;= 1:</a:t>
            </a:r>
          </a:p>
          <a:p>
            <a:pPr fontAlgn="base">
              <a:spcBef>
                <a:spcPct val="0"/>
              </a:spcBef>
              <a:spcAft>
                <a:spcPct val="0"/>
              </a:spcAft>
            </a:pPr>
            <a:r>
              <a:rPr lang="en-US" sz="3200" b="1">
                <a:solidFill>
                  <a:srgbClr val="000000"/>
                </a:solidFill>
                <a:latin typeface="Courier New" pitchFamily="49" charset="0"/>
              </a:rPr>
              <a:t>        </a:t>
            </a:r>
            <a:r>
              <a:rPr lang="en-US" sz="3200" b="1">
                <a:solidFill>
                  <a:srgbClr val="FF6600"/>
                </a:solidFill>
                <a:latin typeface="Courier New" pitchFamily="49" charset="0"/>
              </a:rPr>
              <a:t>return</a:t>
            </a:r>
            <a:r>
              <a:rPr lang="en-US" sz="3200" b="1">
                <a:solidFill>
                  <a:srgbClr val="000000"/>
                </a:solidFill>
                <a:latin typeface="Courier New" pitchFamily="49" charset="0"/>
              </a:rPr>
              <a:t> 1</a:t>
            </a:r>
          </a:p>
        </p:txBody>
      </p:sp>
      <p:sp>
        <p:nvSpPr>
          <p:cNvPr id="35843" name="Text Box 6"/>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4000" dirty="0">
                <a:solidFill>
                  <a:srgbClr val="000000"/>
                </a:solidFill>
                <a:latin typeface="Cambria" pitchFamily="18" charset="0"/>
              </a:rPr>
              <a:t>Thinking </a:t>
            </a:r>
            <a:r>
              <a:rPr lang="en-US" sz="4000" dirty="0" smtClean="0">
                <a:solidFill>
                  <a:srgbClr val="000000"/>
                </a:solidFill>
                <a:latin typeface="Cambria" pitchFamily="18" charset="0"/>
              </a:rPr>
              <a:t>recursively</a:t>
            </a:r>
            <a:endParaRPr lang="en-US" sz="4000" dirty="0">
              <a:solidFill>
                <a:srgbClr val="000000"/>
              </a:solidFill>
              <a:latin typeface="Cambria" pitchFamily="18" charset="0"/>
            </a:endParaRPr>
          </a:p>
        </p:txBody>
      </p:sp>
      <p:sp>
        <p:nvSpPr>
          <p:cNvPr id="35844" name="AutoShape 7"/>
          <p:cNvSpPr>
            <a:spLocks/>
          </p:cNvSpPr>
          <p:nvPr/>
        </p:nvSpPr>
        <p:spPr bwMode="auto">
          <a:xfrm>
            <a:off x="5994400" y="2667000"/>
            <a:ext cx="254000" cy="990600"/>
          </a:xfrm>
          <a:prstGeom prst="rightBrace">
            <a:avLst>
              <a:gd name="adj1" fmla="val 325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5845" name="Text Box 8"/>
          <p:cNvSpPr txBox="1">
            <a:spLocks noChangeArrowheads="1"/>
          </p:cNvSpPr>
          <p:nvPr/>
        </p:nvSpPr>
        <p:spPr bwMode="auto">
          <a:xfrm>
            <a:off x="6027738" y="2963863"/>
            <a:ext cx="2125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2000" b="1" dirty="0">
                <a:solidFill>
                  <a:srgbClr val="000000"/>
                </a:solidFill>
                <a:latin typeface="Cambria" pitchFamily="18" charset="0"/>
              </a:rPr>
              <a:t>Base case</a:t>
            </a:r>
          </a:p>
        </p:txBody>
      </p:sp>
      <p:sp>
        <p:nvSpPr>
          <p:cNvPr id="6" name="Rectangle 5"/>
          <p:cNvSpPr>
            <a:spLocks noChangeArrowheads="1"/>
          </p:cNvSpPr>
          <p:nvPr/>
        </p:nvSpPr>
        <p:spPr bwMode="auto">
          <a:xfrm>
            <a:off x="2534540" y="5874603"/>
            <a:ext cx="5314060" cy="830997"/>
          </a:xfrm>
          <a:prstGeom prst="rect">
            <a:avLst/>
          </a:prstGeom>
          <a:solidFill>
            <a:srgbClr val="CCECFF"/>
          </a:solidFill>
          <a:ln w="9525">
            <a:noFill/>
            <a:miter lim="800000"/>
            <a:headEnd/>
            <a:tailEnd/>
          </a:ln>
        </p:spPr>
        <p:txBody>
          <a:bodyPr wrap="square">
            <a:spAutoFit/>
          </a:bodyPr>
          <a:lstStyle/>
          <a:p>
            <a:pPr algn="ctr" eaLnBrk="0" fontAlgn="base" hangingPunct="0">
              <a:spcBef>
                <a:spcPct val="0"/>
              </a:spcBef>
              <a:spcAft>
                <a:spcPct val="0"/>
              </a:spcAft>
            </a:pPr>
            <a:r>
              <a:rPr lang="en-US" sz="2400" i="1" dirty="0">
                <a:solidFill>
                  <a:srgbClr val="000000"/>
                </a:solidFill>
                <a:latin typeface="Cambria" pitchFamily="18" charset="0"/>
              </a:rPr>
              <a:t>"How could I use the factorial of </a:t>
            </a:r>
            <a:r>
              <a:rPr lang="en-US" sz="2400" b="1" i="1" dirty="0">
                <a:solidFill>
                  <a:srgbClr val="000000"/>
                </a:solidFill>
                <a:latin typeface="Cambria" pitchFamily="18" charset="0"/>
              </a:rPr>
              <a:t>anything smaller </a:t>
            </a:r>
            <a:r>
              <a:rPr lang="en-US" sz="2400" i="1" dirty="0">
                <a:solidFill>
                  <a:srgbClr val="000000"/>
                </a:solidFill>
                <a:latin typeface="Cambria" pitchFamily="18" charset="0"/>
              </a:rPr>
              <a:t>than N?" Then do!</a:t>
            </a:r>
            <a:endParaRPr lang="en-US" sz="2400" i="1" dirty="0">
              <a:solidFill>
                <a:srgbClr val="000000"/>
              </a:solidFill>
              <a:latin typeface="Cambria" pitchFamily="18" charset="0"/>
            </a:endParaRPr>
          </a:p>
        </p:txBody>
      </p:sp>
      <p:sp>
        <p:nvSpPr>
          <p:cNvPr id="2" name="Rectangle 1"/>
          <p:cNvSpPr/>
          <p:nvPr/>
        </p:nvSpPr>
        <p:spPr>
          <a:xfrm>
            <a:off x="762000" y="6059268"/>
            <a:ext cx="1944250" cy="461665"/>
          </a:xfrm>
          <a:prstGeom prst="rect">
            <a:avLst/>
          </a:prstGeom>
          <a:solidFill>
            <a:schemeClr val="bg1"/>
          </a:solidFill>
          <a:ln>
            <a:solidFill>
              <a:srgbClr val="0000FF"/>
            </a:solidFill>
          </a:ln>
        </p:spPr>
        <p:txBody>
          <a:bodyPr wrap="none">
            <a:spAutoFit/>
          </a:bodyPr>
          <a:lstStyle/>
          <a:p>
            <a:pPr eaLnBrk="0" fontAlgn="base" hangingPunct="0">
              <a:spcBef>
                <a:spcPct val="0"/>
              </a:spcBef>
              <a:spcAft>
                <a:spcPct val="0"/>
              </a:spcAft>
            </a:pPr>
            <a:r>
              <a:rPr lang="en-US" sz="2400" b="1" i="1" dirty="0">
                <a:solidFill>
                  <a:srgbClr val="0000FF"/>
                </a:solidFill>
                <a:latin typeface="Cambria" pitchFamily="18" charset="0"/>
              </a:rPr>
              <a:t>Ask yourself:</a:t>
            </a:r>
            <a:endParaRPr lang="en-US" sz="2400" b="1" dirty="0">
              <a:solidFill>
                <a:srgbClr val="0000FF"/>
              </a:solidFill>
            </a:endParaRPr>
          </a:p>
        </p:txBody>
      </p:sp>
    </p:spTree>
    <p:extLst>
      <p:ext uri="{BB962C8B-B14F-4D97-AF65-F5344CB8AC3E}">
        <p14:creationId xmlns:p14="http://schemas.microsoft.com/office/powerpoint/2010/main" val="2984285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73050" y="228600"/>
            <a:ext cx="6516688"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4200" b="1" i="1">
                <a:solidFill>
                  <a:srgbClr val="000000"/>
                </a:solidFill>
                <a:latin typeface="Cambria" pitchFamily="18" charset="0"/>
              </a:rPr>
              <a:t>Big</a:t>
            </a:r>
            <a:r>
              <a:rPr lang="en-US" sz="4200" i="1">
                <a:solidFill>
                  <a:srgbClr val="000000"/>
                </a:solidFill>
                <a:latin typeface="Cambria" pitchFamily="18" charset="0"/>
              </a:rPr>
              <a:t> Data?</a:t>
            </a:r>
          </a:p>
        </p:txBody>
      </p:sp>
      <p:pic>
        <p:nvPicPr>
          <p:cNvPr id="8195" name="Picture 36"/>
          <p:cNvPicPr>
            <a:picLocks noChangeAspect="1" noChangeArrowheads="1"/>
          </p:cNvPicPr>
          <p:nvPr/>
        </p:nvPicPr>
        <p:blipFill>
          <a:blip r:embed="rId3">
            <a:extLst>
              <a:ext uri="{28A0092B-C50C-407E-A947-70E740481C1C}">
                <a14:useLocalDpi xmlns:a14="http://schemas.microsoft.com/office/drawing/2010/main" val="0"/>
              </a:ext>
            </a:extLst>
          </a:blip>
          <a:srcRect l="10037" t="34550" r="23506" b="55411"/>
          <a:stretch>
            <a:fillRect/>
          </a:stretch>
        </p:blipFill>
        <p:spPr bwMode="auto">
          <a:xfrm>
            <a:off x="320675" y="2916238"/>
            <a:ext cx="8242300" cy="817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DF"/>
                </a:solidFill>
                <a:miter lim="800000"/>
                <a:headEnd/>
                <a:tailEnd/>
              </a14:hiddenLine>
            </a:ext>
          </a:extLst>
        </p:spPr>
      </p:pic>
      <p:pic>
        <p:nvPicPr>
          <p:cNvPr id="8196" name="Picture 35"/>
          <p:cNvPicPr>
            <a:picLocks noChangeAspect="1" noChangeArrowheads="1"/>
          </p:cNvPicPr>
          <p:nvPr/>
        </p:nvPicPr>
        <p:blipFill>
          <a:blip r:embed="rId4">
            <a:extLst>
              <a:ext uri="{28A0092B-C50C-407E-A947-70E740481C1C}">
                <a14:useLocalDpi xmlns:a14="http://schemas.microsoft.com/office/drawing/2010/main" val="0"/>
              </a:ext>
            </a:extLst>
          </a:blip>
          <a:srcRect t="17522" r="58627" b="52486"/>
          <a:stretch>
            <a:fillRect/>
          </a:stretch>
        </p:blipFill>
        <p:spPr bwMode="auto">
          <a:xfrm>
            <a:off x="1922463" y="4038600"/>
            <a:ext cx="5545137" cy="2640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DF"/>
                </a:solidFill>
                <a:miter lim="800000"/>
                <a:headEnd/>
                <a:tailEnd/>
              </a14:hiddenLine>
            </a:ext>
          </a:extLst>
        </p:spPr>
      </p:pic>
      <p:pic>
        <p:nvPicPr>
          <p:cNvPr id="8197" name="Picture 37"/>
          <p:cNvPicPr>
            <a:picLocks noChangeAspect="1" noChangeArrowheads="1"/>
          </p:cNvPicPr>
          <p:nvPr/>
        </p:nvPicPr>
        <p:blipFill>
          <a:blip r:embed="rId5">
            <a:extLst>
              <a:ext uri="{28A0092B-C50C-407E-A947-70E740481C1C}">
                <a14:useLocalDpi xmlns:a14="http://schemas.microsoft.com/office/drawing/2010/main" val="0"/>
              </a:ext>
            </a:extLst>
          </a:blip>
          <a:srcRect l="6796" t="72739" r="33556" b="15343"/>
          <a:stretch>
            <a:fillRect/>
          </a:stretch>
        </p:blipFill>
        <p:spPr bwMode="auto">
          <a:xfrm>
            <a:off x="1000125" y="1143000"/>
            <a:ext cx="7839075"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DF"/>
                </a:solidFill>
                <a:miter lim="800000"/>
                <a:headEnd/>
                <a:tailEnd/>
              </a14:hiddenLine>
            </a:ext>
          </a:extLst>
        </p:spPr>
      </p:pic>
      <p:pic>
        <p:nvPicPr>
          <p:cNvPr id="8198" name="Picture 38"/>
          <p:cNvPicPr>
            <a:picLocks noChangeAspect="1" noChangeArrowheads="1"/>
          </p:cNvPicPr>
          <p:nvPr/>
        </p:nvPicPr>
        <p:blipFill>
          <a:blip r:embed="rId6">
            <a:extLst>
              <a:ext uri="{28A0092B-C50C-407E-A947-70E740481C1C}">
                <a14:useLocalDpi xmlns:a14="http://schemas.microsoft.com/office/drawing/2010/main" val="0"/>
              </a:ext>
            </a:extLst>
          </a:blip>
          <a:srcRect l="5957" t="15993" r="69730" b="66922"/>
          <a:stretch>
            <a:fillRect/>
          </a:stretch>
        </p:blipFill>
        <p:spPr bwMode="auto">
          <a:xfrm>
            <a:off x="7373938" y="466725"/>
            <a:ext cx="1465262"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DF"/>
                </a:solidFill>
                <a:miter lim="800000"/>
                <a:headEnd/>
                <a:tailEnd/>
              </a14:hiddenLine>
            </a:ext>
          </a:extLst>
        </p:spPr>
      </p:pic>
      <p:pic>
        <p:nvPicPr>
          <p:cNvPr id="8199" name="Picture 36"/>
          <p:cNvPicPr>
            <a:picLocks noChangeAspect="1" noChangeArrowheads="1"/>
          </p:cNvPicPr>
          <p:nvPr/>
        </p:nvPicPr>
        <p:blipFill>
          <a:blip r:embed="rId3">
            <a:extLst>
              <a:ext uri="{28A0092B-C50C-407E-A947-70E740481C1C}">
                <a14:useLocalDpi xmlns:a14="http://schemas.microsoft.com/office/drawing/2010/main" val="0"/>
              </a:ext>
            </a:extLst>
          </a:blip>
          <a:srcRect l="10037" t="13699" r="71872" b="79469"/>
          <a:stretch>
            <a:fillRect/>
          </a:stretch>
        </p:blipFill>
        <p:spPr bwMode="auto">
          <a:xfrm>
            <a:off x="320675" y="2514600"/>
            <a:ext cx="2270125" cy="557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DF"/>
                </a:solidFill>
                <a:miter lim="800000"/>
                <a:headEnd/>
                <a:tailEnd/>
              </a14:hiddenLine>
            </a:ext>
          </a:extLst>
        </p:spPr>
      </p:pic>
    </p:spTree>
    <p:extLst>
      <p:ext uri="{BB962C8B-B14F-4D97-AF65-F5344CB8AC3E}">
        <p14:creationId xmlns:p14="http://schemas.microsoft.com/office/powerpoint/2010/main" val="30595166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381000" y="1692275"/>
            <a:ext cx="73152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0"/>
              </a:spcBef>
              <a:spcAft>
                <a:spcPct val="0"/>
              </a:spcAft>
            </a:pPr>
            <a:r>
              <a:rPr lang="en-US" sz="3200" b="1" dirty="0" err="1">
                <a:solidFill>
                  <a:srgbClr val="FF6600"/>
                </a:solidFill>
                <a:latin typeface="Courier New" pitchFamily="49" charset="0"/>
              </a:rPr>
              <a:t>def</a:t>
            </a:r>
            <a:r>
              <a:rPr lang="en-US" sz="3200" b="1" dirty="0">
                <a:solidFill>
                  <a:srgbClr val="000000"/>
                </a:solidFill>
                <a:latin typeface="Courier New" pitchFamily="49" charset="0"/>
              </a:rPr>
              <a:t> </a:t>
            </a:r>
            <a:r>
              <a:rPr lang="en-US" sz="3200" b="1" dirty="0" err="1">
                <a:solidFill>
                  <a:srgbClr val="800080"/>
                </a:solidFill>
                <a:latin typeface="Courier New" pitchFamily="49" charset="0"/>
              </a:rPr>
              <a:t>fac</a:t>
            </a:r>
            <a:r>
              <a:rPr lang="en-US" sz="3200" b="1" dirty="0">
                <a:solidFill>
                  <a:srgbClr val="000000"/>
                </a:solidFill>
                <a:latin typeface="Courier New" pitchFamily="49" charset="0"/>
              </a:rPr>
              <a:t>(N):</a:t>
            </a:r>
          </a:p>
          <a:p>
            <a:pPr fontAlgn="base">
              <a:spcBef>
                <a:spcPct val="0"/>
              </a:spcBef>
              <a:spcAft>
                <a:spcPct val="0"/>
              </a:spcAft>
            </a:pPr>
            <a:endParaRPr lang="en-US" sz="3200" b="1" dirty="0">
              <a:solidFill>
                <a:srgbClr val="000000"/>
              </a:solidFill>
              <a:latin typeface="Courier New" pitchFamily="49" charset="0"/>
            </a:endParaRPr>
          </a:p>
          <a:p>
            <a:pPr fontAlgn="base">
              <a:spcBef>
                <a:spcPct val="0"/>
              </a:spcBef>
              <a:spcAft>
                <a:spcPct val="0"/>
              </a:spcAft>
            </a:pPr>
            <a:r>
              <a:rPr lang="en-US" sz="3200" b="1" dirty="0">
                <a:solidFill>
                  <a:srgbClr val="000000"/>
                </a:solidFill>
                <a:latin typeface="Courier New" pitchFamily="49" charset="0"/>
              </a:rPr>
              <a:t>    </a:t>
            </a:r>
            <a:r>
              <a:rPr lang="en-US" sz="3200" b="1" dirty="0">
                <a:solidFill>
                  <a:srgbClr val="FF6600"/>
                </a:solidFill>
                <a:latin typeface="Courier New" pitchFamily="49" charset="0"/>
              </a:rPr>
              <a:t>if</a:t>
            </a:r>
            <a:r>
              <a:rPr lang="en-US" sz="3200" b="1" dirty="0">
                <a:solidFill>
                  <a:srgbClr val="000000"/>
                </a:solidFill>
                <a:latin typeface="Courier New" pitchFamily="49" charset="0"/>
              </a:rPr>
              <a:t> N &lt;= 1:</a:t>
            </a:r>
          </a:p>
          <a:p>
            <a:pPr fontAlgn="base">
              <a:spcBef>
                <a:spcPct val="0"/>
              </a:spcBef>
              <a:spcAft>
                <a:spcPct val="0"/>
              </a:spcAft>
            </a:pPr>
            <a:r>
              <a:rPr lang="en-US" sz="3200" b="1" dirty="0">
                <a:solidFill>
                  <a:srgbClr val="000000"/>
                </a:solidFill>
                <a:latin typeface="Courier New" pitchFamily="49" charset="0"/>
              </a:rPr>
              <a:t>        </a:t>
            </a:r>
            <a:r>
              <a:rPr lang="en-US" sz="3200" b="1" dirty="0">
                <a:solidFill>
                  <a:srgbClr val="FF6600"/>
                </a:solidFill>
                <a:latin typeface="Courier New" pitchFamily="49" charset="0"/>
              </a:rPr>
              <a:t>return</a:t>
            </a:r>
            <a:r>
              <a:rPr lang="en-US" sz="3200" b="1" dirty="0">
                <a:solidFill>
                  <a:srgbClr val="000000"/>
                </a:solidFill>
                <a:latin typeface="Courier New" pitchFamily="49" charset="0"/>
              </a:rPr>
              <a:t> 1</a:t>
            </a:r>
          </a:p>
          <a:p>
            <a:pPr fontAlgn="base">
              <a:spcBef>
                <a:spcPct val="0"/>
              </a:spcBef>
              <a:spcAft>
                <a:spcPct val="0"/>
              </a:spcAft>
            </a:pPr>
            <a:endParaRPr lang="en-US" sz="3200" b="1" dirty="0">
              <a:solidFill>
                <a:srgbClr val="000000"/>
              </a:solidFill>
              <a:latin typeface="Courier New" pitchFamily="49" charset="0"/>
            </a:endParaRPr>
          </a:p>
          <a:p>
            <a:pPr fontAlgn="base">
              <a:spcBef>
                <a:spcPct val="0"/>
              </a:spcBef>
              <a:spcAft>
                <a:spcPct val="0"/>
              </a:spcAft>
            </a:pPr>
            <a:r>
              <a:rPr lang="en-US" sz="3200" b="1" dirty="0">
                <a:solidFill>
                  <a:srgbClr val="000000"/>
                </a:solidFill>
                <a:latin typeface="Courier New" pitchFamily="49" charset="0"/>
              </a:rPr>
              <a:t>    </a:t>
            </a:r>
            <a:r>
              <a:rPr lang="en-US" sz="3200" b="1" dirty="0">
                <a:solidFill>
                  <a:srgbClr val="FF6600"/>
                </a:solidFill>
                <a:latin typeface="Courier New" pitchFamily="49" charset="0"/>
              </a:rPr>
              <a:t>else</a:t>
            </a:r>
            <a:r>
              <a:rPr lang="en-US" sz="3200" b="1" dirty="0">
                <a:solidFill>
                  <a:srgbClr val="000000"/>
                </a:solidFill>
                <a:latin typeface="Courier New" pitchFamily="49" charset="0"/>
              </a:rPr>
              <a:t>:</a:t>
            </a:r>
          </a:p>
          <a:p>
            <a:pPr fontAlgn="base">
              <a:spcBef>
                <a:spcPct val="0"/>
              </a:spcBef>
              <a:spcAft>
                <a:spcPct val="0"/>
              </a:spcAft>
            </a:pPr>
            <a:r>
              <a:rPr lang="en-US" sz="3200" b="1" dirty="0">
                <a:solidFill>
                  <a:srgbClr val="FF6600"/>
                </a:solidFill>
                <a:latin typeface="Courier New" pitchFamily="49" charset="0"/>
              </a:rPr>
              <a:t>        return</a:t>
            </a:r>
            <a:r>
              <a:rPr lang="en-US" sz="3200" b="1" dirty="0">
                <a:solidFill>
                  <a:srgbClr val="000000"/>
                </a:solidFill>
                <a:latin typeface="Courier New" pitchFamily="49" charset="0"/>
              </a:rPr>
              <a:t> N*</a:t>
            </a:r>
            <a:r>
              <a:rPr lang="en-US" sz="3200" b="1" dirty="0" err="1">
                <a:solidFill>
                  <a:srgbClr val="800080"/>
                </a:solidFill>
                <a:latin typeface="Courier New" pitchFamily="49" charset="0"/>
              </a:rPr>
              <a:t>fac</a:t>
            </a:r>
            <a:r>
              <a:rPr lang="en-US" sz="3200" b="1" dirty="0">
                <a:solidFill>
                  <a:srgbClr val="000000"/>
                </a:solidFill>
                <a:latin typeface="Courier New" pitchFamily="49" charset="0"/>
              </a:rPr>
              <a:t>(N-1)</a:t>
            </a:r>
          </a:p>
        </p:txBody>
      </p:sp>
      <p:sp>
        <p:nvSpPr>
          <p:cNvPr id="37894" name="AutoShape 9"/>
          <p:cNvSpPr>
            <a:spLocks/>
          </p:cNvSpPr>
          <p:nvPr/>
        </p:nvSpPr>
        <p:spPr bwMode="auto">
          <a:xfrm>
            <a:off x="7086600" y="4419600"/>
            <a:ext cx="166688" cy="990600"/>
          </a:xfrm>
          <a:prstGeom prst="rightBrace">
            <a:avLst>
              <a:gd name="adj1" fmla="val 49524"/>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7895" name="Text Box 10"/>
          <p:cNvSpPr txBox="1">
            <a:spLocks noChangeArrowheads="1"/>
          </p:cNvSpPr>
          <p:nvPr/>
        </p:nvSpPr>
        <p:spPr bwMode="auto">
          <a:xfrm>
            <a:off x="7405688" y="4490862"/>
            <a:ext cx="14335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2000" b="1" dirty="0">
                <a:solidFill>
                  <a:srgbClr val="000000"/>
                </a:solidFill>
                <a:latin typeface="Cambria" pitchFamily="18" charset="0"/>
              </a:rPr>
              <a:t>Recursive case </a:t>
            </a:r>
            <a:r>
              <a:rPr lang="en-US" sz="1400" dirty="0">
                <a:solidFill>
                  <a:srgbClr val="000000"/>
                </a:solidFill>
                <a:latin typeface="Cambria" pitchFamily="18" charset="0"/>
              </a:rPr>
              <a:t>(shorter)</a:t>
            </a:r>
            <a:endParaRPr lang="en-US" sz="2000" dirty="0">
              <a:solidFill>
                <a:srgbClr val="000000"/>
              </a:solidFill>
              <a:latin typeface="Cambria" pitchFamily="18" charset="0"/>
            </a:endParaRPr>
          </a:p>
        </p:txBody>
      </p:sp>
      <p:sp>
        <p:nvSpPr>
          <p:cNvPr id="10" name="Text Box 12"/>
          <p:cNvSpPr txBox="1">
            <a:spLocks noChangeArrowheads="1"/>
          </p:cNvSpPr>
          <p:nvPr/>
        </p:nvSpPr>
        <p:spPr bwMode="auto">
          <a:xfrm>
            <a:off x="457200" y="6172200"/>
            <a:ext cx="3657600" cy="41592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2100" b="1" i="1" dirty="0">
                <a:solidFill>
                  <a:srgbClr val="000000"/>
                </a:solidFill>
                <a:latin typeface="Cambria" pitchFamily="18" charset="0"/>
              </a:rPr>
              <a:t>Human:</a:t>
            </a:r>
            <a:r>
              <a:rPr lang="en-US" sz="2100" dirty="0">
                <a:solidFill>
                  <a:srgbClr val="000000"/>
                </a:solidFill>
                <a:latin typeface="Cambria" pitchFamily="18" charset="0"/>
              </a:rPr>
              <a:t> </a:t>
            </a:r>
            <a:r>
              <a:rPr lang="en-US" sz="2100" dirty="0" smtClean="0">
                <a:solidFill>
                  <a:srgbClr val="000000"/>
                </a:solidFill>
                <a:latin typeface="Cambria" pitchFamily="18" charset="0"/>
              </a:rPr>
              <a:t> Base </a:t>
            </a:r>
            <a:r>
              <a:rPr lang="en-US" sz="2100" dirty="0">
                <a:solidFill>
                  <a:srgbClr val="000000"/>
                </a:solidFill>
                <a:latin typeface="Cambria" pitchFamily="18" charset="0"/>
              </a:rPr>
              <a:t>case and </a:t>
            </a:r>
            <a:r>
              <a:rPr lang="en-US" sz="2100" u="sng" dirty="0">
                <a:solidFill>
                  <a:srgbClr val="000000"/>
                </a:solidFill>
                <a:latin typeface="Cambria" pitchFamily="18" charset="0"/>
              </a:rPr>
              <a:t>1 step</a:t>
            </a:r>
            <a:endParaRPr lang="en-US" sz="2100" dirty="0">
              <a:solidFill>
                <a:srgbClr val="000000"/>
              </a:solidFill>
              <a:latin typeface="Cambria" pitchFamily="18" charset="0"/>
            </a:endParaRPr>
          </a:p>
        </p:txBody>
      </p:sp>
      <p:sp>
        <p:nvSpPr>
          <p:cNvPr id="11" name="Text Box 13"/>
          <p:cNvSpPr txBox="1">
            <a:spLocks noChangeArrowheads="1"/>
          </p:cNvSpPr>
          <p:nvPr/>
        </p:nvSpPr>
        <p:spPr bwMode="auto">
          <a:xfrm>
            <a:off x="5105400" y="6172200"/>
            <a:ext cx="3505200" cy="415498"/>
          </a:xfrm>
          <a:prstGeom prst="rect">
            <a:avLst/>
          </a:prstGeom>
          <a:solidFill>
            <a:schemeClr val="bg1">
              <a:lumMod val="85000"/>
            </a:schemeClr>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defRPr/>
            </a:pPr>
            <a:r>
              <a:rPr lang="en-US" sz="2100" b="1" i="1" dirty="0" smtClean="0">
                <a:solidFill>
                  <a:srgbClr val="000000"/>
                </a:solidFill>
                <a:latin typeface="Cambria" pitchFamily="18" charset="0"/>
              </a:rPr>
              <a:t>Computer:</a:t>
            </a:r>
            <a:r>
              <a:rPr lang="en-US" sz="2100" dirty="0" smtClean="0">
                <a:solidFill>
                  <a:srgbClr val="000000"/>
                </a:solidFill>
                <a:latin typeface="Cambria" pitchFamily="18" charset="0"/>
              </a:rPr>
              <a:t>  Everything else</a:t>
            </a:r>
          </a:p>
        </p:txBody>
      </p:sp>
      <p:sp>
        <p:nvSpPr>
          <p:cNvPr id="12" name="AutoShape 7"/>
          <p:cNvSpPr>
            <a:spLocks/>
          </p:cNvSpPr>
          <p:nvPr/>
        </p:nvSpPr>
        <p:spPr bwMode="auto">
          <a:xfrm>
            <a:off x="5994400" y="2667000"/>
            <a:ext cx="254000" cy="990600"/>
          </a:xfrm>
          <a:prstGeom prst="rightBrace">
            <a:avLst>
              <a:gd name="adj1" fmla="val 325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3" name="Text Box 8"/>
          <p:cNvSpPr txBox="1">
            <a:spLocks noChangeArrowheads="1"/>
          </p:cNvSpPr>
          <p:nvPr/>
        </p:nvSpPr>
        <p:spPr bwMode="auto">
          <a:xfrm>
            <a:off x="6027738" y="2963863"/>
            <a:ext cx="2125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2000" b="1" dirty="0">
                <a:solidFill>
                  <a:srgbClr val="000000"/>
                </a:solidFill>
                <a:latin typeface="Cambria" pitchFamily="18" charset="0"/>
              </a:rPr>
              <a:t>Base case</a:t>
            </a:r>
          </a:p>
        </p:txBody>
      </p:sp>
      <p:sp>
        <p:nvSpPr>
          <p:cNvPr id="14" name="Text Box 6"/>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4000" dirty="0">
                <a:solidFill>
                  <a:srgbClr val="000000"/>
                </a:solidFill>
                <a:latin typeface="Cambria" pitchFamily="18" charset="0"/>
              </a:rPr>
              <a:t>Thinking </a:t>
            </a:r>
            <a:r>
              <a:rPr lang="en-US" sz="4000" dirty="0" smtClean="0">
                <a:solidFill>
                  <a:srgbClr val="000000"/>
                </a:solidFill>
                <a:latin typeface="Cambria" pitchFamily="18" charset="0"/>
              </a:rPr>
              <a:t>recursively</a:t>
            </a:r>
            <a:endParaRPr lang="en-US" sz="4000" dirty="0">
              <a:solidFill>
                <a:srgbClr val="000000"/>
              </a:solidFill>
              <a:latin typeface="Cambria" pitchFamily="18" charset="0"/>
            </a:endParaRPr>
          </a:p>
        </p:txBody>
      </p:sp>
    </p:spTree>
    <p:extLst>
      <p:ext uri="{BB962C8B-B14F-4D97-AF65-F5344CB8AC3E}">
        <p14:creationId xmlns:p14="http://schemas.microsoft.com/office/powerpoint/2010/main" val="186110635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81000" y="1692275"/>
            <a:ext cx="73152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0"/>
              </a:spcBef>
              <a:spcAft>
                <a:spcPct val="0"/>
              </a:spcAft>
            </a:pPr>
            <a:r>
              <a:rPr lang="en-US" sz="3200" b="1">
                <a:solidFill>
                  <a:srgbClr val="FF6600"/>
                </a:solidFill>
                <a:latin typeface="Courier New" pitchFamily="49" charset="0"/>
              </a:rPr>
              <a:t>def</a:t>
            </a:r>
            <a:r>
              <a:rPr lang="en-US" sz="3200" b="1">
                <a:solidFill>
                  <a:srgbClr val="000000"/>
                </a:solidFill>
                <a:latin typeface="Courier New" pitchFamily="49" charset="0"/>
              </a:rPr>
              <a:t> </a:t>
            </a:r>
            <a:r>
              <a:rPr lang="en-US" sz="3200" b="1">
                <a:solidFill>
                  <a:srgbClr val="800080"/>
                </a:solidFill>
                <a:latin typeface="Courier New" pitchFamily="49" charset="0"/>
              </a:rPr>
              <a:t>fac</a:t>
            </a:r>
            <a:r>
              <a:rPr lang="en-US" sz="3200" b="1">
                <a:solidFill>
                  <a:srgbClr val="000000"/>
                </a:solidFill>
                <a:latin typeface="Courier New" pitchFamily="49" charset="0"/>
              </a:rPr>
              <a:t>(N):</a:t>
            </a:r>
          </a:p>
          <a:p>
            <a:pPr fontAlgn="base">
              <a:spcBef>
                <a:spcPct val="0"/>
              </a:spcBef>
              <a:spcAft>
                <a:spcPct val="0"/>
              </a:spcAft>
            </a:pPr>
            <a:endParaRPr lang="en-US" sz="3200" b="1">
              <a:solidFill>
                <a:srgbClr val="000000"/>
              </a:solidFill>
              <a:latin typeface="Courier New" pitchFamily="49" charset="0"/>
            </a:endParaRPr>
          </a:p>
          <a:p>
            <a:pPr fontAlgn="base">
              <a:spcBef>
                <a:spcPct val="0"/>
              </a:spcBef>
              <a:spcAft>
                <a:spcPct val="0"/>
              </a:spcAft>
            </a:pPr>
            <a:r>
              <a:rPr lang="en-US" sz="3200" b="1">
                <a:solidFill>
                  <a:srgbClr val="000000"/>
                </a:solidFill>
                <a:latin typeface="Courier New" pitchFamily="49" charset="0"/>
              </a:rPr>
              <a:t>    </a:t>
            </a:r>
            <a:r>
              <a:rPr lang="en-US" sz="3200" b="1">
                <a:solidFill>
                  <a:srgbClr val="FF6600"/>
                </a:solidFill>
                <a:latin typeface="Courier New" pitchFamily="49" charset="0"/>
              </a:rPr>
              <a:t>if</a:t>
            </a:r>
            <a:r>
              <a:rPr lang="en-US" sz="3200" b="1">
                <a:solidFill>
                  <a:srgbClr val="000000"/>
                </a:solidFill>
                <a:latin typeface="Courier New" pitchFamily="49" charset="0"/>
              </a:rPr>
              <a:t> N &lt;= 1:</a:t>
            </a:r>
          </a:p>
          <a:p>
            <a:pPr fontAlgn="base">
              <a:spcBef>
                <a:spcPct val="0"/>
              </a:spcBef>
              <a:spcAft>
                <a:spcPct val="0"/>
              </a:spcAft>
            </a:pPr>
            <a:r>
              <a:rPr lang="en-US" sz="3200" b="1">
                <a:solidFill>
                  <a:srgbClr val="000000"/>
                </a:solidFill>
                <a:latin typeface="Courier New" pitchFamily="49" charset="0"/>
              </a:rPr>
              <a:t>        </a:t>
            </a:r>
            <a:r>
              <a:rPr lang="en-US" sz="3200" b="1">
                <a:solidFill>
                  <a:srgbClr val="FF6600"/>
                </a:solidFill>
                <a:latin typeface="Courier New" pitchFamily="49" charset="0"/>
              </a:rPr>
              <a:t>return</a:t>
            </a:r>
            <a:r>
              <a:rPr lang="en-US" sz="3200" b="1">
                <a:solidFill>
                  <a:srgbClr val="000000"/>
                </a:solidFill>
                <a:latin typeface="Courier New" pitchFamily="49" charset="0"/>
              </a:rPr>
              <a:t> 1</a:t>
            </a:r>
          </a:p>
          <a:p>
            <a:pPr fontAlgn="base">
              <a:spcBef>
                <a:spcPct val="0"/>
              </a:spcBef>
              <a:spcAft>
                <a:spcPct val="0"/>
              </a:spcAft>
            </a:pPr>
            <a:endParaRPr lang="en-US" sz="3200" b="1">
              <a:solidFill>
                <a:srgbClr val="000000"/>
              </a:solidFill>
              <a:latin typeface="Courier New" pitchFamily="49" charset="0"/>
            </a:endParaRPr>
          </a:p>
          <a:p>
            <a:pPr fontAlgn="base">
              <a:spcBef>
                <a:spcPct val="0"/>
              </a:spcBef>
              <a:spcAft>
                <a:spcPct val="0"/>
              </a:spcAft>
            </a:pPr>
            <a:r>
              <a:rPr lang="en-US" sz="3200" b="1">
                <a:solidFill>
                  <a:srgbClr val="000000"/>
                </a:solidFill>
                <a:latin typeface="Courier New" pitchFamily="49" charset="0"/>
              </a:rPr>
              <a:t>    </a:t>
            </a:r>
            <a:r>
              <a:rPr lang="en-US" sz="3200" b="1">
                <a:solidFill>
                  <a:srgbClr val="FF6600"/>
                </a:solidFill>
                <a:latin typeface="Courier New" pitchFamily="49" charset="0"/>
              </a:rPr>
              <a:t>else</a:t>
            </a:r>
            <a:r>
              <a:rPr lang="en-US" sz="3200" b="1">
                <a:solidFill>
                  <a:srgbClr val="000000"/>
                </a:solidFill>
                <a:latin typeface="Courier New" pitchFamily="49" charset="0"/>
              </a:rPr>
              <a:t>:</a:t>
            </a:r>
          </a:p>
          <a:p>
            <a:pPr fontAlgn="base">
              <a:spcBef>
                <a:spcPct val="0"/>
              </a:spcBef>
              <a:spcAft>
                <a:spcPct val="0"/>
              </a:spcAft>
            </a:pPr>
            <a:r>
              <a:rPr lang="en-US" sz="3200" b="1">
                <a:solidFill>
                  <a:srgbClr val="000000"/>
                </a:solidFill>
                <a:latin typeface="Courier New" pitchFamily="49" charset="0"/>
              </a:rPr>
              <a:t>        rest = </a:t>
            </a:r>
            <a:r>
              <a:rPr lang="en-US" sz="3200" b="1">
                <a:solidFill>
                  <a:srgbClr val="800080"/>
                </a:solidFill>
                <a:latin typeface="Courier New" pitchFamily="49" charset="0"/>
              </a:rPr>
              <a:t>fac</a:t>
            </a:r>
            <a:r>
              <a:rPr lang="en-US" sz="3200" b="1">
                <a:solidFill>
                  <a:srgbClr val="000000"/>
                </a:solidFill>
                <a:latin typeface="Courier New" pitchFamily="49" charset="0"/>
              </a:rPr>
              <a:t>(N-1)</a:t>
            </a:r>
          </a:p>
          <a:p>
            <a:pPr fontAlgn="base">
              <a:spcBef>
                <a:spcPct val="0"/>
              </a:spcBef>
              <a:spcAft>
                <a:spcPct val="0"/>
              </a:spcAft>
            </a:pPr>
            <a:r>
              <a:rPr lang="en-US" sz="3200" b="1">
                <a:solidFill>
                  <a:srgbClr val="000000"/>
                </a:solidFill>
                <a:latin typeface="Courier New" pitchFamily="49" charset="0"/>
              </a:rPr>
              <a:t>        </a:t>
            </a:r>
            <a:r>
              <a:rPr lang="en-US" sz="3200" b="1">
                <a:solidFill>
                  <a:srgbClr val="FF6600"/>
                </a:solidFill>
                <a:latin typeface="Courier New" pitchFamily="49" charset="0"/>
              </a:rPr>
              <a:t>return</a:t>
            </a:r>
            <a:r>
              <a:rPr lang="en-US" sz="3200" b="1">
                <a:solidFill>
                  <a:srgbClr val="000000"/>
                </a:solidFill>
                <a:latin typeface="Courier New" pitchFamily="49" charset="0"/>
              </a:rPr>
              <a:t> rest * N</a:t>
            </a:r>
          </a:p>
        </p:txBody>
      </p:sp>
      <p:sp>
        <p:nvSpPr>
          <p:cNvPr id="36869" name="AutoShape 9"/>
          <p:cNvSpPr>
            <a:spLocks/>
          </p:cNvSpPr>
          <p:nvPr/>
        </p:nvSpPr>
        <p:spPr bwMode="auto">
          <a:xfrm>
            <a:off x="7086600" y="4648200"/>
            <a:ext cx="166688" cy="990600"/>
          </a:xfrm>
          <a:prstGeom prst="rightBrace">
            <a:avLst>
              <a:gd name="adj1" fmla="val 49524"/>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6870" name="Text Box 10"/>
          <p:cNvSpPr txBox="1">
            <a:spLocks noChangeArrowheads="1"/>
          </p:cNvSpPr>
          <p:nvPr/>
        </p:nvSpPr>
        <p:spPr bwMode="auto">
          <a:xfrm>
            <a:off x="7340777" y="4682067"/>
            <a:ext cx="1662112"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2000" b="1" dirty="0">
                <a:solidFill>
                  <a:srgbClr val="000000"/>
                </a:solidFill>
                <a:latin typeface="Cambria" pitchFamily="18" charset="0"/>
              </a:rPr>
              <a:t>Recursive </a:t>
            </a:r>
            <a:r>
              <a:rPr lang="en-US" sz="2000" b="1" dirty="0" smtClean="0">
                <a:solidFill>
                  <a:srgbClr val="000000"/>
                </a:solidFill>
                <a:latin typeface="Cambria" pitchFamily="18" charset="0"/>
              </a:rPr>
              <a:t>case</a:t>
            </a:r>
          </a:p>
          <a:p>
            <a:pPr algn="ctr" eaLnBrk="0" fontAlgn="base" hangingPunct="0">
              <a:spcBef>
                <a:spcPct val="50000"/>
              </a:spcBef>
              <a:spcAft>
                <a:spcPct val="0"/>
              </a:spcAft>
            </a:pPr>
            <a:r>
              <a:rPr lang="en-US" sz="1400" dirty="0" smtClean="0">
                <a:solidFill>
                  <a:srgbClr val="000000"/>
                </a:solidFill>
                <a:latin typeface="Cambria" pitchFamily="18" charset="0"/>
              </a:rPr>
              <a:t>(clearer, for some)</a:t>
            </a:r>
            <a:endParaRPr lang="en-US" sz="2000" dirty="0">
              <a:solidFill>
                <a:srgbClr val="000000"/>
              </a:solidFill>
              <a:latin typeface="Cambria" pitchFamily="18" charset="0"/>
            </a:endParaRPr>
          </a:p>
        </p:txBody>
      </p:sp>
      <p:sp>
        <p:nvSpPr>
          <p:cNvPr id="36872" name="Text Box 12"/>
          <p:cNvSpPr txBox="1">
            <a:spLocks noChangeArrowheads="1"/>
          </p:cNvSpPr>
          <p:nvPr/>
        </p:nvSpPr>
        <p:spPr bwMode="auto">
          <a:xfrm>
            <a:off x="457200" y="6172200"/>
            <a:ext cx="3657600" cy="41592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2100" b="1" i="1" dirty="0">
                <a:solidFill>
                  <a:srgbClr val="000000"/>
                </a:solidFill>
                <a:latin typeface="Cambria" pitchFamily="18" charset="0"/>
              </a:rPr>
              <a:t>Human:</a:t>
            </a:r>
            <a:r>
              <a:rPr lang="en-US" sz="2100" dirty="0">
                <a:solidFill>
                  <a:srgbClr val="000000"/>
                </a:solidFill>
                <a:latin typeface="Cambria" pitchFamily="18" charset="0"/>
              </a:rPr>
              <a:t> </a:t>
            </a:r>
            <a:r>
              <a:rPr lang="en-US" sz="2100" dirty="0" smtClean="0">
                <a:solidFill>
                  <a:srgbClr val="000000"/>
                </a:solidFill>
                <a:latin typeface="Cambria" pitchFamily="18" charset="0"/>
              </a:rPr>
              <a:t> Base </a:t>
            </a:r>
            <a:r>
              <a:rPr lang="en-US" sz="2100" dirty="0">
                <a:solidFill>
                  <a:srgbClr val="000000"/>
                </a:solidFill>
                <a:latin typeface="Cambria" pitchFamily="18" charset="0"/>
              </a:rPr>
              <a:t>case and </a:t>
            </a:r>
            <a:r>
              <a:rPr lang="en-US" sz="2100" u="sng" dirty="0">
                <a:solidFill>
                  <a:srgbClr val="000000"/>
                </a:solidFill>
                <a:latin typeface="Cambria" pitchFamily="18" charset="0"/>
              </a:rPr>
              <a:t>1 step</a:t>
            </a:r>
            <a:endParaRPr lang="en-US" sz="2100" dirty="0">
              <a:solidFill>
                <a:srgbClr val="000000"/>
              </a:solidFill>
              <a:latin typeface="Cambria" pitchFamily="18" charset="0"/>
            </a:endParaRPr>
          </a:p>
        </p:txBody>
      </p:sp>
      <p:sp>
        <p:nvSpPr>
          <p:cNvPr id="35850" name="Text Box 13"/>
          <p:cNvSpPr txBox="1">
            <a:spLocks noChangeArrowheads="1"/>
          </p:cNvSpPr>
          <p:nvPr/>
        </p:nvSpPr>
        <p:spPr bwMode="auto">
          <a:xfrm>
            <a:off x="5105400" y="6172200"/>
            <a:ext cx="3505200" cy="415498"/>
          </a:xfrm>
          <a:prstGeom prst="rect">
            <a:avLst/>
          </a:prstGeom>
          <a:solidFill>
            <a:schemeClr val="bg1">
              <a:lumMod val="85000"/>
            </a:schemeClr>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defRPr/>
            </a:pPr>
            <a:r>
              <a:rPr lang="en-US" sz="2100" b="1" i="1" dirty="0" smtClean="0">
                <a:solidFill>
                  <a:srgbClr val="000000"/>
                </a:solidFill>
                <a:latin typeface="Cambria" pitchFamily="18" charset="0"/>
              </a:rPr>
              <a:t>Computer:</a:t>
            </a:r>
            <a:r>
              <a:rPr lang="en-US" sz="2100" dirty="0" smtClean="0">
                <a:solidFill>
                  <a:srgbClr val="000000"/>
                </a:solidFill>
                <a:latin typeface="Cambria" pitchFamily="18" charset="0"/>
              </a:rPr>
              <a:t>  Everything else</a:t>
            </a:r>
          </a:p>
        </p:txBody>
      </p:sp>
      <p:sp>
        <p:nvSpPr>
          <p:cNvPr id="10" name="AutoShape 7"/>
          <p:cNvSpPr>
            <a:spLocks/>
          </p:cNvSpPr>
          <p:nvPr/>
        </p:nvSpPr>
        <p:spPr bwMode="auto">
          <a:xfrm>
            <a:off x="5994400" y="2667000"/>
            <a:ext cx="254000" cy="990600"/>
          </a:xfrm>
          <a:prstGeom prst="rightBrace">
            <a:avLst>
              <a:gd name="adj1" fmla="val 325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1" name="Text Box 8"/>
          <p:cNvSpPr txBox="1">
            <a:spLocks noChangeArrowheads="1"/>
          </p:cNvSpPr>
          <p:nvPr/>
        </p:nvSpPr>
        <p:spPr bwMode="auto">
          <a:xfrm>
            <a:off x="6027738" y="2963863"/>
            <a:ext cx="2125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2000" b="1" dirty="0">
                <a:solidFill>
                  <a:srgbClr val="000000"/>
                </a:solidFill>
                <a:latin typeface="Cambria" pitchFamily="18" charset="0"/>
              </a:rPr>
              <a:t>Base case</a:t>
            </a:r>
          </a:p>
        </p:txBody>
      </p:sp>
      <p:sp>
        <p:nvSpPr>
          <p:cNvPr id="12" name="Text Box 6"/>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4000" dirty="0">
                <a:solidFill>
                  <a:srgbClr val="000000"/>
                </a:solidFill>
                <a:latin typeface="Cambria" pitchFamily="18" charset="0"/>
              </a:rPr>
              <a:t>Thinking </a:t>
            </a:r>
            <a:r>
              <a:rPr lang="en-US" sz="4000" dirty="0" smtClean="0">
                <a:solidFill>
                  <a:srgbClr val="000000"/>
                </a:solidFill>
                <a:latin typeface="Cambria" pitchFamily="18" charset="0"/>
              </a:rPr>
              <a:t>recursively</a:t>
            </a:r>
            <a:endParaRPr lang="en-US" sz="4000" dirty="0">
              <a:solidFill>
                <a:srgbClr val="000000"/>
              </a:solidFill>
              <a:latin typeface="Cambria" pitchFamily="18" charset="0"/>
            </a:endParaRPr>
          </a:p>
        </p:txBody>
      </p:sp>
    </p:spTree>
    <p:extLst>
      <p:ext uri="{BB962C8B-B14F-4D97-AF65-F5344CB8AC3E}">
        <p14:creationId xmlns:p14="http://schemas.microsoft.com/office/powerpoint/2010/main" val="50525814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5"/>
          <p:cNvSpPr txBox="1">
            <a:spLocks noChangeArrowheads="1"/>
          </p:cNvSpPr>
          <p:nvPr/>
        </p:nvSpPr>
        <p:spPr bwMode="auto">
          <a:xfrm>
            <a:off x="6054902" y="228600"/>
            <a:ext cx="2743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3200" dirty="0">
                <a:solidFill>
                  <a:srgbClr val="000000"/>
                </a:solidFill>
                <a:latin typeface="Cambria" pitchFamily="18" charset="0"/>
              </a:rPr>
              <a:t>Behind the curtain…</a:t>
            </a:r>
          </a:p>
        </p:txBody>
      </p:sp>
      <p:sp>
        <p:nvSpPr>
          <p:cNvPr id="40963" name="Rectangle 7"/>
          <p:cNvSpPr>
            <a:spLocks noChangeArrowheads="1"/>
          </p:cNvSpPr>
          <p:nvPr/>
        </p:nvSpPr>
        <p:spPr bwMode="auto">
          <a:xfrm>
            <a:off x="3048000" y="26670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2400" b="1">
                <a:solidFill>
                  <a:srgbClr val="333399"/>
                </a:solidFill>
                <a:latin typeface="Courier New" pitchFamily="49" charset="0"/>
              </a:rPr>
              <a:t>fac(5)</a:t>
            </a:r>
          </a:p>
        </p:txBody>
      </p:sp>
      <p:sp>
        <p:nvSpPr>
          <p:cNvPr id="40964" name="Text Box 6"/>
          <p:cNvSpPr txBox="1">
            <a:spLocks noChangeArrowheads="1"/>
          </p:cNvSpPr>
          <p:nvPr/>
        </p:nvSpPr>
        <p:spPr bwMode="auto">
          <a:xfrm>
            <a:off x="152400" y="231775"/>
            <a:ext cx="4267200" cy="1836738"/>
          </a:xfrm>
          <a:prstGeom prst="rect">
            <a:avLst/>
          </a:prstGeom>
          <a:solidFill>
            <a:schemeClr val="bg1">
              <a:lumMod val="85000"/>
            </a:schemeClr>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lnSpc>
                <a:spcPct val="90000"/>
              </a:lnSpc>
              <a:spcBef>
                <a:spcPct val="0"/>
              </a:spcBef>
              <a:spcAft>
                <a:spcPct val="0"/>
              </a:spcAft>
            </a:pPr>
            <a:r>
              <a:rPr lang="en-US" sz="1800" b="1" dirty="0" err="1">
                <a:solidFill>
                  <a:srgbClr val="FF6600"/>
                </a:solidFill>
                <a:latin typeface="Courier New" pitchFamily="49" charset="0"/>
              </a:rPr>
              <a:t>def</a:t>
            </a:r>
            <a:r>
              <a:rPr lang="en-US" sz="1800" b="1" dirty="0">
                <a:solidFill>
                  <a:srgbClr val="000000"/>
                </a:solidFill>
                <a:latin typeface="Courier New" pitchFamily="49" charset="0"/>
              </a:rPr>
              <a:t> </a:t>
            </a:r>
            <a:r>
              <a:rPr lang="en-US" sz="1800" b="1" dirty="0" err="1">
                <a:solidFill>
                  <a:srgbClr val="0C0BC6"/>
                </a:solidFill>
                <a:latin typeface="Courier New" pitchFamily="49" charset="0"/>
              </a:rPr>
              <a:t>fac</a:t>
            </a:r>
            <a:r>
              <a:rPr lang="en-US" sz="1800" b="1" dirty="0">
                <a:solidFill>
                  <a:srgbClr val="000000"/>
                </a:solidFill>
                <a:latin typeface="Courier New" pitchFamily="49" charset="0"/>
              </a:rPr>
              <a:t>(N):</a:t>
            </a:r>
          </a:p>
          <a:p>
            <a:pPr fontAlgn="base">
              <a:lnSpc>
                <a:spcPct val="90000"/>
              </a:lnSpc>
              <a:spcBef>
                <a:spcPct val="0"/>
              </a:spcBef>
              <a:spcAft>
                <a:spcPct val="0"/>
              </a:spcAft>
            </a:pPr>
            <a:endParaRPr lang="en-US" sz="1800" b="1" dirty="0">
              <a:solidFill>
                <a:srgbClr val="000000"/>
              </a:solidFill>
              <a:latin typeface="Courier New" pitchFamily="49" charset="0"/>
            </a:endParaRPr>
          </a:p>
          <a:p>
            <a:pPr fontAlgn="base">
              <a:lnSpc>
                <a:spcPct val="90000"/>
              </a:lnSpc>
              <a:spcBef>
                <a:spcPct val="0"/>
              </a:spcBef>
              <a:spcAft>
                <a:spcPct val="0"/>
              </a:spcAft>
            </a:pPr>
            <a:r>
              <a:rPr lang="en-US" sz="1800" b="1" dirty="0">
                <a:solidFill>
                  <a:srgbClr val="000000"/>
                </a:solidFill>
                <a:latin typeface="Courier New" pitchFamily="49" charset="0"/>
              </a:rPr>
              <a:t>    </a:t>
            </a:r>
            <a:r>
              <a:rPr lang="en-US" sz="1800" b="1" dirty="0">
                <a:solidFill>
                  <a:srgbClr val="FF6600"/>
                </a:solidFill>
                <a:latin typeface="Courier New" pitchFamily="49" charset="0"/>
              </a:rPr>
              <a:t>if</a:t>
            </a:r>
            <a:r>
              <a:rPr lang="en-US" sz="1800" b="1" dirty="0">
                <a:solidFill>
                  <a:srgbClr val="000000"/>
                </a:solidFill>
                <a:latin typeface="Courier New" pitchFamily="49" charset="0"/>
              </a:rPr>
              <a:t> N &lt;= 1:</a:t>
            </a:r>
          </a:p>
          <a:p>
            <a:pPr fontAlgn="base">
              <a:lnSpc>
                <a:spcPct val="90000"/>
              </a:lnSpc>
              <a:spcBef>
                <a:spcPct val="0"/>
              </a:spcBef>
              <a:spcAft>
                <a:spcPct val="0"/>
              </a:spcAft>
            </a:pPr>
            <a:r>
              <a:rPr lang="en-US" sz="1800" b="1" dirty="0">
                <a:solidFill>
                  <a:srgbClr val="000000"/>
                </a:solidFill>
                <a:latin typeface="Courier New" pitchFamily="49" charset="0"/>
              </a:rPr>
              <a:t>        </a:t>
            </a:r>
            <a:r>
              <a:rPr lang="en-US" sz="1800" b="1" dirty="0">
                <a:solidFill>
                  <a:srgbClr val="FF6600"/>
                </a:solidFill>
                <a:latin typeface="Courier New" pitchFamily="49" charset="0"/>
              </a:rPr>
              <a:t>return</a:t>
            </a:r>
            <a:r>
              <a:rPr lang="en-US" sz="1800" b="1" dirty="0">
                <a:solidFill>
                  <a:srgbClr val="000000"/>
                </a:solidFill>
                <a:latin typeface="Courier New" pitchFamily="49" charset="0"/>
              </a:rPr>
              <a:t> 1</a:t>
            </a:r>
          </a:p>
          <a:p>
            <a:pPr fontAlgn="base">
              <a:lnSpc>
                <a:spcPct val="90000"/>
              </a:lnSpc>
              <a:spcBef>
                <a:spcPct val="0"/>
              </a:spcBef>
              <a:spcAft>
                <a:spcPct val="0"/>
              </a:spcAft>
            </a:pPr>
            <a:endParaRPr lang="en-US" sz="1800" b="1" dirty="0">
              <a:solidFill>
                <a:srgbClr val="000000"/>
              </a:solidFill>
              <a:latin typeface="Courier New" pitchFamily="49" charset="0"/>
            </a:endParaRPr>
          </a:p>
          <a:p>
            <a:pPr fontAlgn="base">
              <a:lnSpc>
                <a:spcPct val="90000"/>
              </a:lnSpc>
              <a:spcBef>
                <a:spcPct val="0"/>
              </a:spcBef>
              <a:spcAft>
                <a:spcPct val="0"/>
              </a:spcAft>
            </a:pPr>
            <a:r>
              <a:rPr lang="en-US" sz="1800" b="1" dirty="0">
                <a:solidFill>
                  <a:srgbClr val="000000"/>
                </a:solidFill>
                <a:latin typeface="Courier New" pitchFamily="49" charset="0"/>
              </a:rPr>
              <a:t>    </a:t>
            </a:r>
            <a:r>
              <a:rPr lang="en-US" sz="1800" b="1" dirty="0">
                <a:solidFill>
                  <a:srgbClr val="FF6600"/>
                </a:solidFill>
                <a:latin typeface="Courier New" pitchFamily="49" charset="0"/>
              </a:rPr>
              <a:t>else</a:t>
            </a:r>
            <a:r>
              <a:rPr lang="en-US" sz="1800" b="1" dirty="0">
                <a:solidFill>
                  <a:srgbClr val="000000"/>
                </a:solidFill>
                <a:latin typeface="Courier New" pitchFamily="49" charset="0"/>
              </a:rPr>
              <a:t>:</a:t>
            </a:r>
          </a:p>
          <a:p>
            <a:pPr fontAlgn="base">
              <a:lnSpc>
                <a:spcPct val="90000"/>
              </a:lnSpc>
              <a:spcBef>
                <a:spcPct val="0"/>
              </a:spcBef>
              <a:spcAft>
                <a:spcPct val="0"/>
              </a:spcAft>
            </a:pPr>
            <a:r>
              <a:rPr lang="en-US" sz="1800" b="1" dirty="0">
                <a:solidFill>
                  <a:srgbClr val="FF6600"/>
                </a:solidFill>
                <a:latin typeface="Courier New" pitchFamily="49" charset="0"/>
              </a:rPr>
              <a:t>        return</a:t>
            </a:r>
            <a:r>
              <a:rPr lang="en-US" sz="1800" b="1" dirty="0">
                <a:solidFill>
                  <a:srgbClr val="000000"/>
                </a:solidFill>
                <a:latin typeface="Courier New" pitchFamily="49" charset="0"/>
              </a:rPr>
              <a:t> N * </a:t>
            </a:r>
            <a:r>
              <a:rPr lang="en-US" sz="1800" b="1" dirty="0" err="1">
                <a:solidFill>
                  <a:srgbClr val="000000"/>
                </a:solidFill>
                <a:latin typeface="Courier New" pitchFamily="49" charset="0"/>
              </a:rPr>
              <a:t>fac</a:t>
            </a:r>
            <a:r>
              <a:rPr lang="en-US" sz="1800" b="1" dirty="0">
                <a:solidFill>
                  <a:srgbClr val="000000"/>
                </a:solidFill>
                <a:latin typeface="Courier New" pitchFamily="49" charset="0"/>
              </a:rPr>
              <a:t>(N-1)</a:t>
            </a:r>
          </a:p>
        </p:txBody>
      </p:sp>
    </p:spTree>
    <p:extLst>
      <p:ext uri="{BB962C8B-B14F-4D97-AF65-F5344CB8AC3E}">
        <p14:creationId xmlns:p14="http://schemas.microsoft.com/office/powerpoint/2010/main" val="33152015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ChangeArrowheads="1"/>
          </p:cNvSpPr>
          <p:nvPr/>
        </p:nvSpPr>
        <p:spPr bwMode="auto">
          <a:xfrm>
            <a:off x="3048000" y="26670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2400" b="1">
                <a:solidFill>
                  <a:srgbClr val="333399"/>
                </a:solidFill>
                <a:latin typeface="Courier New" pitchFamily="49" charset="0"/>
              </a:rPr>
              <a:t>fac(5)</a:t>
            </a:r>
          </a:p>
        </p:txBody>
      </p:sp>
      <p:sp>
        <p:nvSpPr>
          <p:cNvPr id="41987" name="Rectangle 8"/>
          <p:cNvSpPr>
            <a:spLocks noChangeArrowheads="1"/>
          </p:cNvSpPr>
          <p:nvPr/>
        </p:nvSpPr>
        <p:spPr bwMode="auto">
          <a:xfrm>
            <a:off x="3046413" y="33528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2400" b="1">
                <a:solidFill>
                  <a:srgbClr val="333399"/>
                </a:solidFill>
                <a:latin typeface="Courier New" pitchFamily="49" charset="0"/>
              </a:rPr>
              <a:t>5 * fac(4)</a:t>
            </a:r>
          </a:p>
        </p:txBody>
      </p:sp>
      <p:sp>
        <p:nvSpPr>
          <p:cNvPr id="41988" name="AutoShape 12"/>
          <p:cNvSpPr>
            <a:spLocks/>
          </p:cNvSpPr>
          <p:nvPr/>
        </p:nvSpPr>
        <p:spPr bwMode="auto">
          <a:xfrm rot="5400000" flipV="1">
            <a:off x="3846513" y="2400300"/>
            <a:ext cx="228600" cy="1676400"/>
          </a:xfrm>
          <a:prstGeom prst="leftBrace">
            <a:avLst>
              <a:gd name="adj1" fmla="val 61111"/>
              <a:gd name="adj2" fmla="val 34125"/>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8" name="Text Box 5"/>
          <p:cNvSpPr txBox="1">
            <a:spLocks noChangeArrowheads="1"/>
          </p:cNvSpPr>
          <p:nvPr/>
        </p:nvSpPr>
        <p:spPr bwMode="auto">
          <a:xfrm>
            <a:off x="6054902" y="228600"/>
            <a:ext cx="2743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3200" dirty="0">
                <a:solidFill>
                  <a:srgbClr val="000000"/>
                </a:solidFill>
                <a:latin typeface="Cambria" pitchFamily="18" charset="0"/>
              </a:rPr>
              <a:t>Behind the curtain…</a:t>
            </a:r>
          </a:p>
        </p:txBody>
      </p:sp>
      <p:sp>
        <p:nvSpPr>
          <p:cNvPr id="9" name="Text Box 6"/>
          <p:cNvSpPr txBox="1">
            <a:spLocks noChangeArrowheads="1"/>
          </p:cNvSpPr>
          <p:nvPr/>
        </p:nvSpPr>
        <p:spPr bwMode="auto">
          <a:xfrm>
            <a:off x="152400" y="231775"/>
            <a:ext cx="4267200" cy="1836738"/>
          </a:xfrm>
          <a:prstGeom prst="rect">
            <a:avLst/>
          </a:prstGeom>
          <a:solidFill>
            <a:schemeClr val="bg1">
              <a:lumMod val="85000"/>
            </a:schemeClr>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lnSpc>
                <a:spcPct val="90000"/>
              </a:lnSpc>
              <a:spcBef>
                <a:spcPct val="0"/>
              </a:spcBef>
              <a:spcAft>
                <a:spcPct val="0"/>
              </a:spcAft>
            </a:pPr>
            <a:r>
              <a:rPr lang="en-US" sz="1800" b="1" dirty="0" err="1">
                <a:solidFill>
                  <a:srgbClr val="FF6600"/>
                </a:solidFill>
                <a:latin typeface="Courier New" pitchFamily="49" charset="0"/>
              </a:rPr>
              <a:t>def</a:t>
            </a:r>
            <a:r>
              <a:rPr lang="en-US" sz="1800" b="1" dirty="0">
                <a:solidFill>
                  <a:srgbClr val="000000"/>
                </a:solidFill>
                <a:latin typeface="Courier New" pitchFamily="49" charset="0"/>
              </a:rPr>
              <a:t> </a:t>
            </a:r>
            <a:r>
              <a:rPr lang="en-US" sz="1800" b="1" dirty="0" err="1">
                <a:solidFill>
                  <a:srgbClr val="0C0BC6"/>
                </a:solidFill>
                <a:latin typeface="Courier New" pitchFamily="49" charset="0"/>
              </a:rPr>
              <a:t>fac</a:t>
            </a:r>
            <a:r>
              <a:rPr lang="en-US" sz="1800" b="1" dirty="0">
                <a:solidFill>
                  <a:srgbClr val="000000"/>
                </a:solidFill>
                <a:latin typeface="Courier New" pitchFamily="49" charset="0"/>
              </a:rPr>
              <a:t>(N):</a:t>
            </a:r>
          </a:p>
          <a:p>
            <a:pPr fontAlgn="base">
              <a:lnSpc>
                <a:spcPct val="90000"/>
              </a:lnSpc>
              <a:spcBef>
                <a:spcPct val="0"/>
              </a:spcBef>
              <a:spcAft>
                <a:spcPct val="0"/>
              </a:spcAft>
            </a:pPr>
            <a:endParaRPr lang="en-US" sz="1800" b="1" dirty="0">
              <a:solidFill>
                <a:srgbClr val="000000"/>
              </a:solidFill>
              <a:latin typeface="Courier New" pitchFamily="49" charset="0"/>
            </a:endParaRPr>
          </a:p>
          <a:p>
            <a:pPr fontAlgn="base">
              <a:lnSpc>
                <a:spcPct val="90000"/>
              </a:lnSpc>
              <a:spcBef>
                <a:spcPct val="0"/>
              </a:spcBef>
              <a:spcAft>
                <a:spcPct val="0"/>
              </a:spcAft>
            </a:pPr>
            <a:r>
              <a:rPr lang="en-US" sz="1800" b="1" dirty="0">
                <a:solidFill>
                  <a:srgbClr val="000000"/>
                </a:solidFill>
                <a:latin typeface="Courier New" pitchFamily="49" charset="0"/>
              </a:rPr>
              <a:t>    </a:t>
            </a:r>
            <a:r>
              <a:rPr lang="en-US" sz="1800" b="1" dirty="0">
                <a:solidFill>
                  <a:srgbClr val="FF6600"/>
                </a:solidFill>
                <a:latin typeface="Courier New" pitchFamily="49" charset="0"/>
              </a:rPr>
              <a:t>if</a:t>
            </a:r>
            <a:r>
              <a:rPr lang="en-US" sz="1800" b="1" dirty="0">
                <a:solidFill>
                  <a:srgbClr val="000000"/>
                </a:solidFill>
                <a:latin typeface="Courier New" pitchFamily="49" charset="0"/>
              </a:rPr>
              <a:t> N &lt;= 1:</a:t>
            </a:r>
          </a:p>
          <a:p>
            <a:pPr fontAlgn="base">
              <a:lnSpc>
                <a:spcPct val="90000"/>
              </a:lnSpc>
              <a:spcBef>
                <a:spcPct val="0"/>
              </a:spcBef>
              <a:spcAft>
                <a:spcPct val="0"/>
              </a:spcAft>
            </a:pPr>
            <a:r>
              <a:rPr lang="en-US" sz="1800" b="1" dirty="0">
                <a:solidFill>
                  <a:srgbClr val="000000"/>
                </a:solidFill>
                <a:latin typeface="Courier New" pitchFamily="49" charset="0"/>
              </a:rPr>
              <a:t>        </a:t>
            </a:r>
            <a:r>
              <a:rPr lang="en-US" sz="1800" b="1" dirty="0">
                <a:solidFill>
                  <a:srgbClr val="FF6600"/>
                </a:solidFill>
                <a:latin typeface="Courier New" pitchFamily="49" charset="0"/>
              </a:rPr>
              <a:t>return</a:t>
            </a:r>
            <a:r>
              <a:rPr lang="en-US" sz="1800" b="1" dirty="0">
                <a:solidFill>
                  <a:srgbClr val="000000"/>
                </a:solidFill>
                <a:latin typeface="Courier New" pitchFamily="49" charset="0"/>
              </a:rPr>
              <a:t> 1</a:t>
            </a:r>
          </a:p>
          <a:p>
            <a:pPr fontAlgn="base">
              <a:lnSpc>
                <a:spcPct val="90000"/>
              </a:lnSpc>
              <a:spcBef>
                <a:spcPct val="0"/>
              </a:spcBef>
              <a:spcAft>
                <a:spcPct val="0"/>
              </a:spcAft>
            </a:pPr>
            <a:endParaRPr lang="en-US" sz="1800" b="1" dirty="0">
              <a:solidFill>
                <a:srgbClr val="000000"/>
              </a:solidFill>
              <a:latin typeface="Courier New" pitchFamily="49" charset="0"/>
            </a:endParaRPr>
          </a:p>
          <a:p>
            <a:pPr fontAlgn="base">
              <a:lnSpc>
                <a:spcPct val="90000"/>
              </a:lnSpc>
              <a:spcBef>
                <a:spcPct val="0"/>
              </a:spcBef>
              <a:spcAft>
                <a:spcPct val="0"/>
              </a:spcAft>
            </a:pPr>
            <a:r>
              <a:rPr lang="en-US" sz="1800" b="1" dirty="0">
                <a:solidFill>
                  <a:srgbClr val="000000"/>
                </a:solidFill>
                <a:latin typeface="Courier New" pitchFamily="49" charset="0"/>
              </a:rPr>
              <a:t>    </a:t>
            </a:r>
            <a:r>
              <a:rPr lang="en-US" sz="1800" b="1" dirty="0">
                <a:solidFill>
                  <a:srgbClr val="FF6600"/>
                </a:solidFill>
                <a:latin typeface="Courier New" pitchFamily="49" charset="0"/>
              </a:rPr>
              <a:t>else</a:t>
            </a:r>
            <a:r>
              <a:rPr lang="en-US" sz="1800" b="1" dirty="0">
                <a:solidFill>
                  <a:srgbClr val="000000"/>
                </a:solidFill>
                <a:latin typeface="Courier New" pitchFamily="49" charset="0"/>
              </a:rPr>
              <a:t>:</a:t>
            </a:r>
          </a:p>
          <a:p>
            <a:pPr fontAlgn="base">
              <a:lnSpc>
                <a:spcPct val="90000"/>
              </a:lnSpc>
              <a:spcBef>
                <a:spcPct val="0"/>
              </a:spcBef>
              <a:spcAft>
                <a:spcPct val="0"/>
              </a:spcAft>
            </a:pPr>
            <a:r>
              <a:rPr lang="en-US" sz="1800" b="1" dirty="0">
                <a:solidFill>
                  <a:srgbClr val="FF6600"/>
                </a:solidFill>
                <a:latin typeface="Courier New" pitchFamily="49" charset="0"/>
              </a:rPr>
              <a:t>        return</a:t>
            </a:r>
            <a:r>
              <a:rPr lang="en-US" sz="1800" b="1" dirty="0">
                <a:solidFill>
                  <a:srgbClr val="000000"/>
                </a:solidFill>
                <a:latin typeface="Courier New" pitchFamily="49" charset="0"/>
              </a:rPr>
              <a:t> N * </a:t>
            </a:r>
            <a:r>
              <a:rPr lang="en-US" sz="1800" b="1" dirty="0" err="1">
                <a:solidFill>
                  <a:srgbClr val="000000"/>
                </a:solidFill>
                <a:latin typeface="Courier New" pitchFamily="49" charset="0"/>
              </a:rPr>
              <a:t>fac</a:t>
            </a:r>
            <a:r>
              <a:rPr lang="en-US" sz="1800" b="1" dirty="0">
                <a:solidFill>
                  <a:srgbClr val="000000"/>
                </a:solidFill>
                <a:latin typeface="Courier New" pitchFamily="49" charset="0"/>
              </a:rPr>
              <a:t>(N-1)</a:t>
            </a:r>
          </a:p>
        </p:txBody>
      </p:sp>
    </p:spTree>
    <p:extLst>
      <p:ext uri="{BB962C8B-B14F-4D97-AF65-F5344CB8AC3E}">
        <p14:creationId xmlns:p14="http://schemas.microsoft.com/office/powerpoint/2010/main" val="66074892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2"/>
          <p:cNvSpPr/>
          <p:nvPr/>
        </p:nvSpPr>
        <p:spPr bwMode="auto">
          <a:xfrm rot="10800000">
            <a:off x="3046413" y="4517262"/>
            <a:ext cx="762000" cy="990600"/>
          </a:xfrm>
          <a:prstGeom prst="downArrow">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43010" name="Rectangle 7"/>
          <p:cNvSpPr>
            <a:spLocks noChangeArrowheads="1"/>
          </p:cNvSpPr>
          <p:nvPr/>
        </p:nvSpPr>
        <p:spPr bwMode="auto">
          <a:xfrm>
            <a:off x="3048000" y="26670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2400" b="1">
                <a:solidFill>
                  <a:srgbClr val="333399"/>
                </a:solidFill>
                <a:latin typeface="Courier New" pitchFamily="49" charset="0"/>
              </a:rPr>
              <a:t>fac(5)</a:t>
            </a:r>
          </a:p>
        </p:txBody>
      </p:sp>
      <p:sp>
        <p:nvSpPr>
          <p:cNvPr id="43011" name="Rectangle 8"/>
          <p:cNvSpPr>
            <a:spLocks noChangeArrowheads="1"/>
          </p:cNvSpPr>
          <p:nvPr/>
        </p:nvSpPr>
        <p:spPr bwMode="auto">
          <a:xfrm>
            <a:off x="3046413" y="33528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2400" b="1">
                <a:solidFill>
                  <a:srgbClr val="333399"/>
                </a:solidFill>
                <a:latin typeface="Courier New" pitchFamily="49" charset="0"/>
              </a:rPr>
              <a:t>5 * fac(4)</a:t>
            </a:r>
          </a:p>
        </p:txBody>
      </p:sp>
      <p:sp>
        <p:nvSpPr>
          <p:cNvPr id="43012" name="Rectangle 9"/>
          <p:cNvSpPr>
            <a:spLocks noChangeArrowheads="1"/>
          </p:cNvSpPr>
          <p:nvPr/>
        </p:nvSpPr>
        <p:spPr bwMode="auto">
          <a:xfrm>
            <a:off x="3808413" y="40386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2400" b="1">
                <a:solidFill>
                  <a:srgbClr val="333399"/>
                </a:solidFill>
                <a:latin typeface="Courier New" pitchFamily="49" charset="0"/>
              </a:rPr>
              <a:t>4 * fac(3)</a:t>
            </a:r>
          </a:p>
        </p:txBody>
      </p:sp>
      <p:sp>
        <p:nvSpPr>
          <p:cNvPr id="43013" name="AutoShape 12"/>
          <p:cNvSpPr>
            <a:spLocks/>
          </p:cNvSpPr>
          <p:nvPr/>
        </p:nvSpPr>
        <p:spPr bwMode="auto">
          <a:xfrm rot="5400000" flipV="1">
            <a:off x="3846513" y="2400300"/>
            <a:ext cx="228600" cy="1676400"/>
          </a:xfrm>
          <a:prstGeom prst="leftBrace">
            <a:avLst>
              <a:gd name="adj1" fmla="val 61111"/>
              <a:gd name="adj2" fmla="val 34125"/>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43014" name="AutoShape 13"/>
          <p:cNvSpPr>
            <a:spLocks/>
          </p:cNvSpPr>
          <p:nvPr/>
        </p:nvSpPr>
        <p:spPr bwMode="auto">
          <a:xfrm rot="5400000" flipV="1">
            <a:off x="4683920" y="3085306"/>
            <a:ext cx="188912" cy="1717675"/>
          </a:xfrm>
          <a:prstGeom prst="leftBrace">
            <a:avLst>
              <a:gd name="adj1" fmla="val 75771"/>
              <a:gd name="adj2" fmla="val 32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9" name="Text Box 5"/>
          <p:cNvSpPr txBox="1">
            <a:spLocks noChangeArrowheads="1"/>
          </p:cNvSpPr>
          <p:nvPr/>
        </p:nvSpPr>
        <p:spPr bwMode="auto">
          <a:xfrm>
            <a:off x="6054902" y="228600"/>
            <a:ext cx="2743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3200" dirty="0">
                <a:solidFill>
                  <a:srgbClr val="000000"/>
                </a:solidFill>
                <a:latin typeface="Cambria" pitchFamily="18" charset="0"/>
              </a:rPr>
              <a:t>Behind the curtain…</a:t>
            </a:r>
          </a:p>
        </p:txBody>
      </p:sp>
      <p:sp>
        <p:nvSpPr>
          <p:cNvPr id="10" name="Text Box 6"/>
          <p:cNvSpPr txBox="1">
            <a:spLocks noChangeArrowheads="1"/>
          </p:cNvSpPr>
          <p:nvPr/>
        </p:nvSpPr>
        <p:spPr bwMode="auto">
          <a:xfrm>
            <a:off x="152400" y="231775"/>
            <a:ext cx="4267200" cy="1836738"/>
          </a:xfrm>
          <a:prstGeom prst="rect">
            <a:avLst/>
          </a:prstGeom>
          <a:solidFill>
            <a:schemeClr val="bg1">
              <a:lumMod val="85000"/>
            </a:schemeClr>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lnSpc>
                <a:spcPct val="90000"/>
              </a:lnSpc>
              <a:spcBef>
                <a:spcPct val="0"/>
              </a:spcBef>
              <a:spcAft>
                <a:spcPct val="0"/>
              </a:spcAft>
            </a:pPr>
            <a:r>
              <a:rPr lang="en-US" sz="1800" b="1" dirty="0" err="1">
                <a:solidFill>
                  <a:srgbClr val="FF6600"/>
                </a:solidFill>
                <a:latin typeface="Courier New" pitchFamily="49" charset="0"/>
              </a:rPr>
              <a:t>def</a:t>
            </a:r>
            <a:r>
              <a:rPr lang="en-US" sz="1800" b="1" dirty="0">
                <a:solidFill>
                  <a:srgbClr val="000000"/>
                </a:solidFill>
                <a:latin typeface="Courier New" pitchFamily="49" charset="0"/>
              </a:rPr>
              <a:t> </a:t>
            </a:r>
            <a:r>
              <a:rPr lang="en-US" sz="1800" b="1" dirty="0" err="1">
                <a:solidFill>
                  <a:srgbClr val="0C0BC6"/>
                </a:solidFill>
                <a:latin typeface="Courier New" pitchFamily="49" charset="0"/>
              </a:rPr>
              <a:t>fac</a:t>
            </a:r>
            <a:r>
              <a:rPr lang="en-US" sz="1800" b="1" dirty="0">
                <a:solidFill>
                  <a:srgbClr val="000000"/>
                </a:solidFill>
                <a:latin typeface="Courier New" pitchFamily="49" charset="0"/>
              </a:rPr>
              <a:t>(N):</a:t>
            </a:r>
          </a:p>
          <a:p>
            <a:pPr fontAlgn="base">
              <a:lnSpc>
                <a:spcPct val="90000"/>
              </a:lnSpc>
              <a:spcBef>
                <a:spcPct val="0"/>
              </a:spcBef>
              <a:spcAft>
                <a:spcPct val="0"/>
              </a:spcAft>
            </a:pPr>
            <a:endParaRPr lang="en-US" sz="1800" b="1" dirty="0">
              <a:solidFill>
                <a:srgbClr val="000000"/>
              </a:solidFill>
              <a:latin typeface="Courier New" pitchFamily="49" charset="0"/>
            </a:endParaRPr>
          </a:p>
          <a:p>
            <a:pPr fontAlgn="base">
              <a:lnSpc>
                <a:spcPct val="90000"/>
              </a:lnSpc>
              <a:spcBef>
                <a:spcPct val="0"/>
              </a:spcBef>
              <a:spcAft>
                <a:spcPct val="0"/>
              </a:spcAft>
            </a:pPr>
            <a:r>
              <a:rPr lang="en-US" sz="1800" b="1" dirty="0">
                <a:solidFill>
                  <a:srgbClr val="000000"/>
                </a:solidFill>
                <a:latin typeface="Courier New" pitchFamily="49" charset="0"/>
              </a:rPr>
              <a:t>    </a:t>
            </a:r>
            <a:r>
              <a:rPr lang="en-US" sz="1800" b="1" dirty="0">
                <a:solidFill>
                  <a:srgbClr val="FF6600"/>
                </a:solidFill>
                <a:latin typeface="Courier New" pitchFamily="49" charset="0"/>
              </a:rPr>
              <a:t>if</a:t>
            </a:r>
            <a:r>
              <a:rPr lang="en-US" sz="1800" b="1" dirty="0">
                <a:solidFill>
                  <a:srgbClr val="000000"/>
                </a:solidFill>
                <a:latin typeface="Courier New" pitchFamily="49" charset="0"/>
              </a:rPr>
              <a:t> N &lt;= 1:</a:t>
            </a:r>
          </a:p>
          <a:p>
            <a:pPr fontAlgn="base">
              <a:lnSpc>
                <a:spcPct val="90000"/>
              </a:lnSpc>
              <a:spcBef>
                <a:spcPct val="0"/>
              </a:spcBef>
              <a:spcAft>
                <a:spcPct val="0"/>
              </a:spcAft>
            </a:pPr>
            <a:r>
              <a:rPr lang="en-US" sz="1800" b="1" dirty="0">
                <a:solidFill>
                  <a:srgbClr val="000000"/>
                </a:solidFill>
                <a:latin typeface="Courier New" pitchFamily="49" charset="0"/>
              </a:rPr>
              <a:t>        </a:t>
            </a:r>
            <a:r>
              <a:rPr lang="en-US" sz="1800" b="1" dirty="0">
                <a:solidFill>
                  <a:srgbClr val="FF6600"/>
                </a:solidFill>
                <a:latin typeface="Courier New" pitchFamily="49" charset="0"/>
              </a:rPr>
              <a:t>return</a:t>
            </a:r>
            <a:r>
              <a:rPr lang="en-US" sz="1800" b="1" dirty="0">
                <a:solidFill>
                  <a:srgbClr val="000000"/>
                </a:solidFill>
                <a:latin typeface="Courier New" pitchFamily="49" charset="0"/>
              </a:rPr>
              <a:t> 1</a:t>
            </a:r>
          </a:p>
          <a:p>
            <a:pPr fontAlgn="base">
              <a:lnSpc>
                <a:spcPct val="90000"/>
              </a:lnSpc>
              <a:spcBef>
                <a:spcPct val="0"/>
              </a:spcBef>
              <a:spcAft>
                <a:spcPct val="0"/>
              </a:spcAft>
            </a:pPr>
            <a:endParaRPr lang="en-US" sz="1800" b="1" dirty="0">
              <a:solidFill>
                <a:srgbClr val="000000"/>
              </a:solidFill>
              <a:latin typeface="Courier New" pitchFamily="49" charset="0"/>
            </a:endParaRPr>
          </a:p>
          <a:p>
            <a:pPr fontAlgn="base">
              <a:lnSpc>
                <a:spcPct val="90000"/>
              </a:lnSpc>
              <a:spcBef>
                <a:spcPct val="0"/>
              </a:spcBef>
              <a:spcAft>
                <a:spcPct val="0"/>
              </a:spcAft>
            </a:pPr>
            <a:r>
              <a:rPr lang="en-US" sz="1800" b="1" dirty="0">
                <a:solidFill>
                  <a:srgbClr val="000000"/>
                </a:solidFill>
                <a:latin typeface="Courier New" pitchFamily="49" charset="0"/>
              </a:rPr>
              <a:t>    </a:t>
            </a:r>
            <a:r>
              <a:rPr lang="en-US" sz="1800" b="1" dirty="0">
                <a:solidFill>
                  <a:srgbClr val="FF6600"/>
                </a:solidFill>
                <a:latin typeface="Courier New" pitchFamily="49" charset="0"/>
              </a:rPr>
              <a:t>else</a:t>
            </a:r>
            <a:r>
              <a:rPr lang="en-US" sz="1800" b="1" dirty="0">
                <a:solidFill>
                  <a:srgbClr val="000000"/>
                </a:solidFill>
                <a:latin typeface="Courier New" pitchFamily="49" charset="0"/>
              </a:rPr>
              <a:t>:</a:t>
            </a:r>
          </a:p>
          <a:p>
            <a:pPr fontAlgn="base">
              <a:lnSpc>
                <a:spcPct val="90000"/>
              </a:lnSpc>
              <a:spcBef>
                <a:spcPct val="0"/>
              </a:spcBef>
              <a:spcAft>
                <a:spcPct val="0"/>
              </a:spcAft>
            </a:pPr>
            <a:r>
              <a:rPr lang="en-US" sz="1800" b="1" dirty="0">
                <a:solidFill>
                  <a:srgbClr val="FF6600"/>
                </a:solidFill>
                <a:latin typeface="Courier New" pitchFamily="49" charset="0"/>
              </a:rPr>
              <a:t>        return</a:t>
            </a:r>
            <a:r>
              <a:rPr lang="en-US" sz="1800" b="1" dirty="0">
                <a:solidFill>
                  <a:srgbClr val="000000"/>
                </a:solidFill>
                <a:latin typeface="Courier New" pitchFamily="49" charset="0"/>
              </a:rPr>
              <a:t> N * </a:t>
            </a:r>
            <a:r>
              <a:rPr lang="en-US" sz="1800" b="1" dirty="0" err="1">
                <a:solidFill>
                  <a:srgbClr val="000000"/>
                </a:solidFill>
                <a:latin typeface="Courier New" pitchFamily="49" charset="0"/>
              </a:rPr>
              <a:t>fac</a:t>
            </a:r>
            <a:r>
              <a:rPr lang="en-US" sz="1800" b="1" dirty="0">
                <a:solidFill>
                  <a:srgbClr val="000000"/>
                </a:solidFill>
                <a:latin typeface="Courier New" pitchFamily="49" charset="0"/>
              </a:rPr>
              <a:t>(N-1)</a:t>
            </a:r>
          </a:p>
        </p:txBody>
      </p:sp>
      <p:sp>
        <p:nvSpPr>
          <p:cNvPr id="11" name="Rectangle 10"/>
          <p:cNvSpPr/>
          <p:nvPr/>
        </p:nvSpPr>
        <p:spPr>
          <a:xfrm>
            <a:off x="3048000" y="4053890"/>
            <a:ext cx="2295524" cy="461665"/>
          </a:xfrm>
          <a:prstGeom prst="rect">
            <a:avLst/>
          </a:prstGeom>
        </p:spPr>
        <p:txBody>
          <a:bodyPr wrap="square">
            <a:spAutoFit/>
          </a:bodyPr>
          <a:lstStyle/>
          <a:p>
            <a:pPr eaLnBrk="0" fontAlgn="base" hangingPunct="0">
              <a:spcBef>
                <a:spcPct val="0"/>
              </a:spcBef>
              <a:spcAft>
                <a:spcPct val="0"/>
              </a:spcAft>
            </a:pPr>
            <a:r>
              <a:rPr lang="en-US" sz="2400" b="1" dirty="0">
                <a:solidFill>
                  <a:srgbClr val="FFFFFF">
                    <a:lumMod val="65000"/>
                  </a:srgbClr>
                </a:solidFill>
                <a:latin typeface="Courier New" pitchFamily="49" charset="0"/>
              </a:rPr>
              <a:t>5 *</a:t>
            </a:r>
            <a:endParaRPr lang="en-US" sz="2400" dirty="0">
              <a:solidFill>
                <a:srgbClr val="FFFFFF">
                  <a:lumMod val="65000"/>
                </a:srgbClr>
              </a:solidFill>
            </a:endParaRPr>
          </a:p>
        </p:txBody>
      </p:sp>
      <p:sp>
        <p:nvSpPr>
          <p:cNvPr id="2" name="TextBox 1"/>
          <p:cNvSpPr txBox="1"/>
          <p:nvPr/>
        </p:nvSpPr>
        <p:spPr>
          <a:xfrm>
            <a:off x="2207419" y="5265003"/>
            <a:ext cx="2364581" cy="830997"/>
          </a:xfrm>
          <a:prstGeom prst="rect">
            <a:avLst/>
          </a:prstGeom>
          <a:solidFill>
            <a:schemeClr val="bg1">
              <a:lumMod val="65000"/>
            </a:schemeClr>
          </a:solidFill>
        </p:spPr>
        <p:txBody>
          <a:bodyPr wrap="square" rtlCol="0">
            <a:spAutoFit/>
          </a:bodyPr>
          <a:lstStyle/>
          <a:p>
            <a:pPr algn="ctr" eaLnBrk="0" fontAlgn="base" hangingPunct="0">
              <a:spcBef>
                <a:spcPct val="0"/>
              </a:spcBef>
              <a:spcAft>
                <a:spcPct val="0"/>
              </a:spcAft>
            </a:pPr>
            <a:r>
              <a:rPr lang="en-US" sz="2400" dirty="0">
                <a:solidFill>
                  <a:srgbClr val="FFFFFF">
                    <a:lumMod val="95000"/>
                  </a:srgbClr>
                </a:solidFill>
                <a:latin typeface="Cambria" panose="02040503050406030204" pitchFamily="18" charset="0"/>
              </a:rPr>
              <a:t>Operation waiting …</a:t>
            </a:r>
            <a:endParaRPr lang="en-US" sz="2400" dirty="0">
              <a:solidFill>
                <a:srgbClr val="FFFFFF">
                  <a:lumMod val="95000"/>
                </a:srgbClr>
              </a:solidFill>
              <a:latin typeface="Cambria" panose="02040503050406030204" pitchFamily="18" charset="0"/>
            </a:endParaRPr>
          </a:p>
        </p:txBody>
      </p:sp>
    </p:spTree>
    <p:extLst>
      <p:ext uri="{BB962C8B-B14F-4D97-AF65-F5344CB8AC3E}">
        <p14:creationId xmlns:p14="http://schemas.microsoft.com/office/powerpoint/2010/main" val="177672619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own Arrow 16"/>
          <p:cNvSpPr/>
          <p:nvPr/>
        </p:nvSpPr>
        <p:spPr bwMode="auto">
          <a:xfrm rot="10800000">
            <a:off x="3984451" y="5126863"/>
            <a:ext cx="762000" cy="990600"/>
          </a:xfrm>
          <a:prstGeom prst="downArrow">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44034" name="Rectangle 7"/>
          <p:cNvSpPr>
            <a:spLocks noChangeArrowheads="1"/>
          </p:cNvSpPr>
          <p:nvPr/>
        </p:nvSpPr>
        <p:spPr bwMode="auto">
          <a:xfrm>
            <a:off x="3048000" y="26670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2400" b="1">
                <a:solidFill>
                  <a:srgbClr val="333399"/>
                </a:solidFill>
                <a:latin typeface="Courier New" pitchFamily="49" charset="0"/>
              </a:rPr>
              <a:t>fac(5)</a:t>
            </a:r>
          </a:p>
        </p:txBody>
      </p:sp>
      <p:sp>
        <p:nvSpPr>
          <p:cNvPr id="44035" name="Rectangle 8"/>
          <p:cNvSpPr>
            <a:spLocks noChangeArrowheads="1"/>
          </p:cNvSpPr>
          <p:nvPr/>
        </p:nvSpPr>
        <p:spPr bwMode="auto">
          <a:xfrm>
            <a:off x="3046413" y="33528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2400" b="1">
                <a:solidFill>
                  <a:srgbClr val="333399"/>
                </a:solidFill>
                <a:latin typeface="Courier New" pitchFamily="49" charset="0"/>
              </a:rPr>
              <a:t>5 * fac(4)</a:t>
            </a:r>
          </a:p>
        </p:txBody>
      </p:sp>
      <p:sp>
        <p:nvSpPr>
          <p:cNvPr id="44036" name="Rectangle 9"/>
          <p:cNvSpPr>
            <a:spLocks noChangeArrowheads="1"/>
          </p:cNvSpPr>
          <p:nvPr/>
        </p:nvSpPr>
        <p:spPr bwMode="auto">
          <a:xfrm>
            <a:off x="3808413" y="40386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2400" b="1">
                <a:solidFill>
                  <a:srgbClr val="333399"/>
                </a:solidFill>
                <a:latin typeface="Courier New" pitchFamily="49" charset="0"/>
              </a:rPr>
              <a:t>4 * fac(3)</a:t>
            </a:r>
          </a:p>
        </p:txBody>
      </p:sp>
      <p:sp>
        <p:nvSpPr>
          <p:cNvPr id="44037" name="Rectangle 10"/>
          <p:cNvSpPr>
            <a:spLocks noChangeArrowheads="1"/>
          </p:cNvSpPr>
          <p:nvPr/>
        </p:nvSpPr>
        <p:spPr bwMode="auto">
          <a:xfrm>
            <a:off x="4527550" y="4724400"/>
            <a:ext cx="319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2400" b="1">
                <a:solidFill>
                  <a:srgbClr val="333399"/>
                </a:solidFill>
                <a:latin typeface="Courier New" pitchFamily="49" charset="0"/>
              </a:rPr>
              <a:t>3 * fac(2)</a:t>
            </a:r>
          </a:p>
        </p:txBody>
      </p:sp>
      <p:sp>
        <p:nvSpPr>
          <p:cNvPr id="44038" name="AutoShape 12"/>
          <p:cNvSpPr>
            <a:spLocks/>
          </p:cNvSpPr>
          <p:nvPr/>
        </p:nvSpPr>
        <p:spPr bwMode="auto">
          <a:xfrm rot="5400000" flipV="1">
            <a:off x="3846513" y="2400300"/>
            <a:ext cx="228600" cy="1676400"/>
          </a:xfrm>
          <a:prstGeom prst="leftBrace">
            <a:avLst>
              <a:gd name="adj1" fmla="val 61111"/>
              <a:gd name="adj2" fmla="val 34125"/>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44039" name="AutoShape 13"/>
          <p:cNvSpPr>
            <a:spLocks/>
          </p:cNvSpPr>
          <p:nvPr/>
        </p:nvSpPr>
        <p:spPr bwMode="auto">
          <a:xfrm rot="5400000" flipV="1">
            <a:off x="4683920" y="3085306"/>
            <a:ext cx="188912" cy="1717675"/>
          </a:xfrm>
          <a:prstGeom prst="leftBrace">
            <a:avLst>
              <a:gd name="adj1" fmla="val 75771"/>
              <a:gd name="adj2" fmla="val 32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44040" name="AutoShape 14"/>
          <p:cNvSpPr>
            <a:spLocks/>
          </p:cNvSpPr>
          <p:nvPr/>
        </p:nvSpPr>
        <p:spPr bwMode="auto">
          <a:xfrm rot="5400000" flipV="1">
            <a:off x="5414170" y="3739356"/>
            <a:ext cx="138112" cy="1679575"/>
          </a:xfrm>
          <a:prstGeom prst="leftBrace">
            <a:avLst>
              <a:gd name="adj1" fmla="val 101341"/>
              <a:gd name="adj2" fmla="val 32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1" name="Text Box 5"/>
          <p:cNvSpPr txBox="1">
            <a:spLocks noChangeArrowheads="1"/>
          </p:cNvSpPr>
          <p:nvPr/>
        </p:nvSpPr>
        <p:spPr bwMode="auto">
          <a:xfrm>
            <a:off x="6054902" y="228600"/>
            <a:ext cx="2743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3200" dirty="0">
                <a:solidFill>
                  <a:srgbClr val="000000"/>
                </a:solidFill>
                <a:latin typeface="Cambria" pitchFamily="18" charset="0"/>
              </a:rPr>
              <a:t>Behind the curtain…</a:t>
            </a:r>
          </a:p>
        </p:txBody>
      </p:sp>
      <p:sp>
        <p:nvSpPr>
          <p:cNvPr id="12" name="Text Box 6"/>
          <p:cNvSpPr txBox="1">
            <a:spLocks noChangeArrowheads="1"/>
          </p:cNvSpPr>
          <p:nvPr/>
        </p:nvSpPr>
        <p:spPr bwMode="auto">
          <a:xfrm>
            <a:off x="152400" y="231775"/>
            <a:ext cx="4267200" cy="1836738"/>
          </a:xfrm>
          <a:prstGeom prst="rect">
            <a:avLst/>
          </a:prstGeom>
          <a:solidFill>
            <a:schemeClr val="bg1">
              <a:lumMod val="85000"/>
            </a:schemeClr>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lnSpc>
                <a:spcPct val="90000"/>
              </a:lnSpc>
              <a:spcBef>
                <a:spcPct val="0"/>
              </a:spcBef>
              <a:spcAft>
                <a:spcPct val="0"/>
              </a:spcAft>
            </a:pPr>
            <a:r>
              <a:rPr lang="en-US" sz="1800" b="1" dirty="0" err="1">
                <a:solidFill>
                  <a:srgbClr val="FF6600"/>
                </a:solidFill>
                <a:latin typeface="Courier New" pitchFamily="49" charset="0"/>
              </a:rPr>
              <a:t>def</a:t>
            </a:r>
            <a:r>
              <a:rPr lang="en-US" sz="1800" b="1" dirty="0">
                <a:solidFill>
                  <a:srgbClr val="000000"/>
                </a:solidFill>
                <a:latin typeface="Courier New" pitchFamily="49" charset="0"/>
              </a:rPr>
              <a:t> </a:t>
            </a:r>
            <a:r>
              <a:rPr lang="en-US" sz="1800" b="1" dirty="0" err="1">
                <a:solidFill>
                  <a:srgbClr val="0C0BC6"/>
                </a:solidFill>
                <a:latin typeface="Courier New" pitchFamily="49" charset="0"/>
              </a:rPr>
              <a:t>fac</a:t>
            </a:r>
            <a:r>
              <a:rPr lang="en-US" sz="1800" b="1" dirty="0">
                <a:solidFill>
                  <a:srgbClr val="000000"/>
                </a:solidFill>
                <a:latin typeface="Courier New" pitchFamily="49" charset="0"/>
              </a:rPr>
              <a:t>(N):</a:t>
            </a:r>
          </a:p>
          <a:p>
            <a:pPr fontAlgn="base">
              <a:lnSpc>
                <a:spcPct val="90000"/>
              </a:lnSpc>
              <a:spcBef>
                <a:spcPct val="0"/>
              </a:spcBef>
              <a:spcAft>
                <a:spcPct val="0"/>
              </a:spcAft>
            </a:pPr>
            <a:endParaRPr lang="en-US" sz="1800" b="1" dirty="0">
              <a:solidFill>
                <a:srgbClr val="000000"/>
              </a:solidFill>
              <a:latin typeface="Courier New" pitchFamily="49" charset="0"/>
            </a:endParaRPr>
          </a:p>
          <a:p>
            <a:pPr fontAlgn="base">
              <a:lnSpc>
                <a:spcPct val="90000"/>
              </a:lnSpc>
              <a:spcBef>
                <a:spcPct val="0"/>
              </a:spcBef>
              <a:spcAft>
                <a:spcPct val="0"/>
              </a:spcAft>
            </a:pPr>
            <a:r>
              <a:rPr lang="en-US" sz="1800" b="1" dirty="0">
                <a:solidFill>
                  <a:srgbClr val="000000"/>
                </a:solidFill>
                <a:latin typeface="Courier New" pitchFamily="49" charset="0"/>
              </a:rPr>
              <a:t>    </a:t>
            </a:r>
            <a:r>
              <a:rPr lang="en-US" sz="1800" b="1" dirty="0">
                <a:solidFill>
                  <a:srgbClr val="FF6600"/>
                </a:solidFill>
                <a:latin typeface="Courier New" pitchFamily="49" charset="0"/>
              </a:rPr>
              <a:t>if</a:t>
            </a:r>
            <a:r>
              <a:rPr lang="en-US" sz="1800" b="1" dirty="0">
                <a:solidFill>
                  <a:srgbClr val="000000"/>
                </a:solidFill>
                <a:latin typeface="Courier New" pitchFamily="49" charset="0"/>
              </a:rPr>
              <a:t> N &lt;= 1:</a:t>
            </a:r>
          </a:p>
          <a:p>
            <a:pPr fontAlgn="base">
              <a:lnSpc>
                <a:spcPct val="90000"/>
              </a:lnSpc>
              <a:spcBef>
                <a:spcPct val="0"/>
              </a:spcBef>
              <a:spcAft>
                <a:spcPct val="0"/>
              </a:spcAft>
            </a:pPr>
            <a:r>
              <a:rPr lang="en-US" sz="1800" b="1" dirty="0">
                <a:solidFill>
                  <a:srgbClr val="000000"/>
                </a:solidFill>
                <a:latin typeface="Courier New" pitchFamily="49" charset="0"/>
              </a:rPr>
              <a:t>        </a:t>
            </a:r>
            <a:r>
              <a:rPr lang="en-US" sz="1800" b="1" dirty="0">
                <a:solidFill>
                  <a:srgbClr val="FF6600"/>
                </a:solidFill>
                <a:latin typeface="Courier New" pitchFamily="49" charset="0"/>
              </a:rPr>
              <a:t>return</a:t>
            </a:r>
            <a:r>
              <a:rPr lang="en-US" sz="1800" b="1" dirty="0">
                <a:solidFill>
                  <a:srgbClr val="000000"/>
                </a:solidFill>
                <a:latin typeface="Courier New" pitchFamily="49" charset="0"/>
              </a:rPr>
              <a:t> 1</a:t>
            </a:r>
          </a:p>
          <a:p>
            <a:pPr fontAlgn="base">
              <a:lnSpc>
                <a:spcPct val="90000"/>
              </a:lnSpc>
              <a:spcBef>
                <a:spcPct val="0"/>
              </a:spcBef>
              <a:spcAft>
                <a:spcPct val="0"/>
              </a:spcAft>
            </a:pPr>
            <a:endParaRPr lang="en-US" sz="1800" b="1" dirty="0">
              <a:solidFill>
                <a:srgbClr val="000000"/>
              </a:solidFill>
              <a:latin typeface="Courier New" pitchFamily="49" charset="0"/>
            </a:endParaRPr>
          </a:p>
          <a:p>
            <a:pPr fontAlgn="base">
              <a:lnSpc>
                <a:spcPct val="90000"/>
              </a:lnSpc>
              <a:spcBef>
                <a:spcPct val="0"/>
              </a:spcBef>
              <a:spcAft>
                <a:spcPct val="0"/>
              </a:spcAft>
            </a:pPr>
            <a:r>
              <a:rPr lang="en-US" sz="1800" b="1" dirty="0">
                <a:solidFill>
                  <a:srgbClr val="000000"/>
                </a:solidFill>
                <a:latin typeface="Courier New" pitchFamily="49" charset="0"/>
              </a:rPr>
              <a:t>    </a:t>
            </a:r>
            <a:r>
              <a:rPr lang="en-US" sz="1800" b="1" dirty="0">
                <a:solidFill>
                  <a:srgbClr val="FF6600"/>
                </a:solidFill>
                <a:latin typeface="Courier New" pitchFamily="49" charset="0"/>
              </a:rPr>
              <a:t>else</a:t>
            </a:r>
            <a:r>
              <a:rPr lang="en-US" sz="1800" b="1" dirty="0">
                <a:solidFill>
                  <a:srgbClr val="000000"/>
                </a:solidFill>
                <a:latin typeface="Courier New" pitchFamily="49" charset="0"/>
              </a:rPr>
              <a:t>:</a:t>
            </a:r>
          </a:p>
          <a:p>
            <a:pPr fontAlgn="base">
              <a:lnSpc>
                <a:spcPct val="90000"/>
              </a:lnSpc>
              <a:spcBef>
                <a:spcPct val="0"/>
              </a:spcBef>
              <a:spcAft>
                <a:spcPct val="0"/>
              </a:spcAft>
            </a:pPr>
            <a:r>
              <a:rPr lang="en-US" sz="1800" b="1" dirty="0">
                <a:solidFill>
                  <a:srgbClr val="FF6600"/>
                </a:solidFill>
                <a:latin typeface="Courier New" pitchFamily="49" charset="0"/>
              </a:rPr>
              <a:t>        return</a:t>
            </a:r>
            <a:r>
              <a:rPr lang="en-US" sz="1800" b="1" dirty="0">
                <a:solidFill>
                  <a:srgbClr val="000000"/>
                </a:solidFill>
                <a:latin typeface="Courier New" pitchFamily="49" charset="0"/>
              </a:rPr>
              <a:t> N * </a:t>
            </a:r>
            <a:r>
              <a:rPr lang="en-US" sz="1800" b="1" dirty="0" err="1">
                <a:solidFill>
                  <a:srgbClr val="000000"/>
                </a:solidFill>
                <a:latin typeface="Courier New" pitchFamily="49" charset="0"/>
              </a:rPr>
              <a:t>fac</a:t>
            </a:r>
            <a:r>
              <a:rPr lang="en-US" sz="1800" b="1" dirty="0">
                <a:solidFill>
                  <a:srgbClr val="000000"/>
                </a:solidFill>
                <a:latin typeface="Courier New" pitchFamily="49" charset="0"/>
              </a:rPr>
              <a:t>(N-1)</a:t>
            </a:r>
          </a:p>
        </p:txBody>
      </p:sp>
      <p:sp>
        <p:nvSpPr>
          <p:cNvPr id="13" name="Rectangle 12"/>
          <p:cNvSpPr/>
          <p:nvPr/>
        </p:nvSpPr>
        <p:spPr>
          <a:xfrm>
            <a:off x="3048000" y="4053890"/>
            <a:ext cx="2295524" cy="461665"/>
          </a:xfrm>
          <a:prstGeom prst="rect">
            <a:avLst/>
          </a:prstGeom>
        </p:spPr>
        <p:txBody>
          <a:bodyPr wrap="square">
            <a:spAutoFit/>
          </a:bodyPr>
          <a:lstStyle/>
          <a:p>
            <a:pPr eaLnBrk="0" fontAlgn="base" hangingPunct="0">
              <a:spcBef>
                <a:spcPct val="0"/>
              </a:spcBef>
              <a:spcAft>
                <a:spcPct val="0"/>
              </a:spcAft>
            </a:pPr>
            <a:r>
              <a:rPr lang="en-US" sz="2400" b="1" dirty="0">
                <a:solidFill>
                  <a:srgbClr val="FFFFFF">
                    <a:lumMod val="65000"/>
                  </a:srgbClr>
                </a:solidFill>
                <a:latin typeface="Courier New" pitchFamily="49" charset="0"/>
              </a:rPr>
              <a:t>5 *</a:t>
            </a:r>
            <a:endParaRPr lang="en-US" sz="2400" dirty="0">
              <a:solidFill>
                <a:srgbClr val="FFFFFF">
                  <a:lumMod val="65000"/>
                </a:srgbClr>
              </a:solidFill>
            </a:endParaRPr>
          </a:p>
        </p:txBody>
      </p:sp>
      <p:sp>
        <p:nvSpPr>
          <p:cNvPr id="14" name="Rectangle 13"/>
          <p:cNvSpPr/>
          <p:nvPr/>
        </p:nvSpPr>
        <p:spPr>
          <a:xfrm>
            <a:off x="3048000" y="4731224"/>
            <a:ext cx="2295524" cy="461665"/>
          </a:xfrm>
          <a:prstGeom prst="rect">
            <a:avLst/>
          </a:prstGeom>
        </p:spPr>
        <p:txBody>
          <a:bodyPr wrap="square">
            <a:spAutoFit/>
          </a:bodyPr>
          <a:lstStyle/>
          <a:p>
            <a:pPr eaLnBrk="0" fontAlgn="base" hangingPunct="0">
              <a:spcBef>
                <a:spcPct val="0"/>
              </a:spcBef>
              <a:spcAft>
                <a:spcPct val="0"/>
              </a:spcAft>
            </a:pPr>
            <a:r>
              <a:rPr lang="en-US" sz="2400" b="1" dirty="0">
                <a:solidFill>
                  <a:srgbClr val="FFFFFF">
                    <a:lumMod val="65000"/>
                  </a:srgbClr>
                </a:solidFill>
                <a:latin typeface="Courier New" pitchFamily="49" charset="0"/>
              </a:rPr>
              <a:t>5 </a:t>
            </a:r>
            <a:r>
              <a:rPr lang="en-US" sz="2400" b="1" dirty="0">
                <a:solidFill>
                  <a:srgbClr val="FFFFFF">
                    <a:lumMod val="65000"/>
                  </a:srgbClr>
                </a:solidFill>
                <a:latin typeface="Courier New" pitchFamily="49" charset="0"/>
              </a:rPr>
              <a:t>* 4 *</a:t>
            </a:r>
            <a:endParaRPr lang="en-US" sz="2400" dirty="0">
              <a:solidFill>
                <a:srgbClr val="FFFFFF">
                  <a:lumMod val="65000"/>
                </a:srgbClr>
              </a:solidFill>
            </a:endParaRPr>
          </a:p>
        </p:txBody>
      </p:sp>
      <p:sp>
        <p:nvSpPr>
          <p:cNvPr id="15" name="Down Arrow 14"/>
          <p:cNvSpPr/>
          <p:nvPr/>
        </p:nvSpPr>
        <p:spPr bwMode="auto">
          <a:xfrm rot="10800000">
            <a:off x="3178970" y="5126862"/>
            <a:ext cx="762000" cy="990600"/>
          </a:xfrm>
          <a:prstGeom prst="downArrow">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16" name="TextBox 15"/>
          <p:cNvSpPr txBox="1"/>
          <p:nvPr/>
        </p:nvSpPr>
        <p:spPr>
          <a:xfrm>
            <a:off x="2187576" y="5874603"/>
            <a:ext cx="2590800" cy="830997"/>
          </a:xfrm>
          <a:prstGeom prst="rect">
            <a:avLst/>
          </a:prstGeom>
          <a:solidFill>
            <a:schemeClr val="bg1">
              <a:lumMod val="65000"/>
            </a:schemeClr>
          </a:solidFill>
        </p:spPr>
        <p:txBody>
          <a:bodyPr wrap="square" rtlCol="0">
            <a:spAutoFit/>
          </a:bodyPr>
          <a:lstStyle/>
          <a:p>
            <a:pPr algn="ctr" eaLnBrk="0" fontAlgn="base" hangingPunct="0">
              <a:spcBef>
                <a:spcPct val="0"/>
              </a:spcBef>
              <a:spcAft>
                <a:spcPct val="0"/>
              </a:spcAft>
            </a:pPr>
            <a:r>
              <a:rPr lang="en-US" sz="2400" dirty="0">
                <a:solidFill>
                  <a:srgbClr val="FFFFFF">
                    <a:lumMod val="95000"/>
                  </a:srgbClr>
                </a:solidFill>
                <a:latin typeface="Cambria" panose="02040503050406030204" pitchFamily="18" charset="0"/>
              </a:rPr>
              <a:t>More operations waiting…</a:t>
            </a:r>
            <a:endParaRPr lang="en-US" sz="2400" dirty="0">
              <a:solidFill>
                <a:srgbClr val="FFFFFF">
                  <a:lumMod val="95000"/>
                </a:srgbClr>
              </a:solidFill>
              <a:latin typeface="Cambria" panose="02040503050406030204" pitchFamily="18" charset="0"/>
            </a:endParaRPr>
          </a:p>
        </p:txBody>
      </p:sp>
    </p:spTree>
    <p:extLst>
      <p:ext uri="{BB962C8B-B14F-4D97-AF65-F5344CB8AC3E}">
        <p14:creationId xmlns:p14="http://schemas.microsoft.com/office/powerpoint/2010/main" val="387512451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7"/>
          <p:cNvSpPr>
            <a:spLocks noChangeArrowheads="1"/>
          </p:cNvSpPr>
          <p:nvPr/>
        </p:nvSpPr>
        <p:spPr bwMode="auto">
          <a:xfrm>
            <a:off x="3048000" y="26670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2400" b="1">
                <a:solidFill>
                  <a:srgbClr val="333399"/>
                </a:solidFill>
                <a:latin typeface="Courier New" pitchFamily="49" charset="0"/>
              </a:rPr>
              <a:t>fac(5)</a:t>
            </a:r>
          </a:p>
        </p:txBody>
      </p:sp>
      <p:sp>
        <p:nvSpPr>
          <p:cNvPr id="45060" name="Rectangle 8"/>
          <p:cNvSpPr>
            <a:spLocks noChangeArrowheads="1"/>
          </p:cNvSpPr>
          <p:nvPr/>
        </p:nvSpPr>
        <p:spPr bwMode="auto">
          <a:xfrm>
            <a:off x="3046413" y="33528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2400" b="1" dirty="0">
                <a:solidFill>
                  <a:srgbClr val="333399"/>
                </a:solidFill>
                <a:latin typeface="Courier New" pitchFamily="49" charset="0"/>
              </a:rPr>
              <a:t>5 * </a:t>
            </a:r>
            <a:r>
              <a:rPr lang="en-US" sz="2400" b="1" dirty="0" err="1">
                <a:solidFill>
                  <a:srgbClr val="333399"/>
                </a:solidFill>
                <a:latin typeface="Courier New" pitchFamily="49" charset="0"/>
              </a:rPr>
              <a:t>fac</a:t>
            </a:r>
            <a:r>
              <a:rPr lang="en-US" sz="2400" b="1" dirty="0">
                <a:solidFill>
                  <a:srgbClr val="333399"/>
                </a:solidFill>
                <a:latin typeface="Courier New" pitchFamily="49" charset="0"/>
              </a:rPr>
              <a:t>(4)</a:t>
            </a:r>
          </a:p>
        </p:txBody>
      </p:sp>
      <p:sp>
        <p:nvSpPr>
          <p:cNvPr id="45061" name="Rectangle 9"/>
          <p:cNvSpPr>
            <a:spLocks noChangeArrowheads="1"/>
          </p:cNvSpPr>
          <p:nvPr/>
        </p:nvSpPr>
        <p:spPr bwMode="auto">
          <a:xfrm>
            <a:off x="3808413" y="40386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2400" b="1" dirty="0">
                <a:solidFill>
                  <a:srgbClr val="333399"/>
                </a:solidFill>
                <a:latin typeface="Courier New" pitchFamily="49" charset="0"/>
              </a:rPr>
              <a:t>4 * </a:t>
            </a:r>
            <a:r>
              <a:rPr lang="en-US" sz="2400" b="1" dirty="0" err="1">
                <a:solidFill>
                  <a:srgbClr val="333399"/>
                </a:solidFill>
                <a:latin typeface="Courier New" pitchFamily="49" charset="0"/>
              </a:rPr>
              <a:t>fac</a:t>
            </a:r>
            <a:r>
              <a:rPr lang="en-US" sz="2400" b="1" dirty="0">
                <a:solidFill>
                  <a:srgbClr val="333399"/>
                </a:solidFill>
                <a:latin typeface="Courier New" pitchFamily="49" charset="0"/>
              </a:rPr>
              <a:t>(3)</a:t>
            </a:r>
          </a:p>
        </p:txBody>
      </p:sp>
      <p:sp>
        <p:nvSpPr>
          <p:cNvPr id="45062" name="Rectangle 10"/>
          <p:cNvSpPr>
            <a:spLocks noChangeArrowheads="1"/>
          </p:cNvSpPr>
          <p:nvPr/>
        </p:nvSpPr>
        <p:spPr bwMode="auto">
          <a:xfrm>
            <a:off x="4527550" y="4724400"/>
            <a:ext cx="319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2400" b="1">
                <a:solidFill>
                  <a:srgbClr val="333399"/>
                </a:solidFill>
                <a:latin typeface="Courier New" pitchFamily="49" charset="0"/>
              </a:rPr>
              <a:t>3 * fac(2)</a:t>
            </a:r>
          </a:p>
        </p:txBody>
      </p:sp>
      <p:sp>
        <p:nvSpPr>
          <p:cNvPr id="45063" name="Rectangle 11"/>
          <p:cNvSpPr>
            <a:spLocks noChangeArrowheads="1"/>
          </p:cNvSpPr>
          <p:nvPr/>
        </p:nvSpPr>
        <p:spPr bwMode="auto">
          <a:xfrm>
            <a:off x="5257800" y="5410200"/>
            <a:ext cx="319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2400" b="1">
                <a:solidFill>
                  <a:srgbClr val="333399"/>
                </a:solidFill>
                <a:latin typeface="Courier New" pitchFamily="49" charset="0"/>
              </a:rPr>
              <a:t>2 * fac(1)</a:t>
            </a:r>
          </a:p>
        </p:txBody>
      </p:sp>
      <p:sp>
        <p:nvSpPr>
          <p:cNvPr id="45064" name="AutoShape 12"/>
          <p:cNvSpPr>
            <a:spLocks/>
          </p:cNvSpPr>
          <p:nvPr/>
        </p:nvSpPr>
        <p:spPr bwMode="auto">
          <a:xfrm rot="5400000" flipV="1">
            <a:off x="3846513" y="2400300"/>
            <a:ext cx="228600" cy="1676400"/>
          </a:xfrm>
          <a:prstGeom prst="leftBrace">
            <a:avLst>
              <a:gd name="adj1" fmla="val 61111"/>
              <a:gd name="adj2" fmla="val 34125"/>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45065" name="AutoShape 13"/>
          <p:cNvSpPr>
            <a:spLocks/>
          </p:cNvSpPr>
          <p:nvPr/>
        </p:nvSpPr>
        <p:spPr bwMode="auto">
          <a:xfrm rot="5400000" flipV="1">
            <a:off x="4683920" y="3085306"/>
            <a:ext cx="188912" cy="1717675"/>
          </a:xfrm>
          <a:prstGeom prst="leftBrace">
            <a:avLst>
              <a:gd name="adj1" fmla="val 75771"/>
              <a:gd name="adj2" fmla="val 32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45066" name="AutoShape 14"/>
          <p:cNvSpPr>
            <a:spLocks/>
          </p:cNvSpPr>
          <p:nvPr/>
        </p:nvSpPr>
        <p:spPr bwMode="auto">
          <a:xfrm rot="5400000" flipV="1">
            <a:off x="5414170" y="3739356"/>
            <a:ext cx="138112" cy="1679575"/>
          </a:xfrm>
          <a:prstGeom prst="leftBrace">
            <a:avLst>
              <a:gd name="adj1" fmla="val 101341"/>
              <a:gd name="adj2" fmla="val 32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45067" name="AutoShape 15"/>
          <p:cNvSpPr>
            <a:spLocks/>
          </p:cNvSpPr>
          <p:nvPr/>
        </p:nvSpPr>
        <p:spPr bwMode="auto">
          <a:xfrm rot="5400000" flipV="1">
            <a:off x="6111875" y="4437063"/>
            <a:ext cx="204787" cy="1741488"/>
          </a:xfrm>
          <a:prstGeom prst="leftBrace">
            <a:avLst>
              <a:gd name="adj1" fmla="val 70866"/>
              <a:gd name="adj2" fmla="val 32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3" name="Text Box 5"/>
          <p:cNvSpPr txBox="1">
            <a:spLocks noChangeArrowheads="1"/>
          </p:cNvSpPr>
          <p:nvPr/>
        </p:nvSpPr>
        <p:spPr bwMode="auto">
          <a:xfrm>
            <a:off x="6054902" y="228600"/>
            <a:ext cx="2743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3200" dirty="0">
                <a:solidFill>
                  <a:srgbClr val="000000"/>
                </a:solidFill>
                <a:latin typeface="Cambria" pitchFamily="18" charset="0"/>
              </a:rPr>
              <a:t>Behind the curtain…</a:t>
            </a:r>
          </a:p>
        </p:txBody>
      </p:sp>
      <p:sp>
        <p:nvSpPr>
          <p:cNvPr id="14" name="Text Box 6"/>
          <p:cNvSpPr txBox="1">
            <a:spLocks noChangeArrowheads="1"/>
          </p:cNvSpPr>
          <p:nvPr/>
        </p:nvSpPr>
        <p:spPr bwMode="auto">
          <a:xfrm>
            <a:off x="152400" y="231775"/>
            <a:ext cx="4267200" cy="1836738"/>
          </a:xfrm>
          <a:prstGeom prst="rect">
            <a:avLst/>
          </a:prstGeom>
          <a:solidFill>
            <a:schemeClr val="bg1">
              <a:lumMod val="85000"/>
            </a:schemeClr>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lnSpc>
                <a:spcPct val="90000"/>
              </a:lnSpc>
              <a:spcBef>
                <a:spcPct val="0"/>
              </a:spcBef>
              <a:spcAft>
                <a:spcPct val="0"/>
              </a:spcAft>
            </a:pPr>
            <a:r>
              <a:rPr lang="en-US" sz="1800" b="1" dirty="0" err="1">
                <a:solidFill>
                  <a:srgbClr val="FF6600"/>
                </a:solidFill>
                <a:latin typeface="Courier New" pitchFamily="49" charset="0"/>
              </a:rPr>
              <a:t>def</a:t>
            </a:r>
            <a:r>
              <a:rPr lang="en-US" sz="1800" b="1" dirty="0">
                <a:solidFill>
                  <a:srgbClr val="000000"/>
                </a:solidFill>
                <a:latin typeface="Courier New" pitchFamily="49" charset="0"/>
              </a:rPr>
              <a:t> </a:t>
            </a:r>
            <a:r>
              <a:rPr lang="en-US" sz="1800" b="1" dirty="0" err="1">
                <a:solidFill>
                  <a:srgbClr val="0C0BC6"/>
                </a:solidFill>
                <a:latin typeface="Courier New" pitchFamily="49" charset="0"/>
              </a:rPr>
              <a:t>fac</a:t>
            </a:r>
            <a:r>
              <a:rPr lang="en-US" sz="1800" b="1" dirty="0">
                <a:solidFill>
                  <a:srgbClr val="000000"/>
                </a:solidFill>
                <a:latin typeface="Courier New" pitchFamily="49" charset="0"/>
              </a:rPr>
              <a:t>(N):</a:t>
            </a:r>
          </a:p>
          <a:p>
            <a:pPr fontAlgn="base">
              <a:lnSpc>
                <a:spcPct val="90000"/>
              </a:lnSpc>
              <a:spcBef>
                <a:spcPct val="0"/>
              </a:spcBef>
              <a:spcAft>
                <a:spcPct val="0"/>
              </a:spcAft>
            </a:pPr>
            <a:endParaRPr lang="en-US" sz="1800" b="1" dirty="0">
              <a:solidFill>
                <a:srgbClr val="000000"/>
              </a:solidFill>
              <a:latin typeface="Courier New" pitchFamily="49" charset="0"/>
            </a:endParaRPr>
          </a:p>
          <a:p>
            <a:pPr fontAlgn="base">
              <a:lnSpc>
                <a:spcPct val="90000"/>
              </a:lnSpc>
              <a:spcBef>
                <a:spcPct val="0"/>
              </a:spcBef>
              <a:spcAft>
                <a:spcPct val="0"/>
              </a:spcAft>
            </a:pPr>
            <a:r>
              <a:rPr lang="en-US" sz="1800" b="1" dirty="0">
                <a:solidFill>
                  <a:srgbClr val="000000"/>
                </a:solidFill>
                <a:latin typeface="Courier New" pitchFamily="49" charset="0"/>
              </a:rPr>
              <a:t>    </a:t>
            </a:r>
            <a:r>
              <a:rPr lang="en-US" sz="1800" b="1" dirty="0">
                <a:solidFill>
                  <a:srgbClr val="FF6600"/>
                </a:solidFill>
                <a:latin typeface="Courier New" pitchFamily="49" charset="0"/>
              </a:rPr>
              <a:t>if</a:t>
            </a:r>
            <a:r>
              <a:rPr lang="en-US" sz="1800" b="1" dirty="0">
                <a:solidFill>
                  <a:srgbClr val="000000"/>
                </a:solidFill>
                <a:latin typeface="Courier New" pitchFamily="49" charset="0"/>
              </a:rPr>
              <a:t> N &lt;= 1:</a:t>
            </a:r>
          </a:p>
          <a:p>
            <a:pPr fontAlgn="base">
              <a:lnSpc>
                <a:spcPct val="90000"/>
              </a:lnSpc>
              <a:spcBef>
                <a:spcPct val="0"/>
              </a:spcBef>
              <a:spcAft>
                <a:spcPct val="0"/>
              </a:spcAft>
            </a:pPr>
            <a:r>
              <a:rPr lang="en-US" sz="1800" b="1" dirty="0">
                <a:solidFill>
                  <a:srgbClr val="000000"/>
                </a:solidFill>
                <a:latin typeface="Courier New" pitchFamily="49" charset="0"/>
              </a:rPr>
              <a:t>        </a:t>
            </a:r>
            <a:r>
              <a:rPr lang="en-US" sz="1800" b="1" dirty="0">
                <a:solidFill>
                  <a:srgbClr val="FF6600"/>
                </a:solidFill>
                <a:latin typeface="Courier New" pitchFamily="49" charset="0"/>
              </a:rPr>
              <a:t>return</a:t>
            </a:r>
            <a:r>
              <a:rPr lang="en-US" sz="1800" b="1" dirty="0">
                <a:solidFill>
                  <a:srgbClr val="000000"/>
                </a:solidFill>
                <a:latin typeface="Courier New" pitchFamily="49" charset="0"/>
              </a:rPr>
              <a:t> 1</a:t>
            </a:r>
          </a:p>
          <a:p>
            <a:pPr fontAlgn="base">
              <a:lnSpc>
                <a:spcPct val="90000"/>
              </a:lnSpc>
              <a:spcBef>
                <a:spcPct val="0"/>
              </a:spcBef>
              <a:spcAft>
                <a:spcPct val="0"/>
              </a:spcAft>
            </a:pPr>
            <a:endParaRPr lang="en-US" sz="1800" b="1" dirty="0">
              <a:solidFill>
                <a:srgbClr val="000000"/>
              </a:solidFill>
              <a:latin typeface="Courier New" pitchFamily="49" charset="0"/>
            </a:endParaRPr>
          </a:p>
          <a:p>
            <a:pPr fontAlgn="base">
              <a:lnSpc>
                <a:spcPct val="90000"/>
              </a:lnSpc>
              <a:spcBef>
                <a:spcPct val="0"/>
              </a:spcBef>
              <a:spcAft>
                <a:spcPct val="0"/>
              </a:spcAft>
            </a:pPr>
            <a:r>
              <a:rPr lang="en-US" sz="1800" b="1" dirty="0">
                <a:solidFill>
                  <a:srgbClr val="000000"/>
                </a:solidFill>
                <a:latin typeface="Courier New" pitchFamily="49" charset="0"/>
              </a:rPr>
              <a:t>    </a:t>
            </a:r>
            <a:r>
              <a:rPr lang="en-US" sz="1800" b="1" dirty="0">
                <a:solidFill>
                  <a:srgbClr val="FF6600"/>
                </a:solidFill>
                <a:latin typeface="Courier New" pitchFamily="49" charset="0"/>
              </a:rPr>
              <a:t>else</a:t>
            </a:r>
            <a:r>
              <a:rPr lang="en-US" sz="1800" b="1" dirty="0">
                <a:solidFill>
                  <a:srgbClr val="000000"/>
                </a:solidFill>
                <a:latin typeface="Courier New" pitchFamily="49" charset="0"/>
              </a:rPr>
              <a:t>:</a:t>
            </a:r>
          </a:p>
          <a:p>
            <a:pPr fontAlgn="base">
              <a:lnSpc>
                <a:spcPct val="90000"/>
              </a:lnSpc>
              <a:spcBef>
                <a:spcPct val="0"/>
              </a:spcBef>
              <a:spcAft>
                <a:spcPct val="0"/>
              </a:spcAft>
            </a:pPr>
            <a:r>
              <a:rPr lang="en-US" sz="1800" b="1" dirty="0">
                <a:solidFill>
                  <a:srgbClr val="FF6600"/>
                </a:solidFill>
                <a:latin typeface="Courier New" pitchFamily="49" charset="0"/>
              </a:rPr>
              <a:t>        return</a:t>
            </a:r>
            <a:r>
              <a:rPr lang="en-US" sz="1800" b="1" dirty="0">
                <a:solidFill>
                  <a:srgbClr val="000000"/>
                </a:solidFill>
                <a:latin typeface="Courier New" pitchFamily="49" charset="0"/>
              </a:rPr>
              <a:t> N * </a:t>
            </a:r>
            <a:r>
              <a:rPr lang="en-US" sz="1800" b="1" dirty="0" err="1">
                <a:solidFill>
                  <a:srgbClr val="000000"/>
                </a:solidFill>
                <a:latin typeface="Courier New" pitchFamily="49" charset="0"/>
              </a:rPr>
              <a:t>fac</a:t>
            </a:r>
            <a:r>
              <a:rPr lang="en-US" sz="1800" b="1" dirty="0">
                <a:solidFill>
                  <a:srgbClr val="000000"/>
                </a:solidFill>
                <a:latin typeface="Courier New" pitchFamily="49" charset="0"/>
              </a:rPr>
              <a:t>(N-1)</a:t>
            </a:r>
          </a:p>
        </p:txBody>
      </p:sp>
      <p:sp>
        <p:nvSpPr>
          <p:cNvPr id="2" name="Rectangle 1"/>
          <p:cNvSpPr/>
          <p:nvPr/>
        </p:nvSpPr>
        <p:spPr>
          <a:xfrm>
            <a:off x="3048000" y="4053890"/>
            <a:ext cx="2295524" cy="461665"/>
          </a:xfrm>
          <a:prstGeom prst="rect">
            <a:avLst/>
          </a:prstGeom>
        </p:spPr>
        <p:txBody>
          <a:bodyPr wrap="square">
            <a:spAutoFit/>
          </a:bodyPr>
          <a:lstStyle/>
          <a:p>
            <a:pPr eaLnBrk="0" fontAlgn="base" hangingPunct="0">
              <a:spcBef>
                <a:spcPct val="0"/>
              </a:spcBef>
              <a:spcAft>
                <a:spcPct val="0"/>
              </a:spcAft>
            </a:pPr>
            <a:r>
              <a:rPr lang="en-US" sz="2400" b="1" dirty="0">
                <a:solidFill>
                  <a:srgbClr val="FFFFFF">
                    <a:lumMod val="65000"/>
                  </a:srgbClr>
                </a:solidFill>
                <a:latin typeface="Courier New" pitchFamily="49" charset="0"/>
              </a:rPr>
              <a:t>5 *</a:t>
            </a:r>
            <a:endParaRPr lang="en-US" sz="2400" dirty="0">
              <a:solidFill>
                <a:srgbClr val="FFFFFF">
                  <a:lumMod val="65000"/>
                </a:srgbClr>
              </a:solidFill>
            </a:endParaRPr>
          </a:p>
        </p:txBody>
      </p:sp>
      <p:sp>
        <p:nvSpPr>
          <p:cNvPr id="15" name="Rectangle 14"/>
          <p:cNvSpPr/>
          <p:nvPr/>
        </p:nvSpPr>
        <p:spPr>
          <a:xfrm>
            <a:off x="3048000" y="4731224"/>
            <a:ext cx="2295524" cy="461665"/>
          </a:xfrm>
          <a:prstGeom prst="rect">
            <a:avLst/>
          </a:prstGeom>
        </p:spPr>
        <p:txBody>
          <a:bodyPr wrap="square">
            <a:spAutoFit/>
          </a:bodyPr>
          <a:lstStyle/>
          <a:p>
            <a:pPr eaLnBrk="0" fontAlgn="base" hangingPunct="0">
              <a:spcBef>
                <a:spcPct val="0"/>
              </a:spcBef>
              <a:spcAft>
                <a:spcPct val="0"/>
              </a:spcAft>
            </a:pPr>
            <a:r>
              <a:rPr lang="en-US" sz="2400" b="1" dirty="0">
                <a:solidFill>
                  <a:srgbClr val="FFFFFF">
                    <a:lumMod val="65000"/>
                  </a:srgbClr>
                </a:solidFill>
                <a:latin typeface="Courier New" pitchFamily="49" charset="0"/>
              </a:rPr>
              <a:t>5 </a:t>
            </a:r>
            <a:r>
              <a:rPr lang="en-US" sz="2400" b="1" dirty="0">
                <a:solidFill>
                  <a:srgbClr val="FFFFFF">
                    <a:lumMod val="65000"/>
                  </a:srgbClr>
                </a:solidFill>
                <a:latin typeface="Courier New" pitchFamily="49" charset="0"/>
              </a:rPr>
              <a:t>* 4 *</a:t>
            </a:r>
            <a:endParaRPr lang="en-US" sz="2400" dirty="0">
              <a:solidFill>
                <a:srgbClr val="FFFFFF">
                  <a:lumMod val="65000"/>
                </a:srgbClr>
              </a:solidFill>
            </a:endParaRPr>
          </a:p>
        </p:txBody>
      </p:sp>
      <p:sp>
        <p:nvSpPr>
          <p:cNvPr id="16" name="Rectangle 15"/>
          <p:cNvSpPr/>
          <p:nvPr/>
        </p:nvSpPr>
        <p:spPr>
          <a:xfrm>
            <a:off x="3048000" y="5405735"/>
            <a:ext cx="2295524" cy="461665"/>
          </a:xfrm>
          <a:prstGeom prst="rect">
            <a:avLst/>
          </a:prstGeom>
        </p:spPr>
        <p:txBody>
          <a:bodyPr wrap="square">
            <a:spAutoFit/>
          </a:bodyPr>
          <a:lstStyle/>
          <a:p>
            <a:pPr eaLnBrk="0" fontAlgn="base" hangingPunct="0">
              <a:spcBef>
                <a:spcPct val="0"/>
              </a:spcBef>
              <a:spcAft>
                <a:spcPct val="0"/>
              </a:spcAft>
            </a:pPr>
            <a:r>
              <a:rPr lang="en-US" sz="2400" b="1" dirty="0">
                <a:solidFill>
                  <a:srgbClr val="FFFFFF">
                    <a:lumMod val="65000"/>
                  </a:srgbClr>
                </a:solidFill>
                <a:latin typeface="Courier New" pitchFamily="49" charset="0"/>
              </a:rPr>
              <a:t>5 </a:t>
            </a:r>
            <a:r>
              <a:rPr lang="en-US" sz="2400" b="1" dirty="0">
                <a:solidFill>
                  <a:srgbClr val="FFFFFF">
                    <a:lumMod val="65000"/>
                  </a:srgbClr>
                </a:solidFill>
                <a:latin typeface="Courier New" pitchFamily="49" charset="0"/>
              </a:rPr>
              <a:t>* 4 * 3 *</a:t>
            </a:r>
            <a:endParaRPr lang="en-US" sz="2400" dirty="0">
              <a:solidFill>
                <a:srgbClr val="FFFFFF">
                  <a:lumMod val="65000"/>
                </a:srgbClr>
              </a:solidFill>
            </a:endParaRPr>
          </a:p>
        </p:txBody>
      </p:sp>
    </p:spTree>
    <p:extLst>
      <p:ext uri="{BB962C8B-B14F-4D97-AF65-F5344CB8AC3E}">
        <p14:creationId xmlns:p14="http://schemas.microsoft.com/office/powerpoint/2010/main" val="171545762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ounded Rectangle 21"/>
          <p:cNvSpPr>
            <a:spLocks noChangeArrowheads="1"/>
          </p:cNvSpPr>
          <p:nvPr/>
        </p:nvSpPr>
        <p:spPr bwMode="auto">
          <a:xfrm>
            <a:off x="2971800" y="3321050"/>
            <a:ext cx="4724400" cy="533400"/>
          </a:xfrm>
          <a:prstGeom prst="roundRect">
            <a:avLst>
              <a:gd name="adj" fmla="val 16667"/>
            </a:avLst>
          </a:prstGeom>
          <a:solidFill>
            <a:srgbClr val="CCECFF"/>
          </a:solidFill>
          <a:ln>
            <a:noFill/>
          </a:ln>
          <a:extLst/>
        </p:spPr>
        <p:txBody>
          <a:bodyPr/>
          <a:lstStyle/>
          <a:p>
            <a:pPr eaLnBrk="0" fontAlgn="base" hangingPunct="0">
              <a:spcBef>
                <a:spcPct val="0"/>
              </a:spcBef>
              <a:spcAft>
                <a:spcPct val="0"/>
              </a:spcAft>
            </a:pPr>
            <a:endParaRPr lang="en-US" sz="2400">
              <a:solidFill>
                <a:srgbClr val="000000"/>
              </a:solidFill>
            </a:endParaRPr>
          </a:p>
        </p:txBody>
      </p:sp>
      <p:sp>
        <p:nvSpPr>
          <p:cNvPr id="46083" name="Rounded Rectangle 21"/>
          <p:cNvSpPr>
            <a:spLocks noChangeArrowheads="1"/>
          </p:cNvSpPr>
          <p:nvPr/>
        </p:nvSpPr>
        <p:spPr bwMode="auto">
          <a:xfrm>
            <a:off x="2971800" y="3984625"/>
            <a:ext cx="4724400" cy="533400"/>
          </a:xfrm>
          <a:prstGeom prst="roundRect">
            <a:avLst>
              <a:gd name="adj" fmla="val 16667"/>
            </a:avLst>
          </a:prstGeom>
          <a:solidFill>
            <a:srgbClr val="CCECFF"/>
          </a:solidFill>
          <a:ln>
            <a:noFill/>
          </a:ln>
          <a:extLst/>
        </p:spPr>
        <p:txBody>
          <a:bodyPr/>
          <a:lstStyle/>
          <a:p>
            <a:pPr eaLnBrk="0" fontAlgn="base" hangingPunct="0">
              <a:spcBef>
                <a:spcPct val="0"/>
              </a:spcBef>
              <a:spcAft>
                <a:spcPct val="0"/>
              </a:spcAft>
            </a:pPr>
            <a:endParaRPr lang="en-US" sz="2400">
              <a:solidFill>
                <a:srgbClr val="000000"/>
              </a:solidFill>
            </a:endParaRPr>
          </a:p>
        </p:txBody>
      </p:sp>
      <p:sp>
        <p:nvSpPr>
          <p:cNvPr id="46084" name="Rounded Rectangle 21"/>
          <p:cNvSpPr>
            <a:spLocks noChangeArrowheads="1"/>
          </p:cNvSpPr>
          <p:nvPr/>
        </p:nvSpPr>
        <p:spPr bwMode="auto">
          <a:xfrm>
            <a:off x="2971800" y="4681538"/>
            <a:ext cx="4724400" cy="533400"/>
          </a:xfrm>
          <a:prstGeom prst="roundRect">
            <a:avLst>
              <a:gd name="adj" fmla="val 16667"/>
            </a:avLst>
          </a:prstGeom>
          <a:solidFill>
            <a:srgbClr val="CCECFF"/>
          </a:solidFill>
          <a:ln>
            <a:noFill/>
          </a:ln>
          <a:extLst/>
        </p:spPr>
        <p:txBody>
          <a:bodyPr/>
          <a:lstStyle/>
          <a:p>
            <a:pPr eaLnBrk="0" fontAlgn="base" hangingPunct="0">
              <a:spcBef>
                <a:spcPct val="0"/>
              </a:spcBef>
              <a:spcAft>
                <a:spcPct val="0"/>
              </a:spcAft>
            </a:pPr>
            <a:endParaRPr lang="en-US" sz="2400">
              <a:solidFill>
                <a:srgbClr val="000000"/>
              </a:solidFill>
            </a:endParaRPr>
          </a:p>
        </p:txBody>
      </p:sp>
      <p:sp>
        <p:nvSpPr>
          <p:cNvPr id="46085" name="Rounded Rectangle 21"/>
          <p:cNvSpPr>
            <a:spLocks noChangeArrowheads="1"/>
          </p:cNvSpPr>
          <p:nvPr/>
        </p:nvSpPr>
        <p:spPr bwMode="auto">
          <a:xfrm>
            <a:off x="2971800" y="5381625"/>
            <a:ext cx="4724400" cy="533400"/>
          </a:xfrm>
          <a:prstGeom prst="roundRect">
            <a:avLst>
              <a:gd name="adj" fmla="val 16667"/>
            </a:avLst>
          </a:prstGeom>
          <a:solidFill>
            <a:srgbClr val="CCECFF"/>
          </a:solidFill>
          <a:ln>
            <a:noFill/>
          </a:ln>
          <a:extLst/>
        </p:spPr>
        <p:txBody>
          <a:bodyPr/>
          <a:lstStyle/>
          <a:p>
            <a:pPr eaLnBrk="0" fontAlgn="base" hangingPunct="0">
              <a:spcBef>
                <a:spcPct val="0"/>
              </a:spcBef>
              <a:spcAft>
                <a:spcPct val="0"/>
              </a:spcAft>
            </a:pPr>
            <a:endParaRPr lang="en-US" sz="2400">
              <a:solidFill>
                <a:srgbClr val="000000"/>
              </a:solidFill>
            </a:endParaRPr>
          </a:p>
        </p:txBody>
      </p:sp>
      <p:sp>
        <p:nvSpPr>
          <p:cNvPr id="46086" name="Rounded Rectangle 21"/>
          <p:cNvSpPr>
            <a:spLocks noChangeArrowheads="1"/>
          </p:cNvSpPr>
          <p:nvPr/>
        </p:nvSpPr>
        <p:spPr bwMode="auto">
          <a:xfrm>
            <a:off x="2971800" y="2636838"/>
            <a:ext cx="4724400" cy="533400"/>
          </a:xfrm>
          <a:prstGeom prst="roundRect">
            <a:avLst>
              <a:gd name="adj" fmla="val 16667"/>
            </a:avLst>
          </a:prstGeom>
          <a:solidFill>
            <a:srgbClr val="CCECFF"/>
          </a:solidFill>
          <a:ln>
            <a:noFill/>
          </a:ln>
          <a:extLst/>
        </p:spPr>
        <p:txBody>
          <a:bodyPr/>
          <a:lstStyle/>
          <a:p>
            <a:pPr eaLnBrk="0" fontAlgn="base" hangingPunct="0">
              <a:spcBef>
                <a:spcPct val="0"/>
              </a:spcBef>
              <a:spcAft>
                <a:spcPct val="0"/>
              </a:spcAft>
            </a:pPr>
            <a:endParaRPr lang="en-US" sz="2400">
              <a:solidFill>
                <a:srgbClr val="000000"/>
              </a:solidFill>
            </a:endParaRPr>
          </a:p>
        </p:txBody>
      </p:sp>
      <p:sp>
        <p:nvSpPr>
          <p:cNvPr id="46088" name="Rectangle 7"/>
          <p:cNvSpPr>
            <a:spLocks noChangeArrowheads="1"/>
          </p:cNvSpPr>
          <p:nvPr/>
        </p:nvSpPr>
        <p:spPr bwMode="auto">
          <a:xfrm>
            <a:off x="3048000" y="26670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2400" b="1" dirty="0" err="1">
                <a:solidFill>
                  <a:srgbClr val="333399"/>
                </a:solidFill>
                <a:latin typeface="Courier New" pitchFamily="49" charset="0"/>
              </a:rPr>
              <a:t>fac</a:t>
            </a:r>
            <a:r>
              <a:rPr lang="en-US" sz="2400" b="1" dirty="0">
                <a:solidFill>
                  <a:srgbClr val="333399"/>
                </a:solidFill>
                <a:latin typeface="Courier New" pitchFamily="49" charset="0"/>
              </a:rPr>
              <a:t>(5)</a:t>
            </a:r>
          </a:p>
        </p:txBody>
      </p:sp>
      <p:sp>
        <p:nvSpPr>
          <p:cNvPr id="46089" name="Rectangle 8"/>
          <p:cNvSpPr>
            <a:spLocks noChangeArrowheads="1"/>
          </p:cNvSpPr>
          <p:nvPr/>
        </p:nvSpPr>
        <p:spPr bwMode="auto">
          <a:xfrm>
            <a:off x="3046413" y="33528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2400" b="1">
                <a:solidFill>
                  <a:srgbClr val="333399"/>
                </a:solidFill>
                <a:latin typeface="Courier New" pitchFamily="49" charset="0"/>
              </a:rPr>
              <a:t>5 * fac(4)</a:t>
            </a:r>
          </a:p>
        </p:txBody>
      </p:sp>
      <p:sp>
        <p:nvSpPr>
          <p:cNvPr id="46090" name="Rectangle 9"/>
          <p:cNvSpPr>
            <a:spLocks noChangeArrowheads="1"/>
          </p:cNvSpPr>
          <p:nvPr/>
        </p:nvSpPr>
        <p:spPr bwMode="auto">
          <a:xfrm>
            <a:off x="3808413" y="40386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2400" b="1">
                <a:solidFill>
                  <a:srgbClr val="333399"/>
                </a:solidFill>
                <a:latin typeface="Courier New" pitchFamily="49" charset="0"/>
              </a:rPr>
              <a:t>4 * fac(3)</a:t>
            </a:r>
          </a:p>
        </p:txBody>
      </p:sp>
      <p:sp>
        <p:nvSpPr>
          <p:cNvPr id="46091" name="Rectangle 10"/>
          <p:cNvSpPr>
            <a:spLocks noChangeArrowheads="1"/>
          </p:cNvSpPr>
          <p:nvPr/>
        </p:nvSpPr>
        <p:spPr bwMode="auto">
          <a:xfrm>
            <a:off x="4527550" y="4724400"/>
            <a:ext cx="319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2400" b="1">
                <a:solidFill>
                  <a:srgbClr val="333399"/>
                </a:solidFill>
                <a:latin typeface="Courier New" pitchFamily="49" charset="0"/>
              </a:rPr>
              <a:t>3 * fac(2)</a:t>
            </a:r>
          </a:p>
        </p:txBody>
      </p:sp>
      <p:sp>
        <p:nvSpPr>
          <p:cNvPr id="46092" name="Rectangle 11"/>
          <p:cNvSpPr>
            <a:spLocks noChangeArrowheads="1"/>
          </p:cNvSpPr>
          <p:nvPr/>
        </p:nvSpPr>
        <p:spPr bwMode="auto">
          <a:xfrm>
            <a:off x="5257800" y="5410200"/>
            <a:ext cx="319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2400" b="1">
                <a:solidFill>
                  <a:srgbClr val="333399"/>
                </a:solidFill>
                <a:latin typeface="Courier New" pitchFamily="49" charset="0"/>
              </a:rPr>
              <a:t>2 * fac(1)</a:t>
            </a:r>
          </a:p>
        </p:txBody>
      </p:sp>
      <p:sp>
        <p:nvSpPr>
          <p:cNvPr id="46093" name="AutoShape 12"/>
          <p:cNvSpPr>
            <a:spLocks/>
          </p:cNvSpPr>
          <p:nvPr/>
        </p:nvSpPr>
        <p:spPr bwMode="auto">
          <a:xfrm rot="5400000" flipV="1">
            <a:off x="3846513" y="2400300"/>
            <a:ext cx="228600" cy="1676400"/>
          </a:xfrm>
          <a:prstGeom prst="leftBrace">
            <a:avLst>
              <a:gd name="adj1" fmla="val 61111"/>
              <a:gd name="adj2" fmla="val 34125"/>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46094" name="AutoShape 13"/>
          <p:cNvSpPr>
            <a:spLocks/>
          </p:cNvSpPr>
          <p:nvPr/>
        </p:nvSpPr>
        <p:spPr bwMode="auto">
          <a:xfrm rot="5400000" flipV="1">
            <a:off x="4683920" y="3085306"/>
            <a:ext cx="188912" cy="1717675"/>
          </a:xfrm>
          <a:prstGeom prst="leftBrace">
            <a:avLst>
              <a:gd name="adj1" fmla="val 75771"/>
              <a:gd name="adj2" fmla="val 32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46095" name="AutoShape 14"/>
          <p:cNvSpPr>
            <a:spLocks/>
          </p:cNvSpPr>
          <p:nvPr/>
        </p:nvSpPr>
        <p:spPr bwMode="auto">
          <a:xfrm rot="5400000" flipV="1">
            <a:off x="5414170" y="3739356"/>
            <a:ext cx="138112" cy="1679575"/>
          </a:xfrm>
          <a:prstGeom prst="leftBrace">
            <a:avLst>
              <a:gd name="adj1" fmla="val 101341"/>
              <a:gd name="adj2" fmla="val 32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46096" name="AutoShape 15"/>
          <p:cNvSpPr>
            <a:spLocks/>
          </p:cNvSpPr>
          <p:nvPr/>
        </p:nvSpPr>
        <p:spPr bwMode="auto">
          <a:xfrm rot="5400000" flipV="1">
            <a:off x="6111875" y="4437063"/>
            <a:ext cx="204787" cy="1741488"/>
          </a:xfrm>
          <a:prstGeom prst="leftBrace">
            <a:avLst>
              <a:gd name="adj1" fmla="val 70866"/>
              <a:gd name="adj2" fmla="val 32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46097" name="AutoShape 16"/>
          <p:cNvSpPr>
            <a:spLocks/>
          </p:cNvSpPr>
          <p:nvPr/>
        </p:nvSpPr>
        <p:spPr bwMode="auto">
          <a:xfrm rot="5400000" flipV="1">
            <a:off x="6384925" y="5556250"/>
            <a:ext cx="188913" cy="855663"/>
          </a:xfrm>
          <a:prstGeom prst="leftBrace">
            <a:avLst>
              <a:gd name="adj1" fmla="val 37745"/>
              <a:gd name="adj2" fmla="val 45824"/>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46098" name="Rectangle 18"/>
          <p:cNvSpPr>
            <a:spLocks noChangeArrowheads="1"/>
          </p:cNvSpPr>
          <p:nvPr/>
        </p:nvSpPr>
        <p:spPr bwMode="auto">
          <a:xfrm>
            <a:off x="6294438" y="6108700"/>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b="1">
                <a:solidFill>
                  <a:srgbClr val="333399"/>
                </a:solidFill>
                <a:latin typeface="Courier New" pitchFamily="49" charset="0"/>
              </a:rPr>
              <a:t>1</a:t>
            </a:r>
          </a:p>
        </p:txBody>
      </p:sp>
      <p:sp>
        <p:nvSpPr>
          <p:cNvPr id="46099" name="Line 19"/>
          <p:cNvSpPr>
            <a:spLocks noChangeShapeType="1"/>
          </p:cNvSpPr>
          <p:nvPr/>
        </p:nvSpPr>
        <p:spPr bwMode="auto">
          <a:xfrm>
            <a:off x="2720975" y="2820988"/>
            <a:ext cx="22225" cy="3798887"/>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46100" name="Text Box 20"/>
          <p:cNvSpPr txBox="1">
            <a:spLocks noChangeArrowheads="1"/>
          </p:cNvSpPr>
          <p:nvPr/>
        </p:nvSpPr>
        <p:spPr bwMode="auto">
          <a:xfrm>
            <a:off x="481013" y="3065463"/>
            <a:ext cx="2057400" cy="523220"/>
          </a:xfrm>
          <a:prstGeom prst="rect">
            <a:avLst/>
          </a:prstGeom>
          <a:solidFill>
            <a:srgbClr val="CCECFF"/>
          </a:solidFill>
          <a:ln>
            <a:noFill/>
          </a:ln>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2800" dirty="0">
                <a:solidFill>
                  <a:srgbClr val="000000"/>
                </a:solidFill>
                <a:latin typeface="Cambria" pitchFamily="18" charset="0"/>
              </a:rPr>
              <a:t>"The Stack"</a:t>
            </a:r>
          </a:p>
        </p:txBody>
      </p:sp>
      <p:sp>
        <p:nvSpPr>
          <p:cNvPr id="46101" name="Text Box 21"/>
          <p:cNvSpPr txBox="1">
            <a:spLocks noChangeArrowheads="1"/>
          </p:cNvSpPr>
          <p:nvPr/>
        </p:nvSpPr>
        <p:spPr bwMode="auto">
          <a:xfrm>
            <a:off x="609600" y="5105400"/>
            <a:ext cx="1866900" cy="1200329"/>
          </a:xfrm>
          <a:prstGeom prst="rect">
            <a:avLst/>
          </a:prstGeom>
          <a:solidFill>
            <a:srgbClr val="CCECFF"/>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1800" dirty="0" smtClean="0">
                <a:solidFill>
                  <a:srgbClr val="000000"/>
                </a:solidFill>
                <a:latin typeface="Cambria" pitchFamily="18" charset="0"/>
              </a:rPr>
              <a:t>Stack frames hold all </a:t>
            </a:r>
            <a:r>
              <a:rPr lang="en-US" sz="1800" dirty="0">
                <a:solidFill>
                  <a:srgbClr val="000000"/>
                </a:solidFill>
                <a:latin typeface="Cambria" pitchFamily="18" charset="0"/>
              </a:rPr>
              <a:t>of the individual calls to </a:t>
            </a:r>
            <a:r>
              <a:rPr lang="en-US" sz="1800" b="1" dirty="0" err="1">
                <a:solidFill>
                  <a:srgbClr val="000000"/>
                </a:solidFill>
                <a:latin typeface="Cambria" pitchFamily="18" charset="0"/>
              </a:rPr>
              <a:t>fac</a:t>
            </a:r>
            <a:endParaRPr lang="en-US" sz="1800" dirty="0">
              <a:solidFill>
                <a:srgbClr val="000000"/>
              </a:solidFill>
              <a:latin typeface="Cambria" pitchFamily="18" charset="0"/>
            </a:endParaRPr>
          </a:p>
        </p:txBody>
      </p:sp>
      <p:sp>
        <p:nvSpPr>
          <p:cNvPr id="23" name="Text Box 5"/>
          <p:cNvSpPr txBox="1">
            <a:spLocks noChangeArrowheads="1"/>
          </p:cNvSpPr>
          <p:nvPr/>
        </p:nvSpPr>
        <p:spPr bwMode="auto">
          <a:xfrm>
            <a:off x="6054902" y="228600"/>
            <a:ext cx="2743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3200" dirty="0">
                <a:solidFill>
                  <a:srgbClr val="000000"/>
                </a:solidFill>
                <a:latin typeface="Cambria" pitchFamily="18" charset="0"/>
              </a:rPr>
              <a:t>Behind the curtain…</a:t>
            </a:r>
          </a:p>
        </p:txBody>
      </p:sp>
      <p:sp>
        <p:nvSpPr>
          <p:cNvPr id="24" name="Text Box 6"/>
          <p:cNvSpPr txBox="1">
            <a:spLocks noChangeArrowheads="1"/>
          </p:cNvSpPr>
          <p:nvPr/>
        </p:nvSpPr>
        <p:spPr bwMode="auto">
          <a:xfrm>
            <a:off x="152400" y="231775"/>
            <a:ext cx="4267200" cy="1836738"/>
          </a:xfrm>
          <a:prstGeom prst="rect">
            <a:avLst/>
          </a:prstGeom>
          <a:solidFill>
            <a:schemeClr val="bg1">
              <a:lumMod val="85000"/>
            </a:schemeClr>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lnSpc>
                <a:spcPct val="90000"/>
              </a:lnSpc>
              <a:spcBef>
                <a:spcPct val="0"/>
              </a:spcBef>
              <a:spcAft>
                <a:spcPct val="0"/>
              </a:spcAft>
            </a:pPr>
            <a:r>
              <a:rPr lang="en-US" sz="1800" b="1" dirty="0" err="1">
                <a:solidFill>
                  <a:srgbClr val="FF6600"/>
                </a:solidFill>
                <a:latin typeface="Courier New" pitchFamily="49" charset="0"/>
              </a:rPr>
              <a:t>def</a:t>
            </a:r>
            <a:r>
              <a:rPr lang="en-US" sz="1800" b="1" dirty="0">
                <a:solidFill>
                  <a:srgbClr val="000000"/>
                </a:solidFill>
                <a:latin typeface="Courier New" pitchFamily="49" charset="0"/>
              </a:rPr>
              <a:t> </a:t>
            </a:r>
            <a:r>
              <a:rPr lang="en-US" sz="1800" b="1" dirty="0" err="1">
                <a:solidFill>
                  <a:srgbClr val="0C0BC6"/>
                </a:solidFill>
                <a:latin typeface="Courier New" pitchFamily="49" charset="0"/>
              </a:rPr>
              <a:t>fac</a:t>
            </a:r>
            <a:r>
              <a:rPr lang="en-US" sz="1800" b="1" dirty="0">
                <a:solidFill>
                  <a:srgbClr val="000000"/>
                </a:solidFill>
                <a:latin typeface="Courier New" pitchFamily="49" charset="0"/>
              </a:rPr>
              <a:t>(N):</a:t>
            </a:r>
          </a:p>
          <a:p>
            <a:pPr fontAlgn="base">
              <a:lnSpc>
                <a:spcPct val="90000"/>
              </a:lnSpc>
              <a:spcBef>
                <a:spcPct val="0"/>
              </a:spcBef>
              <a:spcAft>
                <a:spcPct val="0"/>
              </a:spcAft>
            </a:pPr>
            <a:endParaRPr lang="en-US" sz="1800" b="1" dirty="0">
              <a:solidFill>
                <a:srgbClr val="000000"/>
              </a:solidFill>
              <a:latin typeface="Courier New" pitchFamily="49" charset="0"/>
            </a:endParaRPr>
          </a:p>
          <a:p>
            <a:pPr fontAlgn="base">
              <a:lnSpc>
                <a:spcPct val="90000"/>
              </a:lnSpc>
              <a:spcBef>
                <a:spcPct val="0"/>
              </a:spcBef>
              <a:spcAft>
                <a:spcPct val="0"/>
              </a:spcAft>
            </a:pPr>
            <a:r>
              <a:rPr lang="en-US" sz="1800" b="1" dirty="0">
                <a:solidFill>
                  <a:srgbClr val="000000"/>
                </a:solidFill>
                <a:latin typeface="Courier New" pitchFamily="49" charset="0"/>
              </a:rPr>
              <a:t>    </a:t>
            </a:r>
            <a:r>
              <a:rPr lang="en-US" sz="1800" b="1" dirty="0">
                <a:solidFill>
                  <a:srgbClr val="FF6600"/>
                </a:solidFill>
                <a:latin typeface="Courier New" pitchFamily="49" charset="0"/>
              </a:rPr>
              <a:t>if</a:t>
            </a:r>
            <a:r>
              <a:rPr lang="en-US" sz="1800" b="1" dirty="0">
                <a:solidFill>
                  <a:srgbClr val="000000"/>
                </a:solidFill>
                <a:latin typeface="Courier New" pitchFamily="49" charset="0"/>
              </a:rPr>
              <a:t> N &lt;= 1:</a:t>
            </a:r>
          </a:p>
          <a:p>
            <a:pPr fontAlgn="base">
              <a:lnSpc>
                <a:spcPct val="90000"/>
              </a:lnSpc>
              <a:spcBef>
                <a:spcPct val="0"/>
              </a:spcBef>
              <a:spcAft>
                <a:spcPct val="0"/>
              </a:spcAft>
            </a:pPr>
            <a:r>
              <a:rPr lang="en-US" sz="1800" b="1" dirty="0">
                <a:solidFill>
                  <a:srgbClr val="000000"/>
                </a:solidFill>
                <a:latin typeface="Courier New" pitchFamily="49" charset="0"/>
              </a:rPr>
              <a:t>        </a:t>
            </a:r>
            <a:r>
              <a:rPr lang="en-US" sz="1800" b="1" dirty="0">
                <a:solidFill>
                  <a:srgbClr val="FF6600"/>
                </a:solidFill>
                <a:latin typeface="Courier New" pitchFamily="49" charset="0"/>
              </a:rPr>
              <a:t>return</a:t>
            </a:r>
            <a:r>
              <a:rPr lang="en-US" sz="1800" b="1" dirty="0">
                <a:solidFill>
                  <a:srgbClr val="000000"/>
                </a:solidFill>
                <a:latin typeface="Courier New" pitchFamily="49" charset="0"/>
              </a:rPr>
              <a:t> 1</a:t>
            </a:r>
          </a:p>
          <a:p>
            <a:pPr fontAlgn="base">
              <a:lnSpc>
                <a:spcPct val="90000"/>
              </a:lnSpc>
              <a:spcBef>
                <a:spcPct val="0"/>
              </a:spcBef>
              <a:spcAft>
                <a:spcPct val="0"/>
              </a:spcAft>
            </a:pPr>
            <a:endParaRPr lang="en-US" sz="1800" b="1" dirty="0">
              <a:solidFill>
                <a:srgbClr val="000000"/>
              </a:solidFill>
              <a:latin typeface="Courier New" pitchFamily="49" charset="0"/>
            </a:endParaRPr>
          </a:p>
          <a:p>
            <a:pPr fontAlgn="base">
              <a:lnSpc>
                <a:spcPct val="90000"/>
              </a:lnSpc>
              <a:spcBef>
                <a:spcPct val="0"/>
              </a:spcBef>
              <a:spcAft>
                <a:spcPct val="0"/>
              </a:spcAft>
            </a:pPr>
            <a:r>
              <a:rPr lang="en-US" sz="1800" b="1" dirty="0">
                <a:solidFill>
                  <a:srgbClr val="000000"/>
                </a:solidFill>
                <a:latin typeface="Courier New" pitchFamily="49" charset="0"/>
              </a:rPr>
              <a:t>    </a:t>
            </a:r>
            <a:r>
              <a:rPr lang="en-US" sz="1800" b="1" dirty="0">
                <a:solidFill>
                  <a:srgbClr val="FF6600"/>
                </a:solidFill>
                <a:latin typeface="Courier New" pitchFamily="49" charset="0"/>
              </a:rPr>
              <a:t>else</a:t>
            </a:r>
            <a:r>
              <a:rPr lang="en-US" sz="1800" b="1" dirty="0">
                <a:solidFill>
                  <a:srgbClr val="000000"/>
                </a:solidFill>
                <a:latin typeface="Courier New" pitchFamily="49" charset="0"/>
              </a:rPr>
              <a:t>:</a:t>
            </a:r>
          </a:p>
          <a:p>
            <a:pPr fontAlgn="base">
              <a:lnSpc>
                <a:spcPct val="90000"/>
              </a:lnSpc>
              <a:spcBef>
                <a:spcPct val="0"/>
              </a:spcBef>
              <a:spcAft>
                <a:spcPct val="0"/>
              </a:spcAft>
            </a:pPr>
            <a:r>
              <a:rPr lang="en-US" sz="1800" b="1" dirty="0">
                <a:solidFill>
                  <a:srgbClr val="FF6600"/>
                </a:solidFill>
                <a:latin typeface="Courier New" pitchFamily="49" charset="0"/>
              </a:rPr>
              <a:t>        return</a:t>
            </a:r>
            <a:r>
              <a:rPr lang="en-US" sz="1800" b="1" dirty="0">
                <a:solidFill>
                  <a:srgbClr val="000000"/>
                </a:solidFill>
                <a:latin typeface="Courier New" pitchFamily="49" charset="0"/>
              </a:rPr>
              <a:t> N * </a:t>
            </a:r>
            <a:r>
              <a:rPr lang="en-US" sz="1800" b="1" dirty="0" err="1">
                <a:solidFill>
                  <a:srgbClr val="000000"/>
                </a:solidFill>
                <a:latin typeface="Courier New" pitchFamily="49" charset="0"/>
              </a:rPr>
              <a:t>fac</a:t>
            </a:r>
            <a:r>
              <a:rPr lang="en-US" sz="1800" b="1" dirty="0">
                <a:solidFill>
                  <a:srgbClr val="000000"/>
                </a:solidFill>
                <a:latin typeface="Courier New" pitchFamily="49" charset="0"/>
              </a:rPr>
              <a:t>(N-1)</a:t>
            </a:r>
          </a:p>
        </p:txBody>
      </p:sp>
      <p:sp>
        <p:nvSpPr>
          <p:cNvPr id="2" name="Rectangle 1"/>
          <p:cNvSpPr/>
          <p:nvPr/>
        </p:nvSpPr>
        <p:spPr>
          <a:xfrm>
            <a:off x="7780584" y="2746023"/>
            <a:ext cx="598241" cy="369332"/>
          </a:xfrm>
          <a:prstGeom prst="rect">
            <a:avLst/>
          </a:prstGeom>
        </p:spPr>
        <p:txBody>
          <a:bodyPr wrap="none">
            <a:spAutoFit/>
          </a:bodyPr>
          <a:lstStyle/>
          <a:p>
            <a:pPr eaLnBrk="0" fontAlgn="base" hangingPunct="0">
              <a:spcBef>
                <a:spcPct val="0"/>
              </a:spcBef>
              <a:spcAft>
                <a:spcPct val="0"/>
              </a:spcAft>
            </a:pPr>
            <a:r>
              <a:rPr lang="en-US" b="1" dirty="0">
                <a:solidFill>
                  <a:srgbClr val="000000"/>
                </a:solidFill>
                <a:latin typeface="Courier New" pitchFamily="49" charset="0"/>
              </a:rPr>
              <a:t>N=5</a:t>
            </a:r>
            <a:endParaRPr lang="en-US" dirty="0">
              <a:solidFill>
                <a:srgbClr val="000000"/>
              </a:solidFill>
            </a:endParaRPr>
          </a:p>
        </p:txBody>
      </p:sp>
      <p:sp>
        <p:nvSpPr>
          <p:cNvPr id="25" name="Rectangle 24"/>
          <p:cNvSpPr/>
          <p:nvPr/>
        </p:nvSpPr>
        <p:spPr>
          <a:xfrm>
            <a:off x="7783759" y="3432202"/>
            <a:ext cx="598241" cy="369332"/>
          </a:xfrm>
          <a:prstGeom prst="rect">
            <a:avLst/>
          </a:prstGeom>
        </p:spPr>
        <p:txBody>
          <a:bodyPr wrap="none">
            <a:spAutoFit/>
          </a:bodyPr>
          <a:lstStyle/>
          <a:p>
            <a:pPr eaLnBrk="0" fontAlgn="base" hangingPunct="0">
              <a:spcBef>
                <a:spcPct val="0"/>
              </a:spcBef>
              <a:spcAft>
                <a:spcPct val="0"/>
              </a:spcAft>
            </a:pPr>
            <a:r>
              <a:rPr lang="en-US" b="1" dirty="0">
                <a:solidFill>
                  <a:srgbClr val="000000"/>
                </a:solidFill>
                <a:latin typeface="Courier New" pitchFamily="49" charset="0"/>
              </a:rPr>
              <a:t>N=4</a:t>
            </a:r>
            <a:endParaRPr lang="en-US" dirty="0">
              <a:solidFill>
                <a:srgbClr val="000000"/>
              </a:solidFill>
            </a:endParaRPr>
          </a:p>
        </p:txBody>
      </p:sp>
      <p:sp>
        <p:nvSpPr>
          <p:cNvPr id="26" name="Rectangle 25"/>
          <p:cNvSpPr/>
          <p:nvPr/>
        </p:nvSpPr>
        <p:spPr>
          <a:xfrm>
            <a:off x="7783759" y="4061557"/>
            <a:ext cx="598241" cy="369332"/>
          </a:xfrm>
          <a:prstGeom prst="rect">
            <a:avLst/>
          </a:prstGeom>
        </p:spPr>
        <p:txBody>
          <a:bodyPr wrap="none">
            <a:spAutoFit/>
          </a:bodyPr>
          <a:lstStyle/>
          <a:p>
            <a:pPr eaLnBrk="0" fontAlgn="base" hangingPunct="0">
              <a:spcBef>
                <a:spcPct val="0"/>
              </a:spcBef>
              <a:spcAft>
                <a:spcPct val="0"/>
              </a:spcAft>
            </a:pPr>
            <a:r>
              <a:rPr lang="en-US" b="1" dirty="0">
                <a:solidFill>
                  <a:srgbClr val="000000"/>
                </a:solidFill>
                <a:latin typeface="Courier New" pitchFamily="49" charset="0"/>
              </a:rPr>
              <a:t>N=3</a:t>
            </a:r>
            <a:endParaRPr lang="en-US" dirty="0">
              <a:solidFill>
                <a:srgbClr val="000000"/>
              </a:solidFill>
            </a:endParaRPr>
          </a:p>
        </p:txBody>
      </p:sp>
      <p:sp>
        <p:nvSpPr>
          <p:cNvPr id="27" name="Rectangle 26"/>
          <p:cNvSpPr/>
          <p:nvPr/>
        </p:nvSpPr>
        <p:spPr>
          <a:xfrm>
            <a:off x="7783759" y="4736068"/>
            <a:ext cx="598241" cy="369332"/>
          </a:xfrm>
          <a:prstGeom prst="rect">
            <a:avLst/>
          </a:prstGeom>
        </p:spPr>
        <p:txBody>
          <a:bodyPr wrap="none">
            <a:spAutoFit/>
          </a:bodyPr>
          <a:lstStyle/>
          <a:p>
            <a:pPr eaLnBrk="0" fontAlgn="base" hangingPunct="0">
              <a:spcBef>
                <a:spcPct val="0"/>
              </a:spcBef>
              <a:spcAft>
                <a:spcPct val="0"/>
              </a:spcAft>
            </a:pPr>
            <a:r>
              <a:rPr lang="en-US" b="1" dirty="0">
                <a:solidFill>
                  <a:srgbClr val="000000"/>
                </a:solidFill>
                <a:latin typeface="Courier New" pitchFamily="49" charset="0"/>
              </a:rPr>
              <a:t>N=2</a:t>
            </a:r>
            <a:endParaRPr lang="en-US" dirty="0">
              <a:solidFill>
                <a:srgbClr val="000000"/>
              </a:solidFill>
            </a:endParaRPr>
          </a:p>
        </p:txBody>
      </p:sp>
      <p:sp>
        <p:nvSpPr>
          <p:cNvPr id="28" name="Rectangle 27"/>
          <p:cNvSpPr/>
          <p:nvPr/>
        </p:nvSpPr>
        <p:spPr>
          <a:xfrm>
            <a:off x="7783759" y="5455356"/>
            <a:ext cx="598241" cy="369332"/>
          </a:xfrm>
          <a:prstGeom prst="rect">
            <a:avLst/>
          </a:prstGeom>
        </p:spPr>
        <p:txBody>
          <a:bodyPr wrap="none">
            <a:spAutoFit/>
          </a:bodyPr>
          <a:lstStyle/>
          <a:p>
            <a:pPr eaLnBrk="0" fontAlgn="base" hangingPunct="0">
              <a:spcBef>
                <a:spcPct val="0"/>
              </a:spcBef>
              <a:spcAft>
                <a:spcPct val="0"/>
              </a:spcAft>
            </a:pPr>
            <a:r>
              <a:rPr lang="en-US" b="1" dirty="0">
                <a:solidFill>
                  <a:srgbClr val="000000"/>
                </a:solidFill>
                <a:latin typeface="Courier New" pitchFamily="49" charset="0"/>
              </a:rPr>
              <a:t>N=1</a:t>
            </a:r>
            <a:endParaRPr lang="en-US" dirty="0">
              <a:solidFill>
                <a:srgbClr val="000000"/>
              </a:solidFill>
            </a:endParaRPr>
          </a:p>
        </p:txBody>
      </p:sp>
      <p:sp>
        <p:nvSpPr>
          <p:cNvPr id="3" name="Rectangle 2"/>
          <p:cNvSpPr/>
          <p:nvPr/>
        </p:nvSpPr>
        <p:spPr>
          <a:xfrm rot="20963503">
            <a:off x="7392714" y="5906404"/>
            <a:ext cx="1671661" cy="523220"/>
          </a:xfrm>
          <a:prstGeom prst="rect">
            <a:avLst/>
          </a:prstGeom>
        </p:spPr>
        <p:txBody>
          <a:bodyPr wrap="square">
            <a:spAutoFit/>
          </a:bodyPr>
          <a:lstStyle/>
          <a:p>
            <a:pPr algn="ctr" eaLnBrk="0" fontAlgn="base" hangingPunct="0">
              <a:spcBef>
                <a:spcPct val="0"/>
              </a:spcBef>
              <a:spcAft>
                <a:spcPct val="0"/>
              </a:spcAft>
            </a:pPr>
            <a:r>
              <a:rPr lang="en-US" sz="1400" dirty="0">
                <a:solidFill>
                  <a:srgbClr val="000000"/>
                </a:solidFill>
                <a:latin typeface="Cambria" pitchFamily="18" charset="0"/>
              </a:rPr>
              <a:t>5 different N's are living in memory…</a:t>
            </a:r>
            <a:endParaRPr lang="en-US" sz="1400" dirty="0">
              <a:solidFill>
                <a:srgbClr val="000000"/>
              </a:solidFill>
            </a:endParaRPr>
          </a:p>
        </p:txBody>
      </p:sp>
      <p:sp>
        <p:nvSpPr>
          <p:cNvPr id="29" name="Rectangle 28"/>
          <p:cNvSpPr/>
          <p:nvPr/>
        </p:nvSpPr>
        <p:spPr>
          <a:xfrm>
            <a:off x="3048000" y="4053890"/>
            <a:ext cx="2295524" cy="461665"/>
          </a:xfrm>
          <a:prstGeom prst="rect">
            <a:avLst/>
          </a:prstGeom>
        </p:spPr>
        <p:txBody>
          <a:bodyPr wrap="square">
            <a:spAutoFit/>
          </a:bodyPr>
          <a:lstStyle/>
          <a:p>
            <a:pPr eaLnBrk="0" fontAlgn="base" hangingPunct="0">
              <a:spcBef>
                <a:spcPct val="0"/>
              </a:spcBef>
              <a:spcAft>
                <a:spcPct val="0"/>
              </a:spcAft>
            </a:pPr>
            <a:r>
              <a:rPr lang="en-US" sz="2400" b="1" dirty="0">
                <a:solidFill>
                  <a:srgbClr val="FFFFFF">
                    <a:lumMod val="65000"/>
                  </a:srgbClr>
                </a:solidFill>
                <a:latin typeface="Courier New" pitchFamily="49" charset="0"/>
              </a:rPr>
              <a:t>5 *</a:t>
            </a:r>
            <a:endParaRPr lang="en-US" sz="2400" dirty="0">
              <a:solidFill>
                <a:srgbClr val="FFFFFF">
                  <a:lumMod val="65000"/>
                </a:srgbClr>
              </a:solidFill>
            </a:endParaRPr>
          </a:p>
        </p:txBody>
      </p:sp>
      <p:sp>
        <p:nvSpPr>
          <p:cNvPr id="30" name="Rectangle 29"/>
          <p:cNvSpPr/>
          <p:nvPr/>
        </p:nvSpPr>
        <p:spPr>
          <a:xfrm>
            <a:off x="3048000" y="4731224"/>
            <a:ext cx="2295524" cy="461665"/>
          </a:xfrm>
          <a:prstGeom prst="rect">
            <a:avLst/>
          </a:prstGeom>
        </p:spPr>
        <p:txBody>
          <a:bodyPr wrap="square">
            <a:spAutoFit/>
          </a:bodyPr>
          <a:lstStyle/>
          <a:p>
            <a:pPr eaLnBrk="0" fontAlgn="base" hangingPunct="0">
              <a:spcBef>
                <a:spcPct val="0"/>
              </a:spcBef>
              <a:spcAft>
                <a:spcPct val="0"/>
              </a:spcAft>
            </a:pPr>
            <a:r>
              <a:rPr lang="en-US" sz="2400" b="1" dirty="0">
                <a:solidFill>
                  <a:srgbClr val="FFFFFF">
                    <a:lumMod val="65000"/>
                  </a:srgbClr>
                </a:solidFill>
                <a:latin typeface="Courier New" pitchFamily="49" charset="0"/>
              </a:rPr>
              <a:t>5 </a:t>
            </a:r>
            <a:r>
              <a:rPr lang="en-US" sz="2400" b="1" dirty="0">
                <a:solidFill>
                  <a:srgbClr val="FFFFFF">
                    <a:lumMod val="65000"/>
                  </a:srgbClr>
                </a:solidFill>
                <a:latin typeface="Courier New" pitchFamily="49" charset="0"/>
              </a:rPr>
              <a:t>* 4 *</a:t>
            </a:r>
            <a:endParaRPr lang="en-US" sz="2400" dirty="0">
              <a:solidFill>
                <a:srgbClr val="FFFFFF">
                  <a:lumMod val="65000"/>
                </a:srgbClr>
              </a:solidFill>
            </a:endParaRPr>
          </a:p>
        </p:txBody>
      </p:sp>
      <p:sp>
        <p:nvSpPr>
          <p:cNvPr id="31" name="Rectangle 30"/>
          <p:cNvSpPr/>
          <p:nvPr/>
        </p:nvSpPr>
        <p:spPr>
          <a:xfrm>
            <a:off x="3048000" y="5405735"/>
            <a:ext cx="2295524" cy="461665"/>
          </a:xfrm>
          <a:prstGeom prst="rect">
            <a:avLst/>
          </a:prstGeom>
        </p:spPr>
        <p:txBody>
          <a:bodyPr wrap="square">
            <a:spAutoFit/>
          </a:bodyPr>
          <a:lstStyle/>
          <a:p>
            <a:pPr eaLnBrk="0" fontAlgn="base" hangingPunct="0">
              <a:spcBef>
                <a:spcPct val="0"/>
              </a:spcBef>
              <a:spcAft>
                <a:spcPct val="0"/>
              </a:spcAft>
            </a:pPr>
            <a:r>
              <a:rPr lang="en-US" sz="2400" b="1" dirty="0">
                <a:solidFill>
                  <a:srgbClr val="FFFFFF">
                    <a:lumMod val="65000"/>
                  </a:srgbClr>
                </a:solidFill>
                <a:latin typeface="Courier New" pitchFamily="49" charset="0"/>
              </a:rPr>
              <a:t>5 </a:t>
            </a:r>
            <a:r>
              <a:rPr lang="en-US" sz="2400" b="1" dirty="0">
                <a:solidFill>
                  <a:srgbClr val="FFFFFF">
                    <a:lumMod val="65000"/>
                  </a:srgbClr>
                </a:solidFill>
                <a:latin typeface="Courier New" pitchFamily="49" charset="0"/>
              </a:rPr>
              <a:t>* 4 * 3 *</a:t>
            </a:r>
            <a:endParaRPr lang="en-US" sz="2400" dirty="0">
              <a:solidFill>
                <a:srgbClr val="FFFFFF">
                  <a:lumMod val="65000"/>
                </a:srgbClr>
              </a:solidFill>
            </a:endParaRPr>
          </a:p>
        </p:txBody>
      </p:sp>
      <p:sp>
        <p:nvSpPr>
          <p:cNvPr id="32" name="Rectangle 31"/>
          <p:cNvSpPr/>
          <p:nvPr/>
        </p:nvSpPr>
        <p:spPr>
          <a:xfrm>
            <a:off x="3048000" y="6110112"/>
            <a:ext cx="3246438" cy="461665"/>
          </a:xfrm>
          <a:prstGeom prst="rect">
            <a:avLst/>
          </a:prstGeom>
        </p:spPr>
        <p:txBody>
          <a:bodyPr wrap="square">
            <a:spAutoFit/>
          </a:bodyPr>
          <a:lstStyle/>
          <a:p>
            <a:pPr eaLnBrk="0" fontAlgn="base" hangingPunct="0">
              <a:spcBef>
                <a:spcPct val="0"/>
              </a:spcBef>
              <a:spcAft>
                <a:spcPct val="0"/>
              </a:spcAft>
            </a:pPr>
            <a:r>
              <a:rPr lang="en-US" sz="2400" b="1" dirty="0">
                <a:solidFill>
                  <a:srgbClr val="FFFFFF">
                    <a:lumMod val="65000"/>
                  </a:srgbClr>
                </a:solidFill>
                <a:latin typeface="Courier New" pitchFamily="49" charset="0"/>
              </a:rPr>
              <a:t>5 </a:t>
            </a:r>
            <a:r>
              <a:rPr lang="en-US" sz="2400" b="1" dirty="0">
                <a:solidFill>
                  <a:srgbClr val="FFFFFF">
                    <a:lumMod val="65000"/>
                  </a:srgbClr>
                </a:solidFill>
                <a:latin typeface="Courier New" pitchFamily="49" charset="0"/>
              </a:rPr>
              <a:t>* 4 * 3 * 2 * </a:t>
            </a:r>
            <a:endParaRPr lang="en-US" sz="2400" dirty="0">
              <a:solidFill>
                <a:srgbClr val="FFFFFF">
                  <a:lumMod val="65000"/>
                </a:srgbClr>
              </a:solidFill>
            </a:endParaRPr>
          </a:p>
        </p:txBody>
      </p:sp>
    </p:spTree>
    <p:extLst>
      <p:ext uri="{BB962C8B-B14F-4D97-AF65-F5344CB8AC3E}">
        <p14:creationId xmlns:p14="http://schemas.microsoft.com/office/powerpoint/2010/main" val="73831758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7"/>
          <p:cNvSpPr>
            <a:spLocks noChangeArrowheads="1"/>
          </p:cNvSpPr>
          <p:nvPr/>
        </p:nvSpPr>
        <p:spPr bwMode="auto">
          <a:xfrm>
            <a:off x="3048000" y="26670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2400" b="1">
                <a:solidFill>
                  <a:srgbClr val="333399"/>
                </a:solidFill>
                <a:latin typeface="Courier New" pitchFamily="49" charset="0"/>
              </a:rPr>
              <a:t>fac(5)</a:t>
            </a:r>
          </a:p>
        </p:txBody>
      </p:sp>
      <p:sp>
        <p:nvSpPr>
          <p:cNvPr id="47108" name="Rectangle 8"/>
          <p:cNvSpPr>
            <a:spLocks noChangeArrowheads="1"/>
          </p:cNvSpPr>
          <p:nvPr/>
        </p:nvSpPr>
        <p:spPr bwMode="auto">
          <a:xfrm>
            <a:off x="3046413" y="33528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2400" b="1">
                <a:solidFill>
                  <a:srgbClr val="333399"/>
                </a:solidFill>
                <a:latin typeface="Courier New" pitchFamily="49" charset="0"/>
              </a:rPr>
              <a:t>5 * fac(4)</a:t>
            </a:r>
          </a:p>
        </p:txBody>
      </p:sp>
      <p:sp>
        <p:nvSpPr>
          <p:cNvPr id="47109" name="Rectangle 9"/>
          <p:cNvSpPr>
            <a:spLocks noChangeArrowheads="1"/>
          </p:cNvSpPr>
          <p:nvPr/>
        </p:nvSpPr>
        <p:spPr bwMode="auto">
          <a:xfrm>
            <a:off x="3808413" y="40386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2400" b="1">
                <a:solidFill>
                  <a:srgbClr val="333399"/>
                </a:solidFill>
                <a:latin typeface="Courier New" pitchFamily="49" charset="0"/>
              </a:rPr>
              <a:t>4 * fac(3)</a:t>
            </a:r>
          </a:p>
        </p:txBody>
      </p:sp>
      <p:sp>
        <p:nvSpPr>
          <p:cNvPr id="47110" name="Rectangle 10"/>
          <p:cNvSpPr>
            <a:spLocks noChangeArrowheads="1"/>
          </p:cNvSpPr>
          <p:nvPr/>
        </p:nvSpPr>
        <p:spPr bwMode="auto">
          <a:xfrm>
            <a:off x="4527550" y="4724400"/>
            <a:ext cx="319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2400" b="1">
                <a:solidFill>
                  <a:srgbClr val="333399"/>
                </a:solidFill>
                <a:latin typeface="Courier New" pitchFamily="49" charset="0"/>
              </a:rPr>
              <a:t>3 * fac(2)</a:t>
            </a:r>
          </a:p>
        </p:txBody>
      </p:sp>
      <p:sp>
        <p:nvSpPr>
          <p:cNvPr id="47111" name="Rectangle 11"/>
          <p:cNvSpPr>
            <a:spLocks noChangeArrowheads="1"/>
          </p:cNvSpPr>
          <p:nvPr/>
        </p:nvSpPr>
        <p:spPr bwMode="auto">
          <a:xfrm>
            <a:off x="5257800" y="5410200"/>
            <a:ext cx="319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2400" b="1">
                <a:solidFill>
                  <a:srgbClr val="333399"/>
                </a:solidFill>
                <a:latin typeface="Courier New" pitchFamily="49" charset="0"/>
              </a:rPr>
              <a:t>2 *   1</a:t>
            </a:r>
          </a:p>
        </p:txBody>
      </p:sp>
      <p:sp>
        <p:nvSpPr>
          <p:cNvPr id="47112" name="AutoShape 12"/>
          <p:cNvSpPr>
            <a:spLocks/>
          </p:cNvSpPr>
          <p:nvPr/>
        </p:nvSpPr>
        <p:spPr bwMode="auto">
          <a:xfrm rot="5400000" flipV="1">
            <a:off x="3846513" y="2400300"/>
            <a:ext cx="228600" cy="1676400"/>
          </a:xfrm>
          <a:prstGeom prst="leftBrace">
            <a:avLst>
              <a:gd name="adj1" fmla="val 61111"/>
              <a:gd name="adj2" fmla="val 34125"/>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47113" name="AutoShape 13"/>
          <p:cNvSpPr>
            <a:spLocks/>
          </p:cNvSpPr>
          <p:nvPr/>
        </p:nvSpPr>
        <p:spPr bwMode="auto">
          <a:xfrm rot="5400000" flipV="1">
            <a:off x="4683920" y="3085306"/>
            <a:ext cx="188912" cy="1717675"/>
          </a:xfrm>
          <a:prstGeom prst="leftBrace">
            <a:avLst>
              <a:gd name="adj1" fmla="val 75771"/>
              <a:gd name="adj2" fmla="val 32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47114" name="AutoShape 14"/>
          <p:cNvSpPr>
            <a:spLocks/>
          </p:cNvSpPr>
          <p:nvPr/>
        </p:nvSpPr>
        <p:spPr bwMode="auto">
          <a:xfrm rot="5400000" flipV="1">
            <a:off x="5414170" y="3739356"/>
            <a:ext cx="138112" cy="1679575"/>
          </a:xfrm>
          <a:prstGeom prst="leftBrace">
            <a:avLst>
              <a:gd name="adj1" fmla="val 101341"/>
              <a:gd name="adj2" fmla="val 32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47115" name="AutoShape 15"/>
          <p:cNvSpPr>
            <a:spLocks/>
          </p:cNvSpPr>
          <p:nvPr/>
        </p:nvSpPr>
        <p:spPr bwMode="auto">
          <a:xfrm rot="5400000" flipV="1">
            <a:off x="6111875" y="4437063"/>
            <a:ext cx="204787" cy="1741488"/>
          </a:xfrm>
          <a:prstGeom prst="leftBrace">
            <a:avLst>
              <a:gd name="adj1" fmla="val 70866"/>
              <a:gd name="adj2" fmla="val 32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3" name="Text Box 5"/>
          <p:cNvSpPr txBox="1">
            <a:spLocks noChangeArrowheads="1"/>
          </p:cNvSpPr>
          <p:nvPr/>
        </p:nvSpPr>
        <p:spPr bwMode="auto">
          <a:xfrm>
            <a:off x="6054902" y="228600"/>
            <a:ext cx="2743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3200" dirty="0">
                <a:solidFill>
                  <a:srgbClr val="000000"/>
                </a:solidFill>
                <a:latin typeface="Cambria" pitchFamily="18" charset="0"/>
              </a:rPr>
              <a:t>Behind the curtain…</a:t>
            </a:r>
          </a:p>
        </p:txBody>
      </p:sp>
      <p:sp>
        <p:nvSpPr>
          <p:cNvPr id="14" name="Text Box 6"/>
          <p:cNvSpPr txBox="1">
            <a:spLocks noChangeArrowheads="1"/>
          </p:cNvSpPr>
          <p:nvPr/>
        </p:nvSpPr>
        <p:spPr bwMode="auto">
          <a:xfrm>
            <a:off x="152400" y="231775"/>
            <a:ext cx="4267200" cy="1836738"/>
          </a:xfrm>
          <a:prstGeom prst="rect">
            <a:avLst/>
          </a:prstGeom>
          <a:solidFill>
            <a:schemeClr val="bg1">
              <a:lumMod val="85000"/>
            </a:schemeClr>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lnSpc>
                <a:spcPct val="90000"/>
              </a:lnSpc>
              <a:spcBef>
                <a:spcPct val="0"/>
              </a:spcBef>
              <a:spcAft>
                <a:spcPct val="0"/>
              </a:spcAft>
            </a:pPr>
            <a:r>
              <a:rPr lang="en-US" sz="1800" b="1" dirty="0" err="1">
                <a:solidFill>
                  <a:srgbClr val="FF6600"/>
                </a:solidFill>
                <a:latin typeface="Courier New" pitchFamily="49" charset="0"/>
              </a:rPr>
              <a:t>def</a:t>
            </a:r>
            <a:r>
              <a:rPr lang="en-US" sz="1800" b="1" dirty="0">
                <a:solidFill>
                  <a:srgbClr val="000000"/>
                </a:solidFill>
                <a:latin typeface="Courier New" pitchFamily="49" charset="0"/>
              </a:rPr>
              <a:t> </a:t>
            </a:r>
            <a:r>
              <a:rPr lang="en-US" sz="1800" b="1" dirty="0" err="1">
                <a:solidFill>
                  <a:srgbClr val="0C0BC6"/>
                </a:solidFill>
                <a:latin typeface="Courier New" pitchFamily="49" charset="0"/>
              </a:rPr>
              <a:t>fac</a:t>
            </a:r>
            <a:r>
              <a:rPr lang="en-US" sz="1800" b="1" dirty="0">
                <a:solidFill>
                  <a:srgbClr val="000000"/>
                </a:solidFill>
                <a:latin typeface="Courier New" pitchFamily="49" charset="0"/>
              </a:rPr>
              <a:t>(N):</a:t>
            </a:r>
          </a:p>
          <a:p>
            <a:pPr fontAlgn="base">
              <a:lnSpc>
                <a:spcPct val="90000"/>
              </a:lnSpc>
              <a:spcBef>
                <a:spcPct val="0"/>
              </a:spcBef>
              <a:spcAft>
                <a:spcPct val="0"/>
              </a:spcAft>
            </a:pPr>
            <a:endParaRPr lang="en-US" sz="1800" b="1" dirty="0">
              <a:solidFill>
                <a:srgbClr val="000000"/>
              </a:solidFill>
              <a:latin typeface="Courier New" pitchFamily="49" charset="0"/>
            </a:endParaRPr>
          </a:p>
          <a:p>
            <a:pPr fontAlgn="base">
              <a:lnSpc>
                <a:spcPct val="90000"/>
              </a:lnSpc>
              <a:spcBef>
                <a:spcPct val="0"/>
              </a:spcBef>
              <a:spcAft>
                <a:spcPct val="0"/>
              </a:spcAft>
            </a:pPr>
            <a:r>
              <a:rPr lang="en-US" sz="1800" b="1" dirty="0">
                <a:solidFill>
                  <a:srgbClr val="000000"/>
                </a:solidFill>
                <a:latin typeface="Courier New" pitchFamily="49" charset="0"/>
              </a:rPr>
              <a:t>    </a:t>
            </a:r>
            <a:r>
              <a:rPr lang="en-US" sz="1800" b="1" dirty="0">
                <a:solidFill>
                  <a:srgbClr val="FF6600"/>
                </a:solidFill>
                <a:latin typeface="Courier New" pitchFamily="49" charset="0"/>
              </a:rPr>
              <a:t>if</a:t>
            </a:r>
            <a:r>
              <a:rPr lang="en-US" sz="1800" b="1" dirty="0">
                <a:solidFill>
                  <a:srgbClr val="000000"/>
                </a:solidFill>
                <a:latin typeface="Courier New" pitchFamily="49" charset="0"/>
              </a:rPr>
              <a:t> N &lt;= 1:</a:t>
            </a:r>
          </a:p>
          <a:p>
            <a:pPr fontAlgn="base">
              <a:lnSpc>
                <a:spcPct val="90000"/>
              </a:lnSpc>
              <a:spcBef>
                <a:spcPct val="0"/>
              </a:spcBef>
              <a:spcAft>
                <a:spcPct val="0"/>
              </a:spcAft>
            </a:pPr>
            <a:r>
              <a:rPr lang="en-US" sz="1800" b="1" dirty="0">
                <a:solidFill>
                  <a:srgbClr val="000000"/>
                </a:solidFill>
                <a:latin typeface="Courier New" pitchFamily="49" charset="0"/>
              </a:rPr>
              <a:t>        </a:t>
            </a:r>
            <a:r>
              <a:rPr lang="en-US" sz="1800" b="1" dirty="0">
                <a:solidFill>
                  <a:srgbClr val="FF6600"/>
                </a:solidFill>
                <a:latin typeface="Courier New" pitchFamily="49" charset="0"/>
              </a:rPr>
              <a:t>return</a:t>
            </a:r>
            <a:r>
              <a:rPr lang="en-US" sz="1800" b="1" dirty="0">
                <a:solidFill>
                  <a:srgbClr val="000000"/>
                </a:solidFill>
                <a:latin typeface="Courier New" pitchFamily="49" charset="0"/>
              </a:rPr>
              <a:t> 1</a:t>
            </a:r>
          </a:p>
          <a:p>
            <a:pPr fontAlgn="base">
              <a:lnSpc>
                <a:spcPct val="90000"/>
              </a:lnSpc>
              <a:spcBef>
                <a:spcPct val="0"/>
              </a:spcBef>
              <a:spcAft>
                <a:spcPct val="0"/>
              </a:spcAft>
            </a:pPr>
            <a:endParaRPr lang="en-US" sz="1800" b="1" dirty="0">
              <a:solidFill>
                <a:srgbClr val="000000"/>
              </a:solidFill>
              <a:latin typeface="Courier New" pitchFamily="49" charset="0"/>
            </a:endParaRPr>
          </a:p>
          <a:p>
            <a:pPr fontAlgn="base">
              <a:lnSpc>
                <a:spcPct val="90000"/>
              </a:lnSpc>
              <a:spcBef>
                <a:spcPct val="0"/>
              </a:spcBef>
              <a:spcAft>
                <a:spcPct val="0"/>
              </a:spcAft>
            </a:pPr>
            <a:r>
              <a:rPr lang="en-US" sz="1800" b="1" dirty="0">
                <a:solidFill>
                  <a:srgbClr val="000000"/>
                </a:solidFill>
                <a:latin typeface="Courier New" pitchFamily="49" charset="0"/>
              </a:rPr>
              <a:t>    </a:t>
            </a:r>
            <a:r>
              <a:rPr lang="en-US" sz="1800" b="1" dirty="0">
                <a:solidFill>
                  <a:srgbClr val="FF6600"/>
                </a:solidFill>
                <a:latin typeface="Courier New" pitchFamily="49" charset="0"/>
              </a:rPr>
              <a:t>else</a:t>
            </a:r>
            <a:r>
              <a:rPr lang="en-US" sz="1800" b="1" dirty="0">
                <a:solidFill>
                  <a:srgbClr val="000000"/>
                </a:solidFill>
                <a:latin typeface="Courier New" pitchFamily="49" charset="0"/>
              </a:rPr>
              <a:t>:</a:t>
            </a:r>
          </a:p>
          <a:p>
            <a:pPr fontAlgn="base">
              <a:lnSpc>
                <a:spcPct val="90000"/>
              </a:lnSpc>
              <a:spcBef>
                <a:spcPct val="0"/>
              </a:spcBef>
              <a:spcAft>
                <a:spcPct val="0"/>
              </a:spcAft>
            </a:pPr>
            <a:r>
              <a:rPr lang="en-US" sz="1800" b="1" dirty="0">
                <a:solidFill>
                  <a:srgbClr val="FF6600"/>
                </a:solidFill>
                <a:latin typeface="Courier New" pitchFamily="49" charset="0"/>
              </a:rPr>
              <a:t>        return</a:t>
            </a:r>
            <a:r>
              <a:rPr lang="en-US" sz="1800" b="1" dirty="0">
                <a:solidFill>
                  <a:srgbClr val="000000"/>
                </a:solidFill>
                <a:latin typeface="Courier New" pitchFamily="49" charset="0"/>
              </a:rPr>
              <a:t> N * </a:t>
            </a:r>
            <a:r>
              <a:rPr lang="en-US" sz="1800" b="1" dirty="0" err="1">
                <a:solidFill>
                  <a:srgbClr val="000000"/>
                </a:solidFill>
                <a:latin typeface="Courier New" pitchFamily="49" charset="0"/>
              </a:rPr>
              <a:t>fac</a:t>
            </a:r>
            <a:r>
              <a:rPr lang="en-US" sz="1800" b="1" dirty="0">
                <a:solidFill>
                  <a:srgbClr val="000000"/>
                </a:solidFill>
                <a:latin typeface="Courier New" pitchFamily="49" charset="0"/>
              </a:rPr>
              <a:t>(N-1)</a:t>
            </a:r>
          </a:p>
        </p:txBody>
      </p:sp>
      <p:sp>
        <p:nvSpPr>
          <p:cNvPr id="15" name="Rectangle 14"/>
          <p:cNvSpPr/>
          <p:nvPr/>
        </p:nvSpPr>
        <p:spPr>
          <a:xfrm>
            <a:off x="3048000" y="4053890"/>
            <a:ext cx="2295524" cy="461665"/>
          </a:xfrm>
          <a:prstGeom prst="rect">
            <a:avLst/>
          </a:prstGeom>
        </p:spPr>
        <p:txBody>
          <a:bodyPr wrap="square">
            <a:spAutoFit/>
          </a:bodyPr>
          <a:lstStyle/>
          <a:p>
            <a:pPr eaLnBrk="0" fontAlgn="base" hangingPunct="0">
              <a:spcBef>
                <a:spcPct val="0"/>
              </a:spcBef>
              <a:spcAft>
                <a:spcPct val="0"/>
              </a:spcAft>
            </a:pPr>
            <a:r>
              <a:rPr lang="en-US" sz="2400" b="1" dirty="0">
                <a:solidFill>
                  <a:srgbClr val="FFFFFF">
                    <a:lumMod val="65000"/>
                  </a:srgbClr>
                </a:solidFill>
                <a:latin typeface="Courier New" pitchFamily="49" charset="0"/>
              </a:rPr>
              <a:t>5 *</a:t>
            </a:r>
            <a:endParaRPr lang="en-US" sz="2400" dirty="0">
              <a:solidFill>
                <a:srgbClr val="FFFFFF">
                  <a:lumMod val="65000"/>
                </a:srgbClr>
              </a:solidFill>
            </a:endParaRPr>
          </a:p>
        </p:txBody>
      </p:sp>
      <p:sp>
        <p:nvSpPr>
          <p:cNvPr id="16" name="Rectangle 15"/>
          <p:cNvSpPr/>
          <p:nvPr/>
        </p:nvSpPr>
        <p:spPr>
          <a:xfrm>
            <a:off x="3048000" y="4731224"/>
            <a:ext cx="2295524" cy="461665"/>
          </a:xfrm>
          <a:prstGeom prst="rect">
            <a:avLst/>
          </a:prstGeom>
        </p:spPr>
        <p:txBody>
          <a:bodyPr wrap="square">
            <a:spAutoFit/>
          </a:bodyPr>
          <a:lstStyle/>
          <a:p>
            <a:pPr eaLnBrk="0" fontAlgn="base" hangingPunct="0">
              <a:spcBef>
                <a:spcPct val="0"/>
              </a:spcBef>
              <a:spcAft>
                <a:spcPct val="0"/>
              </a:spcAft>
            </a:pPr>
            <a:r>
              <a:rPr lang="en-US" sz="2400" b="1" dirty="0">
                <a:solidFill>
                  <a:srgbClr val="FFFFFF">
                    <a:lumMod val="65000"/>
                  </a:srgbClr>
                </a:solidFill>
                <a:latin typeface="Courier New" pitchFamily="49" charset="0"/>
              </a:rPr>
              <a:t>5 </a:t>
            </a:r>
            <a:r>
              <a:rPr lang="en-US" sz="2400" b="1" dirty="0">
                <a:solidFill>
                  <a:srgbClr val="FFFFFF">
                    <a:lumMod val="65000"/>
                  </a:srgbClr>
                </a:solidFill>
                <a:latin typeface="Courier New" pitchFamily="49" charset="0"/>
              </a:rPr>
              <a:t>* 4 *</a:t>
            </a:r>
            <a:endParaRPr lang="en-US" sz="2400" dirty="0">
              <a:solidFill>
                <a:srgbClr val="FFFFFF">
                  <a:lumMod val="65000"/>
                </a:srgbClr>
              </a:solidFill>
            </a:endParaRPr>
          </a:p>
        </p:txBody>
      </p:sp>
      <p:sp>
        <p:nvSpPr>
          <p:cNvPr id="17" name="Rectangle 16"/>
          <p:cNvSpPr/>
          <p:nvPr/>
        </p:nvSpPr>
        <p:spPr>
          <a:xfrm>
            <a:off x="3048000" y="5405735"/>
            <a:ext cx="2295524" cy="461665"/>
          </a:xfrm>
          <a:prstGeom prst="rect">
            <a:avLst/>
          </a:prstGeom>
        </p:spPr>
        <p:txBody>
          <a:bodyPr wrap="square">
            <a:spAutoFit/>
          </a:bodyPr>
          <a:lstStyle/>
          <a:p>
            <a:pPr eaLnBrk="0" fontAlgn="base" hangingPunct="0">
              <a:spcBef>
                <a:spcPct val="0"/>
              </a:spcBef>
              <a:spcAft>
                <a:spcPct val="0"/>
              </a:spcAft>
            </a:pPr>
            <a:r>
              <a:rPr lang="en-US" sz="2400" b="1" dirty="0">
                <a:solidFill>
                  <a:srgbClr val="FFFFFF">
                    <a:lumMod val="65000"/>
                  </a:srgbClr>
                </a:solidFill>
                <a:latin typeface="Courier New" pitchFamily="49" charset="0"/>
              </a:rPr>
              <a:t>5 </a:t>
            </a:r>
            <a:r>
              <a:rPr lang="en-US" sz="2400" b="1" dirty="0">
                <a:solidFill>
                  <a:srgbClr val="FFFFFF">
                    <a:lumMod val="65000"/>
                  </a:srgbClr>
                </a:solidFill>
                <a:latin typeface="Courier New" pitchFamily="49" charset="0"/>
              </a:rPr>
              <a:t>* 4 * 3 *</a:t>
            </a:r>
            <a:endParaRPr lang="en-US" sz="2400" dirty="0">
              <a:solidFill>
                <a:srgbClr val="FFFFFF">
                  <a:lumMod val="65000"/>
                </a:srgbClr>
              </a:solidFill>
            </a:endParaRPr>
          </a:p>
        </p:txBody>
      </p:sp>
    </p:spTree>
    <p:extLst>
      <p:ext uri="{BB962C8B-B14F-4D97-AF65-F5344CB8AC3E}">
        <p14:creationId xmlns:p14="http://schemas.microsoft.com/office/powerpoint/2010/main" val="192255502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7"/>
          <p:cNvSpPr>
            <a:spLocks noChangeArrowheads="1"/>
          </p:cNvSpPr>
          <p:nvPr/>
        </p:nvSpPr>
        <p:spPr bwMode="auto">
          <a:xfrm>
            <a:off x="3048000" y="26670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2400" b="1">
                <a:solidFill>
                  <a:srgbClr val="333399"/>
                </a:solidFill>
                <a:latin typeface="Courier New" pitchFamily="49" charset="0"/>
              </a:rPr>
              <a:t>fac(5)</a:t>
            </a:r>
          </a:p>
        </p:txBody>
      </p:sp>
      <p:sp>
        <p:nvSpPr>
          <p:cNvPr id="48132" name="Rectangle 8"/>
          <p:cNvSpPr>
            <a:spLocks noChangeArrowheads="1"/>
          </p:cNvSpPr>
          <p:nvPr/>
        </p:nvSpPr>
        <p:spPr bwMode="auto">
          <a:xfrm>
            <a:off x="3046413" y="33528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2400" b="1">
                <a:solidFill>
                  <a:srgbClr val="333399"/>
                </a:solidFill>
                <a:latin typeface="Courier New" pitchFamily="49" charset="0"/>
              </a:rPr>
              <a:t>5 * fac(4)</a:t>
            </a:r>
          </a:p>
        </p:txBody>
      </p:sp>
      <p:sp>
        <p:nvSpPr>
          <p:cNvPr id="48133" name="Rectangle 9"/>
          <p:cNvSpPr>
            <a:spLocks noChangeArrowheads="1"/>
          </p:cNvSpPr>
          <p:nvPr/>
        </p:nvSpPr>
        <p:spPr bwMode="auto">
          <a:xfrm>
            <a:off x="3808413" y="40386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2400" b="1">
                <a:solidFill>
                  <a:srgbClr val="333399"/>
                </a:solidFill>
                <a:latin typeface="Courier New" pitchFamily="49" charset="0"/>
              </a:rPr>
              <a:t>4 * fac(3)</a:t>
            </a:r>
          </a:p>
        </p:txBody>
      </p:sp>
      <p:sp>
        <p:nvSpPr>
          <p:cNvPr id="48134" name="Rectangle 10"/>
          <p:cNvSpPr>
            <a:spLocks noChangeArrowheads="1"/>
          </p:cNvSpPr>
          <p:nvPr/>
        </p:nvSpPr>
        <p:spPr bwMode="auto">
          <a:xfrm>
            <a:off x="4527550" y="4724400"/>
            <a:ext cx="319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2400" b="1">
                <a:solidFill>
                  <a:srgbClr val="333399"/>
                </a:solidFill>
                <a:latin typeface="Courier New" pitchFamily="49" charset="0"/>
              </a:rPr>
              <a:t>3 *   2</a:t>
            </a:r>
          </a:p>
        </p:txBody>
      </p:sp>
      <p:sp>
        <p:nvSpPr>
          <p:cNvPr id="48135" name="AutoShape 12"/>
          <p:cNvSpPr>
            <a:spLocks/>
          </p:cNvSpPr>
          <p:nvPr/>
        </p:nvSpPr>
        <p:spPr bwMode="auto">
          <a:xfrm rot="5400000" flipV="1">
            <a:off x="3846513" y="2400300"/>
            <a:ext cx="228600" cy="1676400"/>
          </a:xfrm>
          <a:prstGeom prst="leftBrace">
            <a:avLst>
              <a:gd name="adj1" fmla="val 61111"/>
              <a:gd name="adj2" fmla="val 34125"/>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48136" name="AutoShape 13"/>
          <p:cNvSpPr>
            <a:spLocks/>
          </p:cNvSpPr>
          <p:nvPr/>
        </p:nvSpPr>
        <p:spPr bwMode="auto">
          <a:xfrm rot="5400000" flipV="1">
            <a:off x="4683920" y="3085306"/>
            <a:ext cx="188912" cy="1717675"/>
          </a:xfrm>
          <a:prstGeom prst="leftBrace">
            <a:avLst>
              <a:gd name="adj1" fmla="val 75771"/>
              <a:gd name="adj2" fmla="val 32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48137" name="AutoShape 14"/>
          <p:cNvSpPr>
            <a:spLocks/>
          </p:cNvSpPr>
          <p:nvPr/>
        </p:nvSpPr>
        <p:spPr bwMode="auto">
          <a:xfrm rot="5400000" flipV="1">
            <a:off x="5414170" y="3739356"/>
            <a:ext cx="138112" cy="1679575"/>
          </a:xfrm>
          <a:prstGeom prst="leftBrace">
            <a:avLst>
              <a:gd name="adj1" fmla="val 101341"/>
              <a:gd name="adj2" fmla="val 32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1" name="Text Box 5"/>
          <p:cNvSpPr txBox="1">
            <a:spLocks noChangeArrowheads="1"/>
          </p:cNvSpPr>
          <p:nvPr/>
        </p:nvSpPr>
        <p:spPr bwMode="auto">
          <a:xfrm>
            <a:off x="6054902" y="228600"/>
            <a:ext cx="2743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3200" dirty="0">
                <a:solidFill>
                  <a:srgbClr val="000000"/>
                </a:solidFill>
                <a:latin typeface="Cambria" pitchFamily="18" charset="0"/>
              </a:rPr>
              <a:t>Behind the curtain…</a:t>
            </a:r>
          </a:p>
        </p:txBody>
      </p:sp>
      <p:sp>
        <p:nvSpPr>
          <p:cNvPr id="12" name="Text Box 6"/>
          <p:cNvSpPr txBox="1">
            <a:spLocks noChangeArrowheads="1"/>
          </p:cNvSpPr>
          <p:nvPr/>
        </p:nvSpPr>
        <p:spPr bwMode="auto">
          <a:xfrm>
            <a:off x="152400" y="231775"/>
            <a:ext cx="4267200" cy="1836738"/>
          </a:xfrm>
          <a:prstGeom prst="rect">
            <a:avLst/>
          </a:prstGeom>
          <a:solidFill>
            <a:schemeClr val="bg1">
              <a:lumMod val="85000"/>
            </a:schemeClr>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lnSpc>
                <a:spcPct val="90000"/>
              </a:lnSpc>
              <a:spcBef>
                <a:spcPct val="0"/>
              </a:spcBef>
              <a:spcAft>
                <a:spcPct val="0"/>
              </a:spcAft>
            </a:pPr>
            <a:r>
              <a:rPr lang="en-US" sz="1800" b="1" dirty="0" err="1">
                <a:solidFill>
                  <a:srgbClr val="FF6600"/>
                </a:solidFill>
                <a:latin typeface="Courier New" pitchFamily="49" charset="0"/>
              </a:rPr>
              <a:t>def</a:t>
            </a:r>
            <a:r>
              <a:rPr lang="en-US" sz="1800" b="1" dirty="0">
                <a:solidFill>
                  <a:srgbClr val="000000"/>
                </a:solidFill>
                <a:latin typeface="Courier New" pitchFamily="49" charset="0"/>
              </a:rPr>
              <a:t> </a:t>
            </a:r>
            <a:r>
              <a:rPr lang="en-US" sz="1800" b="1" dirty="0" err="1">
                <a:solidFill>
                  <a:srgbClr val="0C0BC6"/>
                </a:solidFill>
                <a:latin typeface="Courier New" pitchFamily="49" charset="0"/>
              </a:rPr>
              <a:t>fac</a:t>
            </a:r>
            <a:r>
              <a:rPr lang="en-US" sz="1800" b="1" dirty="0">
                <a:solidFill>
                  <a:srgbClr val="000000"/>
                </a:solidFill>
                <a:latin typeface="Courier New" pitchFamily="49" charset="0"/>
              </a:rPr>
              <a:t>(N):</a:t>
            </a:r>
          </a:p>
          <a:p>
            <a:pPr fontAlgn="base">
              <a:lnSpc>
                <a:spcPct val="90000"/>
              </a:lnSpc>
              <a:spcBef>
                <a:spcPct val="0"/>
              </a:spcBef>
              <a:spcAft>
                <a:spcPct val="0"/>
              </a:spcAft>
            </a:pPr>
            <a:endParaRPr lang="en-US" sz="1800" b="1" dirty="0">
              <a:solidFill>
                <a:srgbClr val="000000"/>
              </a:solidFill>
              <a:latin typeface="Courier New" pitchFamily="49" charset="0"/>
            </a:endParaRPr>
          </a:p>
          <a:p>
            <a:pPr fontAlgn="base">
              <a:lnSpc>
                <a:spcPct val="90000"/>
              </a:lnSpc>
              <a:spcBef>
                <a:spcPct val="0"/>
              </a:spcBef>
              <a:spcAft>
                <a:spcPct val="0"/>
              </a:spcAft>
            </a:pPr>
            <a:r>
              <a:rPr lang="en-US" sz="1800" b="1" dirty="0">
                <a:solidFill>
                  <a:srgbClr val="000000"/>
                </a:solidFill>
                <a:latin typeface="Courier New" pitchFamily="49" charset="0"/>
              </a:rPr>
              <a:t>    </a:t>
            </a:r>
            <a:r>
              <a:rPr lang="en-US" sz="1800" b="1" dirty="0">
                <a:solidFill>
                  <a:srgbClr val="FF6600"/>
                </a:solidFill>
                <a:latin typeface="Courier New" pitchFamily="49" charset="0"/>
              </a:rPr>
              <a:t>if</a:t>
            </a:r>
            <a:r>
              <a:rPr lang="en-US" sz="1800" b="1" dirty="0">
                <a:solidFill>
                  <a:srgbClr val="000000"/>
                </a:solidFill>
                <a:latin typeface="Courier New" pitchFamily="49" charset="0"/>
              </a:rPr>
              <a:t> N &lt;= 1:</a:t>
            </a:r>
          </a:p>
          <a:p>
            <a:pPr fontAlgn="base">
              <a:lnSpc>
                <a:spcPct val="90000"/>
              </a:lnSpc>
              <a:spcBef>
                <a:spcPct val="0"/>
              </a:spcBef>
              <a:spcAft>
                <a:spcPct val="0"/>
              </a:spcAft>
            </a:pPr>
            <a:r>
              <a:rPr lang="en-US" sz="1800" b="1" dirty="0">
                <a:solidFill>
                  <a:srgbClr val="000000"/>
                </a:solidFill>
                <a:latin typeface="Courier New" pitchFamily="49" charset="0"/>
              </a:rPr>
              <a:t>        </a:t>
            </a:r>
            <a:r>
              <a:rPr lang="en-US" sz="1800" b="1" dirty="0">
                <a:solidFill>
                  <a:srgbClr val="FF6600"/>
                </a:solidFill>
                <a:latin typeface="Courier New" pitchFamily="49" charset="0"/>
              </a:rPr>
              <a:t>return</a:t>
            </a:r>
            <a:r>
              <a:rPr lang="en-US" sz="1800" b="1" dirty="0">
                <a:solidFill>
                  <a:srgbClr val="000000"/>
                </a:solidFill>
                <a:latin typeface="Courier New" pitchFamily="49" charset="0"/>
              </a:rPr>
              <a:t> 1</a:t>
            </a:r>
          </a:p>
          <a:p>
            <a:pPr fontAlgn="base">
              <a:lnSpc>
                <a:spcPct val="90000"/>
              </a:lnSpc>
              <a:spcBef>
                <a:spcPct val="0"/>
              </a:spcBef>
              <a:spcAft>
                <a:spcPct val="0"/>
              </a:spcAft>
            </a:pPr>
            <a:endParaRPr lang="en-US" sz="1800" b="1" dirty="0">
              <a:solidFill>
                <a:srgbClr val="000000"/>
              </a:solidFill>
              <a:latin typeface="Courier New" pitchFamily="49" charset="0"/>
            </a:endParaRPr>
          </a:p>
          <a:p>
            <a:pPr fontAlgn="base">
              <a:lnSpc>
                <a:spcPct val="90000"/>
              </a:lnSpc>
              <a:spcBef>
                <a:spcPct val="0"/>
              </a:spcBef>
              <a:spcAft>
                <a:spcPct val="0"/>
              </a:spcAft>
            </a:pPr>
            <a:r>
              <a:rPr lang="en-US" sz="1800" b="1" dirty="0">
                <a:solidFill>
                  <a:srgbClr val="000000"/>
                </a:solidFill>
                <a:latin typeface="Courier New" pitchFamily="49" charset="0"/>
              </a:rPr>
              <a:t>    </a:t>
            </a:r>
            <a:r>
              <a:rPr lang="en-US" sz="1800" b="1" dirty="0">
                <a:solidFill>
                  <a:srgbClr val="FF6600"/>
                </a:solidFill>
                <a:latin typeface="Courier New" pitchFamily="49" charset="0"/>
              </a:rPr>
              <a:t>else</a:t>
            </a:r>
            <a:r>
              <a:rPr lang="en-US" sz="1800" b="1" dirty="0">
                <a:solidFill>
                  <a:srgbClr val="000000"/>
                </a:solidFill>
                <a:latin typeface="Courier New" pitchFamily="49" charset="0"/>
              </a:rPr>
              <a:t>:</a:t>
            </a:r>
          </a:p>
          <a:p>
            <a:pPr fontAlgn="base">
              <a:lnSpc>
                <a:spcPct val="90000"/>
              </a:lnSpc>
              <a:spcBef>
                <a:spcPct val="0"/>
              </a:spcBef>
              <a:spcAft>
                <a:spcPct val="0"/>
              </a:spcAft>
            </a:pPr>
            <a:r>
              <a:rPr lang="en-US" sz="1800" b="1" dirty="0">
                <a:solidFill>
                  <a:srgbClr val="FF6600"/>
                </a:solidFill>
                <a:latin typeface="Courier New" pitchFamily="49" charset="0"/>
              </a:rPr>
              <a:t>        return</a:t>
            </a:r>
            <a:r>
              <a:rPr lang="en-US" sz="1800" b="1" dirty="0">
                <a:solidFill>
                  <a:srgbClr val="000000"/>
                </a:solidFill>
                <a:latin typeface="Courier New" pitchFamily="49" charset="0"/>
              </a:rPr>
              <a:t> N * </a:t>
            </a:r>
            <a:r>
              <a:rPr lang="en-US" sz="1800" b="1" dirty="0" err="1">
                <a:solidFill>
                  <a:srgbClr val="000000"/>
                </a:solidFill>
                <a:latin typeface="Courier New" pitchFamily="49" charset="0"/>
              </a:rPr>
              <a:t>fac</a:t>
            </a:r>
            <a:r>
              <a:rPr lang="en-US" sz="1800" b="1" dirty="0">
                <a:solidFill>
                  <a:srgbClr val="000000"/>
                </a:solidFill>
                <a:latin typeface="Courier New" pitchFamily="49" charset="0"/>
              </a:rPr>
              <a:t>(N-1)</a:t>
            </a:r>
          </a:p>
        </p:txBody>
      </p:sp>
      <p:sp>
        <p:nvSpPr>
          <p:cNvPr id="13" name="Rectangle 12"/>
          <p:cNvSpPr/>
          <p:nvPr/>
        </p:nvSpPr>
        <p:spPr>
          <a:xfrm>
            <a:off x="3048000" y="4053890"/>
            <a:ext cx="2295524" cy="461665"/>
          </a:xfrm>
          <a:prstGeom prst="rect">
            <a:avLst/>
          </a:prstGeom>
        </p:spPr>
        <p:txBody>
          <a:bodyPr wrap="square">
            <a:spAutoFit/>
          </a:bodyPr>
          <a:lstStyle/>
          <a:p>
            <a:pPr eaLnBrk="0" fontAlgn="base" hangingPunct="0">
              <a:spcBef>
                <a:spcPct val="0"/>
              </a:spcBef>
              <a:spcAft>
                <a:spcPct val="0"/>
              </a:spcAft>
            </a:pPr>
            <a:r>
              <a:rPr lang="en-US" sz="2400" b="1" dirty="0">
                <a:solidFill>
                  <a:srgbClr val="FFFFFF">
                    <a:lumMod val="65000"/>
                  </a:srgbClr>
                </a:solidFill>
                <a:latin typeface="Courier New" pitchFamily="49" charset="0"/>
              </a:rPr>
              <a:t>5 *</a:t>
            </a:r>
            <a:endParaRPr lang="en-US" sz="2400" dirty="0">
              <a:solidFill>
                <a:srgbClr val="FFFFFF">
                  <a:lumMod val="65000"/>
                </a:srgbClr>
              </a:solidFill>
            </a:endParaRPr>
          </a:p>
        </p:txBody>
      </p:sp>
      <p:sp>
        <p:nvSpPr>
          <p:cNvPr id="14" name="Rectangle 13"/>
          <p:cNvSpPr/>
          <p:nvPr/>
        </p:nvSpPr>
        <p:spPr>
          <a:xfrm>
            <a:off x="3048000" y="4731224"/>
            <a:ext cx="2295524" cy="461665"/>
          </a:xfrm>
          <a:prstGeom prst="rect">
            <a:avLst/>
          </a:prstGeom>
        </p:spPr>
        <p:txBody>
          <a:bodyPr wrap="square">
            <a:spAutoFit/>
          </a:bodyPr>
          <a:lstStyle/>
          <a:p>
            <a:pPr eaLnBrk="0" fontAlgn="base" hangingPunct="0">
              <a:spcBef>
                <a:spcPct val="0"/>
              </a:spcBef>
              <a:spcAft>
                <a:spcPct val="0"/>
              </a:spcAft>
            </a:pPr>
            <a:r>
              <a:rPr lang="en-US" sz="2400" b="1" dirty="0">
                <a:solidFill>
                  <a:srgbClr val="FFFFFF">
                    <a:lumMod val="65000"/>
                  </a:srgbClr>
                </a:solidFill>
                <a:latin typeface="Courier New" pitchFamily="49" charset="0"/>
              </a:rPr>
              <a:t>5 </a:t>
            </a:r>
            <a:r>
              <a:rPr lang="en-US" sz="2400" b="1" dirty="0">
                <a:solidFill>
                  <a:srgbClr val="FFFFFF">
                    <a:lumMod val="65000"/>
                  </a:srgbClr>
                </a:solidFill>
                <a:latin typeface="Courier New" pitchFamily="49" charset="0"/>
              </a:rPr>
              <a:t>* 4 *</a:t>
            </a:r>
            <a:endParaRPr lang="en-US" sz="2400" dirty="0">
              <a:solidFill>
                <a:srgbClr val="FFFFFF">
                  <a:lumMod val="65000"/>
                </a:srgbClr>
              </a:solidFill>
            </a:endParaRPr>
          </a:p>
        </p:txBody>
      </p:sp>
    </p:spTree>
    <p:extLst>
      <p:ext uri="{BB962C8B-B14F-4D97-AF65-F5344CB8AC3E}">
        <p14:creationId xmlns:p14="http://schemas.microsoft.com/office/powerpoint/2010/main" val="3686287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3">
            <a:extLst>
              <a:ext uri="{28A0092B-C50C-407E-A947-70E740481C1C}">
                <a14:useLocalDpi xmlns:a14="http://schemas.microsoft.com/office/drawing/2010/main" val="0"/>
              </a:ext>
            </a:extLst>
          </a:blip>
          <a:srcRect l="9291" t="25108" r="10973" b="21829"/>
          <a:stretch>
            <a:fillRect/>
          </a:stretch>
        </p:blipFill>
        <p:spPr bwMode="auto">
          <a:xfrm>
            <a:off x="176213" y="1828800"/>
            <a:ext cx="8891587"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DF"/>
                </a:solidFill>
                <a:miter lim="800000"/>
                <a:headEnd/>
                <a:tailEnd/>
              </a14:hiddenLine>
            </a:ext>
          </a:extLst>
        </p:spPr>
      </p:pic>
      <p:pic>
        <p:nvPicPr>
          <p:cNvPr id="9219" name="Picture 5"/>
          <p:cNvPicPr>
            <a:picLocks noChangeAspect="1" noChangeArrowheads="1"/>
          </p:cNvPicPr>
          <p:nvPr/>
        </p:nvPicPr>
        <p:blipFill>
          <a:blip r:embed="rId4">
            <a:extLst>
              <a:ext uri="{28A0092B-C50C-407E-A947-70E740481C1C}">
                <a14:useLocalDpi xmlns:a14="http://schemas.microsoft.com/office/drawing/2010/main" val="0"/>
              </a:ext>
            </a:extLst>
          </a:blip>
          <a:srcRect l="8876" t="43243" r="43195" b="40541"/>
          <a:stretch>
            <a:fillRect/>
          </a:stretch>
        </p:blipFill>
        <p:spPr bwMode="auto">
          <a:xfrm>
            <a:off x="228600" y="304800"/>
            <a:ext cx="61722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DF"/>
                </a:solidFill>
                <a:miter lim="800000"/>
                <a:headEnd/>
                <a:tailEnd/>
              </a14:hiddenLine>
            </a:ext>
          </a:extLst>
        </p:spPr>
      </p:pic>
      <p:sp>
        <p:nvSpPr>
          <p:cNvPr id="9220" name="TextBox 1"/>
          <p:cNvSpPr txBox="1">
            <a:spLocks noChangeArrowheads="1"/>
          </p:cNvSpPr>
          <p:nvPr/>
        </p:nvSpPr>
        <p:spPr bwMode="auto">
          <a:xfrm>
            <a:off x="1346200" y="5875338"/>
            <a:ext cx="6553200" cy="830262"/>
          </a:xfrm>
          <a:prstGeom prst="rect">
            <a:avLst/>
          </a:prstGeom>
          <a:noFill/>
          <a:ln w="9525">
            <a:solidFill>
              <a:srgbClr val="0000D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0"/>
              </a:spcBef>
              <a:spcAft>
                <a:spcPct val="0"/>
              </a:spcAft>
            </a:pPr>
            <a:r>
              <a:rPr lang="en-US">
                <a:solidFill>
                  <a:srgbClr val="000000"/>
                </a:solidFill>
                <a:latin typeface="Cambria" pitchFamily="18" charset="0"/>
              </a:rPr>
              <a:t>more-than-average searches for  </a:t>
            </a:r>
            <a:r>
              <a:rPr lang="en-US" b="1">
                <a:solidFill>
                  <a:srgbClr val="0000DF"/>
                </a:solidFill>
                <a:latin typeface="Courier New" pitchFamily="49" charset="0"/>
                <a:cs typeface="Courier New" pitchFamily="49" charset="0"/>
              </a:rPr>
              <a:t>debt</a:t>
            </a:r>
            <a:r>
              <a:rPr lang="en-US">
                <a:solidFill>
                  <a:srgbClr val="000000"/>
                </a:solidFill>
                <a:latin typeface="Cambria" pitchFamily="18" charset="0"/>
              </a:rPr>
              <a:t>:  </a:t>
            </a:r>
            <a:r>
              <a:rPr lang="en-US" b="1">
                <a:solidFill>
                  <a:srgbClr val="000000"/>
                </a:solidFill>
                <a:latin typeface="Cambria" pitchFamily="18" charset="0"/>
              </a:rPr>
              <a:t>sell</a:t>
            </a:r>
          </a:p>
          <a:p>
            <a:pPr algn="ctr" eaLnBrk="0" fontAlgn="base" hangingPunct="0">
              <a:spcBef>
                <a:spcPct val="0"/>
              </a:spcBef>
              <a:spcAft>
                <a:spcPct val="0"/>
              </a:spcAft>
            </a:pPr>
            <a:r>
              <a:rPr lang="en-US">
                <a:solidFill>
                  <a:srgbClr val="000000"/>
                </a:solidFill>
                <a:latin typeface="Cambria" pitchFamily="18" charset="0"/>
              </a:rPr>
              <a:t>fewer-than-average searches for  </a:t>
            </a:r>
            <a:r>
              <a:rPr lang="en-US" b="1">
                <a:solidFill>
                  <a:srgbClr val="0000DF"/>
                </a:solidFill>
                <a:latin typeface="Courier New" pitchFamily="49" charset="0"/>
                <a:cs typeface="Courier New" pitchFamily="49" charset="0"/>
              </a:rPr>
              <a:t>debt</a:t>
            </a:r>
            <a:r>
              <a:rPr lang="en-US">
                <a:solidFill>
                  <a:srgbClr val="000000"/>
                </a:solidFill>
                <a:latin typeface="Cambria" pitchFamily="18" charset="0"/>
              </a:rPr>
              <a:t>:  </a:t>
            </a:r>
            <a:r>
              <a:rPr lang="en-US" b="1">
                <a:solidFill>
                  <a:srgbClr val="000000"/>
                </a:solidFill>
                <a:latin typeface="Cambria" pitchFamily="18" charset="0"/>
              </a:rPr>
              <a:t>buy</a:t>
            </a:r>
          </a:p>
        </p:txBody>
      </p:sp>
      <p:sp>
        <p:nvSpPr>
          <p:cNvPr id="9221" name="Rectangle 5"/>
          <p:cNvSpPr>
            <a:spLocks noChangeArrowheads="1"/>
          </p:cNvSpPr>
          <p:nvPr/>
        </p:nvSpPr>
        <p:spPr bwMode="auto">
          <a:xfrm>
            <a:off x="7391400" y="1314450"/>
            <a:ext cx="1479550" cy="73818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4200">
                <a:solidFill>
                  <a:srgbClr val="0000DF"/>
                </a:solidFill>
                <a:latin typeface="Cambria" pitchFamily="18" charset="0"/>
                <a:cs typeface="Courier New" pitchFamily="49" charset="0"/>
              </a:rPr>
              <a:t>'debt'</a:t>
            </a:r>
            <a:endParaRPr lang="en-US" sz="4200">
              <a:solidFill>
                <a:srgbClr val="0000DF"/>
              </a:solidFill>
              <a:latin typeface="Cambria" pitchFamily="18" charset="0"/>
            </a:endParaRPr>
          </a:p>
        </p:txBody>
      </p:sp>
    </p:spTree>
    <p:extLst>
      <p:ext uri="{BB962C8B-B14F-4D97-AF65-F5344CB8AC3E}">
        <p14:creationId xmlns:p14="http://schemas.microsoft.com/office/powerpoint/2010/main" val="360726223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7"/>
          <p:cNvSpPr>
            <a:spLocks noChangeArrowheads="1"/>
          </p:cNvSpPr>
          <p:nvPr/>
        </p:nvSpPr>
        <p:spPr bwMode="auto">
          <a:xfrm>
            <a:off x="3048000" y="26670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2400" b="1">
                <a:solidFill>
                  <a:srgbClr val="333399"/>
                </a:solidFill>
                <a:latin typeface="Courier New" pitchFamily="49" charset="0"/>
              </a:rPr>
              <a:t>fac(5)</a:t>
            </a:r>
          </a:p>
        </p:txBody>
      </p:sp>
      <p:sp>
        <p:nvSpPr>
          <p:cNvPr id="49156" name="Rectangle 8"/>
          <p:cNvSpPr>
            <a:spLocks noChangeArrowheads="1"/>
          </p:cNvSpPr>
          <p:nvPr/>
        </p:nvSpPr>
        <p:spPr bwMode="auto">
          <a:xfrm>
            <a:off x="3046413" y="33528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2400" b="1">
                <a:solidFill>
                  <a:srgbClr val="333399"/>
                </a:solidFill>
                <a:latin typeface="Courier New" pitchFamily="49" charset="0"/>
              </a:rPr>
              <a:t>5 * fac(4)</a:t>
            </a:r>
          </a:p>
        </p:txBody>
      </p:sp>
      <p:sp>
        <p:nvSpPr>
          <p:cNvPr id="49157" name="Rectangle 9"/>
          <p:cNvSpPr>
            <a:spLocks noChangeArrowheads="1"/>
          </p:cNvSpPr>
          <p:nvPr/>
        </p:nvSpPr>
        <p:spPr bwMode="auto">
          <a:xfrm>
            <a:off x="3808413" y="40386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2400" b="1">
                <a:solidFill>
                  <a:srgbClr val="333399"/>
                </a:solidFill>
                <a:latin typeface="Courier New" pitchFamily="49" charset="0"/>
              </a:rPr>
              <a:t>4 *   6</a:t>
            </a:r>
          </a:p>
        </p:txBody>
      </p:sp>
      <p:sp>
        <p:nvSpPr>
          <p:cNvPr id="49158" name="AutoShape 12"/>
          <p:cNvSpPr>
            <a:spLocks/>
          </p:cNvSpPr>
          <p:nvPr/>
        </p:nvSpPr>
        <p:spPr bwMode="auto">
          <a:xfrm rot="5400000" flipV="1">
            <a:off x="3846513" y="2400300"/>
            <a:ext cx="228600" cy="1676400"/>
          </a:xfrm>
          <a:prstGeom prst="leftBrace">
            <a:avLst>
              <a:gd name="adj1" fmla="val 61111"/>
              <a:gd name="adj2" fmla="val 34125"/>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49159" name="AutoShape 13"/>
          <p:cNvSpPr>
            <a:spLocks/>
          </p:cNvSpPr>
          <p:nvPr/>
        </p:nvSpPr>
        <p:spPr bwMode="auto">
          <a:xfrm rot="5400000" flipV="1">
            <a:off x="4683920" y="3085306"/>
            <a:ext cx="188912" cy="1717675"/>
          </a:xfrm>
          <a:prstGeom prst="leftBrace">
            <a:avLst>
              <a:gd name="adj1" fmla="val 75771"/>
              <a:gd name="adj2" fmla="val 32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9" name="Text Box 5"/>
          <p:cNvSpPr txBox="1">
            <a:spLocks noChangeArrowheads="1"/>
          </p:cNvSpPr>
          <p:nvPr/>
        </p:nvSpPr>
        <p:spPr bwMode="auto">
          <a:xfrm>
            <a:off x="6054902" y="228600"/>
            <a:ext cx="2743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3200" dirty="0">
                <a:solidFill>
                  <a:srgbClr val="000000"/>
                </a:solidFill>
                <a:latin typeface="Cambria" pitchFamily="18" charset="0"/>
              </a:rPr>
              <a:t>Behind the curtain…</a:t>
            </a:r>
          </a:p>
        </p:txBody>
      </p:sp>
      <p:sp>
        <p:nvSpPr>
          <p:cNvPr id="10" name="Text Box 6"/>
          <p:cNvSpPr txBox="1">
            <a:spLocks noChangeArrowheads="1"/>
          </p:cNvSpPr>
          <p:nvPr/>
        </p:nvSpPr>
        <p:spPr bwMode="auto">
          <a:xfrm>
            <a:off x="152400" y="231775"/>
            <a:ext cx="4267200" cy="1836738"/>
          </a:xfrm>
          <a:prstGeom prst="rect">
            <a:avLst/>
          </a:prstGeom>
          <a:solidFill>
            <a:schemeClr val="bg1">
              <a:lumMod val="85000"/>
            </a:schemeClr>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lnSpc>
                <a:spcPct val="90000"/>
              </a:lnSpc>
              <a:spcBef>
                <a:spcPct val="0"/>
              </a:spcBef>
              <a:spcAft>
                <a:spcPct val="0"/>
              </a:spcAft>
            </a:pPr>
            <a:r>
              <a:rPr lang="en-US" sz="1800" b="1" dirty="0" err="1">
                <a:solidFill>
                  <a:srgbClr val="FF6600"/>
                </a:solidFill>
                <a:latin typeface="Courier New" pitchFamily="49" charset="0"/>
              </a:rPr>
              <a:t>def</a:t>
            </a:r>
            <a:r>
              <a:rPr lang="en-US" sz="1800" b="1" dirty="0">
                <a:solidFill>
                  <a:srgbClr val="000000"/>
                </a:solidFill>
                <a:latin typeface="Courier New" pitchFamily="49" charset="0"/>
              </a:rPr>
              <a:t> </a:t>
            </a:r>
            <a:r>
              <a:rPr lang="en-US" sz="1800" b="1" dirty="0" err="1">
                <a:solidFill>
                  <a:srgbClr val="0C0BC6"/>
                </a:solidFill>
                <a:latin typeface="Courier New" pitchFamily="49" charset="0"/>
              </a:rPr>
              <a:t>fac</a:t>
            </a:r>
            <a:r>
              <a:rPr lang="en-US" sz="1800" b="1" dirty="0">
                <a:solidFill>
                  <a:srgbClr val="000000"/>
                </a:solidFill>
                <a:latin typeface="Courier New" pitchFamily="49" charset="0"/>
              </a:rPr>
              <a:t>(N):</a:t>
            </a:r>
          </a:p>
          <a:p>
            <a:pPr fontAlgn="base">
              <a:lnSpc>
                <a:spcPct val="90000"/>
              </a:lnSpc>
              <a:spcBef>
                <a:spcPct val="0"/>
              </a:spcBef>
              <a:spcAft>
                <a:spcPct val="0"/>
              </a:spcAft>
            </a:pPr>
            <a:endParaRPr lang="en-US" sz="1800" b="1" dirty="0">
              <a:solidFill>
                <a:srgbClr val="000000"/>
              </a:solidFill>
              <a:latin typeface="Courier New" pitchFamily="49" charset="0"/>
            </a:endParaRPr>
          </a:p>
          <a:p>
            <a:pPr fontAlgn="base">
              <a:lnSpc>
                <a:spcPct val="90000"/>
              </a:lnSpc>
              <a:spcBef>
                <a:spcPct val="0"/>
              </a:spcBef>
              <a:spcAft>
                <a:spcPct val="0"/>
              </a:spcAft>
            </a:pPr>
            <a:r>
              <a:rPr lang="en-US" sz="1800" b="1" dirty="0">
                <a:solidFill>
                  <a:srgbClr val="000000"/>
                </a:solidFill>
                <a:latin typeface="Courier New" pitchFamily="49" charset="0"/>
              </a:rPr>
              <a:t>    </a:t>
            </a:r>
            <a:r>
              <a:rPr lang="en-US" sz="1800" b="1" dirty="0">
                <a:solidFill>
                  <a:srgbClr val="FF6600"/>
                </a:solidFill>
                <a:latin typeface="Courier New" pitchFamily="49" charset="0"/>
              </a:rPr>
              <a:t>if</a:t>
            </a:r>
            <a:r>
              <a:rPr lang="en-US" sz="1800" b="1" dirty="0">
                <a:solidFill>
                  <a:srgbClr val="000000"/>
                </a:solidFill>
                <a:latin typeface="Courier New" pitchFamily="49" charset="0"/>
              </a:rPr>
              <a:t> N &lt;= 1:</a:t>
            </a:r>
          </a:p>
          <a:p>
            <a:pPr fontAlgn="base">
              <a:lnSpc>
                <a:spcPct val="90000"/>
              </a:lnSpc>
              <a:spcBef>
                <a:spcPct val="0"/>
              </a:spcBef>
              <a:spcAft>
                <a:spcPct val="0"/>
              </a:spcAft>
            </a:pPr>
            <a:r>
              <a:rPr lang="en-US" sz="1800" b="1" dirty="0">
                <a:solidFill>
                  <a:srgbClr val="000000"/>
                </a:solidFill>
                <a:latin typeface="Courier New" pitchFamily="49" charset="0"/>
              </a:rPr>
              <a:t>        </a:t>
            </a:r>
            <a:r>
              <a:rPr lang="en-US" sz="1800" b="1" dirty="0">
                <a:solidFill>
                  <a:srgbClr val="FF6600"/>
                </a:solidFill>
                <a:latin typeface="Courier New" pitchFamily="49" charset="0"/>
              </a:rPr>
              <a:t>return</a:t>
            </a:r>
            <a:r>
              <a:rPr lang="en-US" sz="1800" b="1" dirty="0">
                <a:solidFill>
                  <a:srgbClr val="000000"/>
                </a:solidFill>
                <a:latin typeface="Courier New" pitchFamily="49" charset="0"/>
              </a:rPr>
              <a:t> 1</a:t>
            </a:r>
          </a:p>
          <a:p>
            <a:pPr fontAlgn="base">
              <a:lnSpc>
                <a:spcPct val="90000"/>
              </a:lnSpc>
              <a:spcBef>
                <a:spcPct val="0"/>
              </a:spcBef>
              <a:spcAft>
                <a:spcPct val="0"/>
              </a:spcAft>
            </a:pPr>
            <a:endParaRPr lang="en-US" sz="1800" b="1" dirty="0">
              <a:solidFill>
                <a:srgbClr val="000000"/>
              </a:solidFill>
              <a:latin typeface="Courier New" pitchFamily="49" charset="0"/>
            </a:endParaRPr>
          </a:p>
          <a:p>
            <a:pPr fontAlgn="base">
              <a:lnSpc>
                <a:spcPct val="90000"/>
              </a:lnSpc>
              <a:spcBef>
                <a:spcPct val="0"/>
              </a:spcBef>
              <a:spcAft>
                <a:spcPct val="0"/>
              </a:spcAft>
            </a:pPr>
            <a:r>
              <a:rPr lang="en-US" sz="1800" b="1" dirty="0">
                <a:solidFill>
                  <a:srgbClr val="000000"/>
                </a:solidFill>
                <a:latin typeface="Courier New" pitchFamily="49" charset="0"/>
              </a:rPr>
              <a:t>    </a:t>
            </a:r>
            <a:r>
              <a:rPr lang="en-US" sz="1800" b="1" dirty="0">
                <a:solidFill>
                  <a:srgbClr val="FF6600"/>
                </a:solidFill>
                <a:latin typeface="Courier New" pitchFamily="49" charset="0"/>
              </a:rPr>
              <a:t>else</a:t>
            </a:r>
            <a:r>
              <a:rPr lang="en-US" sz="1800" b="1" dirty="0">
                <a:solidFill>
                  <a:srgbClr val="000000"/>
                </a:solidFill>
                <a:latin typeface="Courier New" pitchFamily="49" charset="0"/>
              </a:rPr>
              <a:t>:</a:t>
            </a:r>
          </a:p>
          <a:p>
            <a:pPr fontAlgn="base">
              <a:lnSpc>
                <a:spcPct val="90000"/>
              </a:lnSpc>
              <a:spcBef>
                <a:spcPct val="0"/>
              </a:spcBef>
              <a:spcAft>
                <a:spcPct val="0"/>
              </a:spcAft>
            </a:pPr>
            <a:r>
              <a:rPr lang="en-US" sz="1800" b="1" dirty="0">
                <a:solidFill>
                  <a:srgbClr val="FF6600"/>
                </a:solidFill>
                <a:latin typeface="Courier New" pitchFamily="49" charset="0"/>
              </a:rPr>
              <a:t>        return</a:t>
            </a:r>
            <a:r>
              <a:rPr lang="en-US" sz="1800" b="1" dirty="0">
                <a:solidFill>
                  <a:srgbClr val="000000"/>
                </a:solidFill>
                <a:latin typeface="Courier New" pitchFamily="49" charset="0"/>
              </a:rPr>
              <a:t> N * </a:t>
            </a:r>
            <a:r>
              <a:rPr lang="en-US" sz="1800" b="1" dirty="0" err="1">
                <a:solidFill>
                  <a:srgbClr val="000000"/>
                </a:solidFill>
                <a:latin typeface="Courier New" pitchFamily="49" charset="0"/>
              </a:rPr>
              <a:t>fac</a:t>
            </a:r>
            <a:r>
              <a:rPr lang="en-US" sz="1800" b="1" dirty="0">
                <a:solidFill>
                  <a:srgbClr val="000000"/>
                </a:solidFill>
                <a:latin typeface="Courier New" pitchFamily="49" charset="0"/>
              </a:rPr>
              <a:t>(N-1)</a:t>
            </a:r>
          </a:p>
        </p:txBody>
      </p:sp>
      <p:sp>
        <p:nvSpPr>
          <p:cNvPr id="11" name="Rectangle 10"/>
          <p:cNvSpPr/>
          <p:nvPr/>
        </p:nvSpPr>
        <p:spPr>
          <a:xfrm>
            <a:off x="3048000" y="4053890"/>
            <a:ext cx="2295524" cy="461665"/>
          </a:xfrm>
          <a:prstGeom prst="rect">
            <a:avLst/>
          </a:prstGeom>
        </p:spPr>
        <p:txBody>
          <a:bodyPr wrap="square">
            <a:spAutoFit/>
          </a:bodyPr>
          <a:lstStyle/>
          <a:p>
            <a:pPr eaLnBrk="0" fontAlgn="base" hangingPunct="0">
              <a:spcBef>
                <a:spcPct val="0"/>
              </a:spcBef>
              <a:spcAft>
                <a:spcPct val="0"/>
              </a:spcAft>
            </a:pPr>
            <a:r>
              <a:rPr lang="en-US" sz="2400" b="1" dirty="0">
                <a:solidFill>
                  <a:srgbClr val="FFFFFF">
                    <a:lumMod val="65000"/>
                  </a:srgbClr>
                </a:solidFill>
                <a:latin typeface="Courier New" pitchFamily="49" charset="0"/>
              </a:rPr>
              <a:t>5 *</a:t>
            </a:r>
            <a:endParaRPr lang="en-US" sz="2400" dirty="0">
              <a:solidFill>
                <a:srgbClr val="FFFFFF">
                  <a:lumMod val="65000"/>
                </a:srgbClr>
              </a:solidFill>
            </a:endParaRPr>
          </a:p>
        </p:txBody>
      </p:sp>
    </p:spTree>
    <p:extLst>
      <p:ext uri="{BB962C8B-B14F-4D97-AF65-F5344CB8AC3E}">
        <p14:creationId xmlns:p14="http://schemas.microsoft.com/office/powerpoint/2010/main" val="372747357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7"/>
          <p:cNvSpPr>
            <a:spLocks noChangeArrowheads="1"/>
          </p:cNvSpPr>
          <p:nvPr/>
        </p:nvSpPr>
        <p:spPr bwMode="auto">
          <a:xfrm>
            <a:off x="3048000" y="26670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2400" b="1">
                <a:solidFill>
                  <a:srgbClr val="333399"/>
                </a:solidFill>
                <a:latin typeface="Courier New" pitchFamily="49" charset="0"/>
              </a:rPr>
              <a:t>fac(5)</a:t>
            </a:r>
          </a:p>
        </p:txBody>
      </p:sp>
      <p:sp>
        <p:nvSpPr>
          <p:cNvPr id="50180" name="Rectangle 8"/>
          <p:cNvSpPr>
            <a:spLocks noChangeArrowheads="1"/>
          </p:cNvSpPr>
          <p:nvPr/>
        </p:nvSpPr>
        <p:spPr bwMode="auto">
          <a:xfrm>
            <a:off x="3046413" y="33528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2400" b="1">
                <a:solidFill>
                  <a:srgbClr val="333399"/>
                </a:solidFill>
                <a:latin typeface="Courier New" pitchFamily="49" charset="0"/>
              </a:rPr>
              <a:t>5 *   24</a:t>
            </a:r>
          </a:p>
        </p:txBody>
      </p:sp>
      <p:sp>
        <p:nvSpPr>
          <p:cNvPr id="50181" name="AutoShape 12"/>
          <p:cNvSpPr>
            <a:spLocks/>
          </p:cNvSpPr>
          <p:nvPr/>
        </p:nvSpPr>
        <p:spPr bwMode="auto">
          <a:xfrm rot="5400000" flipV="1">
            <a:off x="3846513" y="2400300"/>
            <a:ext cx="228600" cy="1676400"/>
          </a:xfrm>
          <a:prstGeom prst="leftBrace">
            <a:avLst>
              <a:gd name="adj1" fmla="val 61111"/>
              <a:gd name="adj2" fmla="val 34125"/>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7" name="Text Box 5"/>
          <p:cNvSpPr txBox="1">
            <a:spLocks noChangeArrowheads="1"/>
          </p:cNvSpPr>
          <p:nvPr/>
        </p:nvSpPr>
        <p:spPr bwMode="auto">
          <a:xfrm>
            <a:off x="6054902" y="228600"/>
            <a:ext cx="2743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3200" dirty="0">
                <a:solidFill>
                  <a:srgbClr val="000000"/>
                </a:solidFill>
                <a:latin typeface="Cambria" pitchFamily="18" charset="0"/>
              </a:rPr>
              <a:t>Behind the curtain…</a:t>
            </a:r>
          </a:p>
        </p:txBody>
      </p:sp>
      <p:sp>
        <p:nvSpPr>
          <p:cNvPr id="8" name="Text Box 6"/>
          <p:cNvSpPr txBox="1">
            <a:spLocks noChangeArrowheads="1"/>
          </p:cNvSpPr>
          <p:nvPr/>
        </p:nvSpPr>
        <p:spPr bwMode="auto">
          <a:xfrm>
            <a:off x="152400" y="231775"/>
            <a:ext cx="4267200" cy="1836738"/>
          </a:xfrm>
          <a:prstGeom prst="rect">
            <a:avLst/>
          </a:prstGeom>
          <a:solidFill>
            <a:schemeClr val="bg1">
              <a:lumMod val="85000"/>
            </a:schemeClr>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lnSpc>
                <a:spcPct val="90000"/>
              </a:lnSpc>
              <a:spcBef>
                <a:spcPct val="0"/>
              </a:spcBef>
              <a:spcAft>
                <a:spcPct val="0"/>
              </a:spcAft>
            </a:pPr>
            <a:r>
              <a:rPr lang="en-US" sz="1800" b="1" dirty="0" err="1">
                <a:solidFill>
                  <a:srgbClr val="FF6600"/>
                </a:solidFill>
                <a:latin typeface="Courier New" pitchFamily="49" charset="0"/>
              </a:rPr>
              <a:t>def</a:t>
            </a:r>
            <a:r>
              <a:rPr lang="en-US" sz="1800" b="1" dirty="0">
                <a:solidFill>
                  <a:srgbClr val="000000"/>
                </a:solidFill>
                <a:latin typeface="Courier New" pitchFamily="49" charset="0"/>
              </a:rPr>
              <a:t> </a:t>
            </a:r>
            <a:r>
              <a:rPr lang="en-US" sz="1800" b="1" dirty="0" err="1">
                <a:solidFill>
                  <a:srgbClr val="0C0BC6"/>
                </a:solidFill>
                <a:latin typeface="Courier New" pitchFamily="49" charset="0"/>
              </a:rPr>
              <a:t>fac</a:t>
            </a:r>
            <a:r>
              <a:rPr lang="en-US" sz="1800" b="1" dirty="0">
                <a:solidFill>
                  <a:srgbClr val="000000"/>
                </a:solidFill>
                <a:latin typeface="Courier New" pitchFamily="49" charset="0"/>
              </a:rPr>
              <a:t>(N):</a:t>
            </a:r>
          </a:p>
          <a:p>
            <a:pPr fontAlgn="base">
              <a:lnSpc>
                <a:spcPct val="90000"/>
              </a:lnSpc>
              <a:spcBef>
                <a:spcPct val="0"/>
              </a:spcBef>
              <a:spcAft>
                <a:spcPct val="0"/>
              </a:spcAft>
            </a:pPr>
            <a:endParaRPr lang="en-US" sz="1800" b="1" dirty="0">
              <a:solidFill>
                <a:srgbClr val="000000"/>
              </a:solidFill>
              <a:latin typeface="Courier New" pitchFamily="49" charset="0"/>
            </a:endParaRPr>
          </a:p>
          <a:p>
            <a:pPr fontAlgn="base">
              <a:lnSpc>
                <a:spcPct val="90000"/>
              </a:lnSpc>
              <a:spcBef>
                <a:spcPct val="0"/>
              </a:spcBef>
              <a:spcAft>
                <a:spcPct val="0"/>
              </a:spcAft>
            </a:pPr>
            <a:r>
              <a:rPr lang="en-US" sz="1800" b="1" dirty="0">
                <a:solidFill>
                  <a:srgbClr val="000000"/>
                </a:solidFill>
                <a:latin typeface="Courier New" pitchFamily="49" charset="0"/>
              </a:rPr>
              <a:t>    </a:t>
            </a:r>
            <a:r>
              <a:rPr lang="en-US" sz="1800" b="1" dirty="0">
                <a:solidFill>
                  <a:srgbClr val="FF6600"/>
                </a:solidFill>
                <a:latin typeface="Courier New" pitchFamily="49" charset="0"/>
              </a:rPr>
              <a:t>if</a:t>
            </a:r>
            <a:r>
              <a:rPr lang="en-US" sz="1800" b="1" dirty="0">
                <a:solidFill>
                  <a:srgbClr val="000000"/>
                </a:solidFill>
                <a:latin typeface="Courier New" pitchFamily="49" charset="0"/>
              </a:rPr>
              <a:t> N &lt;= 1:</a:t>
            </a:r>
          </a:p>
          <a:p>
            <a:pPr fontAlgn="base">
              <a:lnSpc>
                <a:spcPct val="90000"/>
              </a:lnSpc>
              <a:spcBef>
                <a:spcPct val="0"/>
              </a:spcBef>
              <a:spcAft>
                <a:spcPct val="0"/>
              </a:spcAft>
            </a:pPr>
            <a:r>
              <a:rPr lang="en-US" sz="1800" b="1" dirty="0">
                <a:solidFill>
                  <a:srgbClr val="000000"/>
                </a:solidFill>
                <a:latin typeface="Courier New" pitchFamily="49" charset="0"/>
              </a:rPr>
              <a:t>        </a:t>
            </a:r>
            <a:r>
              <a:rPr lang="en-US" sz="1800" b="1" dirty="0">
                <a:solidFill>
                  <a:srgbClr val="FF6600"/>
                </a:solidFill>
                <a:latin typeface="Courier New" pitchFamily="49" charset="0"/>
              </a:rPr>
              <a:t>return</a:t>
            </a:r>
            <a:r>
              <a:rPr lang="en-US" sz="1800" b="1" dirty="0">
                <a:solidFill>
                  <a:srgbClr val="000000"/>
                </a:solidFill>
                <a:latin typeface="Courier New" pitchFamily="49" charset="0"/>
              </a:rPr>
              <a:t> 1</a:t>
            </a:r>
          </a:p>
          <a:p>
            <a:pPr fontAlgn="base">
              <a:lnSpc>
                <a:spcPct val="90000"/>
              </a:lnSpc>
              <a:spcBef>
                <a:spcPct val="0"/>
              </a:spcBef>
              <a:spcAft>
                <a:spcPct val="0"/>
              </a:spcAft>
            </a:pPr>
            <a:endParaRPr lang="en-US" sz="1800" b="1" dirty="0">
              <a:solidFill>
                <a:srgbClr val="000000"/>
              </a:solidFill>
              <a:latin typeface="Courier New" pitchFamily="49" charset="0"/>
            </a:endParaRPr>
          </a:p>
          <a:p>
            <a:pPr fontAlgn="base">
              <a:lnSpc>
                <a:spcPct val="90000"/>
              </a:lnSpc>
              <a:spcBef>
                <a:spcPct val="0"/>
              </a:spcBef>
              <a:spcAft>
                <a:spcPct val="0"/>
              </a:spcAft>
            </a:pPr>
            <a:r>
              <a:rPr lang="en-US" sz="1800" b="1" dirty="0">
                <a:solidFill>
                  <a:srgbClr val="000000"/>
                </a:solidFill>
                <a:latin typeface="Courier New" pitchFamily="49" charset="0"/>
              </a:rPr>
              <a:t>    </a:t>
            </a:r>
            <a:r>
              <a:rPr lang="en-US" sz="1800" b="1" dirty="0">
                <a:solidFill>
                  <a:srgbClr val="FF6600"/>
                </a:solidFill>
                <a:latin typeface="Courier New" pitchFamily="49" charset="0"/>
              </a:rPr>
              <a:t>else</a:t>
            </a:r>
            <a:r>
              <a:rPr lang="en-US" sz="1800" b="1" dirty="0">
                <a:solidFill>
                  <a:srgbClr val="000000"/>
                </a:solidFill>
                <a:latin typeface="Courier New" pitchFamily="49" charset="0"/>
              </a:rPr>
              <a:t>:</a:t>
            </a:r>
          </a:p>
          <a:p>
            <a:pPr fontAlgn="base">
              <a:lnSpc>
                <a:spcPct val="90000"/>
              </a:lnSpc>
              <a:spcBef>
                <a:spcPct val="0"/>
              </a:spcBef>
              <a:spcAft>
                <a:spcPct val="0"/>
              </a:spcAft>
            </a:pPr>
            <a:r>
              <a:rPr lang="en-US" sz="1800" b="1" dirty="0">
                <a:solidFill>
                  <a:srgbClr val="FF6600"/>
                </a:solidFill>
                <a:latin typeface="Courier New" pitchFamily="49" charset="0"/>
              </a:rPr>
              <a:t>        return</a:t>
            </a:r>
            <a:r>
              <a:rPr lang="en-US" sz="1800" b="1" dirty="0">
                <a:solidFill>
                  <a:srgbClr val="000000"/>
                </a:solidFill>
                <a:latin typeface="Courier New" pitchFamily="49" charset="0"/>
              </a:rPr>
              <a:t> N * </a:t>
            </a:r>
            <a:r>
              <a:rPr lang="en-US" sz="1800" b="1" dirty="0" err="1">
                <a:solidFill>
                  <a:srgbClr val="000000"/>
                </a:solidFill>
                <a:latin typeface="Courier New" pitchFamily="49" charset="0"/>
              </a:rPr>
              <a:t>fac</a:t>
            </a:r>
            <a:r>
              <a:rPr lang="en-US" sz="1800" b="1" dirty="0">
                <a:solidFill>
                  <a:srgbClr val="000000"/>
                </a:solidFill>
                <a:latin typeface="Courier New" pitchFamily="49" charset="0"/>
              </a:rPr>
              <a:t>(N-1)</a:t>
            </a:r>
          </a:p>
        </p:txBody>
      </p:sp>
    </p:spTree>
    <p:extLst>
      <p:ext uri="{BB962C8B-B14F-4D97-AF65-F5344CB8AC3E}">
        <p14:creationId xmlns:p14="http://schemas.microsoft.com/office/powerpoint/2010/main" val="238492191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ounded Rectangle 1"/>
          <p:cNvSpPr>
            <a:spLocks noChangeArrowheads="1"/>
          </p:cNvSpPr>
          <p:nvPr/>
        </p:nvSpPr>
        <p:spPr bwMode="auto">
          <a:xfrm>
            <a:off x="927100" y="5105400"/>
            <a:ext cx="7302500" cy="1371600"/>
          </a:xfrm>
          <a:prstGeom prst="roundRect">
            <a:avLst>
              <a:gd name="adj" fmla="val 16667"/>
            </a:avLst>
          </a:prstGeom>
          <a:solidFill>
            <a:srgbClr val="CCEC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endParaRPr>
          </a:p>
        </p:txBody>
      </p:sp>
      <p:sp>
        <p:nvSpPr>
          <p:cNvPr id="51204" name="Rectangle 7"/>
          <p:cNvSpPr>
            <a:spLocks noChangeArrowheads="1"/>
          </p:cNvSpPr>
          <p:nvPr/>
        </p:nvSpPr>
        <p:spPr bwMode="auto">
          <a:xfrm>
            <a:off x="3048000" y="26670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2400" b="1">
                <a:solidFill>
                  <a:srgbClr val="333399"/>
                </a:solidFill>
                <a:latin typeface="Courier New" pitchFamily="49" charset="0"/>
              </a:rPr>
              <a:t>fac(5)</a:t>
            </a:r>
          </a:p>
        </p:txBody>
      </p:sp>
      <p:sp>
        <p:nvSpPr>
          <p:cNvPr id="51205" name="Text Box 9"/>
          <p:cNvSpPr txBox="1">
            <a:spLocks noChangeArrowheads="1"/>
          </p:cNvSpPr>
          <p:nvPr/>
        </p:nvSpPr>
        <p:spPr bwMode="auto">
          <a:xfrm>
            <a:off x="2819400" y="3505200"/>
            <a:ext cx="1885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1800">
                <a:solidFill>
                  <a:srgbClr val="000000"/>
                </a:solidFill>
              </a:rPr>
              <a:t>Result:    </a:t>
            </a:r>
            <a:r>
              <a:rPr lang="en-US" b="1">
                <a:solidFill>
                  <a:srgbClr val="333399"/>
                </a:solidFill>
                <a:latin typeface="Courier New" pitchFamily="49" charset="0"/>
              </a:rPr>
              <a:t>120</a:t>
            </a:r>
          </a:p>
        </p:txBody>
      </p:sp>
      <p:sp>
        <p:nvSpPr>
          <p:cNvPr id="51206" name="Rectangle 10"/>
          <p:cNvSpPr>
            <a:spLocks noChangeArrowheads="1"/>
          </p:cNvSpPr>
          <p:nvPr/>
        </p:nvSpPr>
        <p:spPr bwMode="auto">
          <a:xfrm>
            <a:off x="2514600" y="3352800"/>
            <a:ext cx="2309813" cy="762000"/>
          </a:xfrm>
          <a:prstGeom prst="rect">
            <a:avLst/>
          </a:prstGeom>
          <a:noFill/>
          <a:ln w="285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51207" name="Text Box 14"/>
          <p:cNvSpPr txBox="1">
            <a:spLocks noChangeArrowheads="1"/>
          </p:cNvSpPr>
          <p:nvPr/>
        </p:nvSpPr>
        <p:spPr bwMode="auto">
          <a:xfrm>
            <a:off x="3733800" y="5410200"/>
            <a:ext cx="24384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1800" b="1">
                <a:solidFill>
                  <a:srgbClr val="000000"/>
                </a:solidFill>
                <a:latin typeface="Courier New" pitchFamily="49" charset="0"/>
              </a:rPr>
              <a:t>0 x*** -&gt; N 0</a:t>
            </a:r>
          </a:p>
          <a:p>
            <a:pPr eaLnBrk="0" fontAlgn="base" hangingPunct="0">
              <a:spcBef>
                <a:spcPct val="50000"/>
              </a:spcBef>
              <a:spcAft>
                <a:spcPct val="0"/>
              </a:spcAft>
            </a:pPr>
            <a:r>
              <a:rPr lang="en-US" sz="1800" b="1">
                <a:solidFill>
                  <a:srgbClr val="000000"/>
                </a:solidFill>
                <a:latin typeface="Courier New" pitchFamily="49" charset="0"/>
              </a:rPr>
              <a:t>0 N*** -&gt; X 1</a:t>
            </a:r>
          </a:p>
        </p:txBody>
      </p:sp>
      <p:sp>
        <p:nvSpPr>
          <p:cNvPr id="51208" name="Text Box 15"/>
          <p:cNvSpPr txBox="1">
            <a:spLocks noChangeArrowheads="1"/>
          </p:cNvSpPr>
          <p:nvPr/>
        </p:nvSpPr>
        <p:spPr bwMode="auto">
          <a:xfrm>
            <a:off x="927100" y="5548313"/>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0" fontAlgn="base" hangingPunct="0">
              <a:spcBef>
                <a:spcPct val="50000"/>
              </a:spcBef>
              <a:spcAft>
                <a:spcPct val="0"/>
              </a:spcAft>
            </a:pPr>
            <a:r>
              <a:rPr lang="en-US">
                <a:solidFill>
                  <a:srgbClr val="0C0BC6"/>
                </a:solidFill>
              </a:rPr>
              <a:t>Look familiar?</a:t>
            </a:r>
          </a:p>
        </p:txBody>
      </p:sp>
      <p:sp>
        <p:nvSpPr>
          <p:cNvPr id="51209" name="Text Box 16"/>
          <p:cNvSpPr txBox="1">
            <a:spLocks noChangeArrowheads="1"/>
          </p:cNvSpPr>
          <p:nvPr/>
        </p:nvSpPr>
        <p:spPr bwMode="auto">
          <a:xfrm>
            <a:off x="5859463" y="5381625"/>
            <a:ext cx="23701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1600" b="1">
                <a:solidFill>
                  <a:srgbClr val="0C0BC6"/>
                </a:solidFill>
              </a:rPr>
              <a:t>Recursive step</a:t>
            </a:r>
          </a:p>
        </p:txBody>
      </p:sp>
      <p:sp>
        <p:nvSpPr>
          <p:cNvPr id="51210" name="Text Box 17"/>
          <p:cNvSpPr txBox="1">
            <a:spLocks noChangeArrowheads="1"/>
          </p:cNvSpPr>
          <p:nvPr/>
        </p:nvSpPr>
        <p:spPr bwMode="auto">
          <a:xfrm>
            <a:off x="5867400" y="5822950"/>
            <a:ext cx="190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1600" b="1">
                <a:solidFill>
                  <a:srgbClr val="0C0BC6"/>
                </a:solidFill>
              </a:rPr>
              <a:t>Base case</a:t>
            </a:r>
          </a:p>
        </p:txBody>
      </p:sp>
      <p:sp>
        <p:nvSpPr>
          <p:cNvPr id="51212" name="TextBox 1"/>
          <p:cNvSpPr txBox="1">
            <a:spLocks noChangeArrowheads="1"/>
          </p:cNvSpPr>
          <p:nvPr/>
        </p:nvSpPr>
        <p:spPr bwMode="auto">
          <a:xfrm rot="20707256">
            <a:off x="3790290" y="3883817"/>
            <a:ext cx="23622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0"/>
              </a:spcBef>
              <a:spcAft>
                <a:spcPct val="0"/>
              </a:spcAft>
            </a:pPr>
            <a:r>
              <a:rPr lang="en-US" dirty="0">
                <a:solidFill>
                  <a:srgbClr val="C00000"/>
                </a:solidFill>
                <a:latin typeface="Cambria" pitchFamily="18" charset="0"/>
              </a:rPr>
              <a:t>show </a:t>
            </a:r>
            <a:r>
              <a:rPr lang="en-US" b="1" dirty="0" err="1">
                <a:solidFill>
                  <a:srgbClr val="C00000"/>
                </a:solidFill>
                <a:latin typeface="Courier New" pitchFamily="49" charset="0"/>
                <a:cs typeface="Courier New" pitchFamily="49" charset="0"/>
              </a:rPr>
              <a:t>facWPR</a:t>
            </a:r>
            <a:r>
              <a:rPr lang="en-US" dirty="0">
                <a:solidFill>
                  <a:srgbClr val="C00000"/>
                </a:solidFill>
                <a:latin typeface="Cambria" pitchFamily="18" charset="0"/>
              </a:rPr>
              <a:t> …</a:t>
            </a:r>
          </a:p>
        </p:txBody>
      </p:sp>
      <p:sp>
        <p:nvSpPr>
          <p:cNvPr id="14" name="Text Box 5"/>
          <p:cNvSpPr txBox="1">
            <a:spLocks noChangeArrowheads="1"/>
          </p:cNvSpPr>
          <p:nvPr/>
        </p:nvSpPr>
        <p:spPr bwMode="auto">
          <a:xfrm>
            <a:off x="6054902" y="228600"/>
            <a:ext cx="2743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3200" dirty="0">
                <a:solidFill>
                  <a:srgbClr val="000000"/>
                </a:solidFill>
                <a:latin typeface="Cambria" pitchFamily="18" charset="0"/>
              </a:rPr>
              <a:t>Behind the curtain…</a:t>
            </a:r>
          </a:p>
        </p:txBody>
      </p:sp>
      <p:sp>
        <p:nvSpPr>
          <p:cNvPr id="15" name="Text Box 6"/>
          <p:cNvSpPr txBox="1">
            <a:spLocks noChangeArrowheads="1"/>
          </p:cNvSpPr>
          <p:nvPr/>
        </p:nvSpPr>
        <p:spPr bwMode="auto">
          <a:xfrm>
            <a:off x="152400" y="231775"/>
            <a:ext cx="4267200" cy="1836738"/>
          </a:xfrm>
          <a:prstGeom prst="rect">
            <a:avLst/>
          </a:prstGeom>
          <a:solidFill>
            <a:schemeClr val="bg1">
              <a:lumMod val="85000"/>
            </a:schemeClr>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lnSpc>
                <a:spcPct val="90000"/>
              </a:lnSpc>
              <a:spcBef>
                <a:spcPct val="0"/>
              </a:spcBef>
              <a:spcAft>
                <a:spcPct val="0"/>
              </a:spcAft>
            </a:pPr>
            <a:r>
              <a:rPr lang="en-US" sz="1800" b="1" dirty="0" err="1">
                <a:solidFill>
                  <a:srgbClr val="FF6600"/>
                </a:solidFill>
                <a:latin typeface="Courier New" pitchFamily="49" charset="0"/>
              </a:rPr>
              <a:t>def</a:t>
            </a:r>
            <a:r>
              <a:rPr lang="en-US" sz="1800" b="1" dirty="0">
                <a:solidFill>
                  <a:srgbClr val="000000"/>
                </a:solidFill>
                <a:latin typeface="Courier New" pitchFamily="49" charset="0"/>
              </a:rPr>
              <a:t> </a:t>
            </a:r>
            <a:r>
              <a:rPr lang="en-US" sz="1800" b="1" dirty="0" err="1">
                <a:solidFill>
                  <a:srgbClr val="0C0BC6"/>
                </a:solidFill>
                <a:latin typeface="Courier New" pitchFamily="49" charset="0"/>
              </a:rPr>
              <a:t>fac</a:t>
            </a:r>
            <a:r>
              <a:rPr lang="en-US" sz="1800" b="1" dirty="0">
                <a:solidFill>
                  <a:srgbClr val="000000"/>
                </a:solidFill>
                <a:latin typeface="Courier New" pitchFamily="49" charset="0"/>
              </a:rPr>
              <a:t>(N):</a:t>
            </a:r>
          </a:p>
          <a:p>
            <a:pPr fontAlgn="base">
              <a:lnSpc>
                <a:spcPct val="90000"/>
              </a:lnSpc>
              <a:spcBef>
                <a:spcPct val="0"/>
              </a:spcBef>
              <a:spcAft>
                <a:spcPct val="0"/>
              </a:spcAft>
            </a:pPr>
            <a:endParaRPr lang="en-US" sz="1800" b="1" dirty="0">
              <a:solidFill>
                <a:srgbClr val="000000"/>
              </a:solidFill>
              <a:latin typeface="Courier New" pitchFamily="49" charset="0"/>
            </a:endParaRPr>
          </a:p>
          <a:p>
            <a:pPr fontAlgn="base">
              <a:lnSpc>
                <a:spcPct val="90000"/>
              </a:lnSpc>
              <a:spcBef>
                <a:spcPct val="0"/>
              </a:spcBef>
              <a:spcAft>
                <a:spcPct val="0"/>
              </a:spcAft>
            </a:pPr>
            <a:r>
              <a:rPr lang="en-US" sz="1800" b="1" dirty="0">
                <a:solidFill>
                  <a:srgbClr val="000000"/>
                </a:solidFill>
                <a:latin typeface="Courier New" pitchFamily="49" charset="0"/>
              </a:rPr>
              <a:t>    </a:t>
            </a:r>
            <a:r>
              <a:rPr lang="en-US" sz="1800" b="1" dirty="0">
                <a:solidFill>
                  <a:srgbClr val="FF6600"/>
                </a:solidFill>
                <a:latin typeface="Courier New" pitchFamily="49" charset="0"/>
              </a:rPr>
              <a:t>if</a:t>
            </a:r>
            <a:r>
              <a:rPr lang="en-US" sz="1800" b="1" dirty="0">
                <a:solidFill>
                  <a:srgbClr val="000000"/>
                </a:solidFill>
                <a:latin typeface="Courier New" pitchFamily="49" charset="0"/>
              </a:rPr>
              <a:t> N &lt;= 1:</a:t>
            </a:r>
          </a:p>
          <a:p>
            <a:pPr fontAlgn="base">
              <a:lnSpc>
                <a:spcPct val="90000"/>
              </a:lnSpc>
              <a:spcBef>
                <a:spcPct val="0"/>
              </a:spcBef>
              <a:spcAft>
                <a:spcPct val="0"/>
              </a:spcAft>
            </a:pPr>
            <a:r>
              <a:rPr lang="en-US" sz="1800" b="1" dirty="0">
                <a:solidFill>
                  <a:srgbClr val="000000"/>
                </a:solidFill>
                <a:latin typeface="Courier New" pitchFamily="49" charset="0"/>
              </a:rPr>
              <a:t>        </a:t>
            </a:r>
            <a:r>
              <a:rPr lang="en-US" sz="1800" b="1" dirty="0">
                <a:solidFill>
                  <a:srgbClr val="FF6600"/>
                </a:solidFill>
                <a:latin typeface="Courier New" pitchFamily="49" charset="0"/>
              </a:rPr>
              <a:t>return</a:t>
            </a:r>
            <a:r>
              <a:rPr lang="en-US" sz="1800" b="1" dirty="0">
                <a:solidFill>
                  <a:srgbClr val="000000"/>
                </a:solidFill>
                <a:latin typeface="Courier New" pitchFamily="49" charset="0"/>
              </a:rPr>
              <a:t> 1</a:t>
            </a:r>
          </a:p>
          <a:p>
            <a:pPr fontAlgn="base">
              <a:lnSpc>
                <a:spcPct val="90000"/>
              </a:lnSpc>
              <a:spcBef>
                <a:spcPct val="0"/>
              </a:spcBef>
              <a:spcAft>
                <a:spcPct val="0"/>
              </a:spcAft>
            </a:pPr>
            <a:endParaRPr lang="en-US" sz="1800" b="1" dirty="0">
              <a:solidFill>
                <a:srgbClr val="000000"/>
              </a:solidFill>
              <a:latin typeface="Courier New" pitchFamily="49" charset="0"/>
            </a:endParaRPr>
          </a:p>
          <a:p>
            <a:pPr fontAlgn="base">
              <a:lnSpc>
                <a:spcPct val="90000"/>
              </a:lnSpc>
              <a:spcBef>
                <a:spcPct val="0"/>
              </a:spcBef>
              <a:spcAft>
                <a:spcPct val="0"/>
              </a:spcAft>
            </a:pPr>
            <a:r>
              <a:rPr lang="en-US" sz="1800" b="1" dirty="0">
                <a:solidFill>
                  <a:srgbClr val="000000"/>
                </a:solidFill>
                <a:latin typeface="Courier New" pitchFamily="49" charset="0"/>
              </a:rPr>
              <a:t>    </a:t>
            </a:r>
            <a:r>
              <a:rPr lang="en-US" sz="1800" b="1" dirty="0">
                <a:solidFill>
                  <a:srgbClr val="FF6600"/>
                </a:solidFill>
                <a:latin typeface="Courier New" pitchFamily="49" charset="0"/>
              </a:rPr>
              <a:t>else</a:t>
            </a:r>
            <a:r>
              <a:rPr lang="en-US" sz="1800" b="1" dirty="0">
                <a:solidFill>
                  <a:srgbClr val="000000"/>
                </a:solidFill>
                <a:latin typeface="Courier New" pitchFamily="49" charset="0"/>
              </a:rPr>
              <a:t>:</a:t>
            </a:r>
          </a:p>
          <a:p>
            <a:pPr fontAlgn="base">
              <a:lnSpc>
                <a:spcPct val="90000"/>
              </a:lnSpc>
              <a:spcBef>
                <a:spcPct val="0"/>
              </a:spcBef>
              <a:spcAft>
                <a:spcPct val="0"/>
              </a:spcAft>
            </a:pPr>
            <a:r>
              <a:rPr lang="en-US" sz="1800" b="1" dirty="0">
                <a:solidFill>
                  <a:srgbClr val="FF6600"/>
                </a:solidFill>
                <a:latin typeface="Courier New" pitchFamily="49" charset="0"/>
              </a:rPr>
              <a:t>        return</a:t>
            </a:r>
            <a:r>
              <a:rPr lang="en-US" sz="1800" b="1" dirty="0">
                <a:solidFill>
                  <a:srgbClr val="000000"/>
                </a:solidFill>
                <a:latin typeface="Courier New" pitchFamily="49" charset="0"/>
              </a:rPr>
              <a:t> N * </a:t>
            </a:r>
            <a:r>
              <a:rPr lang="en-US" sz="1800" b="1" dirty="0" err="1">
                <a:solidFill>
                  <a:srgbClr val="000000"/>
                </a:solidFill>
                <a:latin typeface="Courier New" pitchFamily="49" charset="0"/>
              </a:rPr>
              <a:t>fac</a:t>
            </a:r>
            <a:r>
              <a:rPr lang="en-US" sz="1800" b="1" dirty="0">
                <a:solidFill>
                  <a:srgbClr val="000000"/>
                </a:solidFill>
                <a:latin typeface="Courier New" pitchFamily="49" charset="0"/>
              </a:rPr>
              <a:t>(N-1)</a:t>
            </a:r>
          </a:p>
        </p:txBody>
      </p:sp>
    </p:spTree>
    <p:extLst>
      <p:ext uri="{BB962C8B-B14F-4D97-AF65-F5344CB8AC3E}">
        <p14:creationId xmlns:p14="http://schemas.microsoft.com/office/powerpoint/2010/main" val="321037230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5"/>
          <p:cNvSpPr txBox="1">
            <a:spLocks noChangeArrowheads="1"/>
          </p:cNvSpPr>
          <p:nvPr/>
        </p:nvSpPr>
        <p:spPr bwMode="auto">
          <a:xfrm>
            <a:off x="152400" y="242711"/>
            <a:ext cx="44547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3200" b="1" i="1" dirty="0" smtClean="0">
                <a:solidFill>
                  <a:srgbClr val="000000"/>
                </a:solidFill>
                <a:latin typeface="Cambria" pitchFamily="18" charset="0"/>
              </a:rPr>
              <a:t>Thinking</a:t>
            </a:r>
            <a:r>
              <a:rPr lang="en-US" sz="3200" dirty="0" smtClean="0">
                <a:solidFill>
                  <a:srgbClr val="000000"/>
                </a:solidFill>
                <a:latin typeface="Cambria" pitchFamily="18" charset="0"/>
              </a:rPr>
              <a:t> recursively…</a:t>
            </a:r>
            <a:endParaRPr lang="en-US" sz="3200" dirty="0">
              <a:solidFill>
                <a:srgbClr val="000000"/>
              </a:solidFill>
              <a:latin typeface="Cambria"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179689"/>
            <a:ext cx="6571376" cy="3810000"/>
          </a:xfrm>
          <a:prstGeom prst="rect">
            <a:avLst/>
          </a:prstGeom>
          <a:ln>
            <a:solidFill>
              <a:srgbClr val="0B9520"/>
            </a:solidFill>
          </a:ln>
        </p:spPr>
      </p:pic>
      <p:sp>
        <p:nvSpPr>
          <p:cNvPr id="3" name="TextBox 2"/>
          <p:cNvSpPr txBox="1"/>
          <p:nvPr/>
        </p:nvSpPr>
        <p:spPr>
          <a:xfrm>
            <a:off x="349162" y="5569803"/>
            <a:ext cx="3373349" cy="830997"/>
          </a:xfrm>
          <a:prstGeom prst="rect">
            <a:avLst/>
          </a:prstGeom>
          <a:noFill/>
        </p:spPr>
        <p:txBody>
          <a:bodyPr wrap="square" rtlCol="0">
            <a:spAutoFit/>
          </a:bodyPr>
          <a:lstStyle/>
          <a:p>
            <a:pPr algn="ctr" eaLnBrk="0" fontAlgn="base" hangingPunct="0">
              <a:spcBef>
                <a:spcPct val="0"/>
              </a:spcBef>
              <a:spcAft>
                <a:spcPct val="0"/>
              </a:spcAft>
            </a:pPr>
            <a:r>
              <a:rPr lang="en-US" sz="2400" dirty="0">
                <a:solidFill>
                  <a:srgbClr val="000000"/>
                </a:solidFill>
                <a:latin typeface="Cambria" panose="02040503050406030204" pitchFamily="18" charset="0"/>
              </a:rPr>
              <a:t>What will print when </a:t>
            </a:r>
            <a:r>
              <a:rPr lang="en-US" sz="2400" b="1" dirty="0" err="1">
                <a:solidFill>
                  <a:srgbClr val="0000FF"/>
                </a:solidFill>
                <a:latin typeface="Courier New" panose="02070309020205020404" pitchFamily="49" charset="0"/>
                <a:cs typeface="Courier New" panose="02070309020205020404" pitchFamily="49" charset="0"/>
              </a:rPr>
              <a:t>facWPR</a:t>
            </a:r>
            <a:r>
              <a:rPr lang="en-US" sz="2400" b="1" dirty="0">
                <a:solidFill>
                  <a:srgbClr val="000000"/>
                </a:solidFill>
                <a:latin typeface="Courier New" panose="02070309020205020404" pitchFamily="49" charset="0"/>
                <a:cs typeface="Courier New" panose="02070309020205020404" pitchFamily="49" charset="0"/>
              </a:rPr>
              <a:t>(5)</a:t>
            </a:r>
            <a:r>
              <a:rPr lang="en-US" sz="2400" dirty="0">
                <a:solidFill>
                  <a:srgbClr val="000000"/>
                </a:solidFill>
                <a:latin typeface="Cambria" panose="02040503050406030204" pitchFamily="18" charset="0"/>
              </a:rPr>
              <a:t> is called?</a:t>
            </a:r>
          </a:p>
        </p:txBody>
      </p:sp>
    </p:spTree>
    <p:extLst>
      <p:ext uri="{BB962C8B-B14F-4D97-AF65-F5344CB8AC3E}">
        <p14:creationId xmlns:p14="http://schemas.microsoft.com/office/powerpoint/2010/main" val="107861804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Box 7"/>
          <p:cNvSpPr txBox="1">
            <a:spLocks noChangeArrowheads="1"/>
          </p:cNvSpPr>
          <p:nvPr/>
        </p:nvSpPr>
        <p:spPr bwMode="auto">
          <a:xfrm>
            <a:off x="609600" y="3567113"/>
            <a:ext cx="76962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0"/>
              </a:spcBef>
              <a:spcAft>
                <a:spcPct val="0"/>
              </a:spcAft>
            </a:pPr>
            <a:r>
              <a:rPr lang="en-US" sz="3200" b="1">
                <a:solidFill>
                  <a:srgbClr val="FF6600"/>
                </a:solidFill>
                <a:latin typeface="Courier New" pitchFamily="49" charset="0"/>
              </a:rPr>
              <a:t>def</a:t>
            </a:r>
            <a:r>
              <a:rPr lang="en-US" sz="3200" b="1">
                <a:solidFill>
                  <a:srgbClr val="000000"/>
                </a:solidFill>
                <a:latin typeface="Courier New" pitchFamily="49" charset="0"/>
              </a:rPr>
              <a:t> </a:t>
            </a:r>
            <a:r>
              <a:rPr lang="en-US" sz="3200" b="1">
                <a:solidFill>
                  <a:srgbClr val="800080"/>
                </a:solidFill>
                <a:latin typeface="Courier New" pitchFamily="49" charset="0"/>
              </a:rPr>
              <a:t>fac</a:t>
            </a:r>
            <a:r>
              <a:rPr lang="en-US" sz="3200" b="1">
                <a:solidFill>
                  <a:srgbClr val="000000"/>
                </a:solidFill>
                <a:latin typeface="Courier New" pitchFamily="49" charset="0"/>
              </a:rPr>
              <a:t>(N):</a:t>
            </a:r>
          </a:p>
          <a:p>
            <a:pPr fontAlgn="base">
              <a:spcBef>
                <a:spcPct val="0"/>
              </a:spcBef>
              <a:spcAft>
                <a:spcPct val="0"/>
              </a:spcAft>
            </a:pPr>
            <a:r>
              <a:rPr lang="en-US" sz="3200" b="1">
                <a:solidFill>
                  <a:srgbClr val="000000"/>
                </a:solidFill>
                <a:latin typeface="Courier New" pitchFamily="49" charset="0"/>
              </a:rPr>
              <a:t>    </a:t>
            </a:r>
            <a:r>
              <a:rPr lang="en-US" sz="3200" b="1">
                <a:solidFill>
                  <a:srgbClr val="FF6600"/>
                </a:solidFill>
                <a:latin typeface="Courier New" pitchFamily="49" charset="0"/>
              </a:rPr>
              <a:t>if</a:t>
            </a:r>
            <a:r>
              <a:rPr lang="en-US" sz="3200" b="1">
                <a:solidFill>
                  <a:srgbClr val="000000"/>
                </a:solidFill>
                <a:latin typeface="Courier New" pitchFamily="49" charset="0"/>
              </a:rPr>
              <a:t> N &lt;= 1: </a:t>
            </a:r>
          </a:p>
          <a:p>
            <a:pPr fontAlgn="base">
              <a:spcBef>
                <a:spcPct val="0"/>
              </a:spcBef>
              <a:spcAft>
                <a:spcPct val="0"/>
              </a:spcAft>
            </a:pPr>
            <a:r>
              <a:rPr lang="en-US" sz="3200" b="1">
                <a:solidFill>
                  <a:srgbClr val="000000"/>
                </a:solidFill>
                <a:latin typeface="Courier New" pitchFamily="49" charset="0"/>
              </a:rPr>
              <a:t>        </a:t>
            </a:r>
            <a:r>
              <a:rPr lang="en-US" sz="3200" b="1">
                <a:solidFill>
                  <a:srgbClr val="FF6600"/>
                </a:solidFill>
                <a:latin typeface="Courier New" pitchFamily="49" charset="0"/>
              </a:rPr>
              <a:t>return</a:t>
            </a:r>
            <a:r>
              <a:rPr lang="en-US" sz="3200" b="1">
                <a:solidFill>
                  <a:srgbClr val="000000"/>
                </a:solidFill>
                <a:latin typeface="Courier New" pitchFamily="49" charset="0"/>
              </a:rPr>
              <a:t> 1</a:t>
            </a:r>
          </a:p>
          <a:p>
            <a:pPr fontAlgn="base">
              <a:spcBef>
                <a:spcPct val="0"/>
              </a:spcBef>
              <a:spcAft>
                <a:spcPct val="0"/>
              </a:spcAft>
            </a:pPr>
            <a:r>
              <a:rPr lang="en-US" sz="3200" b="1">
                <a:solidFill>
                  <a:srgbClr val="000000"/>
                </a:solidFill>
                <a:latin typeface="Courier New" pitchFamily="49" charset="0"/>
              </a:rPr>
              <a:t>    </a:t>
            </a:r>
            <a:r>
              <a:rPr lang="en-US" sz="3200" b="1">
                <a:solidFill>
                  <a:srgbClr val="FF6600"/>
                </a:solidFill>
                <a:latin typeface="Courier New" pitchFamily="49" charset="0"/>
              </a:rPr>
              <a:t>else</a:t>
            </a:r>
            <a:r>
              <a:rPr lang="en-US" sz="3200" b="1">
                <a:solidFill>
                  <a:srgbClr val="000000"/>
                </a:solidFill>
                <a:latin typeface="Courier New" pitchFamily="49" charset="0"/>
              </a:rPr>
              <a:t>: </a:t>
            </a:r>
          </a:p>
          <a:p>
            <a:pPr fontAlgn="base">
              <a:spcBef>
                <a:spcPct val="0"/>
              </a:spcBef>
              <a:spcAft>
                <a:spcPct val="0"/>
              </a:spcAft>
            </a:pPr>
            <a:r>
              <a:rPr lang="en-US" sz="3200" b="1">
                <a:solidFill>
                  <a:srgbClr val="000000"/>
                </a:solidFill>
                <a:latin typeface="Courier New" pitchFamily="49" charset="0"/>
              </a:rPr>
              <a:t>        rest = </a:t>
            </a:r>
            <a:r>
              <a:rPr lang="en-US" sz="3200" b="1">
                <a:solidFill>
                  <a:srgbClr val="800080"/>
                </a:solidFill>
                <a:latin typeface="Courier New" pitchFamily="49" charset="0"/>
              </a:rPr>
              <a:t>fac</a:t>
            </a:r>
            <a:r>
              <a:rPr lang="en-US" sz="3200" b="1">
                <a:solidFill>
                  <a:srgbClr val="000000"/>
                </a:solidFill>
                <a:latin typeface="Courier New" pitchFamily="49" charset="0"/>
              </a:rPr>
              <a:t>(N-1)</a:t>
            </a:r>
          </a:p>
          <a:p>
            <a:pPr fontAlgn="base">
              <a:spcBef>
                <a:spcPct val="0"/>
              </a:spcBef>
              <a:spcAft>
                <a:spcPct val="0"/>
              </a:spcAft>
            </a:pPr>
            <a:r>
              <a:rPr lang="en-US" sz="3200" b="1">
                <a:solidFill>
                  <a:srgbClr val="000000"/>
                </a:solidFill>
                <a:latin typeface="Courier New" pitchFamily="49" charset="0"/>
              </a:rPr>
              <a:t>        </a:t>
            </a:r>
            <a:r>
              <a:rPr lang="en-US" sz="3200" b="1">
                <a:solidFill>
                  <a:srgbClr val="FF6600"/>
                </a:solidFill>
                <a:latin typeface="Courier New" pitchFamily="49" charset="0"/>
              </a:rPr>
              <a:t>return</a:t>
            </a:r>
            <a:r>
              <a:rPr lang="en-US" sz="3200" b="1">
                <a:solidFill>
                  <a:srgbClr val="000000"/>
                </a:solidFill>
                <a:latin typeface="Courier New" pitchFamily="49" charset="0"/>
              </a:rPr>
              <a:t> rest * N</a:t>
            </a:r>
          </a:p>
        </p:txBody>
      </p:sp>
      <p:sp>
        <p:nvSpPr>
          <p:cNvPr id="53252" name="Line 8"/>
          <p:cNvSpPr>
            <a:spLocks noChangeShapeType="1"/>
          </p:cNvSpPr>
          <p:nvPr/>
        </p:nvSpPr>
        <p:spPr bwMode="auto">
          <a:xfrm flipH="1">
            <a:off x="4724400" y="3733800"/>
            <a:ext cx="1676400" cy="914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endParaRPr>
          </a:p>
        </p:txBody>
      </p:sp>
      <p:sp>
        <p:nvSpPr>
          <p:cNvPr id="53253" name="Text Box 9"/>
          <p:cNvSpPr txBox="1">
            <a:spLocks noChangeArrowheads="1"/>
          </p:cNvSpPr>
          <p:nvPr/>
        </p:nvSpPr>
        <p:spPr bwMode="auto">
          <a:xfrm>
            <a:off x="6324600" y="3505200"/>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fontAlgn="base">
              <a:spcBef>
                <a:spcPct val="50000"/>
              </a:spcBef>
              <a:spcAft>
                <a:spcPct val="0"/>
              </a:spcAft>
            </a:pPr>
            <a:r>
              <a:rPr lang="en-US" sz="1400" dirty="0">
                <a:solidFill>
                  <a:srgbClr val="000000"/>
                </a:solidFill>
                <a:latin typeface="Cambria" pitchFamily="18" charset="0"/>
              </a:rPr>
              <a:t>You handle the base case – the easiest case!</a:t>
            </a:r>
          </a:p>
        </p:txBody>
      </p:sp>
      <p:sp>
        <p:nvSpPr>
          <p:cNvPr id="53254" name="Text Box 10"/>
          <p:cNvSpPr txBox="1">
            <a:spLocks noChangeArrowheads="1"/>
          </p:cNvSpPr>
          <p:nvPr/>
        </p:nvSpPr>
        <p:spPr bwMode="auto">
          <a:xfrm>
            <a:off x="5907088" y="4683125"/>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fontAlgn="base">
              <a:spcBef>
                <a:spcPct val="50000"/>
              </a:spcBef>
              <a:spcAft>
                <a:spcPct val="0"/>
              </a:spcAft>
            </a:pPr>
            <a:r>
              <a:rPr lang="en-US" sz="1400">
                <a:solidFill>
                  <a:srgbClr val="000000"/>
                </a:solidFill>
                <a:latin typeface="Cambria" pitchFamily="18" charset="0"/>
              </a:rPr>
              <a:t>Recursion does </a:t>
            </a:r>
            <a:r>
              <a:rPr lang="en-US" sz="1400" u="sng">
                <a:solidFill>
                  <a:srgbClr val="000000"/>
                </a:solidFill>
                <a:latin typeface="Cambria" pitchFamily="18" charset="0"/>
              </a:rPr>
              <a:t>almost</a:t>
            </a:r>
            <a:r>
              <a:rPr lang="en-US" sz="1400">
                <a:solidFill>
                  <a:srgbClr val="000000"/>
                </a:solidFill>
                <a:latin typeface="Cambria" pitchFamily="18" charset="0"/>
              </a:rPr>
              <a:t> all of the rest of the problem!</a:t>
            </a:r>
          </a:p>
        </p:txBody>
      </p:sp>
      <p:sp>
        <p:nvSpPr>
          <p:cNvPr id="53259" name="Line 15"/>
          <p:cNvSpPr>
            <a:spLocks noChangeShapeType="1"/>
          </p:cNvSpPr>
          <p:nvPr/>
        </p:nvSpPr>
        <p:spPr bwMode="auto">
          <a:xfrm flipH="1">
            <a:off x="4953000" y="4935538"/>
            <a:ext cx="977900" cy="62706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endParaRPr>
          </a:p>
        </p:txBody>
      </p:sp>
      <p:sp>
        <p:nvSpPr>
          <p:cNvPr id="53261" name="Text Box 10"/>
          <p:cNvSpPr txBox="1">
            <a:spLocks noChangeArrowheads="1"/>
          </p:cNvSpPr>
          <p:nvPr/>
        </p:nvSpPr>
        <p:spPr bwMode="auto">
          <a:xfrm>
            <a:off x="7010400" y="5486400"/>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fontAlgn="base">
              <a:spcBef>
                <a:spcPct val="50000"/>
              </a:spcBef>
              <a:spcAft>
                <a:spcPct val="0"/>
              </a:spcAft>
            </a:pPr>
            <a:r>
              <a:rPr lang="en-US" sz="1400">
                <a:solidFill>
                  <a:srgbClr val="000000"/>
                </a:solidFill>
                <a:latin typeface="Cambria" pitchFamily="18" charset="0"/>
              </a:rPr>
              <a:t>You specify one step at the end</a:t>
            </a:r>
          </a:p>
        </p:txBody>
      </p:sp>
      <p:sp>
        <p:nvSpPr>
          <p:cNvPr id="53262" name="Line 15"/>
          <p:cNvSpPr>
            <a:spLocks noChangeShapeType="1"/>
          </p:cNvSpPr>
          <p:nvPr/>
        </p:nvSpPr>
        <p:spPr bwMode="auto">
          <a:xfrm flipH="1">
            <a:off x="6400800" y="5695950"/>
            <a:ext cx="719138" cy="4762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endParaRPr>
          </a:p>
        </p:txBody>
      </p:sp>
      <p:sp>
        <p:nvSpPr>
          <p:cNvPr id="15" name="Rounded Rectangle 2"/>
          <p:cNvSpPr>
            <a:spLocks noChangeArrowheads="1"/>
          </p:cNvSpPr>
          <p:nvPr/>
        </p:nvSpPr>
        <p:spPr bwMode="auto">
          <a:xfrm>
            <a:off x="479778" y="598311"/>
            <a:ext cx="8229600" cy="838200"/>
          </a:xfrm>
          <a:prstGeom prst="roundRect">
            <a:avLst>
              <a:gd name="adj" fmla="val 16667"/>
            </a:avLst>
          </a:prstGeom>
          <a:solidFill>
            <a:srgbClr val="FFCC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Cambria" pitchFamily="18" charset="0"/>
            </a:endParaRPr>
          </a:p>
        </p:txBody>
      </p:sp>
      <p:sp>
        <p:nvSpPr>
          <p:cNvPr id="16" name="Text Box 6"/>
          <p:cNvSpPr txBox="1">
            <a:spLocks noChangeArrowheads="1"/>
          </p:cNvSpPr>
          <p:nvPr/>
        </p:nvSpPr>
        <p:spPr bwMode="auto">
          <a:xfrm>
            <a:off x="533400" y="609600"/>
            <a:ext cx="83058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4200" i="1" dirty="0">
                <a:solidFill>
                  <a:srgbClr val="000000"/>
                </a:solidFill>
                <a:latin typeface="Cambria" pitchFamily="18" charset="0"/>
              </a:rPr>
              <a:t>Let recursion do the work for you.</a:t>
            </a:r>
          </a:p>
        </p:txBody>
      </p:sp>
      <p:sp>
        <p:nvSpPr>
          <p:cNvPr id="17" name="Text Box 11"/>
          <p:cNvSpPr txBox="1">
            <a:spLocks noChangeArrowheads="1"/>
          </p:cNvSpPr>
          <p:nvPr/>
        </p:nvSpPr>
        <p:spPr bwMode="auto">
          <a:xfrm>
            <a:off x="533400" y="1828800"/>
            <a:ext cx="556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2800">
                <a:solidFill>
                  <a:srgbClr val="000000"/>
                </a:solidFill>
                <a:latin typeface="Cambria" pitchFamily="18" charset="0"/>
              </a:rPr>
              <a:t>Exploit self-similarity</a:t>
            </a:r>
          </a:p>
        </p:txBody>
      </p:sp>
      <p:sp>
        <p:nvSpPr>
          <p:cNvPr id="18" name="Text Box 12"/>
          <p:cNvSpPr txBox="1">
            <a:spLocks noChangeArrowheads="1"/>
          </p:cNvSpPr>
          <p:nvPr/>
        </p:nvSpPr>
        <p:spPr bwMode="auto">
          <a:xfrm>
            <a:off x="533400" y="2376488"/>
            <a:ext cx="5562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2800">
                <a:solidFill>
                  <a:srgbClr val="000000"/>
                </a:solidFill>
                <a:latin typeface="Cambria" pitchFamily="18" charset="0"/>
              </a:rPr>
              <a:t>Produce short, elegant code</a:t>
            </a:r>
          </a:p>
        </p:txBody>
      </p:sp>
      <p:sp>
        <p:nvSpPr>
          <p:cNvPr id="19" name="Text Box 13"/>
          <p:cNvSpPr txBox="1">
            <a:spLocks noChangeArrowheads="1"/>
          </p:cNvSpPr>
          <p:nvPr/>
        </p:nvSpPr>
        <p:spPr bwMode="auto">
          <a:xfrm>
            <a:off x="6103938" y="2087563"/>
            <a:ext cx="2057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2800" b="1">
                <a:solidFill>
                  <a:srgbClr val="000000"/>
                </a:solidFill>
                <a:latin typeface="Cambria" pitchFamily="18" charset="0"/>
              </a:rPr>
              <a:t>Less work !</a:t>
            </a:r>
            <a:endParaRPr lang="en-US" sz="2800">
              <a:solidFill>
                <a:srgbClr val="000000"/>
              </a:solidFill>
              <a:latin typeface="Cambria" pitchFamily="18" charset="0"/>
            </a:endParaRPr>
          </a:p>
        </p:txBody>
      </p:sp>
      <p:sp>
        <p:nvSpPr>
          <p:cNvPr id="20" name="AutoShape 14"/>
          <p:cNvSpPr>
            <a:spLocks/>
          </p:cNvSpPr>
          <p:nvPr/>
        </p:nvSpPr>
        <p:spPr bwMode="auto">
          <a:xfrm>
            <a:off x="5791200" y="1905000"/>
            <a:ext cx="152400" cy="914400"/>
          </a:xfrm>
          <a:prstGeom prst="rightBrace">
            <a:avLst>
              <a:gd name="adj1" fmla="val 500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latin typeface="Cambria" pitchFamily="18" charset="0"/>
            </a:endParaRPr>
          </a:p>
        </p:txBody>
      </p:sp>
    </p:spTree>
    <p:extLst>
      <p:ext uri="{BB962C8B-B14F-4D97-AF65-F5344CB8AC3E}">
        <p14:creationId xmlns:p14="http://schemas.microsoft.com/office/powerpoint/2010/main" val="146297414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6"/>
          <p:cNvSpPr txBox="1">
            <a:spLocks noChangeArrowheads="1"/>
          </p:cNvSpPr>
          <p:nvPr/>
        </p:nvSpPr>
        <p:spPr bwMode="auto">
          <a:xfrm>
            <a:off x="500063" y="615950"/>
            <a:ext cx="8305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3200" dirty="0">
                <a:solidFill>
                  <a:srgbClr val="000000"/>
                </a:solidFill>
                <a:latin typeface="Cambria" pitchFamily="18" charset="0"/>
              </a:rPr>
              <a:t>But you </a:t>
            </a:r>
            <a:r>
              <a:rPr lang="en-US" sz="3200" b="1" i="1" dirty="0">
                <a:solidFill>
                  <a:srgbClr val="000000"/>
                </a:solidFill>
                <a:latin typeface="Cambria" pitchFamily="18" charset="0"/>
              </a:rPr>
              <a:t>do</a:t>
            </a:r>
            <a:r>
              <a:rPr lang="en-US" sz="3200" dirty="0">
                <a:solidFill>
                  <a:srgbClr val="000000"/>
                </a:solidFill>
                <a:latin typeface="Cambria" pitchFamily="18" charset="0"/>
              </a:rPr>
              <a:t> need to do one step yourself…</a:t>
            </a:r>
          </a:p>
        </p:txBody>
      </p:sp>
      <p:sp>
        <p:nvSpPr>
          <p:cNvPr id="54275" name="Text Box 7"/>
          <p:cNvSpPr txBox="1">
            <a:spLocks noChangeArrowheads="1"/>
          </p:cNvSpPr>
          <p:nvPr/>
        </p:nvSpPr>
        <p:spPr bwMode="auto">
          <a:xfrm>
            <a:off x="1676400" y="2286000"/>
            <a:ext cx="5486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0"/>
              </a:spcBef>
              <a:spcAft>
                <a:spcPct val="0"/>
              </a:spcAft>
            </a:pPr>
            <a:r>
              <a:rPr lang="en-US" sz="3200" b="1" dirty="0" err="1">
                <a:solidFill>
                  <a:srgbClr val="FF6600"/>
                </a:solidFill>
                <a:latin typeface="Courier New" pitchFamily="49" charset="0"/>
              </a:rPr>
              <a:t>def</a:t>
            </a:r>
            <a:r>
              <a:rPr lang="en-US" sz="3200" b="1" dirty="0">
                <a:solidFill>
                  <a:srgbClr val="000000"/>
                </a:solidFill>
                <a:latin typeface="Courier New" pitchFamily="49" charset="0"/>
              </a:rPr>
              <a:t> </a:t>
            </a:r>
            <a:r>
              <a:rPr lang="en-US" sz="3200" b="1" dirty="0" err="1">
                <a:solidFill>
                  <a:srgbClr val="800080"/>
                </a:solidFill>
                <a:latin typeface="Courier New" pitchFamily="49" charset="0"/>
              </a:rPr>
              <a:t>fac</a:t>
            </a:r>
            <a:r>
              <a:rPr lang="en-US" sz="3200" b="1" dirty="0">
                <a:solidFill>
                  <a:srgbClr val="000000"/>
                </a:solidFill>
                <a:latin typeface="Courier New" pitchFamily="49" charset="0"/>
              </a:rPr>
              <a:t>(N):</a:t>
            </a:r>
          </a:p>
          <a:p>
            <a:pPr fontAlgn="base">
              <a:spcBef>
                <a:spcPct val="0"/>
              </a:spcBef>
              <a:spcAft>
                <a:spcPct val="0"/>
              </a:spcAft>
            </a:pPr>
            <a:endParaRPr lang="en-US" sz="3200" b="1" dirty="0">
              <a:solidFill>
                <a:srgbClr val="000000"/>
              </a:solidFill>
              <a:latin typeface="Courier New" pitchFamily="49" charset="0"/>
            </a:endParaRPr>
          </a:p>
          <a:p>
            <a:pPr fontAlgn="base">
              <a:spcBef>
                <a:spcPct val="0"/>
              </a:spcBef>
              <a:spcAft>
                <a:spcPct val="0"/>
              </a:spcAft>
            </a:pPr>
            <a:r>
              <a:rPr lang="en-US" sz="3200" b="1" dirty="0">
                <a:solidFill>
                  <a:srgbClr val="000000"/>
                </a:solidFill>
                <a:latin typeface="Courier New" pitchFamily="49" charset="0"/>
              </a:rPr>
              <a:t>    </a:t>
            </a:r>
            <a:r>
              <a:rPr lang="en-US" sz="3200" b="1" dirty="0">
                <a:solidFill>
                  <a:srgbClr val="FF6600"/>
                </a:solidFill>
                <a:latin typeface="Courier New" pitchFamily="49" charset="0"/>
              </a:rPr>
              <a:t>if</a:t>
            </a:r>
            <a:r>
              <a:rPr lang="en-US" sz="3200" b="1" dirty="0">
                <a:solidFill>
                  <a:srgbClr val="000000"/>
                </a:solidFill>
                <a:latin typeface="Courier New" pitchFamily="49" charset="0"/>
              </a:rPr>
              <a:t> N &lt;= 1: </a:t>
            </a:r>
          </a:p>
          <a:p>
            <a:pPr fontAlgn="base">
              <a:spcBef>
                <a:spcPct val="0"/>
              </a:spcBef>
              <a:spcAft>
                <a:spcPct val="0"/>
              </a:spcAft>
            </a:pPr>
            <a:r>
              <a:rPr lang="en-US" sz="3200" b="1" dirty="0">
                <a:solidFill>
                  <a:srgbClr val="000000"/>
                </a:solidFill>
                <a:latin typeface="Courier New" pitchFamily="49" charset="0"/>
              </a:rPr>
              <a:t>        </a:t>
            </a:r>
            <a:r>
              <a:rPr lang="en-US" sz="3200" b="1" dirty="0">
                <a:solidFill>
                  <a:srgbClr val="FF6600"/>
                </a:solidFill>
                <a:latin typeface="Courier New" pitchFamily="49" charset="0"/>
              </a:rPr>
              <a:t>return</a:t>
            </a:r>
            <a:r>
              <a:rPr lang="en-US" sz="3200" b="1" dirty="0">
                <a:solidFill>
                  <a:srgbClr val="000000"/>
                </a:solidFill>
                <a:latin typeface="Courier New" pitchFamily="49" charset="0"/>
              </a:rPr>
              <a:t> 1</a:t>
            </a:r>
          </a:p>
          <a:p>
            <a:pPr fontAlgn="base">
              <a:spcBef>
                <a:spcPct val="0"/>
              </a:spcBef>
              <a:spcAft>
                <a:spcPct val="0"/>
              </a:spcAft>
            </a:pPr>
            <a:r>
              <a:rPr lang="en-US" sz="3200" b="1" dirty="0">
                <a:solidFill>
                  <a:srgbClr val="000000"/>
                </a:solidFill>
                <a:latin typeface="Courier New" pitchFamily="49" charset="0"/>
              </a:rPr>
              <a:t>    </a:t>
            </a:r>
            <a:r>
              <a:rPr lang="en-US" sz="3200" b="1" dirty="0">
                <a:solidFill>
                  <a:srgbClr val="FF6600"/>
                </a:solidFill>
                <a:latin typeface="Courier New" pitchFamily="49" charset="0"/>
              </a:rPr>
              <a:t>else</a:t>
            </a:r>
            <a:r>
              <a:rPr lang="en-US" sz="3200" b="1" dirty="0">
                <a:solidFill>
                  <a:srgbClr val="000000"/>
                </a:solidFill>
                <a:latin typeface="Courier New" pitchFamily="49" charset="0"/>
              </a:rPr>
              <a:t>: </a:t>
            </a:r>
          </a:p>
          <a:p>
            <a:pPr fontAlgn="base">
              <a:spcBef>
                <a:spcPct val="0"/>
              </a:spcBef>
              <a:spcAft>
                <a:spcPct val="0"/>
              </a:spcAft>
            </a:pPr>
            <a:r>
              <a:rPr lang="en-US" sz="3200" b="1" dirty="0">
                <a:solidFill>
                  <a:srgbClr val="000000"/>
                </a:solidFill>
                <a:latin typeface="Courier New" pitchFamily="49" charset="0"/>
              </a:rPr>
              <a:t>        </a:t>
            </a:r>
            <a:r>
              <a:rPr lang="en-US" sz="3200" b="1" dirty="0">
                <a:solidFill>
                  <a:srgbClr val="FF6600"/>
                </a:solidFill>
                <a:latin typeface="Courier New" pitchFamily="49" charset="0"/>
              </a:rPr>
              <a:t>return</a:t>
            </a:r>
            <a:r>
              <a:rPr lang="en-US" sz="3200" b="1" dirty="0">
                <a:solidFill>
                  <a:srgbClr val="000000"/>
                </a:solidFill>
                <a:latin typeface="Courier New" pitchFamily="49" charset="0"/>
              </a:rPr>
              <a:t> </a:t>
            </a:r>
            <a:r>
              <a:rPr lang="en-US" sz="3200" b="1" dirty="0" err="1">
                <a:solidFill>
                  <a:srgbClr val="800080"/>
                </a:solidFill>
                <a:latin typeface="Courier New" pitchFamily="49" charset="0"/>
              </a:rPr>
              <a:t>fac</a:t>
            </a:r>
            <a:r>
              <a:rPr lang="en-US" sz="3200" b="1" dirty="0">
                <a:solidFill>
                  <a:srgbClr val="000000"/>
                </a:solidFill>
                <a:latin typeface="Courier New" pitchFamily="49" charset="0"/>
              </a:rPr>
              <a:t>(N)</a:t>
            </a:r>
          </a:p>
        </p:txBody>
      </p:sp>
      <p:sp>
        <p:nvSpPr>
          <p:cNvPr id="54276" name="Text Box 10"/>
          <p:cNvSpPr txBox="1">
            <a:spLocks noChangeArrowheads="1"/>
          </p:cNvSpPr>
          <p:nvPr/>
        </p:nvSpPr>
        <p:spPr bwMode="auto">
          <a:xfrm rot="895785">
            <a:off x="4848707" y="5167607"/>
            <a:ext cx="1143000" cy="523220"/>
          </a:xfrm>
          <a:prstGeom prst="rect">
            <a:avLst/>
          </a:prstGeom>
          <a:solidFill>
            <a:srgbClr val="FFCCCC"/>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fontAlgn="base">
              <a:spcBef>
                <a:spcPct val="50000"/>
              </a:spcBef>
              <a:spcAft>
                <a:spcPct val="0"/>
              </a:spcAft>
            </a:pPr>
            <a:r>
              <a:rPr lang="en-US" sz="1400" b="1" dirty="0">
                <a:solidFill>
                  <a:srgbClr val="000000"/>
                </a:solidFill>
                <a:latin typeface="Cambria" pitchFamily="18" charset="0"/>
              </a:rPr>
              <a:t>This will not work !</a:t>
            </a:r>
          </a:p>
        </p:txBody>
      </p:sp>
    </p:spTree>
    <p:extLst>
      <p:ext uri="{BB962C8B-B14F-4D97-AF65-F5344CB8AC3E}">
        <p14:creationId xmlns:p14="http://schemas.microsoft.com/office/powerpoint/2010/main" val="363922173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5"/>
          <p:cNvSpPr txBox="1">
            <a:spLocks noChangeArrowheads="1"/>
          </p:cNvSpPr>
          <p:nvPr/>
        </p:nvSpPr>
        <p:spPr bwMode="auto">
          <a:xfrm>
            <a:off x="304800" y="228600"/>
            <a:ext cx="453299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US" sz="3200" b="1" i="1" dirty="0">
                <a:solidFill>
                  <a:srgbClr val="000000"/>
                </a:solidFill>
                <a:latin typeface="Cambria" pitchFamily="18" charset="0"/>
              </a:rPr>
              <a:t>Recursion's advantage: </a:t>
            </a:r>
          </a:p>
        </p:txBody>
      </p:sp>
      <p:sp>
        <p:nvSpPr>
          <p:cNvPr id="34819" name="Rectangle 12"/>
          <p:cNvSpPr>
            <a:spLocks noChangeArrowheads="1"/>
          </p:cNvSpPr>
          <p:nvPr/>
        </p:nvSpPr>
        <p:spPr bwMode="auto">
          <a:xfrm>
            <a:off x="4800600" y="166688"/>
            <a:ext cx="4038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0"/>
              </a:spcBef>
              <a:spcAft>
                <a:spcPct val="0"/>
              </a:spcAft>
            </a:pPr>
            <a:r>
              <a:rPr lang="en-US" sz="2400" dirty="0">
                <a:solidFill>
                  <a:srgbClr val="CC3300"/>
                </a:solidFill>
                <a:latin typeface="Calibri" pitchFamily="34" charset="0"/>
              </a:rPr>
              <a:t>It handles arbitrary structural depth – </a:t>
            </a:r>
            <a:r>
              <a:rPr lang="en-US" sz="2400" i="1" dirty="0">
                <a:solidFill>
                  <a:srgbClr val="CC3300"/>
                </a:solidFill>
                <a:latin typeface="Calibri" pitchFamily="34" charset="0"/>
              </a:rPr>
              <a:t>all at once!</a:t>
            </a:r>
            <a:endParaRPr lang="en-US" sz="2400" dirty="0">
              <a:solidFill>
                <a:srgbClr val="CC3300"/>
              </a:solidFill>
              <a:latin typeface="Calibri" pitchFamily="34" charset="0"/>
            </a:endParaRPr>
          </a:p>
        </p:txBody>
      </p:sp>
      <p:pic>
        <p:nvPicPr>
          <p:cNvPr id="34820" name="Picture 13" descr="infiniteRecursionPos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89944"/>
            <a:ext cx="402893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14" descr="tabletop_roleplaying_recursi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1792" y="4300008"/>
            <a:ext cx="2041030" cy="231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15" descr="Picture 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65792" y="1117600"/>
            <a:ext cx="432703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3"/>
          <p:cNvGrpSpPr>
            <a:grpSpLocks/>
          </p:cNvGrpSpPr>
          <p:nvPr/>
        </p:nvGrpSpPr>
        <p:grpSpPr bwMode="auto">
          <a:xfrm>
            <a:off x="2819401" y="6187727"/>
            <a:ext cx="523254" cy="559278"/>
            <a:chOff x="2928" y="1051"/>
            <a:chExt cx="840" cy="957"/>
          </a:xfrm>
        </p:grpSpPr>
        <p:sp>
          <p:nvSpPr>
            <p:cNvPr id="8" name="Freeform 14"/>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9" name="Oval 15"/>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10" name="Oval 16"/>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1" name="Oval 17"/>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2" name="Oval 18"/>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3" name="Oval 19"/>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4" name="Oval 20"/>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5" name="Oval 21"/>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6" name="AutoShape 22"/>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17" name="Freeform 23"/>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18" name="Freeform 24"/>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19" name="Freeform 25"/>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20" name="Freeform 26"/>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0" fontAlgn="base" hangingPunct="0">
                <a:spcBef>
                  <a:spcPct val="0"/>
                </a:spcBef>
                <a:spcAft>
                  <a:spcPct val="0"/>
                </a:spcAft>
              </a:pPr>
              <a:endParaRPr lang="en-US" sz="2400">
                <a:solidFill>
                  <a:srgbClr val="000000"/>
                </a:solidFill>
              </a:endParaRPr>
            </a:p>
          </p:txBody>
        </p:sp>
      </p:grpSp>
      <p:sp>
        <p:nvSpPr>
          <p:cNvPr id="21" name="Rectangle 27"/>
          <p:cNvSpPr>
            <a:spLocks noChangeArrowheads="1"/>
          </p:cNvSpPr>
          <p:nvPr/>
        </p:nvSpPr>
        <p:spPr bwMode="auto">
          <a:xfrm>
            <a:off x="304800" y="6145012"/>
            <a:ext cx="28606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en-US" sz="1600" dirty="0">
                <a:solidFill>
                  <a:srgbClr val="0B9520"/>
                </a:solidFill>
                <a:latin typeface="Cambria" pitchFamily="18" charset="0"/>
              </a:rPr>
              <a:t>As a hat, I'm recursive, too!</a:t>
            </a:r>
            <a:endParaRPr lang="en-US" sz="1600" dirty="0">
              <a:solidFill>
                <a:srgbClr val="0B9520"/>
              </a:solidFill>
              <a:latin typeface="Cambria" pitchFamily="18" charset="0"/>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65792" y="4290639"/>
            <a:ext cx="2098556" cy="2335784"/>
          </a:xfrm>
          <a:prstGeom prst="rect">
            <a:avLst/>
          </a:prstGeom>
        </p:spPr>
      </p:pic>
      <mc:AlternateContent xmlns:mc="http://schemas.openxmlformats.org/markup-compatibility/2006" xmlns:p14="http://schemas.microsoft.com/office/powerpoint/2010/main">
        <mc:Choice Requires="p14">
          <p:contentPart p14:bwMode="auto" r:id="rId7">
            <p14:nvContentPartPr>
              <p14:cNvPr id="3" name="Ink 2"/>
              <p14:cNvContentPartPr/>
              <p14:nvPr/>
            </p14:nvContentPartPr>
            <p14:xfrm>
              <a:off x="8429760" y="733320"/>
              <a:ext cx="209880" cy="600480"/>
            </p14:xfrm>
          </p:contentPart>
        </mc:Choice>
        <mc:Fallback xmlns="">
          <p:pic>
            <p:nvPicPr>
              <p:cNvPr id="3" name="Ink 2"/>
              <p:cNvPicPr/>
              <p:nvPr/>
            </p:nvPicPr>
            <p:blipFill>
              <a:blip r:embed="rId8"/>
              <a:stretch>
                <a:fillRect/>
              </a:stretch>
            </p:blipFill>
            <p:spPr>
              <a:xfrm>
                <a:off x="8420400" y="723960"/>
                <a:ext cx="228600" cy="619200"/>
              </a:xfrm>
              <a:prstGeom prst="rect">
                <a:avLst/>
              </a:prstGeom>
            </p:spPr>
          </p:pic>
        </mc:Fallback>
      </mc:AlternateContent>
    </p:spTree>
    <p:extLst>
      <p:ext uri="{BB962C8B-B14F-4D97-AF65-F5344CB8AC3E}">
        <p14:creationId xmlns:p14="http://schemas.microsoft.com/office/powerpoint/2010/main" val="59583220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7"/>
          <p:cNvPicPr>
            <a:picLocks noChangeAspect="1" noChangeArrowheads="1"/>
          </p:cNvPicPr>
          <p:nvPr/>
        </p:nvPicPr>
        <p:blipFill>
          <a:blip r:embed="rId3">
            <a:extLst>
              <a:ext uri="{28A0092B-C50C-407E-A947-70E740481C1C}">
                <a14:useLocalDpi xmlns:a14="http://schemas.microsoft.com/office/drawing/2010/main" val="0"/>
              </a:ext>
            </a:extLst>
          </a:blip>
          <a:srcRect l="17885" t="9535" r="18077" b="2216"/>
          <a:stretch>
            <a:fillRect/>
          </a:stretch>
        </p:blipFill>
        <p:spPr bwMode="auto">
          <a:xfrm>
            <a:off x="3081338" y="685800"/>
            <a:ext cx="5681662" cy="556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56325" name="Rectangle 12"/>
          <p:cNvSpPr>
            <a:spLocks noChangeArrowheads="1"/>
          </p:cNvSpPr>
          <p:nvPr/>
        </p:nvSpPr>
        <p:spPr bwMode="auto">
          <a:xfrm>
            <a:off x="228600" y="685800"/>
            <a:ext cx="2590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0"/>
              </a:spcBef>
              <a:spcAft>
                <a:spcPct val="0"/>
              </a:spcAft>
            </a:pPr>
            <a:r>
              <a:rPr lang="en-US" sz="2400" dirty="0">
                <a:solidFill>
                  <a:srgbClr val="000000"/>
                </a:solidFill>
                <a:latin typeface="Cambria" pitchFamily="18" charset="0"/>
              </a:rPr>
              <a:t>The dizzying dangers of having no base case!</a:t>
            </a:r>
          </a:p>
        </p:txBody>
      </p:sp>
    </p:spTree>
    <p:extLst>
      <p:ext uri="{BB962C8B-B14F-4D97-AF65-F5344CB8AC3E}">
        <p14:creationId xmlns:p14="http://schemas.microsoft.com/office/powerpoint/2010/main" val="114835139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8634413"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693878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5"/>
          <p:cNvSpPr txBox="1">
            <a:spLocks noChangeArrowheads="1"/>
          </p:cNvSpPr>
          <p:nvPr/>
        </p:nvSpPr>
        <p:spPr bwMode="auto">
          <a:xfrm>
            <a:off x="313267" y="254000"/>
            <a:ext cx="55594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4200" dirty="0" smtClean="0">
                <a:solidFill>
                  <a:srgbClr val="000000"/>
                </a:solidFill>
                <a:latin typeface="Cambria" pitchFamily="18" charset="0"/>
              </a:rPr>
              <a:t>Recursive design…</a:t>
            </a:r>
            <a:endParaRPr lang="en-US" sz="4200" dirty="0">
              <a:solidFill>
                <a:srgbClr val="000000"/>
              </a:solidFill>
              <a:latin typeface="Cambria" pitchFamily="18" charset="0"/>
            </a:endParaRPr>
          </a:p>
        </p:txBody>
      </p:sp>
      <p:sp>
        <p:nvSpPr>
          <p:cNvPr id="15" name="Text Box 5"/>
          <p:cNvSpPr txBox="1">
            <a:spLocks noChangeArrowheads="1"/>
          </p:cNvSpPr>
          <p:nvPr/>
        </p:nvSpPr>
        <p:spPr bwMode="auto">
          <a:xfrm>
            <a:off x="1066800" y="2692400"/>
            <a:ext cx="701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3200" dirty="0" smtClean="0">
                <a:solidFill>
                  <a:srgbClr val="000000"/>
                </a:solidFill>
                <a:latin typeface="Cambria" pitchFamily="18" charset="0"/>
              </a:rPr>
              <a:t>(2) Find the self-similarity.</a:t>
            </a:r>
            <a:endParaRPr lang="en-US" sz="3200" dirty="0">
              <a:solidFill>
                <a:srgbClr val="000000"/>
              </a:solidFill>
              <a:latin typeface="Cambria" pitchFamily="18" charset="0"/>
            </a:endParaRPr>
          </a:p>
        </p:txBody>
      </p:sp>
      <p:sp>
        <p:nvSpPr>
          <p:cNvPr id="16" name="Text Box 5"/>
          <p:cNvSpPr txBox="1">
            <a:spLocks noChangeArrowheads="1"/>
          </p:cNvSpPr>
          <p:nvPr/>
        </p:nvSpPr>
        <p:spPr bwMode="auto">
          <a:xfrm>
            <a:off x="1066800" y="1524000"/>
            <a:ext cx="701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3200" dirty="0" smtClean="0">
                <a:solidFill>
                  <a:srgbClr val="000000"/>
                </a:solidFill>
                <a:latin typeface="Cambria" pitchFamily="18" charset="0"/>
              </a:rPr>
              <a:t>(1) Program the base case.</a:t>
            </a:r>
            <a:endParaRPr lang="en-US" sz="3200" dirty="0">
              <a:solidFill>
                <a:srgbClr val="000000"/>
              </a:solidFill>
              <a:latin typeface="Cambria" pitchFamily="18" charset="0"/>
            </a:endParaRPr>
          </a:p>
        </p:txBody>
      </p:sp>
      <p:sp>
        <p:nvSpPr>
          <p:cNvPr id="17" name="Text Box 5"/>
          <p:cNvSpPr txBox="1">
            <a:spLocks noChangeArrowheads="1"/>
          </p:cNvSpPr>
          <p:nvPr/>
        </p:nvSpPr>
        <p:spPr bwMode="auto">
          <a:xfrm>
            <a:off x="1066800" y="3860800"/>
            <a:ext cx="3124200" cy="584775"/>
          </a:xfrm>
          <a:prstGeom prst="rect">
            <a:avLst/>
          </a:prstGeom>
          <a:solidFill>
            <a:srgbClr val="FFCC99"/>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3200" dirty="0" smtClean="0">
                <a:solidFill>
                  <a:srgbClr val="000000"/>
                </a:solidFill>
                <a:latin typeface="Cambria" pitchFamily="18" charset="0"/>
              </a:rPr>
              <a:t>(3) Do one step!</a:t>
            </a:r>
            <a:endParaRPr lang="en-US" sz="3200" dirty="0">
              <a:solidFill>
                <a:srgbClr val="000000"/>
              </a:solidFill>
              <a:latin typeface="Cambria" pitchFamily="18" charset="0"/>
            </a:endParaRPr>
          </a:p>
        </p:txBody>
      </p:sp>
      <p:sp>
        <p:nvSpPr>
          <p:cNvPr id="18" name="Text Box 5"/>
          <p:cNvSpPr txBox="1">
            <a:spLocks noChangeArrowheads="1"/>
          </p:cNvSpPr>
          <p:nvPr/>
        </p:nvSpPr>
        <p:spPr bwMode="auto">
          <a:xfrm>
            <a:off x="1083733" y="5029200"/>
            <a:ext cx="701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3200" dirty="0" smtClean="0">
                <a:solidFill>
                  <a:srgbClr val="000000"/>
                </a:solidFill>
                <a:latin typeface="Cambria" pitchFamily="18" charset="0"/>
              </a:rPr>
              <a:t>(4) Delegate the </a:t>
            </a:r>
            <a:r>
              <a:rPr lang="en-US" sz="3200" b="1" u="sng" dirty="0" smtClean="0">
                <a:solidFill>
                  <a:srgbClr val="000000"/>
                </a:solidFill>
                <a:latin typeface="Cambria" pitchFamily="18" charset="0"/>
              </a:rPr>
              <a:t>rest</a:t>
            </a:r>
            <a:r>
              <a:rPr lang="en-US" sz="3200" dirty="0" smtClean="0">
                <a:solidFill>
                  <a:srgbClr val="000000"/>
                </a:solidFill>
                <a:latin typeface="Cambria" pitchFamily="18" charset="0"/>
              </a:rPr>
              <a:t> to recursion…</a:t>
            </a:r>
            <a:endParaRPr lang="en-US" sz="3200" dirty="0">
              <a:solidFill>
                <a:srgbClr val="000000"/>
              </a:solidFill>
              <a:latin typeface="Cambria" pitchFamily="18" charset="0"/>
            </a:endParaRPr>
          </a:p>
        </p:txBody>
      </p:sp>
      <p:sp>
        <p:nvSpPr>
          <p:cNvPr id="2" name="Rectangle 1"/>
          <p:cNvSpPr/>
          <p:nvPr/>
        </p:nvSpPr>
        <p:spPr>
          <a:xfrm rot="20678924">
            <a:off x="5905612" y="1261334"/>
            <a:ext cx="1580241" cy="461665"/>
          </a:xfrm>
          <a:prstGeom prst="rect">
            <a:avLst/>
          </a:prstGeom>
          <a:solidFill>
            <a:srgbClr val="CCECFF"/>
          </a:solidFill>
        </p:spPr>
        <p:txBody>
          <a:bodyPr wrap="none">
            <a:spAutoFit/>
          </a:bodyPr>
          <a:lstStyle/>
          <a:p>
            <a:pPr algn="ctr" eaLnBrk="0" fontAlgn="base" hangingPunct="0">
              <a:spcBef>
                <a:spcPct val="0"/>
              </a:spcBef>
              <a:spcAft>
                <a:spcPct val="0"/>
              </a:spcAft>
            </a:pPr>
            <a:r>
              <a:rPr lang="en-US" sz="2400" dirty="0">
                <a:solidFill>
                  <a:srgbClr val="000000"/>
                </a:solidFill>
                <a:latin typeface="Cambria" pitchFamily="18" charset="0"/>
              </a:rPr>
              <a:t>fun! easy!?</a:t>
            </a:r>
            <a:endParaRPr lang="en-US" sz="2400" dirty="0">
              <a:solidFill>
                <a:srgbClr val="000000"/>
              </a:solidFill>
            </a:endParaRPr>
          </a:p>
        </p:txBody>
      </p:sp>
      <p:sp>
        <p:nvSpPr>
          <p:cNvPr id="20" name="Rectangle 19"/>
          <p:cNvSpPr/>
          <p:nvPr/>
        </p:nvSpPr>
        <p:spPr>
          <a:xfrm rot="20678924">
            <a:off x="6053092" y="2792634"/>
            <a:ext cx="819455" cy="461665"/>
          </a:xfrm>
          <a:prstGeom prst="rect">
            <a:avLst/>
          </a:prstGeom>
          <a:solidFill>
            <a:srgbClr val="FFCCFF"/>
          </a:solidFill>
        </p:spPr>
        <p:txBody>
          <a:bodyPr wrap="none">
            <a:spAutoFit/>
          </a:bodyPr>
          <a:lstStyle/>
          <a:p>
            <a:pPr algn="ctr" eaLnBrk="0" fontAlgn="base" hangingPunct="0">
              <a:spcBef>
                <a:spcPct val="0"/>
              </a:spcBef>
              <a:spcAft>
                <a:spcPct val="0"/>
              </a:spcAft>
            </a:pPr>
            <a:r>
              <a:rPr lang="en-US" sz="2400" dirty="0">
                <a:solidFill>
                  <a:srgbClr val="000000"/>
                </a:solidFill>
                <a:latin typeface="Cambria" pitchFamily="18" charset="0"/>
              </a:rPr>
              <a:t>cool!</a:t>
            </a:r>
            <a:endParaRPr lang="en-US" sz="2400" dirty="0">
              <a:solidFill>
                <a:srgbClr val="000000"/>
              </a:solidFill>
            </a:endParaRPr>
          </a:p>
        </p:txBody>
      </p:sp>
      <p:sp>
        <p:nvSpPr>
          <p:cNvPr id="21" name="Rectangle 20"/>
          <p:cNvSpPr/>
          <p:nvPr/>
        </p:nvSpPr>
        <p:spPr>
          <a:xfrm rot="20678924">
            <a:off x="7590892" y="5118209"/>
            <a:ext cx="785793" cy="461665"/>
          </a:xfrm>
          <a:prstGeom prst="rect">
            <a:avLst/>
          </a:prstGeom>
          <a:solidFill>
            <a:srgbClr val="CCFFCC"/>
          </a:solidFill>
        </p:spPr>
        <p:txBody>
          <a:bodyPr wrap="none">
            <a:spAutoFit/>
          </a:bodyPr>
          <a:lstStyle/>
          <a:p>
            <a:pPr algn="ctr" eaLnBrk="0" fontAlgn="base" hangingPunct="0">
              <a:spcBef>
                <a:spcPct val="0"/>
              </a:spcBef>
              <a:spcAft>
                <a:spcPct val="0"/>
              </a:spcAft>
            </a:pPr>
            <a:r>
              <a:rPr lang="en-US" sz="2400" dirty="0">
                <a:solidFill>
                  <a:srgbClr val="000000"/>
                </a:solidFill>
                <a:latin typeface="Cambria" pitchFamily="18" charset="0"/>
              </a:rPr>
              <a:t>Aha!</a:t>
            </a:r>
            <a:endParaRPr lang="en-US" sz="2400" dirty="0">
              <a:solidFill>
                <a:srgbClr val="000000"/>
              </a:solidFill>
            </a:endParaRPr>
          </a:p>
        </p:txBody>
      </p:sp>
      <p:cxnSp>
        <p:nvCxnSpPr>
          <p:cNvPr id="4" name="Straight Arrow Connector 3"/>
          <p:cNvCxnSpPr/>
          <p:nvPr/>
        </p:nvCxnSpPr>
        <p:spPr bwMode="auto">
          <a:xfrm>
            <a:off x="4278489" y="4198343"/>
            <a:ext cx="4495800" cy="0"/>
          </a:xfrm>
          <a:prstGeom prst="straightConnector1">
            <a:avLst/>
          </a:prstGeom>
          <a:solidFill>
            <a:schemeClr val="accent1"/>
          </a:solidFill>
          <a:ln w="38100" cap="flat" cmpd="sng" algn="ctr">
            <a:solidFill>
              <a:srgbClr val="CC3300"/>
            </a:solidFill>
            <a:prstDash val="solid"/>
            <a:round/>
            <a:headEnd type="none" w="med" len="med"/>
            <a:tailEnd type="arrow"/>
          </a:ln>
          <a:effectLst/>
        </p:spPr>
      </p:cxnSp>
      <p:sp>
        <p:nvSpPr>
          <p:cNvPr id="24" name="Rectangle 23"/>
          <p:cNvSpPr/>
          <p:nvPr/>
        </p:nvSpPr>
        <p:spPr>
          <a:xfrm rot="20678924">
            <a:off x="4964920" y="3961034"/>
            <a:ext cx="2727990" cy="461665"/>
          </a:xfrm>
          <a:prstGeom prst="rect">
            <a:avLst/>
          </a:prstGeom>
          <a:solidFill>
            <a:srgbClr val="FFCC99"/>
          </a:solidFill>
        </p:spPr>
        <p:txBody>
          <a:bodyPr wrap="none">
            <a:spAutoFit/>
          </a:bodyPr>
          <a:lstStyle/>
          <a:p>
            <a:pPr algn="ctr" eaLnBrk="0" fontAlgn="base" hangingPunct="0">
              <a:spcBef>
                <a:spcPct val="0"/>
              </a:spcBef>
              <a:spcAft>
                <a:spcPct val="0"/>
              </a:spcAft>
            </a:pPr>
            <a:r>
              <a:rPr lang="en-US" sz="2400" i="1" dirty="0">
                <a:solidFill>
                  <a:srgbClr val="000000"/>
                </a:solidFill>
                <a:latin typeface="Cambria" pitchFamily="18" charset="0"/>
              </a:rPr>
              <a:t>indexing and slicing</a:t>
            </a:r>
            <a:endParaRPr lang="en-US" sz="2400" i="1" dirty="0">
              <a:solidFill>
                <a:srgbClr val="000000"/>
              </a:solidFill>
            </a:endParaRPr>
          </a:p>
        </p:txBody>
      </p:sp>
    </p:spTree>
    <p:extLst>
      <p:ext uri="{BB962C8B-B14F-4D97-AF65-F5344CB8AC3E}">
        <p14:creationId xmlns:p14="http://schemas.microsoft.com/office/powerpoint/2010/main" val="287148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p:cNvPicPr>
            <a:picLocks noChangeAspect="1" noChangeArrowheads="1"/>
          </p:cNvPicPr>
          <p:nvPr/>
        </p:nvPicPr>
        <p:blipFill>
          <a:blip r:embed="rId3">
            <a:extLst>
              <a:ext uri="{28A0092B-C50C-407E-A947-70E740481C1C}">
                <a14:useLocalDpi xmlns:a14="http://schemas.microsoft.com/office/drawing/2010/main" val="0"/>
              </a:ext>
            </a:extLst>
          </a:blip>
          <a:srcRect l="1245" t="20451" r="9111" b="18546"/>
          <a:stretch>
            <a:fillRect/>
          </a:stretch>
        </p:blipFill>
        <p:spPr bwMode="auto">
          <a:xfrm>
            <a:off x="176213" y="0"/>
            <a:ext cx="8891587" cy="3973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DF"/>
                </a:solidFill>
                <a:miter lim="800000"/>
                <a:headEnd/>
                <a:tailEnd/>
              </a14:hiddenLine>
            </a:ext>
          </a:extLst>
        </p:spPr>
      </p:pic>
      <p:sp>
        <p:nvSpPr>
          <p:cNvPr id="10243" name="Rectangle 16"/>
          <p:cNvSpPr>
            <a:spLocks noChangeArrowheads="1"/>
          </p:cNvSpPr>
          <p:nvPr/>
        </p:nvSpPr>
        <p:spPr bwMode="auto">
          <a:xfrm>
            <a:off x="2133600" y="328613"/>
            <a:ext cx="1189038" cy="738187"/>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4200">
                <a:solidFill>
                  <a:srgbClr val="0000DF"/>
                </a:solidFill>
                <a:latin typeface="Cambria" pitchFamily="18" charset="0"/>
                <a:cs typeface="Courier New" pitchFamily="49" charset="0"/>
              </a:rPr>
              <a:t>'fun'</a:t>
            </a:r>
            <a:endParaRPr lang="en-US" sz="4200">
              <a:solidFill>
                <a:srgbClr val="0000DF"/>
              </a:solidFill>
              <a:latin typeface="Cambria" pitchFamily="18" charset="0"/>
            </a:endParaRPr>
          </a:p>
        </p:txBody>
      </p:sp>
      <p:pic>
        <p:nvPicPr>
          <p:cNvPr id="10244" name="Picture 7"/>
          <p:cNvPicPr>
            <a:picLocks noChangeAspect="1" noChangeArrowheads="1"/>
          </p:cNvPicPr>
          <p:nvPr/>
        </p:nvPicPr>
        <p:blipFill>
          <a:blip r:embed="rId4">
            <a:extLst>
              <a:ext uri="{28A0092B-C50C-407E-A947-70E740481C1C}">
                <a14:useLocalDpi xmlns:a14="http://schemas.microsoft.com/office/drawing/2010/main" val="0"/>
              </a:ext>
            </a:extLst>
          </a:blip>
          <a:srcRect t="29756" r="10103" b="27524"/>
          <a:stretch>
            <a:fillRect/>
          </a:stretch>
        </p:blipFill>
        <p:spPr bwMode="auto">
          <a:xfrm>
            <a:off x="76200" y="3962400"/>
            <a:ext cx="8929688" cy="278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DF"/>
                </a:solidFill>
                <a:miter lim="800000"/>
                <a:headEnd/>
                <a:tailEnd/>
              </a14:hiddenLine>
            </a:ext>
          </a:extLst>
        </p:spPr>
      </p:pic>
      <p:sp>
        <p:nvSpPr>
          <p:cNvPr id="10245" name="Rectangle 18"/>
          <p:cNvSpPr>
            <a:spLocks noChangeArrowheads="1"/>
          </p:cNvSpPr>
          <p:nvPr/>
        </p:nvSpPr>
        <p:spPr bwMode="auto">
          <a:xfrm>
            <a:off x="2286000" y="4114800"/>
            <a:ext cx="1774825" cy="73818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4200">
                <a:solidFill>
                  <a:srgbClr val="0000DF"/>
                </a:solidFill>
                <a:latin typeface="Cambria" pitchFamily="18" charset="0"/>
                <a:cs typeface="Courier New" pitchFamily="49" charset="0"/>
              </a:rPr>
              <a:t>'water'</a:t>
            </a:r>
            <a:endParaRPr lang="en-US" sz="4200">
              <a:solidFill>
                <a:srgbClr val="0000DF"/>
              </a:solidFill>
              <a:latin typeface="Cambria" pitchFamily="18" charset="0"/>
            </a:endParaRPr>
          </a:p>
        </p:txBody>
      </p:sp>
    </p:spTree>
    <p:extLst>
      <p:ext uri="{BB962C8B-B14F-4D97-AF65-F5344CB8AC3E}">
        <p14:creationId xmlns:p14="http://schemas.microsoft.com/office/powerpoint/2010/main" val="284731068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5"/>
          <p:cNvSpPr txBox="1">
            <a:spLocks noChangeArrowheads="1"/>
          </p:cNvSpPr>
          <p:nvPr/>
        </p:nvSpPr>
        <p:spPr bwMode="auto">
          <a:xfrm>
            <a:off x="313267" y="254000"/>
            <a:ext cx="5559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4000" dirty="0">
                <a:solidFill>
                  <a:srgbClr val="000000"/>
                </a:solidFill>
                <a:latin typeface="Cambria" pitchFamily="18" charset="0"/>
              </a:rPr>
              <a:t>One step?</a:t>
            </a:r>
          </a:p>
        </p:txBody>
      </p:sp>
      <p:sp>
        <p:nvSpPr>
          <p:cNvPr id="57347" name="Text Box 6"/>
          <p:cNvSpPr txBox="1">
            <a:spLocks noChangeArrowheads="1"/>
          </p:cNvSpPr>
          <p:nvPr/>
        </p:nvSpPr>
        <p:spPr bwMode="auto">
          <a:xfrm>
            <a:off x="4187649" y="445911"/>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0" fontAlgn="base" hangingPunct="0">
              <a:spcBef>
                <a:spcPct val="50000"/>
              </a:spcBef>
              <a:spcAft>
                <a:spcPct val="0"/>
              </a:spcAft>
            </a:pPr>
            <a:r>
              <a:rPr lang="en-US" dirty="0">
                <a:solidFill>
                  <a:srgbClr val="000000"/>
                </a:solidFill>
                <a:latin typeface="Cambria" pitchFamily="18" charset="0"/>
              </a:rPr>
              <a:t>…is </a:t>
            </a:r>
            <a:r>
              <a:rPr lang="en-US" b="1" i="1" dirty="0">
                <a:solidFill>
                  <a:srgbClr val="000000"/>
                </a:solidFill>
                <a:latin typeface="Cambria" pitchFamily="18" charset="0"/>
              </a:rPr>
              <a:t>easy</a:t>
            </a:r>
            <a:r>
              <a:rPr lang="en-US" dirty="0">
                <a:solidFill>
                  <a:srgbClr val="000000"/>
                </a:solidFill>
                <a:latin typeface="Cambria" pitchFamily="18" charset="0"/>
              </a:rPr>
              <a:t> to do with Python</a:t>
            </a:r>
          </a:p>
        </p:txBody>
      </p:sp>
      <p:sp>
        <p:nvSpPr>
          <p:cNvPr id="57348" name="Text Box 7"/>
          <p:cNvSpPr txBox="1">
            <a:spLocks noChangeArrowheads="1"/>
          </p:cNvSpPr>
          <p:nvPr/>
        </p:nvSpPr>
        <p:spPr bwMode="auto">
          <a:xfrm>
            <a:off x="609600" y="1600200"/>
            <a:ext cx="7696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0"/>
              </a:spcBef>
              <a:spcAft>
                <a:spcPct val="0"/>
              </a:spcAft>
            </a:pPr>
            <a:r>
              <a:rPr lang="en-US" sz="3200" b="1" dirty="0">
                <a:solidFill>
                  <a:srgbClr val="000000"/>
                </a:solidFill>
                <a:latin typeface="Courier New" pitchFamily="49" charset="0"/>
              </a:rPr>
              <a:t>s = </a:t>
            </a:r>
            <a:r>
              <a:rPr lang="en-US" sz="3200" dirty="0">
                <a:solidFill>
                  <a:srgbClr val="0B9520"/>
                </a:solidFill>
                <a:latin typeface="Courier New" pitchFamily="49" charset="0"/>
              </a:rPr>
              <a:t>'</a:t>
            </a:r>
            <a:r>
              <a:rPr lang="en-US" sz="3200" b="1" dirty="0">
                <a:solidFill>
                  <a:srgbClr val="0B9520"/>
                </a:solidFill>
                <a:latin typeface="Courier New" pitchFamily="49" charset="0"/>
              </a:rPr>
              <a:t>aliens</a:t>
            </a:r>
            <a:r>
              <a:rPr lang="en-US" sz="3200" dirty="0">
                <a:solidFill>
                  <a:srgbClr val="0B9520"/>
                </a:solidFill>
                <a:latin typeface="Courier New" pitchFamily="49" charset="0"/>
              </a:rPr>
              <a:t>'</a:t>
            </a:r>
            <a:endParaRPr lang="en-US" sz="3200" b="1" dirty="0">
              <a:solidFill>
                <a:srgbClr val="0B9520"/>
              </a:solidFill>
              <a:latin typeface="Courier New" pitchFamily="49" charset="0"/>
            </a:endParaRPr>
          </a:p>
        </p:txBody>
      </p:sp>
      <p:sp>
        <p:nvSpPr>
          <p:cNvPr id="57349" name="Text Box 14"/>
          <p:cNvSpPr txBox="1">
            <a:spLocks noChangeArrowheads="1"/>
          </p:cNvSpPr>
          <p:nvPr/>
        </p:nvSpPr>
        <p:spPr bwMode="auto">
          <a:xfrm>
            <a:off x="457200" y="2207859"/>
            <a:ext cx="594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0" fontAlgn="base" hangingPunct="0">
              <a:spcBef>
                <a:spcPct val="50000"/>
              </a:spcBef>
              <a:spcAft>
                <a:spcPct val="0"/>
              </a:spcAft>
            </a:pPr>
            <a:r>
              <a:rPr lang="en-US" dirty="0">
                <a:solidFill>
                  <a:srgbClr val="000000"/>
                </a:solidFill>
                <a:latin typeface="Cambria" panose="02040503050406030204" pitchFamily="18" charset="0"/>
              </a:rPr>
              <a:t>How do we get at the </a:t>
            </a:r>
            <a:r>
              <a:rPr lang="en-US" b="1" i="1" dirty="0">
                <a:solidFill>
                  <a:srgbClr val="000000"/>
                </a:solidFill>
                <a:latin typeface="Cambria" panose="02040503050406030204" pitchFamily="18" charset="0"/>
              </a:rPr>
              <a:t>initial character </a:t>
            </a:r>
            <a:r>
              <a:rPr lang="en-US" i="1" dirty="0">
                <a:solidFill>
                  <a:srgbClr val="000000"/>
                </a:solidFill>
                <a:latin typeface="Cambria" panose="02040503050406030204" pitchFamily="18" charset="0"/>
              </a:rPr>
              <a:t>of </a:t>
            </a:r>
            <a:r>
              <a:rPr lang="en-US" b="1" dirty="0">
                <a:solidFill>
                  <a:srgbClr val="000000"/>
                </a:solidFill>
                <a:latin typeface="Cambria" panose="02040503050406030204" pitchFamily="18" charset="0"/>
              </a:rPr>
              <a:t>s</a:t>
            </a:r>
            <a:r>
              <a:rPr lang="en-US" i="1" dirty="0">
                <a:solidFill>
                  <a:srgbClr val="000000"/>
                </a:solidFill>
                <a:latin typeface="Cambria" panose="02040503050406030204" pitchFamily="18" charset="0"/>
              </a:rPr>
              <a:t>?</a:t>
            </a:r>
            <a:endParaRPr lang="en-US" dirty="0">
              <a:solidFill>
                <a:srgbClr val="000000"/>
              </a:solidFill>
              <a:latin typeface="Cambria" panose="02040503050406030204" pitchFamily="18" charset="0"/>
            </a:endParaRPr>
          </a:p>
        </p:txBody>
      </p:sp>
      <p:sp>
        <p:nvSpPr>
          <p:cNvPr id="57350" name="Rectangle 15"/>
          <p:cNvSpPr>
            <a:spLocks noChangeArrowheads="1"/>
          </p:cNvSpPr>
          <p:nvPr/>
        </p:nvSpPr>
        <p:spPr bwMode="auto">
          <a:xfrm>
            <a:off x="609600" y="4126971"/>
            <a:ext cx="36401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3200" b="1" dirty="0">
                <a:solidFill>
                  <a:srgbClr val="000000"/>
                </a:solidFill>
                <a:latin typeface="Courier New" pitchFamily="49" charset="0"/>
              </a:rPr>
              <a:t>L = </a:t>
            </a:r>
            <a:r>
              <a:rPr lang="en-US" sz="3200" b="1" dirty="0">
                <a:solidFill>
                  <a:srgbClr val="0000FF"/>
                </a:solidFill>
                <a:latin typeface="Courier New" pitchFamily="49" charset="0"/>
              </a:rPr>
              <a:t>[ 42, 21 ]</a:t>
            </a:r>
          </a:p>
        </p:txBody>
      </p:sp>
      <p:sp>
        <p:nvSpPr>
          <p:cNvPr id="57352" name="Text Box 17"/>
          <p:cNvSpPr txBox="1">
            <a:spLocks noChangeArrowheads="1"/>
          </p:cNvSpPr>
          <p:nvPr/>
        </p:nvSpPr>
        <p:spPr bwMode="auto">
          <a:xfrm>
            <a:off x="457200" y="2831571"/>
            <a:ext cx="594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0" fontAlgn="base" hangingPunct="0">
              <a:spcBef>
                <a:spcPct val="50000"/>
              </a:spcBef>
              <a:spcAft>
                <a:spcPct val="0"/>
              </a:spcAft>
            </a:pPr>
            <a:r>
              <a:rPr lang="en-US" dirty="0">
                <a:solidFill>
                  <a:srgbClr val="000000"/>
                </a:solidFill>
                <a:latin typeface="Cambria" panose="02040503050406030204" pitchFamily="18" charset="0"/>
              </a:rPr>
              <a:t>How do we get at </a:t>
            </a:r>
            <a:r>
              <a:rPr lang="en-US" b="1" dirty="0">
                <a:solidFill>
                  <a:srgbClr val="000000"/>
                </a:solidFill>
                <a:latin typeface="Cambria" panose="02040503050406030204" pitchFamily="18" charset="0"/>
              </a:rPr>
              <a:t>ALL THE REST </a:t>
            </a:r>
            <a:r>
              <a:rPr lang="en-US" i="1" dirty="0">
                <a:solidFill>
                  <a:srgbClr val="000000"/>
                </a:solidFill>
                <a:latin typeface="Cambria" panose="02040503050406030204" pitchFamily="18" charset="0"/>
              </a:rPr>
              <a:t>of </a:t>
            </a:r>
            <a:r>
              <a:rPr lang="en-US" b="1" dirty="0">
                <a:solidFill>
                  <a:srgbClr val="000000"/>
                </a:solidFill>
                <a:latin typeface="Cambria" panose="02040503050406030204" pitchFamily="18" charset="0"/>
              </a:rPr>
              <a:t>s</a:t>
            </a:r>
            <a:r>
              <a:rPr lang="en-US" i="1" dirty="0">
                <a:solidFill>
                  <a:srgbClr val="000000"/>
                </a:solidFill>
                <a:latin typeface="Cambria" panose="02040503050406030204" pitchFamily="18" charset="0"/>
              </a:rPr>
              <a:t>?</a:t>
            </a:r>
            <a:endParaRPr lang="en-US" dirty="0">
              <a:solidFill>
                <a:srgbClr val="000000"/>
              </a:solidFill>
              <a:latin typeface="Cambria" panose="02040503050406030204" pitchFamily="18" charset="0"/>
            </a:endParaRPr>
          </a:p>
        </p:txBody>
      </p:sp>
      <p:sp>
        <p:nvSpPr>
          <p:cNvPr id="57354" name="Rectangle 12"/>
          <p:cNvSpPr>
            <a:spLocks noChangeArrowheads="1"/>
          </p:cNvSpPr>
          <p:nvPr/>
        </p:nvSpPr>
        <p:spPr bwMode="auto">
          <a:xfrm>
            <a:off x="7239000" y="2030059"/>
            <a:ext cx="14795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fontAlgn="base" hangingPunct="0">
              <a:spcBef>
                <a:spcPct val="0"/>
              </a:spcBef>
              <a:spcAft>
                <a:spcPct val="0"/>
              </a:spcAft>
            </a:pPr>
            <a:r>
              <a:rPr lang="en-US" sz="4200" b="1" dirty="0">
                <a:solidFill>
                  <a:srgbClr val="000000"/>
                </a:solidFill>
                <a:latin typeface="Courier New" pitchFamily="49" charset="0"/>
              </a:rPr>
              <a:t>s[0]</a:t>
            </a:r>
            <a:endParaRPr lang="en-US" sz="4200" dirty="0">
              <a:solidFill>
                <a:srgbClr val="000000"/>
              </a:solidFill>
            </a:endParaRPr>
          </a:p>
        </p:txBody>
      </p:sp>
      <p:sp>
        <p:nvSpPr>
          <p:cNvPr id="15" name="Rectangle 12"/>
          <p:cNvSpPr>
            <a:spLocks noChangeArrowheads="1"/>
          </p:cNvSpPr>
          <p:nvPr/>
        </p:nvSpPr>
        <p:spPr bwMode="auto">
          <a:xfrm>
            <a:off x="7239000" y="4670071"/>
            <a:ext cx="147989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fontAlgn="base" hangingPunct="0">
              <a:spcBef>
                <a:spcPct val="0"/>
              </a:spcBef>
              <a:spcAft>
                <a:spcPct val="0"/>
              </a:spcAft>
            </a:pPr>
            <a:r>
              <a:rPr lang="en-US" sz="4200" b="1" dirty="0">
                <a:solidFill>
                  <a:srgbClr val="000000"/>
                </a:solidFill>
                <a:latin typeface="Courier New" pitchFamily="49" charset="0"/>
              </a:rPr>
              <a:t>L</a:t>
            </a:r>
            <a:r>
              <a:rPr lang="en-US" sz="4200" b="1" dirty="0">
                <a:solidFill>
                  <a:srgbClr val="000000"/>
                </a:solidFill>
                <a:latin typeface="Courier New" pitchFamily="49" charset="0"/>
              </a:rPr>
              <a:t>[0</a:t>
            </a:r>
            <a:r>
              <a:rPr lang="en-US" sz="4200" b="1" dirty="0">
                <a:solidFill>
                  <a:srgbClr val="000000"/>
                </a:solidFill>
                <a:latin typeface="Courier New" pitchFamily="49" charset="0"/>
              </a:rPr>
              <a:t>]</a:t>
            </a:r>
            <a:endParaRPr lang="en-US" sz="4200" dirty="0">
              <a:solidFill>
                <a:srgbClr val="000000"/>
              </a:solidFill>
            </a:endParaRPr>
          </a:p>
        </p:txBody>
      </p:sp>
      <p:sp>
        <p:nvSpPr>
          <p:cNvPr id="16" name="Rectangle 12"/>
          <p:cNvSpPr>
            <a:spLocks noChangeArrowheads="1"/>
          </p:cNvSpPr>
          <p:nvPr/>
        </p:nvSpPr>
        <p:spPr bwMode="auto">
          <a:xfrm>
            <a:off x="7239000" y="2702983"/>
            <a:ext cx="1479892" cy="738664"/>
          </a:xfrm>
          <a:prstGeom prst="rect">
            <a:avLst/>
          </a:prstGeom>
          <a:solidFill>
            <a:srgbClr val="CCFFCC"/>
          </a:solidFill>
          <a:ln>
            <a:noFill/>
          </a:ln>
          <a:extLst/>
        </p:spPr>
        <p:txBody>
          <a:bodyPr wrap="none">
            <a:spAutoFit/>
          </a:bodyPr>
          <a:lstStyle/>
          <a:p>
            <a:pPr algn="ctr" eaLnBrk="0" fontAlgn="base" hangingPunct="0">
              <a:spcBef>
                <a:spcPct val="0"/>
              </a:spcBef>
              <a:spcAft>
                <a:spcPct val="0"/>
              </a:spcAft>
            </a:pPr>
            <a:r>
              <a:rPr lang="en-US" sz="4200" b="1" dirty="0">
                <a:solidFill>
                  <a:srgbClr val="000000"/>
                </a:solidFill>
                <a:latin typeface="Courier New" pitchFamily="49" charset="0"/>
              </a:rPr>
              <a:t>s</a:t>
            </a:r>
            <a:r>
              <a:rPr lang="en-US" sz="4200" b="1" dirty="0">
                <a:solidFill>
                  <a:srgbClr val="000000"/>
                </a:solidFill>
                <a:latin typeface="Courier New" pitchFamily="49" charset="0"/>
              </a:rPr>
              <a:t>[ ]</a:t>
            </a:r>
            <a:endParaRPr lang="en-US" sz="4200" dirty="0">
              <a:solidFill>
                <a:srgbClr val="000000"/>
              </a:solidFill>
            </a:endParaRPr>
          </a:p>
        </p:txBody>
      </p:sp>
      <p:sp>
        <p:nvSpPr>
          <p:cNvPr id="17" name="Rectangle 12"/>
          <p:cNvSpPr>
            <a:spLocks noChangeArrowheads="1"/>
          </p:cNvSpPr>
          <p:nvPr/>
        </p:nvSpPr>
        <p:spPr bwMode="auto">
          <a:xfrm>
            <a:off x="7239000" y="5349752"/>
            <a:ext cx="1479892" cy="738664"/>
          </a:xfrm>
          <a:prstGeom prst="rect">
            <a:avLst/>
          </a:prstGeom>
          <a:solidFill>
            <a:srgbClr val="CCECFF"/>
          </a:solidFill>
          <a:ln>
            <a:noFill/>
          </a:ln>
          <a:extLst/>
        </p:spPr>
        <p:txBody>
          <a:bodyPr wrap="none">
            <a:spAutoFit/>
          </a:bodyPr>
          <a:lstStyle/>
          <a:p>
            <a:pPr algn="ctr" eaLnBrk="0" fontAlgn="base" hangingPunct="0">
              <a:spcBef>
                <a:spcPct val="0"/>
              </a:spcBef>
              <a:spcAft>
                <a:spcPct val="0"/>
              </a:spcAft>
            </a:pPr>
            <a:r>
              <a:rPr lang="en-US" sz="4200" b="1" dirty="0">
                <a:solidFill>
                  <a:srgbClr val="000000"/>
                </a:solidFill>
                <a:latin typeface="Courier New" pitchFamily="49" charset="0"/>
              </a:rPr>
              <a:t>L</a:t>
            </a:r>
            <a:r>
              <a:rPr lang="en-US" sz="4200" b="1" dirty="0">
                <a:solidFill>
                  <a:srgbClr val="000000"/>
                </a:solidFill>
                <a:latin typeface="Courier New" pitchFamily="49" charset="0"/>
              </a:rPr>
              <a:t>[ ]</a:t>
            </a:r>
            <a:endParaRPr lang="en-US" sz="4200" dirty="0">
              <a:solidFill>
                <a:srgbClr val="000000"/>
              </a:solidFill>
            </a:endParaRPr>
          </a:p>
        </p:txBody>
      </p:sp>
      <p:sp>
        <p:nvSpPr>
          <p:cNvPr id="21" name="Down Arrow 20"/>
          <p:cNvSpPr/>
          <p:nvPr/>
        </p:nvSpPr>
        <p:spPr bwMode="auto">
          <a:xfrm rot="16200000">
            <a:off x="6603057" y="2242106"/>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22" name="Down Arrow 21"/>
          <p:cNvSpPr/>
          <p:nvPr/>
        </p:nvSpPr>
        <p:spPr bwMode="auto">
          <a:xfrm rot="16200000">
            <a:off x="6626814" y="2870139"/>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23" name="Text Box 14"/>
          <p:cNvSpPr txBox="1">
            <a:spLocks noChangeArrowheads="1"/>
          </p:cNvSpPr>
          <p:nvPr/>
        </p:nvSpPr>
        <p:spPr bwMode="auto">
          <a:xfrm>
            <a:off x="465667" y="4864390"/>
            <a:ext cx="594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0" fontAlgn="base" hangingPunct="0">
              <a:spcBef>
                <a:spcPct val="50000"/>
              </a:spcBef>
              <a:spcAft>
                <a:spcPct val="0"/>
              </a:spcAft>
            </a:pPr>
            <a:r>
              <a:rPr lang="en-US" dirty="0">
                <a:solidFill>
                  <a:srgbClr val="000000"/>
                </a:solidFill>
                <a:latin typeface="Cambria" panose="02040503050406030204" pitchFamily="18" charset="0"/>
              </a:rPr>
              <a:t>How do we get at the </a:t>
            </a:r>
            <a:r>
              <a:rPr lang="en-US" b="1" i="1" dirty="0">
                <a:solidFill>
                  <a:srgbClr val="000000"/>
                </a:solidFill>
                <a:latin typeface="Cambria" panose="02040503050406030204" pitchFamily="18" charset="0"/>
              </a:rPr>
              <a:t>initial </a:t>
            </a:r>
            <a:r>
              <a:rPr lang="en-US" b="1" i="1" dirty="0" smtClean="0">
                <a:solidFill>
                  <a:srgbClr val="000000"/>
                </a:solidFill>
                <a:latin typeface="Cambria" panose="02040503050406030204" pitchFamily="18" charset="0"/>
              </a:rPr>
              <a:t>element </a:t>
            </a:r>
            <a:r>
              <a:rPr lang="en-US" i="1" dirty="0">
                <a:solidFill>
                  <a:srgbClr val="000000"/>
                </a:solidFill>
                <a:latin typeface="Cambria" panose="02040503050406030204" pitchFamily="18" charset="0"/>
              </a:rPr>
              <a:t>of </a:t>
            </a:r>
            <a:r>
              <a:rPr lang="en-US" b="1" dirty="0">
                <a:solidFill>
                  <a:srgbClr val="000000"/>
                </a:solidFill>
                <a:latin typeface="Cambria" panose="02040503050406030204" pitchFamily="18" charset="0"/>
              </a:rPr>
              <a:t>L</a:t>
            </a:r>
            <a:r>
              <a:rPr lang="en-US" i="1" dirty="0" smtClean="0">
                <a:solidFill>
                  <a:srgbClr val="000000"/>
                </a:solidFill>
                <a:latin typeface="Cambria" panose="02040503050406030204" pitchFamily="18" charset="0"/>
              </a:rPr>
              <a:t>?</a:t>
            </a:r>
            <a:endParaRPr lang="en-US" dirty="0">
              <a:solidFill>
                <a:srgbClr val="000000"/>
              </a:solidFill>
              <a:latin typeface="Cambria" panose="02040503050406030204" pitchFamily="18" charset="0"/>
            </a:endParaRPr>
          </a:p>
        </p:txBody>
      </p:sp>
      <p:sp>
        <p:nvSpPr>
          <p:cNvPr id="24" name="Text Box 17"/>
          <p:cNvSpPr txBox="1">
            <a:spLocks noChangeArrowheads="1"/>
          </p:cNvSpPr>
          <p:nvPr/>
        </p:nvSpPr>
        <p:spPr bwMode="auto">
          <a:xfrm>
            <a:off x="465667" y="5488102"/>
            <a:ext cx="594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0" fontAlgn="base" hangingPunct="0">
              <a:spcBef>
                <a:spcPct val="50000"/>
              </a:spcBef>
              <a:spcAft>
                <a:spcPct val="0"/>
              </a:spcAft>
            </a:pPr>
            <a:r>
              <a:rPr lang="en-US" dirty="0">
                <a:solidFill>
                  <a:srgbClr val="000000"/>
                </a:solidFill>
                <a:latin typeface="Cambria" panose="02040503050406030204" pitchFamily="18" charset="0"/>
              </a:rPr>
              <a:t>How do we get at </a:t>
            </a:r>
            <a:r>
              <a:rPr lang="en-US" b="1" dirty="0">
                <a:solidFill>
                  <a:srgbClr val="000000"/>
                </a:solidFill>
                <a:latin typeface="Cambria" panose="02040503050406030204" pitchFamily="18" charset="0"/>
              </a:rPr>
              <a:t>ALL THE REST </a:t>
            </a:r>
            <a:r>
              <a:rPr lang="en-US" i="1" dirty="0">
                <a:solidFill>
                  <a:srgbClr val="000000"/>
                </a:solidFill>
                <a:latin typeface="Cambria" panose="02040503050406030204" pitchFamily="18" charset="0"/>
              </a:rPr>
              <a:t>of </a:t>
            </a:r>
            <a:r>
              <a:rPr lang="en-US" b="1" dirty="0">
                <a:solidFill>
                  <a:srgbClr val="000000"/>
                </a:solidFill>
                <a:latin typeface="Cambria" panose="02040503050406030204" pitchFamily="18" charset="0"/>
              </a:rPr>
              <a:t>L</a:t>
            </a:r>
            <a:r>
              <a:rPr lang="en-US" i="1" dirty="0" smtClean="0">
                <a:solidFill>
                  <a:srgbClr val="000000"/>
                </a:solidFill>
                <a:latin typeface="Cambria" panose="02040503050406030204" pitchFamily="18" charset="0"/>
              </a:rPr>
              <a:t>?</a:t>
            </a:r>
            <a:endParaRPr lang="en-US" dirty="0">
              <a:solidFill>
                <a:srgbClr val="000000"/>
              </a:solidFill>
              <a:latin typeface="Cambria" panose="02040503050406030204" pitchFamily="18" charset="0"/>
            </a:endParaRPr>
          </a:p>
        </p:txBody>
      </p:sp>
      <p:sp>
        <p:nvSpPr>
          <p:cNvPr id="25" name="Down Arrow 24"/>
          <p:cNvSpPr/>
          <p:nvPr/>
        </p:nvSpPr>
        <p:spPr bwMode="auto">
          <a:xfrm rot="16200000">
            <a:off x="6611524" y="4898637"/>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26" name="Down Arrow 25"/>
          <p:cNvSpPr/>
          <p:nvPr/>
        </p:nvSpPr>
        <p:spPr bwMode="auto">
          <a:xfrm rot="16200000">
            <a:off x="6635281" y="5526670"/>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3" name="Rectangle 2"/>
          <p:cNvSpPr/>
          <p:nvPr/>
        </p:nvSpPr>
        <p:spPr>
          <a:xfrm>
            <a:off x="7348004" y="3469895"/>
            <a:ext cx="1261884" cy="400110"/>
          </a:xfrm>
          <a:prstGeom prst="rect">
            <a:avLst/>
          </a:prstGeom>
        </p:spPr>
        <p:txBody>
          <a:bodyPr wrap="none">
            <a:spAutoFit/>
          </a:bodyPr>
          <a:lstStyle/>
          <a:p>
            <a:pPr eaLnBrk="0" fontAlgn="base" hangingPunct="0">
              <a:spcBef>
                <a:spcPct val="0"/>
              </a:spcBef>
              <a:spcAft>
                <a:spcPct val="0"/>
              </a:spcAft>
            </a:pPr>
            <a:r>
              <a:rPr lang="en-US" sz="2000" dirty="0">
                <a:solidFill>
                  <a:srgbClr val="0B9520"/>
                </a:solidFill>
                <a:latin typeface="Courier New" pitchFamily="49" charset="0"/>
              </a:rPr>
              <a:t>'</a:t>
            </a:r>
            <a:r>
              <a:rPr lang="en-US" sz="2000" b="1" dirty="0">
                <a:solidFill>
                  <a:srgbClr val="0B9520"/>
                </a:solidFill>
                <a:latin typeface="Courier New" pitchFamily="49" charset="0"/>
              </a:rPr>
              <a:t>liens</a:t>
            </a:r>
            <a:r>
              <a:rPr lang="en-US" sz="2000" dirty="0">
                <a:solidFill>
                  <a:srgbClr val="0B9520"/>
                </a:solidFill>
                <a:latin typeface="Courier New" pitchFamily="49" charset="0"/>
              </a:rPr>
              <a:t>'</a:t>
            </a:r>
            <a:endParaRPr lang="en-US" sz="2000" dirty="0">
              <a:solidFill>
                <a:srgbClr val="000000"/>
              </a:solidFill>
            </a:endParaRPr>
          </a:p>
        </p:txBody>
      </p:sp>
      <p:sp>
        <p:nvSpPr>
          <p:cNvPr id="4" name="Rectangle 3"/>
          <p:cNvSpPr/>
          <p:nvPr/>
        </p:nvSpPr>
        <p:spPr>
          <a:xfrm>
            <a:off x="7424948" y="6088416"/>
            <a:ext cx="1107996" cy="400110"/>
          </a:xfrm>
          <a:prstGeom prst="rect">
            <a:avLst/>
          </a:prstGeom>
        </p:spPr>
        <p:txBody>
          <a:bodyPr wrap="none">
            <a:spAutoFit/>
          </a:bodyPr>
          <a:lstStyle/>
          <a:p>
            <a:pPr eaLnBrk="0" fontAlgn="base" hangingPunct="0">
              <a:spcBef>
                <a:spcPct val="0"/>
              </a:spcBef>
              <a:spcAft>
                <a:spcPct val="0"/>
              </a:spcAft>
            </a:pPr>
            <a:r>
              <a:rPr lang="en-US" sz="2000" b="1" dirty="0">
                <a:solidFill>
                  <a:srgbClr val="0000FF"/>
                </a:solidFill>
                <a:latin typeface="Courier New" pitchFamily="49" charset="0"/>
              </a:rPr>
              <a:t>[ </a:t>
            </a:r>
            <a:r>
              <a:rPr lang="en-US" sz="2000" b="1" dirty="0">
                <a:solidFill>
                  <a:srgbClr val="0000FF"/>
                </a:solidFill>
                <a:latin typeface="Courier New" pitchFamily="49" charset="0"/>
              </a:rPr>
              <a:t>21 </a:t>
            </a:r>
            <a:r>
              <a:rPr lang="en-US" sz="2000" b="1" dirty="0">
                <a:solidFill>
                  <a:srgbClr val="0000FF"/>
                </a:solidFill>
                <a:latin typeface="Courier New" pitchFamily="49" charset="0"/>
              </a:rPr>
              <a:t>]</a:t>
            </a:r>
          </a:p>
        </p:txBody>
      </p:sp>
    </p:spTree>
    <p:extLst>
      <p:ext uri="{BB962C8B-B14F-4D97-AF65-F5344CB8AC3E}">
        <p14:creationId xmlns:p14="http://schemas.microsoft.com/office/powerpoint/2010/main" val="18754609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199742" y="399289"/>
            <a:ext cx="3229258" cy="89611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4200" dirty="0" smtClean="0">
                <a:solidFill>
                  <a:srgbClr val="000000"/>
                </a:solidFill>
                <a:latin typeface="Cambria" panose="02040503050406030204" pitchFamily="18" charset="0"/>
              </a:rPr>
              <a:t>Picture it!</a:t>
            </a:r>
            <a:endParaRPr lang="en-US" sz="4200" dirty="0">
              <a:solidFill>
                <a:srgbClr val="000000"/>
              </a:solidFill>
              <a:latin typeface="Cambria" panose="02040503050406030204" pitchFamily="18" charset="0"/>
            </a:endParaRPr>
          </a:p>
        </p:txBody>
      </p:sp>
      <p:sp>
        <p:nvSpPr>
          <p:cNvPr id="53" name="Text Box 3"/>
          <p:cNvSpPr txBox="1">
            <a:spLocks noChangeArrowheads="1"/>
          </p:cNvSpPr>
          <p:nvPr/>
        </p:nvSpPr>
        <p:spPr bwMode="auto">
          <a:xfrm>
            <a:off x="4724400" y="228600"/>
            <a:ext cx="350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800" b="1" dirty="0" err="1">
                <a:solidFill>
                  <a:srgbClr val="FEA30F"/>
                </a:solidFill>
                <a:latin typeface="Courier New" pitchFamily="49" charset="0"/>
              </a:rPr>
              <a:t>def</a:t>
            </a:r>
            <a:r>
              <a:rPr lang="en-US" sz="2800" b="1" dirty="0">
                <a:solidFill>
                  <a:srgbClr val="000000"/>
                </a:solidFill>
                <a:latin typeface="Courier New" pitchFamily="49" charset="0"/>
              </a:rPr>
              <a:t> </a:t>
            </a:r>
            <a:r>
              <a:rPr lang="en-US" sz="2800" b="1" dirty="0" err="1" smtClean="0">
                <a:solidFill>
                  <a:srgbClr val="000000"/>
                </a:solidFill>
                <a:latin typeface="Courier New" pitchFamily="49" charset="0"/>
              </a:rPr>
              <a:t>mylen</a:t>
            </a:r>
            <a:r>
              <a:rPr lang="en-US" sz="2800" b="1" dirty="0" smtClean="0">
                <a:solidFill>
                  <a:srgbClr val="000000"/>
                </a:solidFill>
                <a:latin typeface="Courier New" pitchFamily="49" charset="0"/>
              </a:rPr>
              <a:t>(s):</a:t>
            </a:r>
            <a:r>
              <a:rPr lang="en-US" sz="2800" dirty="0" smtClean="0">
                <a:solidFill>
                  <a:srgbClr val="000000"/>
                </a:solidFill>
                <a:latin typeface="Times New Roman" pitchFamily="18" charset="0"/>
              </a:rPr>
              <a:t> </a:t>
            </a:r>
            <a:endParaRPr lang="en-US" sz="2800" dirty="0">
              <a:solidFill>
                <a:srgbClr val="000000"/>
              </a:solidFill>
              <a:latin typeface="Times New Roman" pitchFamily="18" charset="0"/>
            </a:endParaRPr>
          </a:p>
        </p:txBody>
      </p:sp>
      <p:sp>
        <p:nvSpPr>
          <p:cNvPr id="71" name="Rectangle 27"/>
          <p:cNvSpPr>
            <a:spLocks noChangeArrowheads="1"/>
          </p:cNvSpPr>
          <p:nvPr/>
        </p:nvSpPr>
        <p:spPr bwMode="auto">
          <a:xfrm>
            <a:off x="5054600" y="685800"/>
            <a:ext cx="286969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400" b="1" dirty="0">
                <a:solidFill>
                  <a:srgbClr val="0B9520"/>
                </a:solidFill>
                <a:latin typeface="Courier New" pitchFamily="49" charset="0"/>
              </a:rPr>
              <a:t>""" returns </a:t>
            </a:r>
            <a:r>
              <a:rPr lang="en-US" sz="1400" b="1" dirty="0" smtClean="0">
                <a:solidFill>
                  <a:srgbClr val="0B9520"/>
                </a:solidFill>
                <a:latin typeface="Courier New" pitchFamily="49" charset="0"/>
              </a:rPr>
              <a:t>the number of</a:t>
            </a:r>
          </a:p>
          <a:p>
            <a:pPr eaLnBrk="0" fontAlgn="base" hangingPunct="0">
              <a:spcBef>
                <a:spcPct val="0"/>
              </a:spcBef>
              <a:spcAft>
                <a:spcPct val="0"/>
              </a:spcAft>
            </a:pPr>
            <a:r>
              <a:rPr lang="en-US" sz="1400" b="1" dirty="0">
                <a:solidFill>
                  <a:srgbClr val="0B9520"/>
                </a:solidFill>
                <a:latin typeface="Courier New" pitchFamily="49" charset="0"/>
              </a:rPr>
              <a:t> </a:t>
            </a:r>
            <a:r>
              <a:rPr lang="en-US" sz="1400" b="1" dirty="0" smtClean="0">
                <a:solidFill>
                  <a:srgbClr val="0B9520"/>
                </a:solidFill>
                <a:latin typeface="Courier New" pitchFamily="49" charset="0"/>
              </a:rPr>
              <a:t>   characters in s</a:t>
            </a:r>
          </a:p>
          <a:p>
            <a:pPr eaLnBrk="0" fontAlgn="base" hangingPunct="0">
              <a:spcBef>
                <a:spcPct val="0"/>
              </a:spcBef>
              <a:spcAft>
                <a:spcPct val="0"/>
              </a:spcAft>
            </a:pPr>
            <a:r>
              <a:rPr lang="en-US" sz="1400" b="1" dirty="0">
                <a:solidFill>
                  <a:srgbClr val="0B9520"/>
                </a:solidFill>
                <a:latin typeface="Courier New" pitchFamily="49" charset="0"/>
              </a:rPr>
              <a:t> </a:t>
            </a:r>
            <a:r>
              <a:rPr lang="en-US" sz="1400" b="1" dirty="0" smtClean="0">
                <a:solidFill>
                  <a:srgbClr val="0B9520"/>
                </a:solidFill>
                <a:latin typeface="Courier New" pitchFamily="49" charset="0"/>
              </a:rPr>
              <a:t>   input: s, a string</a:t>
            </a:r>
            <a:endParaRPr lang="en-US" sz="1400" b="1" dirty="0">
              <a:solidFill>
                <a:srgbClr val="0B9520"/>
              </a:solidFill>
              <a:latin typeface="Courier New" pitchFamily="49" charset="0"/>
            </a:endParaRPr>
          </a:p>
          <a:p>
            <a:pPr eaLnBrk="0" fontAlgn="base" hangingPunct="0">
              <a:spcBef>
                <a:spcPct val="0"/>
              </a:spcBef>
              <a:spcAft>
                <a:spcPct val="0"/>
              </a:spcAft>
            </a:pPr>
            <a:r>
              <a:rPr lang="en-US" sz="1400" b="1" dirty="0">
                <a:solidFill>
                  <a:srgbClr val="0B9520"/>
                </a:solidFill>
                <a:latin typeface="Courier New" pitchFamily="49" charset="0"/>
              </a:rPr>
              <a:t>"""</a:t>
            </a:r>
          </a:p>
        </p:txBody>
      </p:sp>
      <p:sp>
        <p:nvSpPr>
          <p:cNvPr id="33" name="Text Box 30"/>
          <p:cNvSpPr txBox="1">
            <a:spLocks noChangeArrowheads="1"/>
          </p:cNvSpPr>
          <p:nvPr/>
        </p:nvSpPr>
        <p:spPr bwMode="auto">
          <a:xfrm>
            <a:off x="187192" y="2209800"/>
            <a:ext cx="388639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100" b="1" dirty="0" err="1" smtClean="0">
                <a:solidFill>
                  <a:srgbClr val="000000"/>
                </a:solidFill>
                <a:latin typeface="Courier New" pitchFamily="49" charset="0"/>
              </a:rPr>
              <a:t>mylen</a:t>
            </a:r>
            <a:r>
              <a:rPr lang="en-US" sz="2100" b="1" dirty="0" smtClean="0">
                <a:solidFill>
                  <a:srgbClr val="000000"/>
                </a:solidFill>
                <a:latin typeface="Courier New" pitchFamily="49" charset="0"/>
              </a:rPr>
              <a:t>(</a:t>
            </a:r>
            <a:r>
              <a:rPr lang="en-US" sz="2100" b="1" dirty="0" smtClean="0">
                <a:solidFill>
                  <a:srgbClr val="0B9520"/>
                </a:solidFill>
                <a:latin typeface="Courier New" pitchFamily="49" charset="0"/>
              </a:rPr>
              <a:t>''</a:t>
            </a:r>
            <a:r>
              <a:rPr lang="en-US" sz="2100" b="1" dirty="0" smtClean="0">
                <a:solidFill>
                  <a:srgbClr val="000000"/>
                </a:solidFill>
                <a:latin typeface="Courier New" pitchFamily="49" charset="0"/>
              </a:rPr>
              <a:t>)   0</a:t>
            </a:r>
            <a:endParaRPr lang="en-US" sz="2100" b="1" dirty="0">
              <a:solidFill>
                <a:srgbClr val="333399"/>
              </a:solidFill>
              <a:latin typeface="Courier New" pitchFamily="49" charset="0"/>
            </a:endParaRPr>
          </a:p>
        </p:txBody>
      </p:sp>
      <p:sp>
        <p:nvSpPr>
          <p:cNvPr id="34" name="Text Box 44"/>
          <p:cNvSpPr txBox="1">
            <a:spLocks noChangeArrowheads="1"/>
          </p:cNvSpPr>
          <p:nvPr/>
        </p:nvSpPr>
        <p:spPr bwMode="auto">
          <a:xfrm>
            <a:off x="1852747" y="1437993"/>
            <a:ext cx="23900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800" dirty="0" smtClean="0">
                <a:solidFill>
                  <a:srgbClr val="000000"/>
                </a:solidFill>
              </a:rPr>
              <a:t>NOT a space – this is </a:t>
            </a:r>
            <a:r>
              <a:rPr lang="en-US" sz="800" u="sng" dirty="0" smtClean="0">
                <a:solidFill>
                  <a:srgbClr val="000000"/>
                </a:solidFill>
              </a:rPr>
              <a:t>no characters at all</a:t>
            </a:r>
            <a:r>
              <a:rPr lang="en-US" sz="800" dirty="0" smtClean="0">
                <a:solidFill>
                  <a:srgbClr val="000000"/>
                </a:solidFill>
              </a:rPr>
              <a:t>. This is the </a:t>
            </a:r>
            <a:r>
              <a:rPr lang="en-US" sz="800" i="1" dirty="0" smtClean="0">
                <a:solidFill>
                  <a:srgbClr val="000000"/>
                </a:solidFill>
              </a:rPr>
              <a:t>empty string – and it has length of 0!</a:t>
            </a:r>
            <a:endParaRPr lang="en-US" sz="800" dirty="0">
              <a:solidFill>
                <a:srgbClr val="000000"/>
              </a:solidFill>
            </a:endParaRPr>
          </a:p>
        </p:txBody>
      </p:sp>
      <p:cxnSp>
        <p:nvCxnSpPr>
          <p:cNvPr id="35" name="Straight Arrow Connector 34"/>
          <p:cNvCxnSpPr>
            <a:stCxn id="34" idx="1"/>
          </p:cNvCxnSpPr>
          <p:nvPr/>
        </p:nvCxnSpPr>
        <p:spPr bwMode="auto">
          <a:xfrm flipH="1">
            <a:off x="1615565" y="1607270"/>
            <a:ext cx="237182" cy="169278"/>
          </a:xfrm>
          <a:prstGeom prst="straightConnector1">
            <a:avLst/>
          </a:prstGeom>
          <a:solidFill>
            <a:schemeClr val="accent1"/>
          </a:solidFill>
          <a:ln w="3175" cap="flat" cmpd="sng" algn="ctr">
            <a:solidFill>
              <a:schemeClr val="tx1"/>
            </a:solidFill>
            <a:prstDash val="solid"/>
            <a:round/>
            <a:headEnd type="none" w="med" len="med"/>
            <a:tailEnd type="arrow"/>
          </a:ln>
          <a:effectLst/>
        </p:spPr>
      </p:cxnSp>
      <p:sp>
        <p:nvSpPr>
          <p:cNvPr id="36" name="Text Box 32"/>
          <p:cNvSpPr txBox="1">
            <a:spLocks noChangeArrowheads="1"/>
          </p:cNvSpPr>
          <p:nvPr/>
        </p:nvSpPr>
        <p:spPr bwMode="auto">
          <a:xfrm>
            <a:off x="228600" y="1676400"/>
            <a:ext cx="20707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800" b="1" dirty="0" smtClean="0">
                <a:latin typeface="Courier New" pitchFamily="49" charset="0"/>
              </a:rPr>
              <a:t>s = </a:t>
            </a:r>
            <a:r>
              <a:rPr lang="en-US" sz="2800" b="1" dirty="0" smtClean="0">
                <a:solidFill>
                  <a:srgbClr val="009900"/>
                </a:solidFill>
                <a:latin typeface="Courier New" pitchFamily="49" charset="0"/>
              </a:rPr>
              <a:t>''</a:t>
            </a:r>
            <a:endParaRPr lang="en-US" sz="2800" dirty="0">
              <a:solidFill>
                <a:srgbClr val="009900"/>
              </a:solidFill>
              <a:latin typeface="Times New Roman" pitchFamily="18" charset="0"/>
            </a:endParaRPr>
          </a:p>
        </p:txBody>
      </p:sp>
      <p:sp>
        <p:nvSpPr>
          <p:cNvPr id="37" name="Text Box 30"/>
          <p:cNvSpPr txBox="1">
            <a:spLocks noChangeArrowheads="1"/>
          </p:cNvSpPr>
          <p:nvPr/>
        </p:nvSpPr>
        <p:spPr bwMode="auto">
          <a:xfrm>
            <a:off x="189773" y="3871913"/>
            <a:ext cx="509660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100" b="1" dirty="0" err="1" smtClean="0">
                <a:solidFill>
                  <a:srgbClr val="000000"/>
                </a:solidFill>
                <a:latin typeface="Courier New" pitchFamily="49" charset="0"/>
              </a:rPr>
              <a:t>mylen</a:t>
            </a:r>
            <a:r>
              <a:rPr lang="en-US" sz="2100" b="1" dirty="0" smtClean="0">
                <a:solidFill>
                  <a:srgbClr val="000000"/>
                </a:solidFill>
                <a:latin typeface="Courier New" pitchFamily="49" charset="0"/>
              </a:rPr>
              <a:t>(</a:t>
            </a:r>
            <a:r>
              <a:rPr lang="en-US" sz="2100" b="1" dirty="0" smtClean="0">
                <a:solidFill>
                  <a:srgbClr val="0B9520"/>
                </a:solidFill>
                <a:latin typeface="Courier New" pitchFamily="49" charset="0"/>
              </a:rPr>
              <a:t>'</a:t>
            </a:r>
            <a:r>
              <a:rPr lang="en-US" sz="2100" b="1" dirty="0">
                <a:solidFill>
                  <a:srgbClr val="CC3300"/>
                </a:solidFill>
                <a:latin typeface="Courier New" pitchFamily="49" charset="0"/>
              </a:rPr>
              <a:t>h</a:t>
            </a:r>
            <a:r>
              <a:rPr lang="en-US" sz="2100" b="1" dirty="0" smtClean="0">
                <a:solidFill>
                  <a:srgbClr val="0B9520"/>
                </a:solidFill>
                <a:latin typeface="Courier New" pitchFamily="49" charset="0"/>
              </a:rPr>
              <a:t>i'</a:t>
            </a:r>
            <a:r>
              <a:rPr lang="en-US" sz="2100" b="1" dirty="0" smtClean="0">
                <a:solidFill>
                  <a:srgbClr val="000000"/>
                </a:solidFill>
                <a:latin typeface="Courier New" pitchFamily="49" charset="0"/>
              </a:rPr>
              <a:t>)  </a:t>
            </a:r>
            <a:r>
              <a:rPr lang="en-US" sz="2100" b="1" dirty="0" smtClean="0">
                <a:solidFill>
                  <a:srgbClr val="CC3300"/>
                </a:solidFill>
                <a:latin typeface="Courier New" pitchFamily="49" charset="0"/>
              </a:rPr>
              <a:t>1</a:t>
            </a:r>
            <a:r>
              <a:rPr lang="en-US" sz="2100" b="1" dirty="0" smtClean="0">
                <a:solidFill>
                  <a:srgbClr val="000000"/>
                </a:solidFill>
                <a:latin typeface="Courier New" pitchFamily="49" charset="0"/>
              </a:rPr>
              <a:t>+mylen(    ) </a:t>
            </a:r>
            <a:endParaRPr lang="en-US" sz="2100" b="1" dirty="0">
              <a:solidFill>
                <a:srgbClr val="333399"/>
              </a:solidFill>
              <a:latin typeface="Courier New" pitchFamily="49" charset="0"/>
            </a:endParaRPr>
          </a:p>
        </p:txBody>
      </p:sp>
      <p:sp>
        <p:nvSpPr>
          <p:cNvPr id="39" name="Text Box 30"/>
          <p:cNvSpPr txBox="1">
            <a:spLocks noChangeArrowheads="1"/>
          </p:cNvSpPr>
          <p:nvPr/>
        </p:nvSpPr>
        <p:spPr bwMode="auto">
          <a:xfrm>
            <a:off x="191952" y="5604302"/>
            <a:ext cx="697084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100" b="1" dirty="0" err="1" smtClean="0">
                <a:solidFill>
                  <a:srgbClr val="000000"/>
                </a:solidFill>
                <a:latin typeface="Courier New" pitchFamily="49" charset="0"/>
              </a:rPr>
              <a:t>mylen</a:t>
            </a:r>
            <a:r>
              <a:rPr lang="en-US" sz="2100" b="1" dirty="0" smtClean="0">
                <a:solidFill>
                  <a:srgbClr val="000000"/>
                </a:solidFill>
                <a:latin typeface="Courier New" pitchFamily="49" charset="0"/>
              </a:rPr>
              <a:t>(</a:t>
            </a:r>
            <a:r>
              <a:rPr lang="en-US" sz="2100" b="1" dirty="0" smtClean="0">
                <a:solidFill>
                  <a:srgbClr val="0B9520"/>
                </a:solidFill>
                <a:latin typeface="Courier New" pitchFamily="49" charset="0"/>
              </a:rPr>
              <a:t>'</a:t>
            </a:r>
            <a:r>
              <a:rPr lang="en-US" sz="2100" b="1" dirty="0" smtClean="0">
                <a:solidFill>
                  <a:srgbClr val="C00000"/>
                </a:solidFill>
                <a:latin typeface="Courier New" pitchFamily="49" charset="0"/>
              </a:rPr>
              <a:t>r</a:t>
            </a:r>
            <a:r>
              <a:rPr lang="en-US" sz="2100" b="1" dirty="0" smtClean="0">
                <a:solidFill>
                  <a:srgbClr val="0B9520"/>
                </a:solidFill>
                <a:latin typeface="Courier New" pitchFamily="49" charset="0"/>
              </a:rPr>
              <a:t>ecursion'</a:t>
            </a:r>
            <a:r>
              <a:rPr lang="en-US" sz="2100" b="1" dirty="0" smtClean="0">
                <a:solidFill>
                  <a:srgbClr val="000000"/>
                </a:solidFill>
                <a:latin typeface="Courier New" pitchFamily="49" charset="0"/>
              </a:rPr>
              <a:t>)  </a:t>
            </a:r>
            <a:r>
              <a:rPr lang="en-US" sz="2100" b="1" dirty="0" smtClean="0">
                <a:solidFill>
                  <a:srgbClr val="C00000"/>
                </a:solidFill>
                <a:latin typeface="Courier New" pitchFamily="49" charset="0"/>
              </a:rPr>
              <a:t>1</a:t>
            </a:r>
            <a:r>
              <a:rPr lang="en-US" sz="2100" b="1" dirty="0" smtClean="0">
                <a:solidFill>
                  <a:srgbClr val="000000"/>
                </a:solidFill>
                <a:latin typeface="Courier New" pitchFamily="49" charset="0"/>
              </a:rPr>
              <a:t>+mylen(</a:t>
            </a:r>
            <a:r>
              <a:rPr lang="en-US" sz="2100" b="1" dirty="0" smtClean="0">
                <a:solidFill>
                  <a:srgbClr val="009900"/>
                </a:solidFill>
                <a:latin typeface="Courier New" pitchFamily="49" charset="0"/>
              </a:rPr>
              <a:t>            </a:t>
            </a:r>
            <a:r>
              <a:rPr lang="en-US" sz="2100" b="1" dirty="0" smtClean="0">
                <a:solidFill>
                  <a:srgbClr val="000000"/>
                </a:solidFill>
                <a:latin typeface="Courier New" pitchFamily="49" charset="0"/>
              </a:rPr>
              <a:t>)</a:t>
            </a:r>
            <a:endParaRPr lang="en-US" sz="2100" b="1" dirty="0">
              <a:solidFill>
                <a:srgbClr val="333399"/>
              </a:solidFill>
              <a:latin typeface="Courier New" pitchFamily="49" charset="0"/>
            </a:endParaRPr>
          </a:p>
        </p:txBody>
      </p:sp>
      <p:sp>
        <p:nvSpPr>
          <p:cNvPr id="40" name="Text Box 32"/>
          <p:cNvSpPr txBox="1">
            <a:spLocks noChangeArrowheads="1"/>
          </p:cNvSpPr>
          <p:nvPr/>
        </p:nvSpPr>
        <p:spPr bwMode="auto">
          <a:xfrm>
            <a:off x="228600" y="5085189"/>
            <a:ext cx="3815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800" b="1" dirty="0">
                <a:latin typeface="Courier New" pitchFamily="49" charset="0"/>
              </a:rPr>
              <a:t>s = </a:t>
            </a:r>
            <a:r>
              <a:rPr lang="en-US" sz="2800" b="1" dirty="0" smtClean="0">
                <a:solidFill>
                  <a:srgbClr val="009900"/>
                </a:solidFill>
                <a:latin typeface="Courier New" pitchFamily="49" charset="0"/>
              </a:rPr>
              <a:t>'recursion'</a:t>
            </a:r>
            <a:endParaRPr lang="en-US" sz="2800" dirty="0">
              <a:solidFill>
                <a:srgbClr val="009900"/>
              </a:solidFill>
              <a:latin typeface="Times New Roman" pitchFamily="18" charset="0"/>
            </a:endParaRPr>
          </a:p>
        </p:txBody>
      </p:sp>
      <p:sp>
        <p:nvSpPr>
          <p:cNvPr id="41" name="Text Box 44"/>
          <p:cNvSpPr txBox="1">
            <a:spLocks noChangeArrowheads="1"/>
          </p:cNvSpPr>
          <p:nvPr/>
        </p:nvSpPr>
        <p:spPr bwMode="auto">
          <a:xfrm>
            <a:off x="2086729" y="3108589"/>
            <a:ext cx="2209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800" dirty="0" smtClean="0">
                <a:solidFill>
                  <a:srgbClr val="000000"/>
                </a:solidFill>
              </a:rPr>
              <a:t>starts with a vowel – count that </a:t>
            </a:r>
            <a:r>
              <a:rPr lang="en-US" sz="800" dirty="0">
                <a:solidFill>
                  <a:srgbClr val="000000"/>
                </a:solidFill>
              </a:rPr>
              <a:t>v</a:t>
            </a:r>
            <a:r>
              <a:rPr lang="en-US" sz="800" dirty="0" smtClean="0">
                <a:solidFill>
                  <a:srgbClr val="000000"/>
                </a:solidFill>
              </a:rPr>
              <a:t>owel and delegate the rest to recursion</a:t>
            </a:r>
            <a:endParaRPr lang="en-US" sz="800" dirty="0">
              <a:solidFill>
                <a:srgbClr val="000000"/>
              </a:solidFill>
            </a:endParaRPr>
          </a:p>
        </p:txBody>
      </p:sp>
      <p:cxnSp>
        <p:nvCxnSpPr>
          <p:cNvPr id="42" name="Straight Arrow Connector 41"/>
          <p:cNvCxnSpPr/>
          <p:nvPr/>
        </p:nvCxnSpPr>
        <p:spPr bwMode="auto">
          <a:xfrm flipH="1">
            <a:off x="1968137" y="3260448"/>
            <a:ext cx="237184" cy="169278"/>
          </a:xfrm>
          <a:prstGeom prst="straightConnector1">
            <a:avLst/>
          </a:prstGeom>
          <a:solidFill>
            <a:schemeClr val="accent1"/>
          </a:solidFill>
          <a:ln w="3175" cap="flat" cmpd="sng" algn="ctr">
            <a:solidFill>
              <a:schemeClr val="tx1"/>
            </a:solidFill>
            <a:prstDash val="solid"/>
            <a:round/>
            <a:headEnd type="none" w="med" len="med"/>
            <a:tailEnd type="arrow"/>
          </a:ln>
          <a:effectLst/>
        </p:spPr>
      </p:cxnSp>
      <p:sp>
        <p:nvSpPr>
          <p:cNvPr id="43" name="Text Box 44"/>
          <p:cNvSpPr txBox="1">
            <a:spLocks noChangeArrowheads="1"/>
          </p:cNvSpPr>
          <p:nvPr/>
        </p:nvSpPr>
        <p:spPr bwMode="auto">
          <a:xfrm>
            <a:off x="3085011" y="4867034"/>
            <a:ext cx="22098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800" dirty="0" smtClean="0">
                <a:solidFill>
                  <a:srgbClr val="000000"/>
                </a:solidFill>
              </a:rPr>
              <a:t>wow!</a:t>
            </a:r>
            <a:endParaRPr lang="en-US" sz="800" dirty="0">
              <a:solidFill>
                <a:srgbClr val="000000"/>
              </a:solidFill>
            </a:endParaRPr>
          </a:p>
        </p:txBody>
      </p:sp>
      <p:cxnSp>
        <p:nvCxnSpPr>
          <p:cNvPr id="44" name="Straight Arrow Connector 43"/>
          <p:cNvCxnSpPr/>
          <p:nvPr/>
        </p:nvCxnSpPr>
        <p:spPr bwMode="auto">
          <a:xfrm flipH="1">
            <a:off x="2853208" y="5018893"/>
            <a:ext cx="237184" cy="169278"/>
          </a:xfrm>
          <a:prstGeom prst="straightConnector1">
            <a:avLst/>
          </a:prstGeom>
          <a:solidFill>
            <a:schemeClr val="accent1"/>
          </a:solidFill>
          <a:ln w="3175" cap="flat" cmpd="sng" algn="ctr">
            <a:solidFill>
              <a:schemeClr val="tx1"/>
            </a:solidFill>
            <a:prstDash val="solid"/>
            <a:round/>
            <a:headEnd type="none" w="med" len="med"/>
            <a:tailEnd type="arrow"/>
          </a:ln>
          <a:effectLst/>
        </p:spPr>
      </p:cxnSp>
      <p:cxnSp>
        <p:nvCxnSpPr>
          <p:cNvPr id="45" name="Straight Arrow Connector 44"/>
          <p:cNvCxnSpPr/>
          <p:nvPr/>
        </p:nvCxnSpPr>
        <p:spPr bwMode="auto">
          <a:xfrm flipV="1">
            <a:off x="1849908" y="2408022"/>
            <a:ext cx="190438" cy="9527"/>
          </a:xfrm>
          <a:prstGeom prst="straightConnector1">
            <a:avLst/>
          </a:prstGeom>
          <a:solidFill>
            <a:schemeClr val="accent1"/>
          </a:solidFill>
          <a:ln w="3175" cap="flat" cmpd="sng" algn="ctr">
            <a:solidFill>
              <a:schemeClr val="tx1"/>
            </a:solidFill>
            <a:prstDash val="solid"/>
            <a:round/>
            <a:headEnd type="none" w="med" len="med"/>
            <a:tailEnd type="arrow"/>
          </a:ln>
          <a:effectLst/>
        </p:spPr>
      </p:cxnSp>
      <p:cxnSp>
        <p:nvCxnSpPr>
          <p:cNvPr id="52" name="Straight Arrow Connector 51"/>
          <p:cNvCxnSpPr/>
          <p:nvPr/>
        </p:nvCxnSpPr>
        <p:spPr bwMode="auto">
          <a:xfrm flipV="1">
            <a:off x="2096589" y="4076766"/>
            <a:ext cx="190438" cy="9527"/>
          </a:xfrm>
          <a:prstGeom prst="straightConnector1">
            <a:avLst/>
          </a:prstGeom>
          <a:solidFill>
            <a:schemeClr val="accent1"/>
          </a:solidFill>
          <a:ln w="3175" cap="flat" cmpd="sng" algn="ctr">
            <a:solidFill>
              <a:schemeClr val="tx1"/>
            </a:solidFill>
            <a:prstDash val="solid"/>
            <a:round/>
            <a:headEnd type="none" w="med" len="med"/>
            <a:tailEnd type="arrow"/>
          </a:ln>
          <a:effectLst/>
        </p:spPr>
      </p:cxnSp>
      <p:cxnSp>
        <p:nvCxnSpPr>
          <p:cNvPr id="67" name="Straight Arrow Connector 66"/>
          <p:cNvCxnSpPr/>
          <p:nvPr/>
        </p:nvCxnSpPr>
        <p:spPr bwMode="auto">
          <a:xfrm flipV="1">
            <a:off x="3212436" y="5813206"/>
            <a:ext cx="190438" cy="9527"/>
          </a:xfrm>
          <a:prstGeom prst="straightConnector1">
            <a:avLst/>
          </a:prstGeom>
          <a:solidFill>
            <a:schemeClr val="accent1"/>
          </a:solidFill>
          <a:ln w="3175" cap="flat" cmpd="sng" algn="ctr">
            <a:solidFill>
              <a:schemeClr val="tx1"/>
            </a:solidFill>
            <a:prstDash val="solid"/>
            <a:round/>
            <a:headEnd type="none" w="med" len="med"/>
            <a:tailEnd type="arrow"/>
          </a:ln>
          <a:effectLst/>
        </p:spPr>
      </p:cxnSp>
      <p:sp>
        <p:nvSpPr>
          <p:cNvPr id="72" name="Rounded Rectangle 71"/>
          <p:cNvSpPr/>
          <p:nvPr/>
        </p:nvSpPr>
        <p:spPr bwMode="auto">
          <a:xfrm>
            <a:off x="3655422" y="3914583"/>
            <a:ext cx="632982" cy="324366"/>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3" name="Rounded Rectangle 72"/>
          <p:cNvSpPr/>
          <p:nvPr/>
        </p:nvSpPr>
        <p:spPr bwMode="auto">
          <a:xfrm>
            <a:off x="4779746" y="5656216"/>
            <a:ext cx="1912791" cy="318017"/>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4" name="Text Box 32"/>
          <p:cNvSpPr txBox="1">
            <a:spLocks noChangeArrowheads="1"/>
          </p:cNvSpPr>
          <p:nvPr/>
        </p:nvSpPr>
        <p:spPr bwMode="auto">
          <a:xfrm>
            <a:off x="228600" y="3361756"/>
            <a:ext cx="20707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800" b="1" dirty="0" smtClean="0">
                <a:latin typeface="Courier New" pitchFamily="49" charset="0"/>
              </a:rPr>
              <a:t>s = </a:t>
            </a:r>
            <a:r>
              <a:rPr lang="en-US" sz="2800" b="1" dirty="0" smtClean="0">
                <a:solidFill>
                  <a:srgbClr val="009900"/>
                </a:solidFill>
                <a:latin typeface="Courier New" pitchFamily="49" charset="0"/>
              </a:rPr>
              <a:t>'hi'</a:t>
            </a:r>
            <a:endParaRPr lang="en-US" sz="2800" dirty="0">
              <a:solidFill>
                <a:srgbClr val="009900"/>
              </a:solidFill>
              <a:latin typeface="Times New Roman" pitchFamily="18" charset="0"/>
            </a:endParaRPr>
          </a:p>
        </p:txBody>
      </p:sp>
    </p:spTree>
    <p:extLst>
      <p:ext uri="{BB962C8B-B14F-4D97-AF65-F5344CB8AC3E}">
        <p14:creationId xmlns:p14="http://schemas.microsoft.com/office/powerpoint/2010/main" val="421031356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199742" y="399289"/>
            <a:ext cx="3229258" cy="89611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4200" dirty="0" smtClean="0">
                <a:solidFill>
                  <a:srgbClr val="000000"/>
                </a:solidFill>
                <a:latin typeface="Cambria" panose="02040503050406030204" pitchFamily="18" charset="0"/>
              </a:rPr>
              <a:t>Picture it!</a:t>
            </a:r>
            <a:endParaRPr lang="en-US" sz="4200" dirty="0">
              <a:solidFill>
                <a:srgbClr val="000000"/>
              </a:solidFill>
              <a:latin typeface="Cambria" panose="02040503050406030204" pitchFamily="18" charset="0"/>
            </a:endParaRPr>
          </a:p>
        </p:txBody>
      </p:sp>
      <p:sp>
        <p:nvSpPr>
          <p:cNvPr id="53" name="Text Box 3"/>
          <p:cNvSpPr txBox="1">
            <a:spLocks noChangeArrowheads="1"/>
          </p:cNvSpPr>
          <p:nvPr/>
        </p:nvSpPr>
        <p:spPr bwMode="auto">
          <a:xfrm>
            <a:off x="4724400" y="228600"/>
            <a:ext cx="350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800" b="1" dirty="0" err="1">
                <a:solidFill>
                  <a:srgbClr val="FEA30F"/>
                </a:solidFill>
                <a:latin typeface="Courier New" pitchFamily="49" charset="0"/>
              </a:rPr>
              <a:t>def</a:t>
            </a:r>
            <a:r>
              <a:rPr lang="en-US" sz="2800" b="1" dirty="0">
                <a:solidFill>
                  <a:srgbClr val="000000"/>
                </a:solidFill>
                <a:latin typeface="Courier New" pitchFamily="49" charset="0"/>
              </a:rPr>
              <a:t> </a:t>
            </a:r>
            <a:r>
              <a:rPr lang="en-US" sz="2800" b="1" dirty="0" err="1" smtClean="0">
                <a:solidFill>
                  <a:srgbClr val="000000"/>
                </a:solidFill>
                <a:latin typeface="Courier New" pitchFamily="49" charset="0"/>
              </a:rPr>
              <a:t>mylen</a:t>
            </a:r>
            <a:r>
              <a:rPr lang="en-US" sz="2800" b="1" dirty="0" smtClean="0">
                <a:solidFill>
                  <a:srgbClr val="000000"/>
                </a:solidFill>
                <a:latin typeface="Courier New" pitchFamily="49" charset="0"/>
              </a:rPr>
              <a:t>(s):</a:t>
            </a:r>
            <a:r>
              <a:rPr lang="en-US" sz="2800" dirty="0" smtClean="0">
                <a:solidFill>
                  <a:srgbClr val="000000"/>
                </a:solidFill>
                <a:latin typeface="Times New Roman" pitchFamily="18" charset="0"/>
              </a:rPr>
              <a:t> </a:t>
            </a:r>
            <a:endParaRPr lang="en-US" sz="2800" dirty="0">
              <a:solidFill>
                <a:srgbClr val="000000"/>
              </a:solidFill>
              <a:latin typeface="Times New Roman" pitchFamily="18" charset="0"/>
            </a:endParaRPr>
          </a:p>
        </p:txBody>
      </p:sp>
      <p:sp>
        <p:nvSpPr>
          <p:cNvPr id="71" name="Rectangle 27"/>
          <p:cNvSpPr>
            <a:spLocks noChangeArrowheads="1"/>
          </p:cNvSpPr>
          <p:nvPr/>
        </p:nvSpPr>
        <p:spPr bwMode="auto">
          <a:xfrm>
            <a:off x="5054600" y="685800"/>
            <a:ext cx="286969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400" b="1" dirty="0">
                <a:solidFill>
                  <a:srgbClr val="0B9520"/>
                </a:solidFill>
                <a:latin typeface="Courier New" pitchFamily="49" charset="0"/>
              </a:rPr>
              <a:t>""" returns </a:t>
            </a:r>
            <a:r>
              <a:rPr lang="en-US" sz="1400" b="1" dirty="0" smtClean="0">
                <a:solidFill>
                  <a:srgbClr val="0B9520"/>
                </a:solidFill>
                <a:latin typeface="Courier New" pitchFamily="49" charset="0"/>
              </a:rPr>
              <a:t>the number of</a:t>
            </a:r>
          </a:p>
          <a:p>
            <a:pPr eaLnBrk="0" fontAlgn="base" hangingPunct="0">
              <a:spcBef>
                <a:spcPct val="0"/>
              </a:spcBef>
              <a:spcAft>
                <a:spcPct val="0"/>
              </a:spcAft>
            </a:pPr>
            <a:r>
              <a:rPr lang="en-US" sz="1400" b="1" dirty="0">
                <a:solidFill>
                  <a:srgbClr val="0B9520"/>
                </a:solidFill>
                <a:latin typeface="Courier New" pitchFamily="49" charset="0"/>
              </a:rPr>
              <a:t> </a:t>
            </a:r>
            <a:r>
              <a:rPr lang="en-US" sz="1400" b="1" dirty="0" smtClean="0">
                <a:solidFill>
                  <a:srgbClr val="0B9520"/>
                </a:solidFill>
                <a:latin typeface="Courier New" pitchFamily="49" charset="0"/>
              </a:rPr>
              <a:t>   characters in s</a:t>
            </a:r>
          </a:p>
          <a:p>
            <a:pPr eaLnBrk="0" fontAlgn="base" hangingPunct="0">
              <a:spcBef>
                <a:spcPct val="0"/>
              </a:spcBef>
              <a:spcAft>
                <a:spcPct val="0"/>
              </a:spcAft>
            </a:pPr>
            <a:r>
              <a:rPr lang="en-US" sz="1400" b="1" dirty="0">
                <a:solidFill>
                  <a:srgbClr val="0B9520"/>
                </a:solidFill>
                <a:latin typeface="Courier New" pitchFamily="49" charset="0"/>
              </a:rPr>
              <a:t> </a:t>
            </a:r>
            <a:r>
              <a:rPr lang="en-US" sz="1400" b="1" dirty="0" smtClean="0">
                <a:solidFill>
                  <a:srgbClr val="0B9520"/>
                </a:solidFill>
                <a:latin typeface="Courier New" pitchFamily="49" charset="0"/>
              </a:rPr>
              <a:t>   input: s, a string</a:t>
            </a:r>
            <a:endParaRPr lang="en-US" sz="1400" b="1" dirty="0">
              <a:solidFill>
                <a:srgbClr val="0B9520"/>
              </a:solidFill>
              <a:latin typeface="Courier New" pitchFamily="49" charset="0"/>
            </a:endParaRPr>
          </a:p>
          <a:p>
            <a:pPr eaLnBrk="0" fontAlgn="base" hangingPunct="0">
              <a:spcBef>
                <a:spcPct val="0"/>
              </a:spcBef>
              <a:spcAft>
                <a:spcPct val="0"/>
              </a:spcAft>
            </a:pPr>
            <a:r>
              <a:rPr lang="en-US" sz="1400" b="1" dirty="0">
                <a:solidFill>
                  <a:srgbClr val="0B9520"/>
                </a:solidFill>
                <a:latin typeface="Courier New" pitchFamily="49" charset="0"/>
              </a:rPr>
              <a:t>"""</a:t>
            </a:r>
          </a:p>
        </p:txBody>
      </p:sp>
      <p:sp>
        <p:nvSpPr>
          <p:cNvPr id="33" name="Text Box 30"/>
          <p:cNvSpPr txBox="1">
            <a:spLocks noChangeArrowheads="1"/>
          </p:cNvSpPr>
          <p:nvPr/>
        </p:nvSpPr>
        <p:spPr bwMode="auto">
          <a:xfrm>
            <a:off x="187192" y="2209800"/>
            <a:ext cx="388639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100" b="1" dirty="0" err="1" smtClean="0">
                <a:solidFill>
                  <a:srgbClr val="000000"/>
                </a:solidFill>
                <a:latin typeface="Courier New" pitchFamily="49" charset="0"/>
              </a:rPr>
              <a:t>mylen</a:t>
            </a:r>
            <a:r>
              <a:rPr lang="en-US" sz="2100" b="1" dirty="0" smtClean="0">
                <a:solidFill>
                  <a:srgbClr val="000000"/>
                </a:solidFill>
                <a:latin typeface="Courier New" pitchFamily="49" charset="0"/>
              </a:rPr>
              <a:t>(</a:t>
            </a:r>
            <a:r>
              <a:rPr lang="en-US" sz="2100" b="1" dirty="0" smtClean="0">
                <a:solidFill>
                  <a:srgbClr val="0B9520"/>
                </a:solidFill>
                <a:latin typeface="Courier New" pitchFamily="49" charset="0"/>
              </a:rPr>
              <a:t>''</a:t>
            </a:r>
            <a:r>
              <a:rPr lang="en-US" sz="2100" b="1" dirty="0" smtClean="0">
                <a:solidFill>
                  <a:srgbClr val="000000"/>
                </a:solidFill>
                <a:latin typeface="Courier New" pitchFamily="49" charset="0"/>
              </a:rPr>
              <a:t>)   0</a:t>
            </a:r>
            <a:endParaRPr lang="en-US" sz="2100" b="1" dirty="0">
              <a:solidFill>
                <a:srgbClr val="333399"/>
              </a:solidFill>
              <a:latin typeface="Courier New" pitchFamily="49" charset="0"/>
            </a:endParaRPr>
          </a:p>
        </p:txBody>
      </p:sp>
      <p:sp>
        <p:nvSpPr>
          <p:cNvPr id="34" name="Text Box 44"/>
          <p:cNvSpPr txBox="1">
            <a:spLocks noChangeArrowheads="1"/>
          </p:cNvSpPr>
          <p:nvPr/>
        </p:nvSpPr>
        <p:spPr bwMode="auto">
          <a:xfrm>
            <a:off x="1852747" y="1437993"/>
            <a:ext cx="23900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800" dirty="0" smtClean="0">
                <a:solidFill>
                  <a:srgbClr val="000000"/>
                </a:solidFill>
              </a:rPr>
              <a:t>NOT a space – this is </a:t>
            </a:r>
            <a:r>
              <a:rPr lang="en-US" sz="800" u="sng" dirty="0" smtClean="0">
                <a:solidFill>
                  <a:srgbClr val="000000"/>
                </a:solidFill>
              </a:rPr>
              <a:t>no characters at all</a:t>
            </a:r>
            <a:r>
              <a:rPr lang="en-US" sz="800" dirty="0" smtClean="0">
                <a:solidFill>
                  <a:srgbClr val="000000"/>
                </a:solidFill>
              </a:rPr>
              <a:t>. This is the </a:t>
            </a:r>
            <a:r>
              <a:rPr lang="en-US" sz="800" i="1" dirty="0" smtClean="0">
                <a:solidFill>
                  <a:srgbClr val="000000"/>
                </a:solidFill>
              </a:rPr>
              <a:t>empty string – and it has length of 0!</a:t>
            </a:r>
            <a:endParaRPr lang="en-US" sz="800" dirty="0">
              <a:solidFill>
                <a:srgbClr val="000000"/>
              </a:solidFill>
            </a:endParaRPr>
          </a:p>
        </p:txBody>
      </p:sp>
      <p:cxnSp>
        <p:nvCxnSpPr>
          <p:cNvPr id="35" name="Straight Arrow Connector 34"/>
          <p:cNvCxnSpPr>
            <a:stCxn id="34" idx="1"/>
          </p:cNvCxnSpPr>
          <p:nvPr/>
        </p:nvCxnSpPr>
        <p:spPr bwMode="auto">
          <a:xfrm flipH="1">
            <a:off x="1615565" y="1607270"/>
            <a:ext cx="237182" cy="169278"/>
          </a:xfrm>
          <a:prstGeom prst="straightConnector1">
            <a:avLst/>
          </a:prstGeom>
          <a:solidFill>
            <a:schemeClr val="accent1"/>
          </a:solidFill>
          <a:ln w="3175" cap="flat" cmpd="sng" algn="ctr">
            <a:solidFill>
              <a:schemeClr val="tx1"/>
            </a:solidFill>
            <a:prstDash val="solid"/>
            <a:round/>
            <a:headEnd type="none" w="med" len="med"/>
            <a:tailEnd type="arrow"/>
          </a:ln>
          <a:effectLst/>
        </p:spPr>
      </p:cxnSp>
      <p:sp>
        <p:nvSpPr>
          <p:cNvPr id="36" name="Text Box 32"/>
          <p:cNvSpPr txBox="1">
            <a:spLocks noChangeArrowheads="1"/>
          </p:cNvSpPr>
          <p:nvPr/>
        </p:nvSpPr>
        <p:spPr bwMode="auto">
          <a:xfrm>
            <a:off x="228600" y="1676400"/>
            <a:ext cx="20707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800" b="1" dirty="0" smtClean="0">
                <a:latin typeface="Courier New" pitchFamily="49" charset="0"/>
              </a:rPr>
              <a:t>s = </a:t>
            </a:r>
            <a:r>
              <a:rPr lang="en-US" sz="2800" b="1" dirty="0" smtClean="0">
                <a:solidFill>
                  <a:srgbClr val="009900"/>
                </a:solidFill>
                <a:latin typeface="Courier New" pitchFamily="49" charset="0"/>
              </a:rPr>
              <a:t>''</a:t>
            </a:r>
            <a:endParaRPr lang="en-US" sz="2800" dirty="0">
              <a:solidFill>
                <a:srgbClr val="009900"/>
              </a:solidFill>
              <a:latin typeface="Times New Roman" pitchFamily="18" charset="0"/>
            </a:endParaRPr>
          </a:p>
        </p:txBody>
      </p:sp>
      <p:sp>
        <p:nvSpPr>
          <p:cNvPr id="37" name="Text Box 30"/>
          <p:cNvSpPr txBox="1">
            <a:spLocks noChangeArrowheads="1"/>
          </p:cNvSpPr>
          <p:nvPr/>
        </p:nvSpPr>
        <p:spPr bwMode="auto">
          <a:xfrm>
            <a:off x="189773" y="3871913"/>
            <a:ext cx="509660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100" b="1" dirty="0" err="1" smtClean="0">
                <a:solidFill>
                  <a:srgbClr val="000000"/>
                </a:solidFill>
                <a:latin typeface="Courier New" pitchFamily="49" charset="0"/>
              </a:rPr>
              <a:t>mylen</a:t>
            </a:r>
            <a:r>
              <a:rPr lang="en-US" sz="2100" b="1" dirty="0" smtClean="0">
                <a:solidFill>
                  <a:srgbClr val="000000"/>
                </a:solidFill>
                <a:latin typeface="Courier New" pitchFamily="49" charset="0"/>
              </a:rPr>
              <a:t>(</a:t>
            </a:r>
            <a:r>
              <a:rPr lang="en-US" sz="2100" b="1" dirty="0" smtClean="0">
                <a:solidFill>
                  <a:srgbClr val="0B9520"/>
                </a:solidFill>
                <a:latin typeface="Courier New" pitchFamily="49" charset="0"/>
              </a:rPr>
              <a:t>'</a:t>
            </a:r>
            <a:r>
              <a:rPr lang="en-US" sz="2100" b="1" dirty="0">
                <a:solidFill>
                  <a:srgbClr val="CC3300"/>
                </a:solidFill>
                <a:latin typeface="Courier New" pitchFamily="49" charset="0"/>
              </a:rPr>
              <a:t>h</a:t>
            </a:r>
            <a:r>
              <a:rPr lang="en-US" sz="2100" b="1" dirty="0" smtClean="0">
                <a:solidFill>
                  <a:srgbClr val="0B9520"/>
                </a:solidFill>
                <a:latin typeface="Courier New" pitchFamily="49" charset="0"/>
              </a:rPr>
              <a:t>i'</a:t>
            </a:r>
            <a:r>
              <a:rPr lang="en-US" sz="2100" b="1" dirty="0" smtClean="0">
                <a:solidFill>
                  <a:srgbClr val="000000"/>
                </a:solidFill>
                <a:latin typeface="Courier New" pitchFamily="49" charset="0"/>
              </a:rPr>
              <a:t>)  </a:t>
            </a:r>
            <a:r>
              <a:rPr lang="en-US" sz="2100" b="1" dirty="0" smtClean="0">
                <a:solidFill>
                  <a:srgbClr val="CC3300"/>
                </a:solidFill>
                <a:latin typeface="Courier New" pitchFamily="49" charset="0"/>
              </a:rPr>
              <a:t>1</a:t>
            </a:r>
            <a:r>
              <a:rPr lang="en-US" sz="2100" b="1" dirty="0" smtClean="0">
                <a:solidFill>
                  <a:srgbClr val="000000"/>
                </a:solidFill>
                <a:latin typeface="Courier New" pitchFamily="49" charset="0"/>
              </a:rPr>
              <a:t>+mylen(    ) </a:t>
            </a:r>
            <a:endParaRPr lang="en-US" sz="2100" b="1" dirty="0">
              <a:solidFill>
                <a:srgbClr val="333399"/>
              </a:solidFill>
              <a:latin typeface="Courier New" pitchFamily="49" charset="0"/>
            </a:endParaRPr>
          </a:p>
        </p:txBody>
      </p:sp>
      <p:sp>
        <p:nvSpPr>
          <p:cNvPr id="39" name="Text Box 30"/>
          <p:cNvSpPr txBox="1">
            <a:spLocks noChangeArrowheads="1"/>
          </p:cNvSpPr>
          <p:nvPr/>
        </p:nvSpPr>
        <p:spPr bwMode="auto">
          <a:xfrm>
            <a:off x="191952" y="5604302"/>
            <a:ext cx="697084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100" b="1" dirty="0" err="1" smtClean="0">
                <a:solidFill>
                  <a:srgbClr val="000000"/>
                </a:solidFill>
                <a:latin typeface="Courier New" pitchFamily="49" charset="0"/>
              </a:rPr>
              <a:t>mylen</a:t>
            </a:r>
            <a:r>
              <a:rPr lang="en-US" sz="2100" b="1" dirty="0" smtClean="0">
                <a:solidFill>
                  <a:srgbClr val="000000"/>
                </a:solidFill>
                <a:latin typeface="Courier New" pitchFamily="49" charset="0"/>
              </a:rPr>
              <a:t>(</a:t>
            </a:r>
            <a:r>
              <a:rPr lang="en-US" sz="2100" b="1" dirty="0" smtClean="0">
                <a:solidFill>
                  <a:srgbClr val="0B9520"/>
                </a:solidFill>
                <a:latin typeface="Courier New" pitchFamily="49" charset="0"/>
              </a:rPr>
              <a:t>'</a:t>
            </a:r>
            <a:r>
              <a:rPr lang="en-US" sz="2100" b="1" dirty="0" smtClean="0">
                <a:solidFill>
                  <a:srgbClr val="C00000"/>
                </a:solidFill>
                <a:latin typeface="Courier New" pitchFamily="49" charset="0"/>
              </a:rPr>
              <a:t>r</a:t>
            </a:r>
            <a:r>
              <a:rPr lang="en-US" sz="2100" b="1" dirty="0" smtClean="0">
                <a:solidFill>
                  <a:srgbClr val="0B9520"/>
                </a:solidFill>
                <a:latin typeface="Courier New" pitchFamily="49" charset="0"/>
              </a:rPr>
              <a:t>ecursion'</a:t>
            </a:r>
            <a:r>
              <a:rPr lang="en-US" sz="2100" b="1" dirty="0" smtClean="0">
                <a:solidFill>
                  <a:srgbClr val="000000"/>
                </a:solidFill>
                <a:latin typeface="Courier New" pitchFamily="49" charset="0"/>
              </a:rPr>
              <a:t>)  </a:t>
            </a:r>
            <a:r>
              <a:rPr lang="en-US" sz="2100" b="1" dirty="0" smtClean="0">
                <a:solidFill>
                  <a:srgbClr val="C00000"/>
                </a:solidFill>
                <a:latin typeface="Courier New" pitchFamily="49" charset="0"/>
              </a:rPr>
              <a:t>1</a:t>
            </a:r>
            <a:r>
              <a:rPr lang="en-US" sz="2100" b="1" dirty="0" smtClean="0">
                <a:solidFill>
                  <a:srgbClr val="000000"/>
                </a:solidFill>
                <a:latin typeface="Courier New" pitchFamily="49" charset="0"/>
              </a:rPr>
              <a:t>+mylen(</a:t>
            </a:r>
            <a:r>
              <a:rPr lang="en-US" sz="2100" b="1" dirty="0" smtClean="0">
                <a:solidFill>
                  <a:srgbClr val="009900"/>
                </a:solidFill>
                <a:latin typeface="Courier New" pitchFamily="49" charset="0"/>
              </a:rPr>
              <a:t>            </a:t>
            </a:r>
            <a:r>
              <a:rPr lang="en-US" sz="2100" b="1" dirty="0" smtClean="0">
                <a:solidFill>
                  <a:srgbClr val="000000"/>
                </a:solidFill>
                <a:latin typeface="Courier New" pitchFamily="49" charset="0"/>
              </a:rPr>
              <a:t>)</a:t>
            </a:r>
            <a:endParaRPr lang="en-US" sz="2100" b="1" dirty="0">
              <a:solidFill>
                <a:srgbClr val="333399"/>
              </a:solidFill>
              <a:latin typeface="Courier New" pitchFamily="49" charset="0"/>
            </a:endParaRPr>
          </a:p>
        </p:txBody>
      </p:sp>
      <p:sp>
        <p:nvSpPr>
          <p:cNvPr id="40" name="Text Box 32"/>
          <p:cNvSpPr txBox="1">
            <a:spLocks noChangeArrowheads="1"/>
          </p:cNvSpPr>
          <p:nvPr/>
        </p:nvSpPr>
        <p:spPr bwMode="auto">
          <a:xfrm>
            <a:off x="228600" y="5085189"/>
            <a:ext cx="3815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800" b="1" dirty="0">
                <a:latin typeface="Courier New" pitchFamily="49" charset="0"/>
              </a:rPr>
              <a:t>s = </a:t>
            </a:r>
            <a:r>
              <a:rPr lang="en-US" sz="2800" b="1" dirty="0" smtClean="0">
                <a:solidFill>
                  <a:srgbClr val="009900"/>
                </a:solidFill>
                <a:latin typeface="Courier New" pitchFamily="49" charset="0"/>
              </a:rPr>
              <a:t>'recursion'</a:t>
            </a:r>
            <a:endParaRPr lang="en-US" sz="2800" dirty="0">
              <a:solidFill>
                <a:srgbClr val="009900"/>
              </a:solidFill>
              <a:latin typeface="Times New Roman" pitchFamily="18" charset="0"/>
            </a:endParaRPr>
          </a:p>
        </p:txBody>
      </p:sp>
      <p:sp>
        <p:nvSpPr>
          <p:cNvPr id="41" name="Text Box 44"/>
          <p:cNvSpPr txBox="1">
            <a:spLocks noChangeArrowheads="1"/>
          </p:cNvSpPr>
          <p:nvPr/>
        </p:nvSpPr>
        <p:spPr bwMode="auto">
          <a:xfrm>
            <a:off x="2086729" y="3108589"/>
            <a:ext cx="2209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800" dirty="0" smtClean="0">
                <a:solidFill>
                  <a:srgbClr val="000000"/>
                </a:solidFill>
              </a:rPr>
              <a:t>starts with a vowel – count that </a:t>
            </a:r>
            <a:r>
              <a:rPr lang="en-US" sz="800" dirty="0">
                <a:solidFill>
                  <a:srgbClr val="000000"/>
                </a:solidFill>
              </a:rPr>
              <a:t>v</a:t>
            </a:r>
            <a:r>
              <a:rPr lang="en-US" sz="800" dirty="0" smtClean="0">
                <a:solidFill>
                  <a:srgbClr val="000000"/>
                </a:solidFill>
              </a:rPr>
              <a:t>owel and delegate the rest to recursion</a:t>
            </a:r>
            <a:endParaRPr lang="en-US" sz="800" dirty="0">
              <a:solidFill>
                <a:srgbClr val="000000"/>
              </a:solidFill>
            </a:endParaRPr>
          </a:p>
        </p:txBody>
      </p:sp>
      <p:cxnSp>
        <p:nvCxnSpPr>
          <p:cNvPr id="42" name="Straight Arrow Connector 41"/>
          <p:cNvCxnSpPr/>
          <p:nvPr/>
        </p:nvCxnSpPr>
        <p:spPr bwMode="auto">
          <a:xfrm flipH="1">
            <a:off x="1968137" y="3260448"/>
            <a:ext cx="237184" cy="169278"/>
          </a:xfrm>
          <a:prstGeom prst="straightConnector1">
            <a:avLst/>
          </a:prstGeom>
          <a:solidFill>
            <a:schemeClr val="accent1"/>
          </a:solidFill>
          <a:ln w="3175" cap="flat" cmpd="sng" algn="ctr">
            <a:solidFill>
              <a:schemeClr val="tx1"/>
            </a:solidFill>
            <a:prstDash val="solid"/>
            <a:round/>
            <a:headEnd type="none" w="med" len="med"/>
            <a:tailEnd type="arrow"/>
          </a:ln>
          <a:effectLst/>
        </p:spPr>
      </p:cxnSp>
      <p:sp>
        <p:nvSpPr>
          <p:cNvPr id="43" name="Text Box 44"/>
          <p:cNvSpPr txBox="1">
            <a:spLocks noChangeArrowheads="1"/>
          </p:cNvSpPr>
          <p:nvPr/>
        </p:nvSpPr>
        <p:spPr bwMode="auto">
          <a:xfrm>
            <a:off x="3085011" y="4867034"/>
            <a:ext cx="22098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800" dirty="0" smtClean="0">
                <a:solidFill>
                  <a:srgbClr val="000000"/>
                </a:solidFill>
              </a:rPr>
              <a:t>wow!</a:t>
            </a:r>
            <a:endParaRPr lang="en-US" sz="800" dirty="0">
              <a:solidFill>
                <a:srgbClr val="000000"/>
              </a:solidFill>
            </a:endParaRPr>
          </a:p>
        </p:txBody>
      </p:sp>
      <p:cxnSp>
        <p:nvCxnSpPr>
          <p:cNvPr id="44" name="Straight Arrow Connector 43"/>
          <p:cNvCxnSpPr/>
          <p:nvPr/>
        </p:nvCxnSpPr>
        <p:spPr bwMode="auto">
          <a:xfrm flipH="1">
            <a:off x="2853208" y="5018893"/>
            <a:ext cx="237184" cy="169278"/>
          </a:xfrm>
          <a:prstGeom prst="straightConnector1">
            <a:avLst/>
          </a:prstGeom>
          <a:solidFill>
            <a:schemeClr val="accent1"/>
          </a:solidFill>
          <a:ln w="3175" cap="flat" cmpd="sng" algn="ctr">
            <a:solidFill>
              <a:schemeClr val="tx1"/>
            </a:solidFill>
            <a:prstDash val="solid"/>
            <a:round/>
            <a:headEnd type="none" w="med" len="med"/>
            <a:tailEnd type="arrow"/>
          </a:ln>
          <a:effectLst/>
        </p:spPr>
      </p:cxnSp>
      <p:cxnSp>
        <p:nvCxnSpPr>
          <p:cNvPr id="45" name="Straight Arrow Connector 44"/>
          <p:cNvCxnSpPr/>
          <p:nvPr/>
        </p:nvCxnSpPr>
        <p:spPr bwMode="auto">
          <a:xfrm flipV="1">
            <a:off x="1849908" y="2408022"/>
            <a:ext cx="190438" cy="9527"/>
          </a:xfrm>
          <a:prstGeom prst="straightConnector1">
            <a:avLst/>
          </a:prstGeom>
          <a:solidFill>
            <a:schemeClr val="accent1"/>
          </a:solidFill>
          <a:ln w="3175" cap="flat" cmpd="sng" algn="ctr">
            <a:solidFill>
              <a:schemeClr val="tx1"/>
            </a:solidFill>
            <a:prstDash val="solid"/>
            <a:round/>
            <a:headEnd type="none" w="med" len="med"/>
            <a:tailEnd type="arrow"/>
          </a:ln>
          <a:effectLst/>
        </p:spPr>
      </p:cxnSp>
      <p:cxnSp>
        <p:nvCxnSpPr>
          <p:cNvPr id="52" name="Straight Arrow Connector 51"/>
          <p:cNvCxnSpPr/>
          <p:nvPr/>
        </p:nvCxnSpPr>
        <p:spPr bwMode="auto">
          <a:xfrm flipV="1">
            <a:off x="2096589" y="4076766"/>
            <a:ext cx="190438" cy="9527"/>
          </a:xfrm>
          <a:prstGeom prst="straightConnector1">
            <a:avLst/>
          </a:prstGeom>
          <a:solidFill>
            <a:schemeClr val="accent1"/>
          </a:solidFill>
          <a:ln w="3175" cap="flat" cmpd="sng" algn="ctr">
            <a:solidFill>
              <a:schemeClr val="tx1"/>
            </a:solidFill>
            <a:prstDash val="solid"/>
            <a:round/>
            <a:headEnd type="none" w="med" len="med"/>
            <a:tailEnd type="arrow"/>
          </a:ln>
          <a:effectLst/>
        </p:spPr>
      </p:cxnSp>
      <p:cxnSp>
        <p:nvCxnSpPr>
          <p:cNvPr id="67" name="Straight Arrow Connector 66"/>
          <p:cNvCxnSpPr/>
          <p:nvPr/>
        </p:nvCxnSpPr>
        <p:spPr bwMode="auto">
          <a:xfrm flipV="1">
            <a:off x="3212436" y="5813206"/>
            <a:ext cx="190438" cy="9527"/>
          </a:xfrm>
          <a:prstGeom prst="straightConnector1">
            <a:avLst/>
          </a:prstGeom>
          <a:solidFill>
            <a:schemeClr val="accent1"/>
          </a:solidFill>
          <a:ln w="3175" cap="flat" cmpd="sng" algn="ctr">
            <a:solidFill>
              <a:schemeClr val="tx1"/>
            </a:solidFill>
            <a:prstDash val="solid"/>
            <a:round/>
            <a:headEnd type="none" w="med" len="med"/>
            <a:tailEnd type="arrow"/>
          </a:ln>
          <a:effectLst/>
        </p:spPr>
      </p:cxnSp>
      <p:sp>
        <p:nvSpPr>
          <p:cNvPr id="72" name="Rounded Rectangle 71"/>
          <p:cNvSpPr/>
          <p:nvPr/>
        </p:nvSpPr>
        <p:spPr bwMode="auto">
          <a:xfrm>
            <a:off x="3655422" y="3914583"/>
            <a:ext cx="632982" cy="324366"/>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3" name="Rounded Rectangle 72"/>
          <p:cNvSpPr/>
          <p:nvPr/>
        </p:nvSpPr>
        <p:spPr bwMode="auto">
          <a:xfrm>
            <a:off x="4779746" y="5656216"/>
            <a:ext cx="1912791" cy="318017"/>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4" name="Text Box 32"/>
          <p:cNvSpPr txBox="1">
            <a:spLocks noChangeArrowheads="1"/>
          </p:cNvSpPr>
          <p:nvPr/>
        </p:nvSpPr>
        <p:spPr bwMode="auto">
          <a:xfrm>
            <a:off x="228600" y="3361756"/>
            <a:ext cx="20707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800" b="1" dirty="0" smtClean="0">
                <a:latin typeface="Courier New" pitchFamily="49" charset="0"/>
              </a:rPr>
              <a:t>s = </a:t>
            </a:r>
            <a:r>
              <a:rPr lang="en-US" sz="2800" b="1" dirty="0" smtClean="0">
                <a:solidFill>
                  <a:srgbClr val="009900"/>
                </a:solidFill>
                <a:latin typeface="Courier New" pitchFamily="49" charset="0"/>
              </a:rPr>
              <a:t>'hi'</a:t>
            </a:r>
            <a:endParaRPr lang="en-US" sz="2800" dirty="0">
              <a:solidFill>
                <a:srgbClr val="009900"/>
              </a:solidFill>
              <a:latin typeface="Times New Roman" pitchFamily="18" charset="0"/>
            </a:endParaRPr>
          </a:p>
        </p:txBody>
      </p:sp>
      <p:sp>
        <p:nvSpPr>
          <p:cNvPr id="75" name="Rectangle 39"/>
          <p:cNvSpPr>
            <a:spLocks noChangeArrowheads="1"/>
          </p:cNvSpPr>
          <p:nvPr/>
        </p:nvSpPr>
        <p:spPr bwMode="auto">
          <a:xfrm>
            <a:off x="5115560" y="1730787"/>
            <a:ext cx="2252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b="1">
                <a:solidFill>
                  <a:srgbClr val="FEA30F"/>
                </a:solidFill>
                <a:latin typeface="Courier New" pitchFamily="49" charset="0"/>
              </a:rPr>
              <a:t>if            </a:t>
            </a:r>
            <a:r>
              <a:rPr lang="en-US" b="1">
                <a:solidFill>
                  <a:srgbClr val="000000"/>
                </a:solidFill>
                <a:latin typeface="Courier New" pitchFamily="49" charset="0"/>
              </a:rPr>
              <a:t>:</a:t>
            </a:r>
            <a:endParaRPr lang="en-US" sz="2800" b="1">
              <a:solidFill>
                <a:srgbClr val="FEA30F"/>
              </a:solidFill>
              <a:latin typeface="Courier New" pitchFamily="49" charset="0"/>
            </a:endParaRPr>
          </a:p>
        </p:txBody>
      </p:sp>
      <p:sp>
        <p:nvSpPr>
          <p:cNvPr id="76" name="Text Box 44"/>
          <p:cNvSpPr txBox="1">
            <a:spLocks noChangeArrowheads="1"/>
          </p:cNvSpPr>
          <p:nvPr/>
        </p:nvSpPr>
        <p:spPr bwMode="auto">
          <a:xfrm>
            <a:off x="5774508" y="1547093"/>
            <a:ext cx="1295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800" dirty="0">
                <a:solidFill>
                  <a:srgbClr val="000000"/>
                </a:solidFill>
              </a:rPr>
              <a:t>Base case test</a:t>
            </a:r>
          </a:p>
        </p:txBody>
      </p:sp>
      <p:sp>
        <p:nvSpPr>
          <p:cNvPr id="77" name="Rectangle 25"/>
          <p:cNvSpPr>
            <a:spLocks noChangeArrowheads="1"/>
          </p:cNvSpPr>
          <p:nvPr/>
        </p:nvSpPr>
        <p:spPr bwMode="auto">
          <a:xfrm>
            <a:off x="5774508" y="1669373"/>
            <a:ext cx="1290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b="1" dirty="0">
                <a:solidFill>
                  <a:srgbClr val="000000"/>
                </a:solidFill>
                <a:latin typeface="Courier New" pitchFamily="49" charset="0"/>
              </a:rPr>
              <a:t>p == 0</a:t>
            </a:r>
            <a:endParaRPr lang="en-US" sz="2400" dirty="0">
              <a:solidFill>
                <a:srgbClr val="000000"/>
              </a:solidFill>
            </a:endParaRPr>
          </a:p>
        </p:txBody>
      </p:sp>
      <p:sp>
        <p:nvSpPr>
          <p:cNvPr id="78" name="Rectangle 46"/>
          <p:cNvSpPr>
            <a:spLocks noChangeArrowheads="1"/>
          </p:cNvSpPr>
          <p:nvPr/>
        </p:nvSpPr>
        <p:spPr bwMode="auto">
          <a:xfrm>
            <a:off x="5547360" y="2383249"/>
            <a:ext cx="1011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b="1" dirty="0">
                <a:solidFill>
                  <a:srgbClr val="7030A0"/>
                </a:solidFill>
                <a:latin typeface="Courier New" pitchFamily="49" charset="0"/>
              </a:rPr>
              <a:t>return</a:t>
            </a:r>
            <a:endParaRPr lang="en-US" sz="2800" b="1" dirty="0">
              <a:solidFill>
                <a:srgbClr val="7030A0"/>
              </a:solidFill>
              <a:latin typeface="Courier New" pitchFamily="49" charset="0"/>
            </a:endParaRPr>
          </a:p>
        </p:txBody>
      </p:sp>
      <p:sp>
        <p:nvSpPr>
          <p:cNvPr id="79" name="Line 40"/>
          <p:cNvSpPr>
            <a:spLocks noChangeShapeType="1"/>
          </p:cNvSpPr>
          <p:nvPr/>
        </p:nvSpPr>
        <p:spPr bwMode="auto">
          <a:xfrm>
            <a:off x="6614160" y="2676937"/>
            <a:ext cx="24536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80" name="Rectangle 47"/>
          <p:cNvSpPr>
            <a:spLocks noChangeArrowheads="1"/>
          </p:cNvSpPr>
          <p:nvPr/>
        </p:nvSpPr>
        <p:spPr bwMode="auto">
          <a:xfrm>
            <a:off x="5115560" y="4114800"/>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b="1" dirty="0">
                <a:solidFill>
                  <a:srgbClr val="FEA30F"/>
                </a:solidFill>
                <a:latin typeface="Courier New" pitchFamily="49" charset="0"/>
              </a:rPr>
              <a:t>else</a:t>
            </a:r>
            <a:r>
              <a:rPr lang="en-US" b="1" dirty="0">
                <a:solidFill>
                  <a:srgbClr val="000000"/>
                </a:solidFill>
                <a:latin typeface="Courier New" pitchFamily="49" charset="0"/>
              </a:rPr>
              <a:t>:</a:t>
            </a:r>
            <a:endParaRPr lang="en-US" sz="2800" b="1" dirty="0">
              <a:solidFill>
                <a:srgbClr val="FEA30F"/>
              </a:solidFill>
              <a:latin typeface="Courier New" pitchFamily="49" charset="0"/>
            </a:endParaRPr>
          </a:p>
        </p:txBody>
      </p:sp>
      <p:sp>
        <p:nvSpPr>
          <p:cNvPr id="81" name="Rectangle 46"/>
          <p:cNvSpPr>
            <a:spLocks noChangeArrowheads="1"/>
          </p:cNvSpPr>
          <p:nvPr/>
        </p:nvSpPr>
        <p:spPr bwMode="auto">
          <a:xfrm>
            <a:off x="5547360" y="4568825"/>
            <a:ext cx="1011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b="1">
                <a:solidFill>
                  <a:srgbClr val="7030A0"/>
                </a:solidFill>
                <a:latin typeface="Courier New" pitchFamily="49" charset="0"/>
              </a:rPr>
              <a:t>return</a:t>
            </a:r>
            <a:endParaRPr lang="en-US" sz="2800" b="1">
              <a:solidFill>
                <a:srgbClr val="7030A0"/>
              </a:solidFill>
              <a:latin typeface="Courier New" pitchFamily="49" charset="0"/>
            </a:endParaRPr>
          </a:p>
        </p:txBody>
      </p:sp>
      <p:sp>
        <p:nvSpPr>
          <p:cNvPr id="82" name="Line 40"/>
          <p:cNvSpPr>
            <a:spLocks noChangeShapeType="1"/>
          </p:cNvSpPr>
          <p:nvPr/>
        </p:nvSpPr>
        <p:spPr bwMode="auto">
          <a:xfrm>
            <a:off x="6614160" y="4862513"/>
            <a:ext cx="24536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83" name="Text Box 44"/>
          <p:cNvSpPr txBox="1">
            <a:spLocks noChangeArrowheads="1"/>
          </p:cNvSpPr>
          <p:nvPr/>
        </p:nvSpPr>
        <p:spPr bwMode="auto">
          <a:xfrm>
            <a:off x="7210697" y="2680156"/>
            <a:ext cx="1295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800" dirty="0">
                <a:solidFill>
                  <a:srgbClr val="000000"/>
                </a:solidFill>
              </a:rPr>
              <a:t>Base </a:t>
            </a:r>
            <a:r>
              <a:rPr lang="en-US" sz="800" dirty="0" smtClean="0">
                <a:solidFill>
                  <a:srgbClr val="000000"/>
                </a:solidFill>
              </a:rPr>
              <a:t>case</a:t>
            </a:r>
            <a:endParaRPr lang="en-US" sz="800" dirty="0">
              <a:solidFill>
                <a:srgbClr val="000000"/>
              </a:solidFill>
            </a:endParaRPr>
          </a:p>
        </p:txBody>
      </p:sp>
      <p:sp>
        <p:nvSpPr>
          <p:cNvPr id="87" name="Text Box 44"/>
          <p:cNvSpPr txBox="1">
            <a:spLocks noChangeArrowheads="1"/>
          </p:cNvSpPr>
          <p:nvPr/>
        </p:nvSpPr>
        <p:spPr bwMode="auto">
          <a:xfrm>
            <a:off x="7227366" y="4881828"/>
            <a:ext cx="1295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800" dirty="0" smtClean="0">
                <a:solidFill>
                  <a:srgbClr val="000000"/>
                </a:solidFill>
              </a:rPr>
              <a:t>Recursive case</a:t>
            </a:r>
            <a:endParaRPr lang="en-US" sz="800" dirty="0">
              <a:solidFill>
                <a:srgbClr val="000000"/>
              </a:solidFill>
            </a:endParaRPr>
          </a:p>
        </p:txBody>
      </p:sp>
      <p:sp>
        <p:nvSpPr>
          <p:cNvPr id="88" name="Text Box 2"/>
          <p:cNvSpPr txBox="1">
            <a:spLocks noChangeArrowheads="1"/>
          </p:cNvSpPr>
          <p:nvPr/>
        </p:nvSpPr>
        <p:spPr bwMode="auto">
          <a:xfrm>
            <a:off x="7294245" y="6040651"/>
            <a:ext cx="1749425" cy="731838"/>
          </a:xfrm>
          <a:prstGeom prst="rect">
            <a:avLst/>
          </a:prstGeom>
          <a:solidFill>
            <a:srgbClr val="FFCC99"/>
          </a:solidFill>
          <a:ln w="9525">
            <a:no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4200" i="1" dirty="0">
                <a:solidFill>
                  <a:srgbClr val="000000"/>
                </a:solidFill>
                <a:latin typeface="Cambria" pitchFamily="18" charset="0"/>
              </a:rPr>
              <a:t>Try it!</a:t>
            </a:r>
          </a:p>
        </p:txBody>
      </p:sp>
    </p:spTree>
    <p:extLst>
      <p:ext uri="{BB962C8B-B14F-4D97-AF65-F5344CB8AC3E}">
        <p14:creationId xmlns:p14="http://schemas.microsoft.com/office/powerpoint/2010/main" val="177085385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5"/>
          <p:cNvSpPr txBox="1">
            <a:spLocks noChangeArrowheads="1"/>
          </p:cNvSpPr>
          <p:nvPr/>
        </p:nvSpPr>
        <p:spPr bwMode="auto">
          <a:xfrm>
            <a:off x="337892"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4000" i="1" dirty="0" smtClean="0">
                <a:solidFill>
                  <a:srgbClr val="000000"/>
                </a:solidFill>
                <a:latin typeface="Cambria" pitchFamily="18" charset="0"/>
              </a:rPr>
              <a:t>… </a:t>
            </a:r>
            <a:r>
              <a:rPr lang="en-US" sz="4000" i="1" dirty="0" smtClean="0">
                <a:solidFill>
                  <a:srgbClr val="000000"/>
                </a:solidFill>
                <a:latin typeface="Cambria" pitchFamily="18" charset="0"/>
              </a:rPr>
              <a:t>complete !</a:t>
            </a:r>
            <a:endParaRPr lang="en-US" sz="4000" i="1" dirty="0">
              <a:solidFill>
                <a:srgbClr val="000000"/>
              </a:solidFill>
              <a:latin typeface="Cambria" pitchFamily="18" charset="0"/>
            </a:endParaRPr>
          </a:p>
        </p:txBody>
      </p:sp>
      <p:sp>
        <p:nvSpPr>
          <p:cNvPr id="62467" name="Text Box 6"/>
          <p:cNvSpPr txBox="1">
            <a:spLocks noChangeArrowheads="1"/>
          </p:cNvSpPr>
          <p:nvPr/>
        </p:nvSpPr>
        <p:spPr bwMode="auto">
          <a:xfrm>
            <a:off x="304800" y="1447800"/>
            <a:ext cx="8670925" cy="374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lnSpc>
                <a:spcPct val="80000"/>
              </a:lnSpc>
              <a:spcBef>
                <a:spcPct val="50000"/>
              </a:spcBef>
              <a:spcAft>
                <a:spcPct val="0"/>
              </a:spcAft>
            </a:pPr>
            <a:r>
              <a:rPr lang="en-US" b="1" dirty="0" err="1">
                <a:solidFill>
                  <a:srgbClr val="FEA30F"/>
                </a:solidFill>
                <a:latin typeface="Courier New" pitchFamily="49" charset="0"/>
              </a:rPr>
              <a:t>def</a:t>
            </a:r>
            <a:r>
              <a:rPr lang="en-US" b="1" dirty="0">
                <a:solidFill>
                  <a:srgbClr val="000000"/>
                </a:solidFill>
                <a:latin typeface="Courier New" pitchFamily="49" charset="0"/>
              </a:rPr>
              <a:t> </a:t>
            </a:r>
            <a:r>
              <a:rPr lang="en-US" b="1" dirty="0" err="1">
                <a:solidFill>
                  <a:srgbClr val="000000"/>
                </a:solidFill>
                <a:latin typeface="Courier New" pitchFamily="49" charset="0"/>
              </a:rPr>
              <a:t>mylen</a:t>
            </a:r>
            <a:r>
              <a:rPr lang="en-US" b="1" dirty="0">
                <a:solidFill>
                  <a:srgbClr val="000000"/>
                </a:solidFill>
                <a:latin typeface="Courier New" pitchFamily="49" charset="0"/>
              </a:rPr>
              <a:t>(s):</a:t>
            </a:r>
          </a:p>
          <a:p>
            <a:pPr fontAlgn="base">
              <a:lnSpc>
                <a:spcPct val="80000"/>
              </a:lnSpc>
              <a:spcBef>
                <a:spcPct val="50000"/>
              </a:spcBef>
              <a:spcAft>
                <a:spcPct val="0"/>
              </a:spcAft>
            </a:pPr>
            <a:r>
              <a:rPr lang="en-US" b="1" dirty="0">
                <a:solidFill>
                  <a:srgbClr val="9103B9"/>
                </a:solidFill>
                <a:latin typeface="Courier New" pitchFamily="49" charset="0"/>
              </a:rPr>
              <a:t>    </a:t>
            </a:r>
            <a:r>
              <a:rPr lang="en-US" b="1" dirty="0">
                <a:solidFill>
                  <a:srgbClr val="0B9520"/>
                </a:solidFill>
                <a:latin typeface="Courier New" pitchFamily="49" charset="0"/>
              </a:rPr>
              <a:t>""" input: any string, s</a:t>
            </a:r>
          </a:p>
          <a:p>
            <a:pPr fontAlgn="base">
              <a:lnSpc>
                <a:spcPct val="80000"/>
              </a:lnSpc>
              <a:spcBef>
                <a:spcPct val="50000"/>
              </a:spcBef>
              <a:spcAft>
                <a:spcPct val="0"/>
              </a:spcAft>
            </a:pPr>
            <a:r>
              <a:rPr lang="en-US" b="1" dirty="0">
                <a:solidFill>
                  <a:srgbClr val="0B9520"/>
                </a:solidFill>
                <a:latin typeface="Courier New" pitchFamily="49" charset="0"/>
              </a:rPr>
              <a:t>        output: the number of characters in s</a:t>
            </a:r>
          </a:p>
          <a:p>
            <a:pPr fontAlgn="base">
              <a:lnSpc>
                <a:spcPct val="80000"/>
              </a:lnSpc>
              <a:spcBef>
                <a:spcPct val="50000"/>
              </a:spcBef>
              <a:spcAft>
                <a:spcPct val="0"/>
              </a:spcAft>
            </a:pPr>
            <a:r>
              <a:rPr lang="en-US" b="1" dirty="0">
                <a:solidFill>
                  <a:srgbClr val="0B9520"/>
                </a:solidFill>
                <a:latin typeface="Courier New" pitchFamily="49" charset="0"/>
              </a:rPr>
              <a:t>    """</a:t>
            </a:r>
          </a:p>
          <a:p>
            <a:pPr fontAlgn="base">
              <a:lnSpc>
                <a:spcPct val="80000"/>
              </a:lnSpc>
              <a:spcBef>
                <a:spcPct val="50000"/>
              </a:spcBef>
              <a:spcAft>
                <a:spcPct val="0"/>
              </a:spcAft>
            </a:pPr>
            <a:r>
              <a:rPr lang="en-US" b="1" dirty="0">
                <a:solidFill>
                  <a:srgbClr val="9103B9"/>
                </a:solidFill>
                <a:latin typeface="Courier New" pitchFamily="49" charset="0"/>
              </a:rPr>
              <a:t>    </a:t>
            </a:r>
            <a:r>
              <a:rPr lang="en-US" b="1" dirty="0">
                <a:solidFill>
                  <a:srgbClr val="FEA30F"/>
                </a:solidFill>
                <a:latin typeface="Courier New" pitchFamily="49" charset="0"/>
              </a:rPr>
              <a:t>if</a:t>
            </a:r>
            <a:r>
              <a:rPr lang="en-US" b="1" dirty="0">
                <a:solidFill>
                  <a:srgbClr val="9103B9"/>
                </a:solidFill>
                <a:latin typeface="Courier New" pitchFamily="49" charset="0"/>
              </a:rPr>
              <a:t> </a:t>
            </a:r>
            <a:r>
              <a:rPr lang="en-US" b="1" dirty="0">
                <a:solidFill>
                  <a:srgbClr val="000000"/>
                </a:solidFill>
                <a:latin typeface="Courier New" pitchFamily="49" charset="0"/>
              </a:rPr>
              <a:t>s ==</a:t>
            </a:r>
            <a:r>
              <a:rPr lang="en-US" b="1" dirty="0">
                <a:solidFill>
                  <a:srgbClr val="9103B9"/>
                </a:solidFill>
                <a:latin typeface="Courier New" pitchFamily="49" charset="0"/>
              </a:rPr>
              <a:t> </a:t>
            </a:r>
            <a:r>
              <a:rPr lang="en-US" b="1" dirty="0">
                <a:solidFill>
                  <a:srgbClr val="0B9520"/>
                </a:solidFill>
                <a:latin typeface="Courier New" pitchFamily="49" charset="0"/>
              </a:rPr>
              <a:t>''</a:t>
            </a:r>
            <a:r>
              <a:rPr lang="en-US" b="1" dirty="0">
                <a:solidFill>
                  <a:srgbClr val="000000"/>
                </a:solidFill>
                <a:latin typeface="Courier New" pitchFamily="49" charset="0"/>
              </a:rPr>
              <a:t>:</a:t>
            </a:r>
          </a:p>
          <a:p>
            <a:pPr fontAlgn="base">
              <a:lnSpc>
                <a:spcPct val="80000"/>
              </a:lnSpc>
              <a:spcBef>
                <a:spcPct val="50000"/>
              </a:spcBef>
              <a:spcAft>
                <a:spcPct val="0"/>
              </a:spcAft>
            </a:pPr>
            <a:r>
              <a:rPr lang="en-US" b="1" dirty="0">
                <a:solidFill>
                  <a:srgbClr val="9103B9"/>
                </a:solidFill>
                <a:latin typeface="Courier New" pitchFamily="49" charset="0"/>
              </a:rPr>
              <a:t>        </a:t>
            </a:r>
            <a:r>
              <a:rPr lang="en-US" b="1" dirty="0">
                <a:solidFill>
                  <a:srgbClr val="7030A0"/>
                </a:solidFill>
                <a:latin typeface="Courier New" pitchFamily="49" charset="0"/>
              </a:rPr>
              <a:t>return </a:t>
            </a:r>
            <a:r>
              <a:rPr lang="en-US" b="1" dirty="0">
                <a:solidFill>
                  <a:srgbClr val="000000"/>
                </a:solidFill>
                <a:latin typeface="Courier New" pitchFamily="49" charset="0"/>
              </a:rPr>
              <a:t>0</a:t>
            </a:r>
          </a:p>
          <a:p>
            <a:pPr fontAlgn="base">
              <a:lnSpc>
                <a:spcPct val="80000"/>
              </a:lnSpc>
              <a:spcBef>
                <a:spcPct val="50000"/>
              </a:spcBef>
              <a:spcAft>
                <a:spcPct val="0"/>
              </a:spcAft>
            </a:pPr>
            <a:r>
              <a:rPr lang="en-US" b="1" dirty="0">
                <a:solidFill>
                  <a:srgbClr val="9103B9"/>
                </a:solidFill>
                <a:latin typeface="Courier New" pitchFamily="49" charset="0"/>
              </a:rPr>
              <a:t>    </a:t>
            </a:r>
            <a:r>
              <a:rPr lang="en-US" b="1" dirty="0">
                <a:solidFill>
                  <a:srgbClr val="FEA30F"/>
                </a:solidFill>
                <a:latin typeface="Courier New" pitchFamily="49" charset="0"/>
              </a:rPr>
              <a:t>else</a:t>
            </a:r>
            <a:r>
              <a:rPr lang="en-US" b="1" dirty="0">
                <a:solidFill>
                  <a:srgbClr val="000000"/>
                </a:solidFill>
                <a:latin typeface="Courier New" pitchFamily="49" charset="0"/>
              </a:rPr>
              <a:t>:</a:t>
            </a:r>
            <a:endParaRPr lang="en-US" b="1" dirty="0">
              <a:solidFill>
                <a:srgbClr val="9103B9"/>
              </a:solidFill>
              <a:latin typeface="Courier New" pitchFamily="49" charset="0"/>
            </a:endParaRPr>
          </a:p>
          <a:p>
            <a:pPr fontAlgn="base">
              <a:lnSpc>
                <a:spcPct val="80000"/>
              </a:lnSpc>
              <a:spcBef>
                <a:spcPct val="50000"/>
              </a:spcBef>
              <a:spcAft>
                <a:spcPct val="0"/>
              </a:spcAft>
            </a:pPr>
            <a:r>
              <a:rPr lang="en-US" b="1" dirty="0">
                <a:solidFill>
                  <a:srgbClr val="9103B9"/>
                </a:solidFill>
                <a:latin typeface="Courier New" pitchFamily="49" charset="0"/>
              </a:rPr>
              <a:t>        </a:t>
            </a:r>
            <a:r>
              <a:rPr lang="en-US" b="1" dirty="0">
                <a:solidFill>
                  <a:srgbClr val="7030A0"/>
                </a:solidFill>
                <a:latin typeface="Courier New" pitchFamily="49" charset="0"/>
              </a:rPr>
              <a:t>return </a:t>
            </a:r>
            <a:r>
              <a:rPr lang="en-US" b="1" dirty="0">
                <a:solidFill>
                  <a:srgbClr val="000000"/>
                </a:solidFill>
                <a:latin typeface="Courier New" pitchFamily="49" charset="0"/>
              </a:rPr>
              <a:t>1 + </a:t>
            </a:r>
            <a:r>
              <a:rPr lang="en-US" b="1" dirty="0" err="1">
                <a:solidFill>
                  <a:srgbClr val="000000"/>
                </a:solidFill>
                <a:latin typeface="Courier New" pitchFamily="49" charset="0"/>
              </a:rPr>
              <a:t>mylen</a:t>
            </a:r>
            <a:r>
              <a:rPr lang="en-US" b="1" dirty="0">
                <a:solidFill>
                  <a:srgbClr val="000000"/>
                </a:solidFill>
                <a:latin typeface="Courier New" pitchFamily="49" charset="0"/>
              </a:rPr>
              <a:t>(s[1:])</a:t>
            </a:r>
          </a:p>
        </p:txBody>
      </p:sp>
      <p:grpSp>
        <p:nvGrpSpPr>
          <p:cNvPr id="62468" name="Group 7"/>
          <p:cNvGrpSpPr>
            <a:grpSpLocks/>
          </p:cNvGrpSpPr>
          <p:nvPr/>
        </p:nvGrpSpPr>
        <p:grpSpPr bwMode="auto">
          <a:xfrm>
            <a:off x="8437563" y="6083259"/>
            <a:ext cx="477837" cy="622341"/>
            <a:chOff x="2928" y="1051"/>
            <a:chExt cx="840" cy="957"/>
          </a:xfrm>
        </p:grpSpPr>
        <p:sp>
          <p:nvSpPr>
            <p:cNvPr id="62470" name="Freeform 8"/>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62471" name="Oval 9"/>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62472" name="Oval 10"/>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62473" name="Oval 11"/>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62474" name="Oval 12"/>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62475" name="Oval 13"/>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62476" name="Oval 14"/>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62477" name="Oval 15"/>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62478" name="AutoShape 16"/>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62479" name="Freeform 17"/>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62480" name="Freeform 18"/>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62481" name="Freeform 19"/>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62482" name="Freeform 20"/>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0" fontAlgn="base" hangingPunct="0">
                <a:spcBef>
                  <a:spcPct val="0"/>
                </a:spcBef>
                <a:spcAft>
                  <a:spcPct val="0"/>
                </a:spcAft>
              </a:pPr>
              <a:endParaRPr lang="en-US" sz="2400">
                <a:solidFill>
                  <a:srgbClr val="000000"/>
                </a:solidFill>
              </a:endParaRPr>
            </a:p>
          </p:txBody>
        </p:sp>
      </p:grpSp>
      <p:sp>
        <p:nvSpPr>
          <p:cNvPr id="62469" name="Rectangle 21"/>
          <p:cNvSpPr>
            <a:spLocks noChangeArrowheads="1"/>
          </p:cNvSpPr>
          <p:nvPr/>
        </p:nvSpPr>
        <p:spPr bwMode="auto">
          <a:xfrm>
            <a:off x="7230817" y="5907475"/>
            <a:ext cx="143510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fontAlgn="base" hangingPunct="0">
              <a:spcBef>
                <a:spcPct val="0"/>
              </a:spcBef>
              <a:spcAft>
                <a:spcPct val="0"/>
              </a:spcAft>
            </a:pPr>
            <a:r>
              <a:rPr lang="en-US" sz="1100" dirty="0">
                <a:solidFill>
                  <a:srgbClr val="0B9520"/>
                </a:solidFill>
                <a:latin typeface="Cambria" pitchFamily="18" charset="0"/>
              </a:rPr>
              <a:t>There's not much </a:t>
            </a:r>
            <a:r>
              <a:rPr lang="en-US" sz="1100" b="1" dirty="0" err="1">
                <a:solidFill>
                  <a:srgbClr val="0B9520"/>
                </a:solidFill>
                <a:latin typeface="Cambria" pitchFamily="18" charset="0"/>
              </a:rPr>
              <a:t>len</a:t>
            </a:r>
            <a:r>
              <a:rPr lang="en-US" sz="1100" dirty="0">
                <a:solidFill>
                  <a:srgbClr val="0B9520"/>
                </a:solidFill>
                <a:latin typeface="Cambria" pitchFamily="18" charset="0"/>
              </a:rPr>
              <a:t> left here!</a:t>
            </a:r>
          </a:p>
        </p:txBody>
      </p:sp>
    </p:spTree>
    <p:extLst>
      <p:ext uri="{BB962C8B-B14F-4D97-AF65-F5344CB8AC3E}">
        <p14:creationId xmlns:p14="http://schemas.microsoft.com/office/powerpoint/2010/main" val="175073339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ounded Rectangle 4"/>
          <p:cNvSpPr>
            <a:spLocks noChangeArrowheads="1"/>
          </p:cNvSpPr>
          <p:nvPr/>
        </p:nvSpPr>
        <p:spPr bwMode="auto">
          <a:xfrm>
            <a:off x="4775200" y="65088"/>
            <a:ext cx="4114800" cy="2220912"/>
          </a:xfrm>
          <a:prstGeom prst="roundRect">
            <a:avLst>
              <a:gd name="adj" fmla="val 16667"/>
            </a:avLst>
          </a:prstGeom>
          <a:solidFill>
            <a:srgbClr val="FFFFE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endParaRPr>
          </a:p>
        </p:txBody>
      </p:sp>
      <p:sp>
        <p:nvSpPr>
          <p:cNvPr id="63491" name="Text Box 3"/>
          <p:cNvSpPr txBox="1">
            <a:spLocks noChangeArrowheads="1"/>
          </p:cNvSpPr>
          <p:nvPr/>
        </p:nvSpPr>
        <p:spPr bwMode="auto">
          <a:xfrm>
            <a:off x="685800" y="22098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b="1" dirty="0" err="1">
                <a:solidFill>
                  <a:srgbClr val="000000"/>
                </a:solidFill>
                <a:latin typeface="Courier New" pitchFamily="49" charset="0"/>
              </a:rPr>
              <a:t>mylen</a:t>
            </a:r>
            <a:r>
              <a:rPr lang="en-US" b="1" dirty="0">
                <a:solidFill>
                  <a:srgbClr val="000000"/>
                </a:solidFill>
                <a:latin typeface="Courier New" pitchFamily="49" charset="0"/>
              </a:rPr>
              <a:t>(</a:t>
            </a:r>
            <a:r>
              <a:rPr lang="en-US" b="1" dirty="0">
                <a:solidFill>
                  <a:srgbClr val="0B9520"/>
                </a:solidFill>
                <a:latin typeface="Courier New" pitchFamily="49" charset="0"/>
              </a:rPr>
              <a:t>'cs5'</a:t>
            </a:r>
            <a:r>
              <a:rPr lang="en-US" b="1" dirty="0">
                <a:solidFill>
                  <a:srgbClr val="000000"/>
                </a:solidFill>
                <a:latin typeface="Courier New" pitchFamily="49" charset="0"/>
              </a:rPr>
              <a:t>)</a:t>
            </a:r>
          </a:p>
        </p:txBody>
      </p:sp>
      <p:sp>
        <p:nvSpPr>
          <p:cNvPr id="63492" name="Text Box 4"/>
          <p:cNvSpPr txBox="1">
            <a:spLocks noChangeArrowheads="1"/>
          </p:cNvSpPr>
          <p:nvPr/>
        </p:nvSpPr>
        <p:spPr bwMode="auto">
          <a:xfrm>
            <a:off x="304800" y="583128"/>
            <a:ext cx="3276600" cy="63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lnSpc>
                <a:spcPts val="1400"/>
              </a:lnSpc>
              <a:spcBef>
                <a:spcPct val="50000"/>
              </a:spcBef>
              <a:spcAft>
                <a:spcPct val="0"/>
              </a:spcAft>
            </a:pPr>
            <a:r>
              <a:rPr lang="en-US" dirty="0">
                <a:solidFill>
                  <a:srgbClr val="000000"/>
                </a:solidFill>
                <a:latin typeface="Calibri" pitchFamily="34" charset="0"/>
              </a:rPr>
              <a:t>Behind the curtain:</a:t>
            </a:r>
          </a:p>
          <a:p>
            <a:pPr algn="ctr" eaLnBrk="0" fontAlgn="base" hangingPunct="0">
              <a:lnSpc>
                <a:spcPts val="1400"/>
              </a:lnSpc>
              <a:spcBef>
                <a:spcPct val="50000"/>
              </a:spcBef>
              <a:spcAft>
                <a:spcPct val="0"/>
              </a:spcAft>
            </a:pPr>
            <a:r>
              <a:rPr lang="en-US" i="1" dirty="0">
                <a:solidFill>
                  <a:srgbClr val="000000"/>
                </a:solidFill>
                <a:latin typeface="Calibri" pitchFamily="34" charset="0"/>
              </a:rPr>
              <a:t>how recursion works</a:t>
            </a:r>
            <a:r>
              <a:rPr lang="en-US" dirty="0">
                <a:solidFill>
                  <a:srgbClr val="000000"/>
                </a:solidFill>
                <a:latin typeface="Calibri" pitchFamily="34" charset="0"/>
              </a:rPr>
              <a:t>...</a:t>
            </a:r>
          </a:p>
        </p:txBody>
      </p:sp>
      <p:sp>
        <p:nvSpPr>
          <p:cNvPr id="63493" name="Rectangle 3"/>
          <p:cNvSpPr>
            <a:spLocks noChangeArrowheads="1"/>
          </p:cNvSpPr>
          <p:nvPr/>
        </p:nvSpPr>
        <p:spPr bwMode="auto">
          <a:xfrm>
            <a:off x="4953000" y="303213"/>
            <a:ext cx="3810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80000"/>
              </a:lnSpc>
              <a:spcBef>
                <a:spcPct val="50000"/>
              </a:spcBef>
              <a:spcAft>
                <a:spcPct val="0"/>
              </a:spcAft>
            </a:pPr>
            <a:r>
              <a:rPr lang="en-US" b="1">
                <a:solidFill>
                  <a:srgbClr val="FEA30F"/>
                </a:solidFill>
                <a:latin typeface="Courier New" pitchFamily="49" charset="0"/>
              </a:rPr>
              <a:t>def </a:t>
            </a:r>
            <a:r>
              <a:rPr lang="en-US" b="1">
                <a:solidFill>
                  <a:srgbClr val="000000"/>
                </a:solidFill>
                <a:latin typeface="Courier New" pitchFamily="49" charset="0"/>
              </a:rPr>
              <a:t>mylen(s):</a:t>
            </a:r>
          </a:p>
          <a:p>
            <a:pPr fontAlgn="base">
              <a:lnSpc>
                <a:spcPct val="80000"/>
              </a:lnSpc>
              <a:spcBef>
                <a:spcPct val="50000"/>
              </a:spcBef>
              <a:spcAft>
                <a:spcPct val="0"/>
              </a:spcAft>
            </a:pPr>
            <a:r>
              <a:rPr lang="en-US" b="1">
                <a:solidFill>
                  <a:srgbClr val="FEA30F"/>
                </a:solidFill>
                <a:latin typeface="Courier New" pitchFamily="49" charset="0"/>
              </a:rPr>
              <a:t>   if</a:t>
            </a:r>
            <a:r>
              <a:rPr lang="en-US" b="1">
                <a:solidFill>
                  <a:srgbClr val="9103B9"/>
                </a:solidFill>
                <a:latin typeface="Courier New" pitchFamily="49" charset="0"/>
              </a:rPr>
              <a:t> </a:t>
            </a:r>
            <a:r>
              <a:rPr lang="en-US" b="1">
                <a:solidFill>
                  <a:srgbClr val="000000"/>
                </a:solidFill>
                <a:latin typeface="Courier New" pitchFamily="49" charset="0"/>
              </a:rPr>
              <a:t>s ==</a:t>
            </a:r>
            <a:r>
              <a:rPr lang="en-US" b="1">
                <a:solidFill>
                  <a:srgbClr val="9103B9"/>
                </a:solidFill>
                <a:latin typeface="Courier New" pitchFamily="49" charset="0"/>
              </a:rPr>
              <a:t> </a:t>
            </a:r>
            <a:r>
              <a:rPr lang="en-US" b="1">
                <a:solidFill>
                  <a:srgbClr val="0B9520"/>
                </a:solidFill>
                <a:latin typeface="Courier New" pitchFamily="49" charset="0"/>
              </a:rPr>
              <a:t>''</a:t>
            </a:r>
            <a:r>
              <a:rPr lang="en-US" b="1">
                <a:solidFill>
                  <a:srgbClr val="000000"/>
                </a:solidFill>
                <a:latin typeface="Courier New" pitchFamily="49" charset="0"/>
              </a:rPr>
              <a:t>:</a:t>
            </a:r>
          </a:p>
          <a:p>
            <a:pPr fontAlgn="base">
              <a:lnSpc>
                <a:spcPct val="80000"/>
              </a:lnSpc>
              <a:spcBef>
                <a:spcPct val="50000"/>
              </a:spcBef>
              <a:spcAft>
                <a:spcPct val="0"/>
              </a:spcAft>
            </a:pPr>
            <a:r>
              <a:rPr lang="en-US" b="1">
                <a:solidFill>
                  <a:srgbClr val="9103B9"/>
                </a:solidFill>
                <a:latin typeface="Courier New" pitchFamily="49" charset="0"/>
              </a:rPr>
              <a:t>      </a:t>
            </a:r>
            <a:r>
              <a:rPr lang="en-US" b="1">
                <a:solidFill>
                  <a:srgbClr val="FEA30F"/>
                </a:solidFill>
                <a:latin typeface="Courier New" pitchFamily="49" charset="0"/>
              </a:rPr>
              <a:t>return</a:t>
            </a:r>
            <a:r>
              <a:rPr lang="en-US" b="1">
                <a:solidFill>
                  <a:srgbClr val="9103B9"/>
                </a:solidFill>
                <a:latin typeface="Courier New" pitchFamily="49" charset="0"/>
              </a:rPr>
              <a:t> </a:t>
            </a:r>
            <a:r>
              <a:rPr lang="en-US" b="1">
                <a:solidFill>
                  <a:srgbClr val="000000"/>
                </a:solidFill>
                <a:latin typeface="Courier New" pitchFamily="49" charset="0"/>
              </a:rPr>
              <a:t>0</a:t>
            </a:r>
          </a:p>
          <a:p>
            <a:pPr fontAlgn="base">
              <a:lnSpc>
                <a:spcPct val="80000"/>
              </a:lnSpc>
              <a:spcBef>
                <a:spcPct val="50000"/>
              </a:spcBef>
              <a:spcAft>
                <a:spcPct val="0"/>
              </a:spcAft>
            </a:pPr>
            <a:r>
              <a:rPr lang="en-US" b="1">
                <a:solidFill>
                  <a:srgbClr val="FEA30F"/>
                </a:solidFill>
                <a:latin typeface="Courier New" pitchFamily="49" charset="0"/>
              </a:rPr>
              <a:t>   else</a:t>
            </a:r>
            <a:r>
              <a:rPr lang="en-US" b="1">
                <a:solidFill>
                  <a:srgbClr val="000000"/>
                </a:solidFill>
                <a:latin typeface="Courier New" pitchFamily="49" charset="0"/>
              </a:rPr>
              <a:t>:</a:t>
            </a:r>
            <a:endParaRPr lang="en-US" b="1">
              <a:solidFill>
                <a:srgbClr val="9103B9"/>
              </a:solidFill>
              <a:latin typeface="Courier New" pitchFamily="49" charset="0"/>
            </a:endParaRPr>
          </a:p>
          <a:p>
            <a:pPr fontAlgn="base">
              <a:lnSpc>
                <a:spcPct val="80000"/>
              </a:lnSpc>
              <a:spcBef>
                <a:spcPct val="50000"/>
              </a:spcBef>
              <a:spcAft>
                <a:spcPct val="0"/>
              </a:spcAft>
            </a:pPr>
            <a:r>
              <a:rPr lang="en-US" b="1">
                <a:solidFill>
                  <a:srgbClr val="9103B9"/>
                </a:solidFill>
                <a:latin typeface="Courier New" pitchFamily="49" charset="0"/>
              </a:rPr>
              <a:t>      </a:t>
            </a:r>
            <a:r>
              <a:rPr lang="en-US" b="1">
                <a:solidFill>
                  <a:srgbClr val="FEA30F"/>
                </a:solidFill>
                <a:latin typeface="Courier New" pitchFamily="49" charset="0"/>
              </a:rPr>
              <a:t>return</a:t>
            </a:r>
            <a:r>
              <a:rPr lang="en-US" b="1">
                <a:solidFill>
                  <a:srgbClr val="9103B9"/>
                </a:solidFill>
                <a:latin typeface="Courier New" pitchFamily="49" charset="0"/>
              </a:rPr>
              <a:t> </a:t>
            </a:r>
            <a:r>
              <a:rPr lang="en-US" sz="1500" b="1">
                <a:solidFill>
                  <a:srgbClr val="000000"/>
                </a:solidFill>
                <a:latin typeface="Courier New" pitchFamily="49" charset="0"/>
              </a:rPr>
              <a:t>1 + mylen(s[1:])</a:t>
            </a:r>
          </a:p>
        </p:txBody>
      </p:sp>
      <p:sp>
        <p:nvSpPr>
          <p:cNvPr id="6" name="Text Box 3"/>
          <p:cNvSpPr txBox="1">
            <a:spLocks noChangeArrowheads="1"/>
          </p:cNvSpPr>
          <p:nvPr/>
        </p:nvSpPr>
        <p:spPr bwMode="auto">
          <a:xfrm>
            <a:off x="685800" y="3081635"/>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b="1" dirty="0" smtClean="0">
                <a:solidFill>
                  <a:srgbClr val="000000"/>
                </a:solidFill>
                <a:latin typeface="Courier New" pitchFamily="49" charset="0"/>
              </a:rPr>
              <a:t>1 + </a:t>
            </a:r>
            <a:r>
              <a:rPr lang="en-US" b="1" dirty="0" err="1" smtClean="0">
                <a:solidFill>
                  <a:srgbClr val="000000"/>
                </a:solidFill>
                <a:latin typeface="Courier New" pitchFamily="49" charset="0"/>
              </a:rPr>
              <a:t>mylen</a:t>
            </a:r>
            <a:r>
              <a:rPr lang="en-US" b="1" dirty="0">
                <a:solidFill>
                  <a:srgbClr val="000000"/>
                </a:solidFill>
                <a:latin typeface="Courier New" pitchFamily="49" charset="0"/>
              </a:rPr>
              <a:t>(</a:t>
            </a:r>
            <a:r>
              <a:rPr lang="en-US" b="1" dirty="0" smtClean="0">
                <a:solidFill>
                  <a:srgbClr val="0B9520"/>
                </a:solidFill>
                <a:latin typeface="Courier New" pitchFamily="49" charset="0"/>
              </a:rPr>
              <a:t>'s5</a:t>
            </a:r>
            <a:r>
              <a:rPr lang="en-US" b="1" dirty="0">
                <a:solidFill>
                  <a:srgbClr val="0B9520"/>
                </a:solidFill>
                <a:latin typeface="Courier New" pitchFamily="49" charset="0"/>
              </a:rPr>
              <a:t>'</a:t>
            </a:r>
            <a:r>
              <a:rPr lang="en-US" b="1" dirty="0">
                <a:solidFill>
                  <a:srgbClr val="000000"/>
                </a:solidFill>
                <a:latin typeface="Courier New" pitchFamily="49" charset="0"/>
              </a:rPr>
              <a:t>)</a:t>
            </a:r>
          </a:p>
        </p:txBody>
      </p:sp>
      <p:sp>
        <p:nvSpPr>
          <p:cNvPr id="7" name="Text Box 3"/>
          <p:cNvSpPr txBox="1">
            <a:spLocks noChangeArrowheads="1"/>
          </p:cNvSpPr>
          <p:nvPr/>
        </p:nvSpPr>
        <p:spPr bwMode="auto">
          <a:xfrm>
            <a:off x="685800" y="3957935"/>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b="1" dirty="0" smtClean="0">
                <a:solidFill>
                  <a:srgbClr val="000000"/>
                </a:solidFill>
                <a:latin typeface="Courier New" pitchFamily="49" charset="0"/>
              </a:rPr>
              <a:t>1 + 1 + </a:t>
            </a:r>
            <a:r>
              <a:rPr lang="en-US" b="1" dirty="0" err="1" smtClean="0">
                <a:solidFill>
                  <a:srgbClr val="000000"/>
                </a:solidFill>
                <a:latin typeface="Courier New" pitchFamily="49" charset="0"/>
              </a:rPr>
              <a:t>mylen</a:t>
            </a:r>
            <a:r>
              <a:rPr lang="en-US" b="1" dirty="0">
                <a:solidFill>
                  <a:srgbClr val="000000"/>
                </a:solidFill>
                <a:latin typeface="Courier New" pitchFamily="49" charset="0"/>
              </a:rPr>
              <a:t>(</a:t>
            </a:r>
            <a:r>
              <a:rPr lang="en-US" b="1" dirty="0" smtClean="0">
                <a:solidFill>
                  <a:srgbClr val="0B9520"/>
                </a:solidFill>
                <a:latin typeface="Courier New" pitchFamily="49" charset="0"/>
              </a:rPr>
              <a:t>'5</a:t>
            </a:r>
            <a:r>
              <a:rPr lang="en-US" b="1" dirty="0">
                <a:solidFill>
                  <a:srgbClr val="0B9520"/>
                </a:solidFill>
                <a:latin typeface="Courier New" pitchFamily="49" charset="0"/>
              </a:rPr>
              <a:t>'</a:t>
            </a:r>
            <a:r>
              <a:rPr lang="en-US" b="1" dirty="0">
                <a:solidFill>
                  <a:srgbClr val="000000"/>
                </a:solidFill>
                <a:latin typeface="Courier New" pitchFamily="49" charset="0"/>
              </a:rPr>
              <a:t>)</a:t>
            </a:r>
          </a:p>
        </p:txBody>
      </p:sp>
      <p:sp>
        <p:nvSpPr>
          <p:cNvPr id="8" name="Text Box 3"/>
          <p:cNvSpPr txBox="1">
            <a:spLocks noChangeArrowheads="1"/>
          </p:cNvSpPr>
          <p:nvPr/>
        </p:nvSpPr>
        <p:spPr bwMode="auto">
          <a:xfrm>
            <a:off x="685800" y="4834235"/>
            <a:ext cx="487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b="1" dirty="0" smtClean="0">
                <a:solidFill>
                  <a:srgbClr val="000000"/>
                </a:solidFill>
                <a:latin typeface="Courier New" pitchFamily="49" charset="0"/>
              </a:rPr>
              <a:t>1 + 1 + 1 + </a:t>
            </a:r>
            <a:r>
              <a:rPr lang="en-US" b="1" dirty="0" err="1" smtClean="0">
                <a:solidFill>
                  <a:srgbClr val="000000"/>
                </a:solidFill>
                <a:latin typeface="Courier New" pitchFamily="49" charset="0"/>
              </a:rPr>
              <a:t>mylen</a:t>
            </a:r>
            <a:r>
              <a:rPr lang="en-US" b="1" dirty="0" smtClean="0">
                <a:solidFill>
                  <a:srgbClr val="000000"/>
                </a:solidFill>
                <a:latin typeface="Courier New" pitchFamily="49" charset="0"/>
              </a:rPr>
              <a:t>(</a:t>
            </a:r>
            <a:r>
              <a:rPr lang="en-US" b="1" dirty="0" smtClean="0">
                <a:solidFill>
                  <a:srgbClr val="0B9520"/>
                </a:solidFill>
                <a:latin typeface="Courier New" pitchFamily="49" charset="0"/>
              </a:rPr>
              <a:t>''</a:t>
            </a:r>
            <a:r>
              <a:rPr lang="en-US" b="1" dirty="0" smtClean="0">
                <a:solidFill>
                  <a:srgbClr val="000000"/>
                </a:solidFill>
                <a:latin typeface="Courier New" pitchFamily="49" charset="0"/>
              </a:rPr>
              <a:t>)</a:t>
            </a:r>
            <a:endParaRPr lang="en-US" b="1" dirty="0">
              <a:solidFill>
                <a:srgbClr val="000000"/>
              </a:solidFill>
              <a:latin typeface="Courier New" pitchFamily="49" charset="0"/>
            </a:endParaRPr>
          </a:p>
        </p:txBody>
      </p:sp>
      <p:sp>
        <p:nvSpPr>
          <p:cNvPr id="9" name="Text Box 3"/>
          <p:cNvSpPr txBox="1">
            <a:spLocks noChangeArrowheads="1"/>
          </p:cNvSpPr>
          <p:nvPr/>
        </p:nvSpPr>
        <p:spPr bwMode="auto">
          <a:xfrm>
            <a:off x="685800" y="5710535"/>
            <a:ext cx="487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b="1" dirty="0" smtClean="0">
                <a:solidFill>
                  <a:srgbClr val="000000"/>
                </a:solidFill>
                <a:latin typeface="Courier New" pitchFamily="49" charset="0"/>
              </a:rPr>
              <a:t>1 + 1 + 1 + 0</a:t>
            </a:r>
            <a:endParaRPr lang="en-US" b="1" dirty="0">
              <a:solidFill>
                <a:srgbClr val="000000"/>
              </a:solidFill>
              <a:latin typeface="Courier New" pitchFamily="49" charset="0"/>
            </a:endParaRPr>
          </a:p>
        </p:txBody>
      </p:sp>
      <p:sp>
        <p:nvSpPr>
          <p:cNvPr id="2" name="Left Brace 1"/>
          <p:cNvSpPr/>
          <p:nvPr/>
        </p:nvSpPr>
        <p:spPr bwMode="auto">
          <a:xfrm rot="5400000">
            <a:off x="1848261" y="1608372"/>
            <a:ext cx="457201" cy="2512367"/>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12" name="Left Brace 11"/>
          <p:cNvSpPr/>
          <p:nvPr/>
        </p:nvSpPr>
        <p:spPr bwMode="auto">
          <a:xfrm rot="5400000">
            <a:off x="2517716" y="2504428"/>
            <a:ext cx="457201" cy="2512367"/>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13" name="Left Brace 12"/>
          <p:cNvSpPr/>
          <p:nvPr/>
        </p:nvSpPr>
        <p:spPr bwMode="auto">
          <a:xfrm rot="5400000">
            <a:off x="3212804" y="3410361"/>
            <a:ext cx="457201" cy="2413589"/>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14" name="Left Brace 13"/>
          <p:cNvSpPr/>
          <p:nvPr/>
        </p:nvSpPr>
        <p:spPr bwMode="auto">
          <a:xfrm rot="5400000">
            <a:off x="2939902" y="5245956"/>
            <a:ext cx="457200" cy="545804"/>
          </a:xfrm>
          <a:prstGeom prst="leftBrace">
            <a:avLst>
              <a:gd name="adj1" fmla="val 46193"/>
              <a:gd name="adj2" fmla="val 36915"/>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15" name="Down Arrow 14"/>
          <p:cNvSpPr/>
          <p:nvPr/>
        </p:nvSpPr>
        <p:spPr bwMode="auto">
          <a:xfrm>
            <a:off x="3050116" y="2286000"/>
            <a:ext cx="398640" cy="438624"/>
          </a:xfrm>
          <a:prstGeom prst="downArrow">
            <a:avLst/>
          </a:prstGeom>
          <a:solidFill>
            <a:srgbClr val="CCFFCC"/>
          </a:solidFill>
          <a:ln w="952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16" name="Down Arrow 15"/>
          <p:cNvSpPr/>
          <p:nvPr/>
        </p:nvSpPr>
        <p:spPr bwMode="auto">
          <a:xfrm>
            <a:off x="3680178" y="3206043"/>
            <a:ext cx="398640" cy="438624"/>
          </a:xfrm>
          <a:prstGeom prst="downArrow">
            <a:avLst/>
          </a:prstGeom>
          <a:solidFill>
            <a:srgbClr val="CCFFCC"/>
          </a:solidFill>
          <a:ln w="952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17" name="Down Arrow 16"/>
          <p:cNvSpPr/>
          <p:nvPr/>
        </p:nvSpPr>
        <p:spPr bwMode="auto">
          <a:xfrm>
            <a:off x="4331404" y="4080933"/>
            <a:ext cx="398640" cy="438624"/>
          </a:xfrm>
          <a:prstGeom prst="downArrow">
            <a:avLst/>
          </a:prstGeom>
          <a:solidFill>
            <a:srgbClr val="CCFFCC"/>
          </a:solidFill>
          <a:ln w="952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18" name="Down Arrow 17"/>
          <p:cNvSpPr/>
          <p:nvPr/>
        </p:nvSpPr>
        <p:spPr bwMode="auto">
          <a:xfrm rot="5400000">
            <a:off x="3803180" y="5753568"/>
            <a:ext cx="398640" cy="438624"/>
          </a:xfrm>
          <a:prstGeom prst="downArrow">
            <a:avLst/>
          </a:prstGeom>
          <a:solidFill>
            <a:srgbClr val="CCFFCC"/>
          </a:solidFill>
          <a:ln w="952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Tree>
    <p:extLst>
      <p:ext uri="{BB962C8B-B14F-4D97-AF65-F5344CB8AC3E}">
        <p14:creationId xmlns:p14="http://schemas.microsoft.com/office/powerpoint/2010/main" val="141259736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61" t="5885" r="4354" b="25850"/>
          <a:stretch/>
        </p:blipFill>
        <p:spPr bwMode="auto">
          <a:xfrm>
            <a:off x="386644" y="1524000"/>
            <a:ext cx="8452556" cy="4800600"/>
          </a:xfrm>
          <a:prstGeom prst="rect">
            <a:avLst/>
          </a:prstGeom>
          <a:noFill/>
          <a:ln w="28575">
            <a:solidFill>
              <a:srgbClr val="0B9520"/>
            </a:solidFill>
            <a:miter lim="800000"/>
            <a:headEnd/>
            <a:tailEnd/>
          </a:ln>
          <a:extLst>
            <a:ext uri="{909E8E84-426E-40DD-AFC4-6F175D3DCCD1}">
              <a14:hiddenFill xmlns:a14="http://schemas.microsoft.com/office/drawing/2010/main">
                <a:solidFill>
                  <a:schemeClr val="accent1"/>
                </a:solidFill>
              </a14:hiddenFill>
            </a:ext>
          </a:extLst>
        </p:spPr>
      </p:pic>
      <p:sp>
        <p:nvSpPr>
          <p:cNvPr id="39938" name="Text Box 5"/>
          <p:cNvSpPr txBox="1">
            <a:spLocks noChangeArrowheads="1"/>
          </p:cNvSpPr>
          <p:nvPr/>
        </p:nvSpPr>
        <p:spPr bwMode="auto">
          <a:xfrm>
            <a:off x="1219200" y="228600"/>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4000" dirty="0" smtClean="0">
                <a:solidFill>
                  <a:srgbClr val="000000"/>
                </a:solidFill>
                <a:latin typeface="Cambria" pitchFamily="18" charset="0"/>
              </a:rPr>
              <a:t>Visualizing…</a:t>
            </a:r>
            <a:endParaRPr lang="en-US" sz="4000" dirty="0">
              <a:solidFill>
                <a:srgbClr val="000000"/>
              </a:solidFill>
              <a:latin typeface="Cambria" pitchFamily="18" charset="0"/>
            </a:endParaRPr>
          </a:p>
        </p:txBody>
      </p:sp>
      <p:sp>
        <p:nvSpPr>
          <p:cNvPr id="2" name="Rectangle 1"/>
          <p:cNvSpPr/>
          <p:nvPr/>
        </p:nvSpPr>
        <p:spPr>
          <a:xfrm>
            <a:off x="1603022" y="1290935"/>
            <a:ext cx="6019800" cy="461665"/>
          </a:xfrm>
          <a:prstGeom prst="rect">
            <a:avLst/>
          </a:prstGeom>
          <a:solidFill>
            <a:srgbClr val="CCFFCC"/>
          </a:solidFill>
          <a:ln>
            <a:solidFill>
              <a:schemeClr val="bg1"/>
            </a:solidFill>
          </a:ln>
        </p:spPr>
        <p:txBody>
          <a:bodyPr wrap="square">
            <a:spAutoFit/>
          </a:bodyPr>
          <a:lstStyle/>
          <a:p>
            <a:pPr algn="ctr" eaLnBrk="0" fontAlgn="base" hangingPunct="0">
              <a:spcBef>
                <a:spcPct val="0"/>
              </a:spcBef>
              <a:spcAft>
                <a:spcPct val="0"/>
              </a:spcAft>
            </a:pPr>
            <a:r>
              <a:rPr lang="en-US" sz="2400" dirty="0">
                <a:solidFill>
                  <a:srgbClr val="000000"/>
                </a:solidFill>
                <a:latin typeface="Cambria" pitchFamily="18" charset="0"/>
              </a:rPr>
              <a:t>http://www.pythontutor.com/visualize.html</a:t>
            </a:r>
            <a:endParaRPr lang="en-US" sz="2400" dirty="0">
              <a:solidFill>
                <a:srgbClr val="000000"/>
              </a:solidFill>
              <a:latin typeface="Cambria" pitchFamily="18" charset="0"/>
            </a:endParaRPr>
          </a:p>
        </p:txBody>
      </p:sp>
    </p:spTree>
    <p:extLst>
      <p:ext uri="{BB962C8B-B14F-4D97-AF65-F5344CB8AC3E}">
        <p14:creationId xmlns:p14="http://schemas.microsoft.com/office/powerpoint/2010/main" val="35828425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199742" y="152400"/>
            <a:ext cx="3229258" cy="89611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4200" dirty="0">
                <a:solidFill>
                  <a:srgbClr val="000000"/>
                </a:solidFill>
                <a:latin typeface="Cambria" panose="02040503050406030204" pitchFamily="18" charset="0"/>
              </a:rPr>
              <a:t>Picture it!</a:t>
            </a:r>
          </a:p>
        </p:txBody>
      </p:sp>
      <p:sp>
        <p:nvSpPr>
          <p:cNvPr id="53" name="Text Box 3"/>
          <p:cNvSpPr txBox="1">
            <a:spLocks noChangeArrowheads="1"/>
          </p:cNvSpPr>
          <p:nvPr/>
        </p:nvSpPr>
        <p:spPr bwMode="auto">
          <a:xfrm>
            <a:off x="4724400" y="228600"/>
            <a:ext cx="350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800" b="1" dirty="0" err="1">
                <a:solidFill>
                  <a:srgbClr val="FEA30F"/>
                </a:solidFill>
                <a:latin typeface="Courier New" pitchFamily="49" charset="0"/>
              </a:rPr>
              <a:t>def</a:t>
            </a:r>
            <a:r>
              <a:rPr lang="en-US" sz="2800" b="1" dirty="0">
                <a:solidFill>
                  <a:srgbClr val="000000"/>
                </a:solidFill>
                <a:latin typeface="Courier New" pitchFamily="49" charset="0"/>
              </a:rPr>
              <a:t> </a:t>
            </a:r>
            <a:r>
              <a:rPr lang="en-US" sz="2800" b="1" dirty="0" err="1" smtClean="0">
                <a:solidFill>
                  <a:srgbClr val="000000"/>
                </a:solidFill>
                <a:latin typeface="Courier New" pitchFamily="49" charset="0"/>
              </a:rPr>
              <a:t>mymax</a:t>
            </a:r>
            <a:r>
              <a:rPr lang="en-US" sz="2800" b="1" dirty="0" smtClean="0">
                <a:solidFill>
                  <a:srgbClr val="000000"/>
                </a:solidFill>
                <a:latin typeface="Courier New" pitchFamily="49" charset="0"/>
              </a:rPr>
              <a:t>(L):</a:t>
            </a:r>
            <a:r>
              <a:rPr lang="en-US" sz="2800" dirty="0" smtClean="0">
                <a:solidFill>
                  <a:srgbClr val="000000"/>
                </a:solidFill>
                <a:latin typeface="Times New Roman" pitchFamily="18" charset="0"/>
              </a:rPr>
              <a:t> </a:t>
            </a:r>
            <a:endParaRPr lang="en-US" sz="2800" dirty="0">
              <a:solidFill>
                <a:srgbClr val="000000"/>
              </a:solidFill>
              <a:latin typeface="Times New Roman" pitchFamily="18" charset="0"/>
            </a:endParaRPr>
          </a:p>
        </p:txBody>
      </p:sp>
      <p:sp>
        <p:nvSpPr>
          <p:cNvPr id="71" name="Rectangle 27"/>
          <p:cNvSpPr>
            <a:spLocks noChangeArrowheads="1"/>
          </p:cNvSpPr>
          <p:nvPr/>
        </p:nvSpPr>
        <p:spPr bwMode="auto">
          <a:xfrm>
            <a:off x="5054600" y="685800"/>
            <a:ext cx="372890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400" b="1" dirty="0">
                <a:solidFill>
                  <a:srgbClr val="0B9520"/>
                </a:solidFill>
                <a:latin typeface="Courier New" pitchFamily="49" charset="0"/>
              </a:rPr>
              <a:t>""" returns </a:t>
            </a:r>
            <a:r>
              <a:rPr lang="en-US" sz="1400" b="1" dirty="0">
                <a:solidFill>
                  <a:srgbClr val="0B9520"/>
                </a:solidFill>
                <a:latin typeface="Courier New" pitchFamily="49" charset="0"/>
              </a:rPr>
              <a:t>the </a:t>
            </a:r>
            <a:r>
              <a:rPr lang="en-US" sz="1400" b="1" dirty="0" smtClean="0">
                <a:solidFill>
                  <a:srgbClr val="0B9520"/>
                </a:solidFill>
                <a:latin typeface="Courier New" pitchFamily="49" charset="0"/>
              </a:rPr>
              <a:t>max of a nonempty</a:t>
            </a:r>
          </a:p>
          <a:p>
            <a:pPr eaLnBrk="0" fontAlgn="base" hangingPunct="0">
              <a:spcBef>
                <a:spcPct val="0"/>
              </a:spcBef>
              <a:spcAft>
                <a:spcPct val="0"/>
              </a:spcAft>
            </a:pPr>
            <a:r>
              <a:rPr lang="en-US" sz="1400" b="1" dirty="0">
                <a:solidFill>
                  <a:srgbClr val="0B9520"/>
                </a:solidFill>
                <a:latin typeface="Courier New" pitchFamily="49" charset="0"/>
              </a:rPr>
              <a:t> </a:t>
            </a:r>
            <a:r>
              <a:rPr lang="en-US" sz="1400" b="1" dirty="0" smtClean="0">
                <a:solidFill>
                  <a:srgbClr val="0B9520"/>
                </a:solidFill>
                <a:latin typeface="Courier New" pitchFamily="49" charset="0"/>
              </a:rPr>
              <a:t>   list of elements, L</a:t>
            </a:r>
            <a:endParaRPr lang="en-US" sz="1400" b="1" dirty="0">
              <a:solidFill>
                <a:srgbClr val="0B9520"/>
              </a:solidFill>
              <a:latin typeface="Courier New" pitchFamily="49" charset="0"/>
            </a:endParaRPr>
          </a:p>
          <a:p>
            <a:pPr eaLnBrk="0" fontAlgn="base" hangingPunct="0">
              <a:spcBef>
                <a:spcPct val="0"/>
              </a:spcBef>
              <a:spcAft>
                <a:spcPct val="0"/>
              </a:spcAft>
            </a:pPr>
            <a:r>
              <a:rPr lang="en-US" sz="1400" b="1" dirty="0">
                <a:solidFill>
                  <a:srgbClr val="0B9520"/>
                </a:solidFill>
                <a:latin typeface="Courier New" pitchFamily="49" charset="0"/>
              </a:rPr>
              <a:t>"""</a:t>
            </a:r>
          </a:p>
        </p:txBody>
      </p:sp>
      <p:sp>
        <p:nvSpPr>
          <p:cNvPr id="33" name="Text Box 30"/>
          <p:cNvSpPr txBox="1">
            <a:spLocks noChangeArrowheads="1"/>
          </p:cNvSpPr>
          <p:nvPr/>
        </p:nvSpPr>
        <p:spPr bwMode="auto">
          <a:xfrm>
            <a:off x="187192" y="2209800"/>
            <a:ext cx="388639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100" b="1" dirty="0" err="1" smtClean="0">
                <a:solidFill>
                  <a:srgbClr val="000000"/>
                </a:solidFill>
                <a:latin typeface="Courier New" pitchFamily="49" charset="0"/>
              </a:rPr>
              <a:t>mymax</a:t>
            </a:r>
            <a:r>
              <a:rPr lang="en-US" sz="2100" b="1" dirty="0" smtClean="0">
                <a:solidFill>
                  <a:srgbClr val="000000"/>
                </a:solidFill>
                <a:latin typeface="Courier New" pitchFamily="49" charset="0"/>
              </a:rPr>
              <a:t>(</a:t>
            </a:r>
            <a:r>
              <a:rPr lang="en-US" sz="2100" b="1" dirty="0" smtClean="0">
                <a:solidFill>
                  <a:srgbClr val="0000FF"/>
                </a:solidFill>
                <a:latin typeface="Courier New" pitchFamily="49" charset="0"/>
              </a:rPr>
              <a:t>[42]</a:t>
            </a:r>
            <a:r>
              <a:rPr lang="en-US" sz="2100" b="1" dirty="0" smtClean="0">
                <a:solidFill>
                  <a:srgbClr val="000000"/>
                </a:solidFill>
                <a:latin typeface="Courier New" pitchFamily="49" charset="0"/>
              </a:rPr>
              <a:t>)   42</a:t>
            </a:r>
            <a:endParaRPr lang="en-US" sz="2100" b="1" dirty="0">
              <a:solidFill>
                <a:srgbClr val="333399"/>
              </a:solidFill>
              <a:latin typeface="Courier New" pitchFamily="49" charset="0"/>
            </a:endParaRPr>
          </a:p>
        </p:txBody>
      </p:sp>
      <p:sp>
        <p:nvSpPr>
          <p:cNvPr id="34" name="Text Box 44"/>
          <p:cNvSpPr txBox="1">
            <a:spLocks noChangeArrowheads="1"/>
          </p:cNvSpPr>
          <p:nvPr/>
        </p:nvSpPr>
        <p:spPr bwMode="auto">
          <a:xfrm>
            <a:off x="2168888" y="1324783"/>
            <a:ext cx="147347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800" dirty="0" smtClean="0">
                <a:solidFill>
                  <a:srgbClr val="000000"/>
                </a:solidFill>
              </a:rPr>
              <a:t>one-element list is the smallest list that HAS a max</a:t>
            </a:r>
            <a:endParaRPr lang="en-US" sz="800" dirty="0">
              <a:solidFill>
                <a:srgbClr val="000000"/>
              </a:solidFill>
            </a:endParaRPr>
          </a:p>
        </p:txBody>
      </p:sp>
      <p:cxnSp>
        <p:nvCxnSpPr>
          <p:cNvPr id="35" name="Straight Arrow Connector 34"/>
          <p:cNvCxnSpPr/>
          <p:nvPr/>
        </p:nvCxnSpPr>
        <p:spPr bwMode="auto">
          <a:xfrm flipH="1">
            <a:off x="1970895" y="1587137"/>
            <a:ext cx="237182" cy="169278"/>
          </a:xfrm>
          <a:prstGeom prst="straightConnector1">
            <a:avLst/>
          </a:prstGeom>
          <a:solidFill>
            <a:schemeClr val="accent1"/>
          </a:solidFill>
          <a:ln w="3175" cap="flat" cmpd="sng" algn="ctr">
            <a:solidFill>
              <a:schemeClr val="tx1"/>
            </a:solidFill>
            <a:prstDash val="solid"/>
            <a:round/>
            <a:headEnd type="none" w="med" len="med"/>
            <a:tailEnd type="arrow"/>
          </a:ln>
          <a:effectLst/>
        </p:spPr>
      </p:cxnSp>
      <p:sp>
        <p:nvSpPr>
          <p:cNvPr id="36" name="Text Box 32"/>
          <p:cNvSpPr txBox="1">
            <a:spLocks noChangeArrowheads="1"/>
          </p:cNvSpPr>
          <p:nvPr/>
        </p:nvSpPr>
        <p:spPr bwMode="auto">
          <a:xfrm>
            <a:off x="228600" y="1676400"/>
            <a:ext cx="20707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800" b="1" dirty="0">
                <a:solidFill>
                  <a:srgbClr val="000000"/>
                </a:solidFill>
                <a:latin typeface="Courier New" pitchFamily="49" charset="0"/>
              </a:rPr>
              <a:t>L</a:t>
            </a:r>
            <a:r>
              <a:rPr lang="en-US" sz="2800" b="1" dirty="0" smtClean="0">
                <a:solidFill>
                  <a:srgbClr val="000000"/>
                </a:solidFill>
                <a:latin typeface="Courier New" pitchFamily="49" charset="0"/>
              </a:rPr>
              <a:t> = </a:t>
            </a:r>
            <a:r>
              <a:rPr lang="en-US" sz="2800" b="1" dirty="0" smtClean="0">
                <a:solidFill>
                  <a:srgbClr val="0000FF"/>
                </a:solidFill>
                <a:latin typeface="Courier New" pitchFamily="49" charset="0"/>
              </a:rPr>
              <a:t>[42]</a:t>
            </a:r>
            <a:endParaRPr lang="en-US" sz="2800" dirty="0">
              <a:solidFill>
                <a:srgbClr val="0000FF"/>
              </a:solidFill>
              <a:latin typeface="Times New Roman" pitchFamily="18" charset="0"/>
            </a:endParaRPr>
          </a:p>
        </p:txBody>
      </p:sp>
      <p:cxnSp>
        <p:nvCxnSpPr>
          <p:cNvPr id="45" name="Straight Arrow Connector 44"/>
          <p:cNvCxnSpPr/>
          <p:nvPr/>
        </p:nvCxnSpPr>
        <p:spPr bwMode="auto">
          <a:xfrm flipV="1">
            <a:off x="2171762" y="2408022"/>
            <a:ext cx="190438" cy="9527"/>
          </a:xfrm>
          <a:prstGeom prst="straightConnector1">
            <a:avLst/>
          </a:prstGeom>
          <a:solidFill>
            <a:schemeClr val="accent1"/>
          </a:solidFill>
          <a:ln w="3175" cap="flat" cmpd="sng" algn="ctr">
            <a:solidFill>
              <a:schemeClr val="tx1"/>
            </a:solidFill>
            <a:prstDash val="solid"/>
            <a:round/>
            <a:headEnd type="none" w="med" len="med"/>
            <a:tailEnd type="arrow"/>
          </a:ln>
          <a:effectLst/>
        </p:spPr>
      </p:cxnSp>
      <p:sp>
        <p:nvSpPr>
          <p:cNvPr id="22" name="Text Box 30"/>
          <p:cNvSpPr txBox="1">
            <a:spLocks noChangeArrowheads="1"/>
          </p:cNvSpPr>
          <p:nvPr/>
        </p:nvSpPr>
        <p:spPr bwMode="auto">
          <a:xfrm>
            <a:off x="204652" y="4009217"/>
            <a:ext cx="543414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100" b="1" dirty="0" err="1" smtClean="0">
                <a:solidFill>
                  <a:srgbClr val="000000"/>
                </a:solidFill>
                <a:latin typeface="Courier New" pitchFamily="49" charset="0"/>
              </a:rPr>
              <a:t>mymax</a:t>
            </a:r>
            <a:r>
              <a:rPr lang="en-US" sz="2100" b="1" dirty="0" smtClean="0">
                <a:solidFill>
                  <a:srgbClr val="000000"/>
                </a:solidFill>
                <a:latin typeface="Courier New" pitchFamily="49" charset="0"/>
              </a:rPr>
              <a:t>(</a:t>
            </a:r>
            <a:r>
              <a:rPr lang="en-US" sz="2100" b="1" dirty="0" smtClean="0">
                <a:solidFill>
                  <a:srgbClr val="0000FF"/>
                </a:solidFill>
                <a:latin typeface="Courier New" pitchFamily="49" charset="0"/>
              </a:rPr>
              <a:t>[</a:t>
            </a:r>
            <a:r>
              <a:rPr lang="en-US" sz="2100" b="1" dirty="0" smtClean="0">
                <a:solidFill>
                  <a:srgbClr val="CC3300"/>
                </a:solidFill>
                <a:latin typeface="Courier New" pitchFamily="49" charset="0"/>
              </a:rPr>
              <a:t>1</a:t>
            </a:r>
            <a:r>
              <a:rPr lang="en-US" sz="2100" b="1" dirty="0" smtClean="0">
                <a:solidFill>
                  <a:srgbClr val="0000FF"/>
                </a:solidFill>
                <a:latin typeface="Courier New" pitchFamily="49" charset="0"/>
              </a:rPr>
              <a:t>,</a:t>
            </a:r>
            <a:r>
              <a:rPr lang="en-US" sz="2100" b="1" dirty="0" smtClean="0">
                <a:solidFill>
                  <a:srgbClr val="CC3300"/>
                </a:solidFill>
                <a:latin typeface="Courier New" pitchFamily="49" charset="0"/>
              </a:rPr>
              <a:t>4</a:t>
            </a:r>
            <a:r>
              <a:rPr lang="en-US" sz="2100" b="1" dirty="0" smtClean="0">
                <a:solidFill>
                  <a:srgbClr val="0000FF"/>
                </a:solidFill>
                <a:latin typeface="Courier New" pitchFamily="49" charset="0"/>
              </a:rPr>
              <a:t>,42]</a:t>
            </a:r>
            <a:r>
              <a:rPr lang="en-US" sz="2100" b="1" dirty="0" smtClean="0">
                <a:solidFill>
                  <a:srgbClr val="000000"/>
                </a:solidFill>
                <a:latin typeface="Courier New" pitchFamily="49" charset="0"/>
              </a:rPr>
              <a:t>)   </a:t>
            </a:r>
            <a:r>
              <a:rPr lang="en-US" sz="2100" b="1" dirty="0" err="1" smtClean="0">
                <a:solidFill>
                  <a:srgbClr val="000000"/>
                </a:solidFill>
                <a:latin typeface="Courier New" pitchFamily="49" charset="0"/>
              </a:rPr>
              <a:t>mymax</a:t>
            </a:r>
            <a:r>
              <a:rPr lang="en-US" sz="2100" b="1" dirty="0" smtClean="0">
                <a:solidFill>
                  <a:srgbClr val="000000"/>
                </a:solidFill>
                <a:latin typeface="Courier New" pitchFamily="49" charset="0"/>
              </a:rPr>
              <a:t>( </a:t>
            </a:r>
            <a:r>
              <a:rPr lang="en-US" sz="2100" b="1" dirty="0" smtClean="0">
                <a:solidFill>
                  <a:srgbClr val="0000FF"/>
                </a:solidFill>
                <a:latin typeface="Courier New" pitchFamily="49" charset="0"/>
              </a:rPr>
              <a:t>     </a:t>
            </a:r>
            <a:r>
              <a:rPr lang="en-US" sz="2100" b="1" dirty="0" smtClean="0">
                <a:solidFill>
                  <a:srgbClr val="000000"/>
                </a:solidFill>
                <a:latin typeface="Courier New" pitchFamily="49" charset="0"/>
              </a:rPr>
              <a:t>)</a:t>
            </a:r>
            <a:endParaRPr lang="en-US" sz="2100" b="1" dirty="0">
              <a:solidFill>
                <a:srgbClr val="333399"/>
              </a:solidFill>
              <a:latin typeface="Courier New" pitchFamily="49" charset="0"/>
            </a:endParaRPr>
          </a:p>
        </p:txBody>
      </p:sp>
      <p:sp>
        <p:nvSpPr>
          <p:cNvPr id="23" name="Text Box 44"/>
          <p:cNvSpPr txBox="1">
            <a:spLocks noChangeArrowheads="1"/>
          </p:cNvSpPr>
          <p:nvPr/>
        </p:nvSpPr>
        <p:spPr bwMode="auto">
          <a:xfrm>
            <a:off x="2186348" y="3124200"/>
            <a:ext cx="147347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800" dirty="0" smtClean="0">
                <a:solidFill>
                  <a:srgbClr val="000000"/>
                </a:solidFill>
              </a:rPr>
              <a:t>first element is less than the second element!</a:t>
            </a:r>
            <a:endParaRPr lang="en-US" sz="800" dirty="0">
              <a:solidFill>
                <a:srgbClr val="000000"/>
              </a:solidFill>
            </a:endParaRPr>
          </a:p>
        </p:txBody>
      </p:sp>
      <p:cxnSp>
        <p:nvCxnSpPr>
          <p:cNvPr id="24" name="Straight Arrow Connector 23"/>
          <p:cNvCxnSpPr/>
          <p:nvPr/>
        </p:nvCxnSpPr>
        <p:spPr bwMode="auto">
          <a:xfrm flipH="1">
            <a:off x="1988355" y="3386554"/>
            <a:ext cx="237182" cy="169278"/>
          </a:xfrm>
          <a:prstGeom prst="straightConnector1">
            <a:avLst/>
          </a:prstGeom>
          <a:solidFill>
            <a:schemeClr val="accent1"/>
          </a:solidFill>
          <a:ln w="3175" cap="flat" cmpd="sng" algn="ctr">
            <a:solidFill>
              <a:schemeClr val="tx1"/>
            </a:solidFill>
            <a:prstDash val="solid"/>
            <a:round/>
            <a:headEnd type="none" w="med" len="med"/>
            <a:tailEnd type="arrow"/>
          </a:ln>
          <a:effectLst/>
        </p:spPr>
      </p:cxnSp>
      <p:sp>
        <p:nvSpPr>
          <p:cNvPr id="25" name="Text Box 32"/>
          <p:cNvSpPr txBox="1">
            <a:spLocks noChangeArrowheads="1"/>
          </p:cNvSpPr>
          <p:nvPr/>
        </p:nvSpPr>
        <p:spPr bwMode="auto">
          <a:xfrm>
            <a:off x="246060" y="3475817"/>
            <a:ext cx="31829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800" b="1" dirty="0">
                <a:solidFill>
                  <a:srgbClr val="000000"/>
                </a:solidFill>
                <a:latin typeface="Courier New" pitchFamily="49" charset="0"/>
              </a:rPr>
              <a:t>L</a:t>
            </a:r>
            <a:r>
              <a:rPr lang="en-US" sz="2800" b="1" dirty="0" smtClean="0">
                <a:solidFill>
                  <a:srgbClr val="000000"/>
                </a:solidFill>
                <a:latin typeface="Courier New" pitchFamily="49" charset="0"/>
              </a:rPr>
              <a:t> = </a:t>
            </a:r>
            <a:r>
              <a:rPr lang="en-US" sz="2800" b="1" dirty="0" smtClean="0">
                <a:solidFill>
                  <a:srgbClr val="0000FF"/>
                </a:solidFill>
                <a:latin typeface="Courier New" pitchFamily="49" charset="0"/>
              </a:rPr>
              <a:t>[</a:t>
            </a:r>
            <a:r>
              <a:rPr lang="en-US" sz="2800" b="1" dirty="0" smtClean="0">
                <a:solidFill>
                  <a:srgbClr val="CC3300"/>
                </a:solidFill>
                <a:latin typeface="Courier New" pitchFamily="49" charset="0"/>
              </a:rPr>
              <a:t>1</a:t>
            </a:r>
            <a:r>
              <a:rPr lang="en-US" sz="2800" b="1" dirty="0" smtClean="0">
                <a:solidFill>
                  <a:srgbClr val="0000FF"/>
                </a:solidFill>
                <a:latin typeface="Courier New" pitchFamily="49" charset="0"/>
              </a:rPr>
              <a:t>,</a:t>
            </a:r>
            <a:r>
              <a:rPr lang="en-US" sz="2800" b="1" dirty="0" smtClean="0">
                <a:solidFill>
                  <a:srgbClr val="CC3300"/>
                </a:solidFill>
                <a:latin typeface="Courier New" pitchFamily="49" charset="0"/>
              </a:rPr>
              <a:t>4</a:t>
            </a:r>
            <a:r>
              <a:rPr lang="en-US" sz="2800" b="1" dirty="0" smtClean="0">
                <a:solidFill>
                  <a:srgbClr val="0000FF"/>
                </a:solidFill>
                <a:latin typeface="Courier New" pitchFamily="49" charset="0"/>
              </a:rPr>
              <a:t>,42]</a:t>
            </a:r>
            <a:endParaRPr lang="en-US" sz="2800" dirty="0">
              <a:solidFill>
                <a:srgbClr val="0000FF"/>
              </a:solidFill>
              <a:latin typeface="Times New Roman" pitchFamily="18" charset="0"/>
            </a:endParaRPr>
          </a:p>
        </p:txBody>
      </p:sp>
      <p:cxnSp>
        <p:nvCxnSpPr>
          <p:cNvPr id="26" name="Straight Arrow Connector 25"/>
          <p:cNvCxnSpPr/>
          <p:nvPr/>
        </p:nvCxnSpPr>
        <p:spPr bwMode="auto">
          <a:xfrm flipV="1">
            <a:off x="2819400" y="4207439"/>
            <a:ext cx="190438" cy="9527"/>
          </a:xfrm>
          <a:prstGeom prst="straightConnector1">
            <a:avLst/>
          </a:prstGeom>
          <a:solidFill>
            <a:schemeClr val="accent1"/>
          </a:solidFill>
          <a:ln w="3175" cap="flat" cmpd="sng" algn="ctr">
            <a:solidFill>
              <a:schemeClr val="tx1"/>
            </a:solidFill>
            <a:prstDash val="solid"/>
            <a:round/>
            <a:headEnd type="none" w="med" len="med"/>
            <a:tailEnd type="arrow"/>
          </a:ln>
          <a:effectLst/>
        </p:spPr>
      </p:cxnSp>
      <p:sp>
        <p:nvSpPr>
          <p:cNvPr id="49" name="Text Box 30"/>
          <p:cNvSpPr txBox="1">
            <a:spLocks noChangeArrowheads="1"/>
          </p:cNvSpPr>
          <p:nvPr/>
        </p:nvSpPr>
        <p:spPr bwMode="auto">
          <a:xfrm>
            <a:off x="228600" y="6061502"/>
            <a:ext cx="86868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100" b="1" dirty="0" err="1" smtClean="0">
                <a:solidFill>
                  <a:srgbClr val="000000"/>
                </a:solidFill>
                <a:latin typeface="Courier New" pitchFamily="49" charset="0"/>
              </a:rPr>
              <a:t>mymax</a:t>
            </a:r>
            <a:r>
              <a:rPr lang="en-US" sz="2100" b="1" dirty="0" smtClean="0">
                <a:solidFill>
                  <a:srgbClr val="000000"/>
                </a:solidFill>
                <a:latin typeface="Courier New" pitchFamily="49" charset="0"/>
              </a:rPr>
              <a:t>(</a:t>
            </a:r>
            <a:r>
              <a:rPr lang="en-US" sz="2100" b="1" dirty="0" smtClean="0">
                <a:solidFill>
                  <a:srgbClr val="0000FF"/>
                </a:solidFill>
                <a:latin typeface="Courier New" pitchFamily="49" charset="0"/>
              </a:rPr>
              <a:t>[</a:t>
            </a:r>
            <a:r>
              <a:rPr lang="en-US" sz="2100" b="1" dirty="0" smtClean="0">
                <a:solidFill>
                  <a:srgbClr val="CC3300"/>
                </a:solidFill>
                <a:latin typeface="Courier New" pitchFamily="49" charset="0"/>
              </a:rPr>
              <a:t>4</a:t>
            </a:r>
            <a:r>
              <a:rPr lang="en-US" sz="2100" b="1" dirty="0" smtClean="0">
                <a:solidFill>
                  <a:srgbClr val="0000FF"/>
                </a:solidFill>
                <a:latin typeface="Courier New" pitchFamily="49" charset="0"/>
              </a:rPr>
              <a:t>,</a:t>
            </a:r>
            <a:r>
              <a:rPr lang="en-US" sz="2100" b="1" dirty="0" smtClean="0">
                <a:solidFill>
                  <a:srgbClr val="CC3300"/>
                </a:solidFill>
                <a:latin typeface="Courier New" pitchFamily="49" charset="0"/>
              </a:rPr>
              <a:t>1</a:t>
            </a:r>
            <a:r>
              <a:rPr lang="en-US" sz="2100" b="1" dirty="0" smtClean="0">
                <a:solidFill>
                  <a:srgbClr val="0000FF"/>
                </a:solidFill>
                <a:latin typeface="Courier New" pitchFamily="49" charset="0"/>
              </a:rPr>
              <a:t>,3,42,7]</a:t>
            </a:r>
            <a:r>
              <a:rPr lang="en-US" sz="2100" b="1" dirty="0" smtClean="0">
                <a:solidFill>
                  <a:srgbClr val="000000"/>
                </a:solidFill>
                <a:latin typeface="Courier New" pitchFamily="49" charset="0"/>
              </a:rPr>
              <a:t>)  </a:t>
            </a:r>
            <a:r>
              <a:rPr lang="en-US" sz="2100" b="1" dirty="0" err="1" smtClean="0">
                <a:solidFill>
                  <a:srgbClr val="000000"/>
                </a:solidFill>
                <a:latin typeface="Courier New" pitchFamily="49" charset="0"/>
              </a:rPr>
              <a:t>mymax</a:t>
            </a:r>
            <a:r>
              <a:rPr lang="en-US" sz="2100" b="1" dirty="0" smtClean="0">
                <a:solidFill>
                  <a:srgbClr val="000000"/>
                </a:solidFill>
                <a:latin typeface="Courier New" pitchFamily="49" charset="0"/>
              </a:rPr>
              <a:t>(</a:t>
            </a:r>
            <a:r>
              <a:rPr lang="en-US" sz="2100" b="1" dirty="0">
                <a:solidFill>
                  <a:srgbClr val="0000FF"/>
                </a:solidFill>
                <a:latin typeface="Courier New" pitchFamily="49" charset="0"/>
              </a:rPr>
              <a:t> </a:t>
            </a:r>
            <a:r>
              <a:rPr lang="en-US" sz="2100" b="1" dirty="0" smtClean="0">
                <a:solidFill>
                  <a:srgbClr val="0000FF"/>
                </a:solidFill>
                <a:latin typeface="Courier New" pitchFamily="49" charset="0"/>
              </a:rPr>
              <a:t>         </a:t>
            </a:r>
            <a:r>
              <a:rPr lang="en-US" sz="2100" b="1" dirty="0" smtClean="0">
                <a:solidFill>
                  <a:srgbClr val="000000"/>
                </a:solidFill>
                <a:latin typeface="Courier New" pitchFamily="49" charset="0"/>
              </a:rPr>
              <a:t>)</a:t>
            </a:r>
            <a:endParaRPr lang="en-US" sz="2100" b="1" dirty="0">
              <a:solidFill>
                <a:srgbClr val="333399"/>
              </a:solidFill>
              <a:latin typeface="Courier New" pitchFamily="49" charset="0"/>
            </a:endParaRPr>
          </a:p>
        </p:txBody>
      </p:sp>
      <p:sp>
        <p:nvSpPr>
          <p:cNvPr id="50" name="Text Box 44"/>
          <p:cNvSpPr txBox="1">
            <a:spLocks noChangeArrowheads="1"/>
          </p:cNvSpPr>
          <p:nvPr/>
        </p:nvSpPr>
        <p:spPr bwMode="auto">
          <a:xfrm>
            <a:off x="1798193" y="5176485"/>
            <a:ext cx="147347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800" dirty="0" smtClean="0">
                <a:solidFill>
                  <a:srgbClr val="000000"/>
                </a:solidFill>
              </a:rPr>
              <a:t>first element is bigger than the second element!</a:t>
            </a:r>
            <a:endParaRPr lang="en-US" sz="800" dirty="0">
              <a:solidFill>
                <a:srgbClr val="000000"/>
              </a:solidFill>
            </a:endParaRPr>
          </a:p>
        </p:txBody>
      </p:sp>
      <p:cxnSp>
        <p:nvCxnSpPr>
          <p:cNvPr id="51" name="Straight Arrow Connector 50"/>
          <p:cNvCxnSpPr/>
          <p:nvPr/>
        </p:nvCxnSpPr>
        <p:spPr bwMode="auto">
          <a:xfrm flipH="1">
            <a:off x="1600200" y="5438839"/>
            <a:ext cx="237182" cy="169278"/>
          </a:xfrm>
          <a:prstGeom prst="straightConnector1">
            <a:avLst/>
          </a:prstGeom>
          <a:solidFill>
            <a:schemeClr val="accent1"/>
          </a:solidFill>
          <a:ln w="3175" cap="flat" cmpd="sng" algn="ctr">
            <a:solidFill>
              <a:schemeClr val="tx1"/>
            </a:solidFill>
            <a:prstDash val="solid"/>
            <a:round/>
            <a:headEnd type="none" w="med" len="med"/>
            <a:tailEnd type="arrow"/>
          </a:ln>
          <a:effectLst/>
        </p:spPr>
      </p:cxnSp>
      <p:sp>
        <p:nvSpPr>
          <p:cNvPr id="54" name="Text Box 32"/>
          <p:cNvSpPr txBox="1">
            <a:spLocks noChangeArrowheads="1"/>
          </p:cNvSpPr>
          <p:nvPr/>
        </p:nvSpPr>
        <p:spPr bwMode="auto">
          <a:xfrm>
            <a:off x="270008" y="5528102"/>
            <a:ext cx="62069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800" b="1" dirty="0">
                <a:solidFill>
                  <a:srgbClr val="000000"/>
                </a:solidFill>
                <a:latin typeface="Courier New" pitchFamily="49" charset="0"/>
              </a:rPr>
              <a:t>L</a:t>
            </a:r>
            <a:r>
              <a:rPr lang="en-US" sz="2800" b="1" dirty="0" smtClean="0">
                <a:solidFill>
                  <a:srgbClr val="000000"/>
                </a:solidFill>
                <a:latin typeface="Courier New" pitchFamily="49" charset="0"/>
              </a:rPr>
              <a:t> = </a:t>
            </a:r>
            <a:r>
              <a:rPr lang="en-US" sz="2800" b="1" dirty="0" smtClean="0">
                <a:solidFill>
                  <a:srgbClr val="0000FF"/>
                </a:solidFill>
                <a:latin typeface="Courier New" pitchFamily="49" charset="0"/>
              </a:rPr>
              <a:t>[</a:t>
            </a:r>
            <a:r>
              <a:rPr lang="en-US" sz="2800" b="1" dirty="0" smtClean="0">
                <a:solidFill>
                  <a:srgbClr val="CC3300"/>
                </a:solidFill>
                <a:latin typeface="Courier New" pitchFamily="49" charset="0"/>
              </a:rPr>
              <a:t>4</a:t>
            </a:r>
            <a:r>
              <a:rPr lang="en-US" sz="2800" b="1" dirty="0" smtClean="0">
                <a:solidFill>
                  <a:srgbClr val="0000FF"/>
                </a:solidFill>
                <a:latin typeface="Courier New" pitchFamily="49" charset="0"/>
              </a:rPr>
              <a:t>,</a:t>
            </a:r>
            <a:r>
              <a:rPr lang="en-US" sz="2800" b="1" dirty="0" smtClean="0">
                <a:solidFill>
                  <a:srgbClr val="CC3300"/>
                </a:solidFill>
                <a:latin typeface="Courier New" pitchFamily="49" charset="0"/>
              </a:rPr>
              <a:t>1</a:t>
            </a:r>
            <a:r>
              <a:rPr lang="en-US" sz="2800" b="1" dirty="0" smtClean="0">
                <a:solidFill>
                  <a:srgbClr val="0000FF"/>
                </a:solidFill>
                <a:latin typeface="Courier New" pitchFamily="49" charset="0"/>
              </a:rPr>
              <a:t>,3,42,7]</a:t>
            </a:r>
            <a:endParaRPr lang="en-US" sz="2000" dirty="0">
              <a:solidFill>
                <a:srgbClr val="0000FF"/>
              </a:solidFill>
            </a:endParaRPr>
          </a:p>
        </p:txBody>
      </p:sp>
      <p:cxnSp>
        <p:nvCxnSpPr>
          <p:cNvPr id="55" name="Straight Arrow Connector 54"/>
          <p:cNvCxnSpPr/>
          <p:nvPr/>
        </p:nvCxnSpPr>
        <p:spPr bwMode="auto">
          <a:xfrm flipV="1">
            <a:off x="3390962" y="6297992"/>
            <a:ext cx="190438" cy="9527"/>
          </a:xfrm>
          <a:prstGeom prst="straightConnector1">
            <a:avLst/>
          </a:prstGeom>
          <a:solidFill>
            <a:schemeClr val="accent1"/>
          </a:solidFill>
          <a:ln w="3175" cap="flat" cmpd="sng" algn="ctr">
            <a:solidFill>
              <a:schemeClr val="tx1"/>
            </a:solidFill>
            <a:prstDash val="solid"/>
            <a:round/>
            <a:headEnd type="none" w="med" len="med"/>
            <a:tailEnd type="arrow"/>
          </a:ln>
          <a:effectLst/>
        </p:spPr>
      </p:cxnSp>
      <p:sp>
        <p:nvSpPr>
          <p:cNvPr id="56" name="Rounded Rectangle 55"/>
          <p:cNvSpPr/>
          <p:nvPr/>
        </p:nvSpPr>
        <p:spPr bwMode="auto">
          <a:xfrm>
            <a:off x="4682404" y="6100354"/>
            <a:ext cx="1509390" cy="366174"/>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7" name="Rounded Rectangle 56"/>
          <p:cNvSpPr/>
          <p:nvPr/>
        </p:nvSpPr>
        <p:spPr bwMode="auto">
          <a:xfrm>
            <a:off x="4158486" y="4062549"/>
            <a:ext cx="936027" cy="337503"/>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100554039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199742" y="152400"/>
            <a:ext cx="3229258" cy="89611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4200" dirty="0">
                <a:solidFill>
                  <a:srgbClr val="000000"/>
                </a:solidFill>
                <a:latin typeface="Cambria" panose="02040503050406030204" pitchFamily="18" charset="0"/>
              </a:rPr>
              <a:t>Picture it!</a:t>
            </a:r>
          </a:p>
        </p:txBody>
      </p:sp>
      <p:sp>
        <p:nvSpPr>
          <p:cNvPr id="53" name="Text Box 3"/>
          <p:cNvSpPr txBox="1">
            <a:spLocks noChangeArrowheads="1"/>
          </p:cNvSpPr>
          <p:nvPr/>
        </p:nvSpPr>
        <p:spPr bwMode="auto">
          <a:xfrm>
            <a:off x="4724400" y="228600"/>
            <a:ext cx="350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800" b="1" dirty="0" err="1">
                <a:solidFill>
                  <a:srgbClr val="FEA30F"/>
                </a:solidFill>
                <a:latin typeface="Courier New" pitchFamily="49" charset="0"/>
              </a:rPr>
              <a:t>def</a:t>
            </a:r>
            <a:r>
              <a:rPr lang="en-US" sz="2800" b="1" dirty="0">
                <a:solidFill>
                  <a:srgbClr val="000000"/>
                </a:solidFill>
                <a:latin typeface="Courier New" pitchFamily="49" charset="0"/>
              </a:rPr>
              <a:t> </a:t>
            </a:r>
            <a:r>
              <a:rPr lang="en-US" sz="2800" b="1" dirty="0" err="1" smtClean="0">
                <a:solidFill>
                  <a:srgbClr val="000000"/>
                </a:solidFill>
                <a:latin typeface="Courier New" pitchFamily="49" charset="0"/>
              </a:rPr>
              <a:t>mymax</a:t>
            </a:r>
            <a:r>
              <a:rPr lang="en-US" sz="2800" b="1" dirty="0" smtClean="0">
                <a:solidFill>
                  <a:srgbClr val="000000"/>
                </a:solidFill>
                <a:latin typeface="Courier New" pitchFamily="49" charset="0"/>
              </a:rPr>
              <a:t>(L):</a:t>
            </a:r>
            <a:r>
              <a:rPr lang="en-US" sz="2800" dirty="0" smtClean="0">
                <a:solidFill>
                  <a:srgbClr val="000000"/>
                </a:solidFill>
                <a:latin typeface="Times New Roman" pitchFamily="18" charset="0"/>
              </a:rPr>
              <a:t> </a:t>
            </a:r>
            <a:endParaRPr lang="en-US" sz="2800" dirty="0">
              <a:solidFill>
                <a:srgbClr val="000000"/>
              </a:solidFill>
              <a:latin typeface="Times New Roman" pitchFamily="18" charset="0"/>
            </a:endParaRPr>
          </a:p>
        </p:txBody>
      </p:sp>
      <p:sp>
        <p:nvSpPr>
          <p:cNvPr id="71" name="Rectangle 27"/>
          <p:cNvSpPr>
            <a:spLocks noChangeArrowheads="1"/>
          </p:cNvSpPr>
          <p:nvPr/>
        </p:nvSpPr>
        <p:spPr bwMode="auto">
          <a:xfrm>
            <a:off x="5054600" y="685800"/>
            <a:ext cx="372890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400" b="1" dirty="0">
                <a:solidFill>
                  <a:srgbClr val="0B9520"/>
                </a:solidFill>
                <a:latin typeface="Courier New" pitchFamily="49" charset="0"/>
              </a:rPr>
              <a:t>""" returns </a:t>
            </a:r>
            <a:r>
              <a:rPr lang="en-US" sz="1400" b="1" dirty="0">
                <a:solidFill>
                  <a:srgbClr val="0B9520"/>
                </a:solidFill>
                <a:latin typeface="Courier New" pitchFamily="49" charset="0"/>
              </a:rPr>
              <a:t>the </a:t>
            </a:r>
            <a:r>
              <a:rPr lang="en-US" sz="1400" b="1" dirty="0" smtClean="0">
                <a:solidFill>
                  <a:srgbClr val="0B9520"/>
                </a:solidFill>
                <a:latin typeface="Courier New" pitchFamily="49" charset="0"/>
              </a:rPr>
              <a:t>max of a nonempty</a:t>
            </a:r>
          </a:p>
          <a:p>
            <a:pPr eaLnBrk="0" fontAlgn="base" hangingPunct="0">
              <a:spcBef>
                <a:spcPct val="0"/>
              </a:spcBef>
              <a:spcAft>
                <a:spcPct val="0"/>
              </a:spcAft>
            </a:pPr>
            <a:r>
              <a:rPr lang="en-US" sz="1400" b="1" dirty="0">
                <a:solidFill>
                  <a:srgbClr val="0B9520"/>
                </a:solidFill>
                <a:latin typeface="Courier New" pitchFamily="49" charset="0"/>
              </a:rPr>
              <a:t> </a:t>
            </a:r>
            <a:r>
              <a:rPr lang="en-US" sz="1400" b="1" dirty="0" smtClean="0">
                <a:solidFill>
                  <a:srgbClr val="0B9520"/>
                </a:solidFill>
                <a:latin typeface="Courier New" pitchFamily="49" charset="0"/>
              </a:rPr>
              <a:t>   list of elements, L</a:t>
            </a:r>
            <a:endParaRPr lang="en-US" sz="1400" b="1" dirty="0">
              <a:solidFill>
                <a:srgbClr val="0B9520"/>
              </a:solidFill>
              <a:latin typeface="Courier New" pitchFamily="49" charset="0"/>
            </a:endParaRPr>
          </a:p>
          <a:p>
            <a:pPr eaLnBrk="0" fontAlgn="base" hangingPunct="0">
              <a:spcBef>
                <a:spcPct val="0"/>
              </a:spcBef>
              <a:spcAft>
                <a:spcPct val="0"/>
              </a:spcAft>
            </a:pPr>
            <a:r>
              <a:rPr lang="en-US" sz="1400" b="1" dirty="0">
                <a:solidFill>
                  <a:srgbClr val="0B9520"/>
                </a:solidFill>
                <a:latin typeface="Courier New" pitchFamily="49" charset="0"/>
              </a:rPr>
              <a:t>"""</a:t>
            </a:r>
          </a:p>
        </p:txBody>
      </p:sp>
      <p:sp>
        <p:nvSpPr>
          <p:cNvPr id="33" name="Text Box 30"/>
          <p:cNvSpPr txBox="1">
            <a:spLocks noChangeArrowheads="1"/>
          </p:cNvSpPr>
          <p:nvPr/>
        </p:nvSpPr>
        <p:spPr bwMode="auto">
          <a:xfrm>
            <a:off x="187192" y="2209800"/>
            <a:ext cx="388639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100" b="1" dirty="0" err="1" smtClean="0">
                <a:solidFill>
                  <a:srgbClr val="000000"/>
                </a:solidFill>
                <a:latin typeface="Courier New" pitchFamily="49" charset="0"/>
              </a:rPr>
              <a:t>mymax</a:t>
            </a:r>
            <a:r>
              <a:rPr lang="en-US" sz="2100" b="1" dirty="0" smtClean="0">
                <a:solidFill>
                  <a:srgbClr val="000000"/>
                </a:solidFill>
                <a:latin typeface="Courier New" pitchFamily="49" charset="0"/>
              </a:rPr>
              <a:t>(</a:t>
            </a:r>
            <a:r>
              <a:rPr lang="en-US" sz="2100" b="1" dirty="0" smtClean="0">
                <a:solidFill>
                  <a:srgbClr val="0000FF"/>
                </a:solidFill>
                <a:latin typeface="Courier New" pitchFamily="49" charset="0"/>
              </a:rPr>
              <a:t>[42]</a:t>
            </a:r>
            <a:r>
              <a:rPr lang="en-US" sz="2100" b="1" dirty="0" smtClean="0">
                <a:solidFill>
                  <a:srgbClr val="000000"/>
                </a:solidFill>
                <a:latin typeface="Courier New" pitchFamily="49" charset="0"/>
              </a:rPr>
              <a:t>)   42</a:t>
            </a:r>
            <a:endParaRPr lang="en-US" sz="2100" b="1" dirty="0">
              <a:solidFill>
                <a:srgbClr val="333399"/>
              </a:solidFill>
              <a:latin typeface="Courier New" pitchFamily="49" charset="0"/>
            </a:endParaRPr>
          </a:p>
        </p:txBody>
      </p:sp>
      <p:sp>
        <p:nvSpPr>
          <p:cNvPr id="34" name="Text Box 44"/>
          <p:cNvSpPr txBox="1">
            <a:spLocks noChangeArrowheads="1"/>
          </p:cNvSpPr>
          <p:nvPr/>
        </p:nvSpPr>
        <p:spPr bwMode="auto">
          <a:xfrm>
            <a:off x="2168888" y="1324783"/>
            <a:ext cx="147347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800" dirty="0" smtClean="0">
                <a:solidFill>
                  <a:srgbClr val="000000"/>
                </a:solidFill>
              </a:rPr>
              <a:t>one-element list is the smallest list that HAS a max</a:t>
            </a:r>
            <a:endParaRPr lang="en-US" sz="800" dirty="0">
              <a:solidFill>
                <a:srgbClr val="000000"/>
              </a:solidFill>
            </a:endParaRPr>
          </a:p>
        </p:txBody>
      </p:sp>
      <p:cxnSp>
        <p:nvCxnSpPr>
          <p:cNvPr id="35" name="Straight Arrow Connector 34"/>
          <p:cNvCxnSpPr/>
          <p:nvPr/>
        </p:nvCxnSpPr>
        <p:spPr bwMode="auto">
          <a:xfrm flipH="1">
            <a:off x="1970895" y="1587137"/>
            <a:ext cx="237182" cy="169278"/>
          </a:xfrm>
          <a:prstGeom prst="straightConnector1">
            <a:avLst/>
          </a:prstGeom>
          <a:solidFill>
            <a:schemeClr val="accent1"/>
          </a:solidFill>
          <a:ln w="3175" cap="flat" cmpd="sng" algn="ctr">
            <a:solidFill>
              <a:schemeClr val="tx1"/>
            </a:solidFill>
            <a:prstDash val="solid"/>
            <a:round/>
            <a:headEnd type="none" w="med" len="med"/>
            <a:tailEnd type="arrow"/>
          </a:ln>
          <a:effectLst/>
        </p:spPr>
      </p:cxnSp>
      <p:sp>
        <p:nvSpPr>
          <p:cNvPr id="36" name="Text Box 32"/>
          <p:cNvSpPr txBox="1">
            <a:spLocks noChangeArrowheads="1"/>
          </p:cNvSpPr>
          <p:nvPr/>
        </p:nvSpPr>
        <p:spPr bwMode="auto">
          <a:xfrm>
            <a:off x="228600" y="1676400"/>
            <a:ext cx="20707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800" b="1" dirty="0">
                <a:solidFill>
                  <a:srgbClr val="000000"/>
                </a:solidFill>
                <a:latin typeface="Courier New" pitchFamily="49" charset="0"/>
              </a:rPr>
              <a:t>L</a:t>
            </a:r>
            <a:r>
              <a:rPr lang="en-US" sz="2800" b="1" dirty="0" smtClean="0">
                <a:solidFill>
                  <a:srgbClr val="000000"/>
                </a:solidFill>
                <a:latin typeface="Courier New" pitchFamily="49" charset="0"/>
              </a:rPr>
              <a:t> = </a:t>
            </a:r>
            <a:r>
              <a:rPr lang="en-US" sz="2800" b="1" dirty="0" smtClean="0">
                <a:solidFill>
                  <a:srgbClr val="0000FF"/>
                </a:solidFill>
                <a:latin typeface="Courier New" pitchFamily="49" charset="0"/>
              </a:rPr>
              <a:t>[42]</a:t>
            </a:r>
            <a:endParaRPr lang="en-US" sz="2800" dirty="0">
              <a:solidFill>
                <a:srgbClr val="0000FF"/>
              </a:solidFill>
              <a:latin typeface="Times New Roman" pitchFamily="18" charset="0"/>
            </a:endParaRPr>
          </a:p>
        </p:txBody>
      </p:sp>
      <p:cxnSp>
        <p:nvCxnSpPr>
          <p:cNvPr id="45" name="Straight Arrow Connector 44"/>
          <p:cNvCxnSpPr/>
          <p:nvPr/>
        </p:nvCxnSpPr>
        <p:spPr bwMode="auto">
          <a:xfrm flipV="1">
            <a:off x="2171762" y="2408022"/>
            <a:ext cx="190438" cy="9527"/>
          </a:xfrm>
          <a:prstGeom prst="straightConnector1">
            <a:avLst/>
          </a:prstGeom>
          <a:solidFill>
            <a:schemeClr val="accent1"/>
          </a:solidFill>
          <a:ln w="3175" cap="flat" cmpd="sng" algn="ctr">
            <a:solidFill>
              <a:schemeClr val="tx1"/>
            </a:solidFill>
            <a:prstDash val="solid"/>
            <a:round/>
            <a:headEnd type="none" w="med" len="med"/>
            <a:tailEnd type="arrow"/>
          </a:ln>
          <a:effectLst/>
        </p:spPr>
      </p:cxnSp>
      <p:sp>
        <p:nvSpPr>
          <p:cNvPr id="22" name="Text Box 30"/>
          <p:cNvSpPr txBox="1">
            <a:spLocks noChangeArrowheads="1"/>
          </p:cNvSpPr>
          <p:nvPr/>
        </p:nvSpPr>
        <p:spPr bwMode="auto">
          <a:xfrm>
            <a:off x="204652" y="4009217"/>
            <a:ext cx="543414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100" b="1" dirty="0" err="1" smtClean="0">
                <a:solidFill>
                  <a:srgbClr val="000000"/>
                </a:solidFill>
                <a:latin typeface="Courier New" pitchFamily="49" charset="0"/>
              </a:rPr>
              <a:t>mymax</a:t>
            </a:r>
            <a:r>
              <a:rPr lang="en-US" sz="2100" b="1" dirty="0" smtClean="0">
                <a:solidFill>
                  <a:srgbClr val="000000"/>
                </a:solidFill>
                <a:latin typeface="Courier New" pitchFamily="49" charset="0"/>
              </a:rPr>
              <a:t>(</a:t>
            </a:r>
            <a:r>
              <a:rPr lang="en-US" sz="2100" b="1" dirty="0" smtClean="0">
                <a:solidFill>
                  <a:srgbClr val="0000FF"/>
                </a:solidFill>
                <a:latin typeface="Courier New" pitchFamily="49" charset="0"/>
              </a:rPr>
              <a:t>[</a:t>
            </a:r>
            <a:r>
              <a:rPr lang="en-US" sz="2100" b="1" dirty="0" smtClean="0">
                <a:solidFill>
                  <a:srgbClr val="CC3300"/>
                </a:solidFill>
                <a:latin typeface="Courier New" pitchFamily="49" charset="0"/>
              </a:rPr>
              <a:t>1</a:t>
            </a:r>
            <a:r>
              <a:rPr lang="en-US" sz="2100" b="1" dirty="0" smtClean="0">
                <a:solidFill>
                  <a:srgbClr val="0000FF"/>
                </a:solidFill>
                <a:latin typeface="Courier New" pitchFamily="49" charset="0"/>
              </a:rPr>
              <a:t>,</a:t>
            </a:r>
            <a:r>
              <a:rPr lang="en-US" sz="2100" b="1" dirty="0" smtClean="0">
                <a:solidFill>
                  <a:srgbClr val="CC3300"/>
                </a:solidFill>
                <a:latin typeface="Courier New" pitchFamily="49" charset="0"/>
              </a:rPr>
              <a:t>4</a:t>
            </a:r>
            <a:r>
              <a:rPr lang="en-US" sz="2100" b="1" dirty="0" smtClean="0">
                <a:solidFill>
                  <a:srgbClr val="0000FF"/>
                </a:solidFill>
                <a:latin typeface="Courier New" pitchFamily="49" charset="0"/>
              </a:rPr>
              <a:t>,42]</a:t>
            </a:r>
            <a:r>
              <a:rPr lang="en-US" sz="2100" b="1" dirty="0" smtClean="0">
                <a:solidFill>
                  <a:srgbClr val="000000"/>
                </a:solidFill>
                <a:latin typeface="Courier New" pitchFamily="49" charset="0"/>
              </a:rPr>
              <a:t>)   </a:t>
            </a:r>
            <a:r>
              <a:rPr lang="en-US" sz="2100" b="1" dirty="0" err="1" smtClean="0">
                <a:solidFill>
                  <a:srgbClr val="000000"/>
                </a:solidFill>
                <a:latin typeface="Courier New" pitchFamily="49" charset="0"/>
              </a:rPr>
              <a:t>mymax</a:t>
            </a:r>
            <a:r>
              <a:rPr lang="en-US" sz="2100" b="1" dirty="0" smtClean="0">
                <a:solidFill>
                  <a:srgbClr val="000000"/>
                </a:solidFill>
                <a:latin typeface="Courier New" pitchFamily="49" charset="0"/>
              </a:rPr>
              <a:t>(</a:t>
            </a:r>
            <a:r>
              <a:rPr lang="en-US" sz="2100" b="1" dirty="0" smtClean="0">
                <a:solidFill>
                  <a:srgbClr val="0000FF"/>
                </a:solidFill>
                <a:latin typeface="Courier New" pitchFamily="49" charset="0"/>
              </a:rPr>
              <a:t>[</a:t>
            </a:r>
            <a:r>
              <a:rPr lang="en-US" sz="2100" b="1" dirty="0" smtClean="0">
                <a:solidFill>
                  <a:srgbClr val="CC3300"/>
                </a:solidFill>
                <a:latin typeface="Courier New" pitchFamily="49" charset="0"/>
              </a:rPr>
              <a:t>4</a:t>
            </a:r>
            <a:r>
              <a:rPr lang="en-US" sz="2100" b="1" dirty="0" smtClean="0">
                <a:solidFill>
                  <a:srgbClr val="0000FF"/>
                </a:solidFill>
                <a:latin typeface="Courier New" pitchFamily="49" charset="0"/>
              </a:rPr>
              <a:t>,42</a:t>
            </a:r>
            <a:r>
              <a:rPr lang="en-US" sz="2100" b="1" dirty="0">
                <a:solidFill>
                  <a:srgbClr val="0000FF"/>
                </a:solidFill>
                <a:latin typeface="Courier New" pitchFamily="49" charset="0"/>
              </a:rPr>
              <a:t>]</a:t>
            </a:r>
            <a:r>
              <a:rPr lang="en-US" sz="2100" b="1" dirty="0" smtClean="0">
                <a:solidFill>
                  <a:srgbClr val="000000"/>
                </a:solidFill>
                <a:latin typeface="Courier New" pitchFamily="49" charset="0"/>
              </a:rPr>
              <a:t>)</a:t>
            </a:r>
            <a:endParaRPr lang="en-US" sz="2100" b="1" dirty="0">
              <a:solidFill>
                <a:srgbClr val="333399"/>
              </a:solidFill>
              <a:latin typeface="Courier New" pitchFamily="49" charset="0"/>
            </a:endParaRPr>
          </a:p>
        </p:txBody>
      </p:sp>
      <p:sp>
        <p:nvSpPr>
          <p:cNvPr id="23" name="Text Box 44"/>
          <p:cNvSpPr txBox="1">
            <a:spLocks noChangeArrowheads="1"/>
          </p:cNvSpPr>
          <p:nvPr/>
        </p:nvSpPr>
        <p:spPr bwMode="auto">
          <a:xfrm>
            <a:off x="2186348" y="3124200"/>
            <a:ext cx="147347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800" dirty="0" smtClean="0">
                <a:solidFill>
                  <a:srgbClr val="000000"/>
                </a:solidFill>
              </a:rPr>
              <a:t>first element is less than the second element!</a:t>
            </a:r>
            <a:endParaRPr lang="en-US" sz="800" dirty="0">
              <a:solidFill>
                <a:srgbClr val="000000"/>
              </a:solidFill>
            </a:endParaRPr>
          </a:p>
        </p:txBody>
      </p:sp>
      <p:cxnSp>
        <p:nvCxnSpPr>
          <p:cNvPr id="24" name="Straight Arrow Connector 23"/>
          <p:cNvCxnSpPr/>
          <p:nvPr/>
        </p:nvCxnSpPr>
        <p:spPr bwMode="auto">
          <a:xfrm flipH="1">
            <a:off x="1988355" y="3386554"/>
            <a:ext cx="237182" cy="169278"/>
          </a:xfrm>
          <a:prstGeom prst="straightConnector1">
            <a:avLst/>
          </a:prstGeom>
          <a:solidFill>
            <a:schemeClr val="accent1"/>
          </a:solidFill>
          <a:ln w="3175" cap="flat" cmpd="sng" algn="ctr">
            <a:solidFill>
              <a:schemeClr val="tx1"/>
            </a:solidFill>
            <a:prstDash val="solid"/>
            <a:round/>
            <a:headEnd type="none" w="med" len="med"/>
            <a:tailEnd type="arrow"/>
          </a:ln>
          <a:effectLst/>
        </p:spPr>
      </p:cxnSp>
      <p:sp>
        <p:nvSpPr>
          <p:cNvPr id="25" name="Text Box 32"/>
          <p:cNvSpPr txBox="1">
            <a:spLocks noChangeArrowheads="1"/>
          </p:cNvSpPr>
          <p:nvPr/>
        </p:nvSpPr>
        <p:spPr bwMode="auto">
          <a:xfrm>
            <a:off x="246060" y="3475817"/>
            <a:ext cx="31829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800" b="1" dirty="0">
                <a:solidFill>
                  <a:srgbClr val="000000"/>
                </a:solidFill>
                <a:latin typeface="Courier New" pitchFamily="49" charset="0"/>
              </a:rPr>
              <a:t>L</a:t>
            </a:r>
            <a:r>
              <a:rPr lang="en-US" sz="2800" b="1" dirty="0" smtClean="0">
                <a:solidFill>
                  <a:srgbClr val="000000"/>
                </a:solidFill>
                <a:latin typeface="Courier New" pitchFamily="49" charset="0"/>
              </a:rPr>
              <a:t> = </a:t>
            </a:r>
            <a:r>
              <a:rPr lang="en-US" sz="2800" b="1" dirty="0" smtClean="0">
                <a:solidFill>
                  <a:srgbClr val="0000FF"/>
                </a:solidFill>
                <a:latin typeface="Courier New" pitchFamily="49" charset="0"/>
              </a:rPr>
              <a:t>[</a:t>
            </a:r>
            <a:r>
              <a:rPr lang="en-US" sz="2800" b="1" dirty="0" smtClean="0">
                <a:solidFill>
                  <a:srgbClr val="CC3300"/>
                </a:solidFill>
                <a:latin typeface="Courier New" pitchFamily="49" charset="0"/>
              </a:rPr>
              <a:t>1</a:t>
            </a:r>
            <a:r>
              <a:rPr lang="en-US" sz="2800" b="1" dirty="0" smtClean="0">
                <a:solidFill>
                  <a:srgbClr val="0000FF"/>
                </a:solidFill>
                <a:latin typeface="Courier New" pitchFamily="49" charset="0"/>
              </a:rPr>
              <a:t>,</a:t>
            </a:r>
            <a:r>
              <a:rPr lang="en-US" sz="2800" b="1" dirty="0" smtClean="0">
                <a:solidFill>
                  <a:srgbClr val="CC3300"/>
                </a:solidFill>
                <a:latin typeface="Courier New" pitchFamily="49" charset="0"/>
              </a:rPr>
              <a:t>4</a:t>
            </a:r>
            <a:r>
              <a:rPr lang="en-US" sz="2800" b="1" dirty="0" smtClean="0">
                <a:solidFill>
                  <a:srgbClr val="0000FF"/>
                </a:solidFill>
                <a:latin typeface="Courier New" pitchFamily="49" charset="0"/>
              </a:rPr>
              <a:t>,42]</a:t>
            </a:r>
            <a:endParaRPr lang="en-US" sz="2800" dirty="0">
              <a:solidFill>
                <a:srgbClr val="0000FF"/>
              </a:solidFill>
              <a:latin typeface="Times New Roman" pitchFamily="18" charset="0"/>
            </a:endParaRPr>
          </a:p>
        </p:txBody>
      </p:sp>
      <p:cxnSp>
        <p:nvCxnSpPr>
          <p:cNvPr id="26" name="Straight Arrow Connector 25"/>
          <p:cNvCxnSpPr/>
          <p:nvPr/>
        </p:nvCxnSpPr>
        <p:spPr bwMode="auto">
          <a:xfrm flipV="1">
            <a:off x="2819400" y="4207439"/>
            <a:ext cx="190438" cy="9527"/>
          </a:xfrm>
          <a:prstGeom prst="straightConnector1">
            <a:avLst/>
          </a:prstGeom>
          <a:solidFill>
            <a:schemeClr val="accent1"/>
          </a:solidFill>
          <a:ln w="3175" cap="flat" cmpd="sng" algn="ctr">
            <a:solidFill>
              <a:schemeClr val="tx1"/>
            </a:solidFill>
            <a:prstDash val="solid"/>
            <a:round/>
            <a:headEnd type="none" w="med" len="med"/>
            <a:tailEnd type="arrow"/>
          </a:ln>
          <a:effectLst/>
        </p:spPr>
      </p:cxnSp>
      <p:sp>
        <p:nvSpPr>
          <p:cNvPr id="32" name="Text Box 30"/>
          <p:cNvSpPr txBox="1">
            <a:spLocks noChangeArrowheads="1"/>
          </p:cNvSpPr>
          <p:nvPr/>
        </p:nvSpPr>
        <p:spPr bwMode="auto">
          <a:xfrm>
            <a:off x="228600" y="6061502"/>
            <a:ext cx="86868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100" b="1" dirty="0" err="1" smtClean="0">
                <a:solidFill>
                  <a:srgbClr val="000000"/>
                </a:solidFill>
                <a:latin typeface="Courier New" pitchFamily="49" charset="0"/>
              </a:rPr>
              <a:t>mymax</a:t>
            </a:r>
            <a:r>
              <a:rPr lang="en-US" sz="2100" b="1" dirty="0" smtClean="0">
                <a:solidFill>
                  <a:srgbClr val="000000"/>
                </a:solidFill>
                <a:latin typeface="Courier New" pitchFamily="49" charset="0"/>
              </a:rPr>
              <a:t>(</a:t>
            </a:r>
            <a:r>
              <a:rPr lang="en-US" sz="2100" b="1" dirty="0" smtClean="0">
                <a:solidFill>
                  <a:srgbClr val="0000FF"/>
                </a:solidFill>
                <a:latin typeface="Courier New" pitchFamily="49" charset="0"/>
              </a:rPr>
              <a:t>[</a:t>
            </a:r>
            <a:r>
              <a:rPr lang="en-US" sz="2100" b="1" dirty="0" smtClean="0">
                <a:solidFill>
                  <a:srgbClr val="CC3300"/>
                </a:solidFill>
                <a:latin typeface="Courier New" pitchFamily="49" charset="0"/>
              </a:rPr>
              <a:t>4</a:t>
            </a:r>
            <a:r>
              <a:rPr lang="en-US" sz="2100" b="1" dirty="0" smtClean="0">
                <a:solidFill>
                  <a:srgbClr val="0000FF"/>
                </a:solidFill>
                <a:latin typeface="Courier New" pitchFamily="49" charset="0"/>
              </a:rPr>
              <a:t>,</a:t>
            </a:r>
            <a:r>
              <a:rPr lang="en-US" sz="2100" b="1" dirty="0" smtClean="0">
                <a:solidFill>
                  <a:srgbClr val="CC3300"/>
                </a:solidFill>
                <a:latin typeface="Courier New" pitchFamily="49" charset="0"/>
              </a:rPr>
              <a:t>1</a:t>
            </a:r>
            <a:r>
              <a:rPr lang="en-US" sz="2100" b="1" dirty="0" smtClean="0">
                <a:solidFill>
                  <a:srgbClr val="0000FF"/>
                </a:solidFill>
                <a:latin typeface="Courier New" pitchFamily="49" charset="0"/>
              </a:rPr>
              <a:t>,3,42,7]</a:t>
            </a:r>
            <a:r>
              <a:rPr lang="en-US" sz="2100" b="1" dirty="0" smtClean="0">
                <a:solidFill>
                  <a:srgbClr val="000000"/>
                </a:solidFill>
                <a:latin typeface="Courier New" pitchFamily="49" charset="0"/>
              </a:rPr>
              <a:t>)  </a:t>
            </a:r>
            <a:r>
              <a:rPr lang="en-US" sz="2100" b="1" dirty="0" err="1" smtClean="0">
                <a:solidFill>
                  <a:srgbClr val="000000"/>
                </a:solidFill>
                <a:latin typeface="Courier New" pitchFamily="49" charset="0"/>
              </a:rPr>
              <a:t>mymax</a:t>
            </a:r>
            <a:r>
              <a:rPr lang="en-US" sz="2100" b="1" dirty="0">
                <a:solidFill>
                  <a:srgbClr val="000000"/>
                </a:solidFill>
                <a:latin typeface="Courier New" pitchFamily="49" charset="0"/>
              </a:rPr>
              <a:t>(</a:t>
            </a:r>
            <a:r>
              <a:rPr lang="en-US" sz="2100" b="1" dirty="0">
                <a:solidFill>
                  <a:srgbClr val="0000FF"/>
                </a:solidFill>
                <a:latin typeface="Courier New" pitchFamily="49" charset="0"/>
              </a:rPr>
              <a:t>[</a:t>
            </a:r>
            <a:r>
              <a:rPr lang="en-US" sz="2100" b="1" dirty="0" smtClean="0">
                <a:solidFill>
                  <a:srgbClr val="CC3300"/>
                </a:solidFill>
                <a:latin typeface="Courier New" pitchFamily="49" charset="0"/>
              </a:rPr>
              <a:t>4</a:t>
            </a:r>
            <a:r>
              <a:rPr lang="en-US" sz="2100" b="1" dirty="0" smtClean="0">
                <a:solidFill>
                  <a:srgbClr val="0000FF"/>
                </a:solidFill>
                <a:latin typeface="Courier New" pitchFamily="49" charset="0"/>
              </a:rPr>
              <a:t>,3,42,7]</a:t>
            </a:r>
            <a:r>
              <a:rPr lang="en-US" sz="2100" b="1" dirty="0" smtClean="0">
                <a:solidFill>
                  <a:srgbClr val="000000"/>
                </a:solidFill>
                <a:latin typeface="Courier New" pitchFamily="49" charset="0"/>
              </a:rPr>
              <a:t>)</a:t>
            </a:r>
            <a:endParaRPr lang="en-US" sz="2100" b="1" dirty="0">
              <a:solidFill>
                <a:srgbClr val="333399"/>
              </a:solidFill>
              <a:latin typeface="Courier New" pitchFamily="49" charset="0"/>
            </a:endParaRPr>
          </a:p>
        </p:txBody>
      </p:sp>
      <p:sp>
        <p:nvSpPr>
          <p:cNvPr id="38" name="Text Box 44"/>
          <p:cNvSpPr txBox="1">
            <a:spLocks noChangeArrowheads="1"/>
          </p:cNvSpPr>
          <p:nvPr/>
        </p:nvSpPr>
        <p:spPr bwMode="auto">
          <a:xfrm>
            <a:off x="1798193" y="5176485"/>
            <a:ext cx="147347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800" dirty="0" smtClean="0">
                <a:solidFill>
                  <a:srgbClr val="000000"/>
                </a:solidFill>
              </a:rPr>
              <a:t>first element is bigger than the second element!</a:t>
            </a:r>
            <a:endParaRPr lang="en-US" sz="800" dirty="0">
              <a:solidFill>
                <a:srgbClr val="000000"/>
              </a:solidFill>
            </a:endParaRPr>
          </a:p>
        </p:txBody>
      </p:sp>
      <p:cxnSp>
        <p:nvCxnSpPr>
          <p:cNvPr id="46" name="Straight Arrow Connector 45"/>
          <p:cNvCxnSpPr/>
          <p:nvPr/>
        </p:nvCxnSpPr>
        <p:spPr bwMode="auto">
          <a:xfrm flipH="1">
            <a:off x="1600200" y="5438839"/>
            <a:ext cx="237182" cy="169278"/>
          </a:xfrm>
          <a:prstGeom prst="straightConnector1">
            <a:avLst/>
          </a:prstGeom>
          <a:solidFill>
            <a:schemeClr val="accent1"/>
          </a:solidFill>
          <a:ln w="3175" cap="flat" cmpd="sng" algn="ctr">
            <a:solidFill>
              <a:schemeClr val="tx1"/>
            </a:solidFill>
            <a:prstDash val="solid"/>
            <a:round/>
            <a:headEnd type="none" w="med" len="med"/>
            <a:tailEnd type="arrow"/>
          </a:ln>
          <a:effectLst/>
        </p:spPr>
      </p:cxnSp>
      <p:sp>
        <p:nvSpPr>
          <p:cNvPr id="47" name="Text Box 32"/>
          <p:cNvSpPr txBox="1">
            <a:spLocks noChangeArrowheads="1"/>
          </p:cNvSpPr>
          <p:nvPr/>
        </p:nvSpPr>
        <p:spPr bwMode="auto">
          <a:xfrm>
            <a:off x="270008" y="5528102"/>
            <a:ext cx="62069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800" b="1" dirty="0">
                <a:solidFill>
                  <a:srgbClr val="000000"/>
                </a:solidFill>
                <a:latin typeface="Courier New" pitchFamily="49" charset="0"/>
              </a:rPr>
              <a:t>L</a:t>
            </a:r>
            <a:r>
              <a:rPr lang="en-US" sz="2800" b="1" dirty="0" smtClean="0">
                <a:solidFill>
                  <a:srgbClr val="000000"/>
                </a:solidFill>
                <a:latin typeface="Courier New" pitchFamily="49" charset="0"/>
              </a:rPr>
              <a:t> = </a:t>
            </a:r>
            <a:r>
              <a:rPr lang="en-US" sz="2800" b="1" dirty="0" smtClean="0">
                <a:solidFill>
                  <a:srgbClr val="0000FF"/>
                </a:solidFill>
                <a:latin typeface="Courier New" pitchFamily="49" charset="0"/>
              </a:rPr>
              <a:t>[</a:t>
            </a:r>
            <a:r>
              <a:rPr lang="en-US" sz="2800" b="1" dirty="0" smtClean="0">
                <a:solidFill>
                  <a:srgbClr val="CC3300"/>
                </a:solidFill>
                <a:latin typeface="Courier New" pitchFamily="49" charset="0"/>
              </a:rPr>
              <a:t>4</a:t>
            </a:r>
            <a:r>
              <a:rPr lang="en-US" sz="2800" b="1" dirty="0" smtClean="0">
                <a:solidFill>
                  <a:srgbClr val="0000FF"/>
                </a:solidFill>
                <a:latin typeface="Courier New" pitchFamily="49" charset="0"/>
              </a:rPr>
              <a:t>,</a:t>
            </a:r>
            <a:r>
              <a:rPr lang="en-US" sz="2800" b="1" dirty="0" smtClean="0">
                <a:solidFill>
                  <a:srgbClr val="CC3300"/>
                </a:solidFill>
                <a:latin typeface="Courier New" pitchFamily="49" charset="0"/>
              </a:rPr>
              <a:t>1</a:t>
            </a:r>
            <a:r>
              <a:rPr lang="en-US" sz="2800" b="1" dirty="0" smtClean="0">
                <a:solidFill>
                  <a:srgbClr val="0000FF"/>
                </a:solidFill>
                <a:latin typeface="Courier New" pitchFamily="49" charset="0"/>
              </a:rPr>
              <a:t>,3,42,7]</a:t>
            </a:r>
            <a:endParaRPr lang="en-US" sz="2000" dirty="0">
              <a:solidFill>
                <a:srgbClr val="0000FF"/>
              </a:solidFill>
            </a:endParaRPr>
          </a:p>
        </p:txBody>
      </p:sp>
      <p:sp>
        <p:nvSpPr>
          <p:cNvPr id="21" name="Text Box 44"/>
          <p:cNvSpPr txBox="1">
            <a:spLocks noChangeArrowheads="1"/>
          </p:cNvSpPr>
          <p:nvPr/>
        </p:nvSpPr>
        <p:spPr bwMode="auto">
          <a:xfrm>
            <a:off x="6245227" y="1206137"/>
            <a:ext cx="1295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800" dirty="0">
                <a:solidFill>
                  <a:srgbClr val="000000"/>
                </a:solidFill>
              </a:rPr>
              <a:t>Base case test</a:t>
            </a:r>
          </a:p>
        </p:txBody>
      </p:sp>
      <p:sp>
        <p:nvSpPr>
          <p:cNvPr id="27" name="Rectangle 25"/>
          <p:cNvSpPr>
            <a:spLocks noChangeArrowheads="1"/>
          </p:cNvSpPr>
          <p:nvPr/>
        </p:nvSpPr>
        <p:spPr bwMode="auto">
          <a:xfrm>
            <a:off x="5054600" y="1350461"/>
            <a:ext cx="29498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b="1" dirty="0" smtClean="0">
                <a:solidFill>
                  <a:srgbClr val="FF9900"/>
                </a:solidFill>
                <a:latin typeface="Courier New" pitchFamily="49" charset="0"/>
              </a:rPr>
              <a:t>if</a:t>
            </a:r>
            <a:r>
              <a:rPr lang="en-US" sz="2400" b="1" dirty="0" smtClean="0">
                <a:solidFill>
                  <a:srgbClr val="000000"/>
                </a:solidFill>
                <a:latin typeface="Courier New" pitchFamily="49" charset="0"/>
              </a:rPr>
              <a:t> </a:t>
            </a:r>
            <a:r>
              <a:rPr lang="en-US" sz="2400" b="1" dirty="0" err="1" smtClean="0">
                <a:solidFill>
                  <a:srgbClr val="000000"/>
                </a:solidFill>
                <a:latin typeface="Courier New" pitchFamily="49" charset="0"/>
              </a:rPr>
              <a:t>len</a:t>
            </a:r>
            <a:r>
              <a:rPr lang="en-US" sz="2400" b="1" dirty="0" smtClean="0">
                <a:solidFill>
                  <a:srgbClr val="000000"/>
                </a:solidFill>
                <a:latin typeface="Courier New" pitchFamily="49" charset="0"/>
              </a:rPr>
              <a:t>(L) </a:t>
            </a:r>
            <a:r>
              <a:rPr lang="en-US" sz="2400" b="1" dirty="0">
                <a:solidFill>
                  <a:srgbClr val="000000"/>
                </a:solidFill>
                <a:latin typeface="Courier New" pitchFamily="49" charset="0"/>
              </a:rPr>
              <a:t>== </a:t>
            </a:r>
            <a:r>
              <a:rPr lang="en-US" sz="2400" b="1" dirty="0" smtClean="0">
                <a:solidFill>
                  <a:srgbClr val="000000"/>
                </a:solidFill>
                <a:latin typeface="Courier New" pitchFamily="49" charset="0"/>
              </a:rPr>
              <a:t>1:</a:t>
            </a:r>
            <a:endParaRPr lang="en-US" sz="2400" dirty="0">
              <a:solidFill>
                <a:srgbClr val="000000"/>
              </a:solidFill>
            </a:endParaRPr>
          </a:p>
        </p:txBody>
      </p:sp>
      <p:sp>
        <p:nvSpPr>
          <p:cNvPr id="28" name="Rectangle 46"/>
          <p:cNvSpPr>
            <a:spLocks noChangeArrowheads="1"/>
          </p:cNvSpPr>
          <p:nvPr/>
        </p:nvSpPr>
        <p:spPr bwMode="auto">
          <a:xfrm>
            <a:off x="5547360" y="2002249"/>
            <a:ext cx="1011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b="1" dirty="0">
                <a:solidFill>
                  <a:srgbClr val="7030A0"/>
                </a:solidFill>
                <a:latin typeface="Courier New" pitchFamily="49" charset="0"/>
              </a:rPr>
              <a:t>return</a:t>
            </a:r>
            <a:endParaRPr lang="en-US" sz="2800" b="1" dirty="0">
              <a:solidFill>
                <a:srgbClr val="7030A0"/>
              </a:solidFill>
              <a:latin typeface="Courier New" pitchFamily="49" charset="0"/>
            </a:endParaRPr>
          </a:p>
        </p:txBody>
      </p:sp>
      <p:sp>
        <p:nvSpPr>
          <p:cNvPr id="29" name="Line 40"/>
          <p:cNvSpPr>
            <a:spLocks noChangeShapeType="1"/>
          </p:cNvSpPr>
          <p:nvPr/>
        </p:nvSpPr>
        <p:spPr bwMode="auto">
          <a:xfrm>
            <a:off x="6614160" y="2295937"/>
            <a:ext cx="24536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0" name="Rectangle 47"/>
          <p:cNvSpPr>
            <a:spLocks noChangeArrowheads="1"/>
          </p:cNvSpPr>
          <p:nvPr/>
        </p:nvSpPr>
        <p:spPr bwMode="auto">
          <a:xfrm>
            <a:off x="5054600" y="4656328"/>
            <a:ext cx="11063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b="1" dirty="0">
                <a:solidFill>
                  <a:srgbClr val="FEA30F"/>
                </a:solidFill>
                <a:latin typeface="Courier New" pitchFamily="49" charset="0"/>
              </a:rPr>
              <a:t>else</a:t>
            </a:r>
            <a:r>
              <a:rPr lang="en-US" sz="2400" b="1" dirty="0">
                <a:solidFill>
                  <a:srgbClr val="000000"/>
                </a:solidFill>
                <a:latin typeface="Courier New" pitchFamily="49" charset="0"/>
              </a:rPr>
              <a:t>:</a:t>
            </a:r>
            <a:endParaRPr lang="en-US" sz="2400" b="1" dirty="0">
              <a:solidFill>
                <a:srgbClr val="FEA30F"/>
              </a:solidFill>
              <a:latin typeface="Courier New" pitchFamily="49" charset="0"/>
            </a:endParaRPr>
          </a:p>
        </p:txBody>
      </p:sp>
      <p:sp>
        <p:nvSpPr>
          <p:cNvPr id="31" name="Rectangle 46"/>
          <p:cNvSpPr>
            <a:spLocks noChangeArrowheads="1"/>
          </p:cNvSpPr>
          <p:nvPr/>
        </p:nvSpPr>
        <p:spPr bwMode="auto">
          <a:xfrm>
            <a:off x="5547360" y="5110353"/>
            <a:ext cx="1011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b="1">
                <a:solidFill>
                  <a:srgbClr val="7030A0"/>
                </a:solidFill>
                <a:latin typeface="Courier New" pitchFamily="49" charset="0"/>
              </a:rPr>
              <a:t>return</a:t>
            </a:r>
            <a:endParaRPr lang="en-US" sz="2800" b="1">
              <a:solidFill>
                <a:srgbClr val="7030A0"/>
              </a:solidFill>
              <a:latin typeface="Courier New" pitchFamily="49" charset="0"/>
            </a:endParaRPr>
          </a:p>
        </p:txBody>
      </p:sp>
      <p:sp>
        <p:nvSpPr>
          <p:cNvPr id="37" name="Line 40"/>
          <p:cNvSpPr>
            <a:spLocks noChangeShapeType="1"/>
          </p:cNvSpPr>
          <p:nvPr/>
        </p:nvSpPr>
        <p:spPr bwMode="auto">
          <a:xfrm>
            <a:off x="6614160" y="5404041"/>
            <a:ext cx="24536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9" name="Text Box 44"/>
          <p:cNvSpPr txBox="1">
            <a:spLocks noChangeArrowheads="1"/>
          </p:cNvSpPr>
          <p:nvPr/>
        </p:nvSpPr>
        <p:spPr bwMode="auto">
          <a:xfrm>
            <a:off x="7210697" y="2299156"/>
            <a:ext cx="1295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800" dirty="0">
                <a:solidFill>
                  <a:srgbClr val="000000"/>
                </a:solidFill>
              </a:rPr>
              <a:t>Base </a:t>
            </a:r>
            <a:r>
              <a:rPr lang="en-US" sz="800" dirty="0" smtClean="0">
                <a:solidFill>
                  <a:srgbClr val="000000"/>
                </a:solidFill>
              </a:rPr>
              <a:t>case</a:t>
            </a:r>
            <a:endParaRPr lang="en-US" sz="800" dirty="0">
              <a:solidFill>
                <a:srgbClr val="000000"/>
              </a:solidFill>
            </a:endParaRPr>
          </a:p>
        </p:txBody>
      </p:sp>
      <p:sp>
        <p:nvSpPr>
          <p:cNvPr id="40" name="Text Box 44"/>
          <p:cNvSpPr txBox="1">
            <a:spLocks noChangeArrowheads="1"/>
          </p:cNvSpPr>
          <p:nvPr/>
        </p:nvSpPr>
        <p:spPr bwMode="auto">
          <a:xfrm>
            <a:off x="7227366" y="5423356"/>
            <a:ext cx="1295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800" dirty="0" smtClean="0">
                <a:solidFill>
                  <a:srgbClr val="000000"/>
                </a:solidFill>
              </a:rPr>
              <a:t>Recursive </a:t>
            </a:r>
            <a:r>
              <a:rPr lang="en-US" sz="800" dirty="0" smtClean="0">
                <a:solidFill>
                  <a:srgbClr val="000000"/>
                </a:solidFill>
              </a:rPr>
              <a:t>case #1</a:t>
            </a:r>
            <a:endParaRPr lang="en-US" sz="800" dirty="0">
              <a:solidFill>
                <a:srgbClr val="000000"/>
              </a:solidFill>
            </a:endParaRPr>
          </a:p>
        </p:txBody>
      </p:sp>
      <p:sp>
        <p:nvSpPr>
          <p:cNvPr id="41" name="Rectangle 25"/>
          <p:cNvSpPr>
            <a:spLocks noChangeArrowheads="1"/>
          </p:cNvSpPr>
          <p:nvPr/>
        </p:nvSpPr>
        <p:spPr bwMode="auto">
          <a:xfrm>
            <a:off x="5054600" y="2891135"/>
            <a:ext cx="33185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b="1" dirty="0" err="1" smtClean="0">
                <a:solidFill>
                  <a:srgbClr val="FF9900"/>
                </a:solidFill>
                <a:latin typeface="Courier New" pitchFamily="49" charset="0"/>
              </a:rPr>
              <a:t>elif</a:t>
            </a:r>
            <a:r>
              <a:rPr lang="en-US" sz="2400" b="1" dirty="0" smtClean="0">
                <a:solidFill>
                  <a:srgbClr val="000000"/>
                </a:solidFill>
                <a:latin typeface="Courier New" pitchFamily="49" charset="0"/>
              </a:rPr>
              <a:t>            :</a:t>
            </a:r>
            <a:endParaRPr lang="en-US" sz="2400" dirty="0">
              <a:solidFill>
                <a:srgbClr val="000000"/>
              </a:solidFill>
            </a:endParaRPr>
          </a:p>
        </p:txBody>
      </p:sp>
      <p:sp>
        <p:nvSpPr>
          <p:cNvPr id="42" name="Rectangle 46"/>
          <p:cNvSpPr>
            <a:spLocks noChangeArrowheads="1"/>
          </p:cNvSpPr>
          <p:nvPr/>
        </p:nvSpPr>
        <p:spPr bwMode="auto">
          <a:xfrm>
            <a:off x="5547360" y="3754849"/>
            <a:ext cx="1011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b="1" dirty="0">
                <a:solidFill>
                  <a:srgbClr val="7030A0"/>
                </a:solidFill>
                <a:latin typeface="Courier New" pitchFamily="49" charset="0"/>
              </a:rPr>
              <a:t>return</a:t>
            </a:r>
            <a:endParaRPr lang="en-US" sz="2800" b="1" dirty="0">
              <a:solidFill>
                <a:srgbClr val="7030A0"/>
              </a:solidFill>
              <a:latin typeface="Courier New" pitchFamily="49" charset="0"/>
            </a:endParaRPr>
          </a:p>
        </p:txBody>
      </p:sp>
      <p:sp>
        <p:nvSpPr>
          <p:cNvPr id="43" name="Line 40"/>
          <p:cNvSpPr>
            <a:spLocks noChangeShapeType="1"/>
          </p:cNvSpPr>
          <p:nvPr/>
        </p:nvSpPr>
        <p:spPr bwMode="auto">
          <a:xfrm>
            <a:off x="6614160" y="4048537"/>
            <a:ext cx="24536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44" name="Text Box 44"/>
          <p:cNvSpPr txBox="1">
            <a:spLocks noChangeArrowheads="1"/>
          </p:cNvSpPr>
          <p:nvPr/>
        </p:nvSpPr>
        <p:spPr bwMode="auto">
          <a:xfrm>
            <a:off x="7210697" y="4051756"/>
            <a:ext cx="1295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800" dirty="0" smtClean="0">
                <a:solidFill>
                  <a:srgbClr val="000000"/>
                </a:solidFill>
              </a:rPr>
              <a:t>Recursive case #1</a:t>
            </a:r>
            <a:endParaRPr lang="en-US" sz="800" dirty="0">
              <a:solidFill>
                <a:srgbClr val="000000"/>
              </a:solidFill>
            </a:endParaRPr>
          </a:p>
        </p:txBody>
      </p:sp>
      <p:sp>
        <p:nvSpPr>
          <p:cNvPr id="49" name="Line 40"/>
          <p:cNvSpPr>
            <a:spLocks noChangeShapeType="1"/>
          </p:cNvSpPr>
          <p:nvPr/>
        </p:nvSpPr>
        <p:spPr bwMode="auto">
          <a:xfrm>
            <a:off x="6050280" y="3287485"/>
            <a:ext cx="19420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50" name="Text Box 44"/>
          <p:cNvSpPr txBox="1">
            <a:spLocks noChangeArrowheads="1"/>
          </p:cNvSpPr>
          <p:nvPr/>
        </p:nvSpPr>
        <p:spPr bwMode="auto">
          <a:xfrm>
            <a:off x="8219896" y="2994112"/>
            <a:ext cx="98213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800" dirty="0" smtClean="0">
                <a:solidFill>
                  <a:srgbClr val="000000"/>
                </a:solidFill>
              </a:rPr>
              <a:t>test of first vs. second elements</a:t>
            </a:r>
            <a:endParaRPr lang="en-US" sz="800" dirty="0">
              <a:solidFill>
                <a:srgbClr val="000000"/>
              </a:solidFill>
            </a:endParaRPr>
          </a:p>
        </p:txBody>
      </p:sp>
      <p:sp>
        <p:nvSpPr>
          <p:cNvPr id="51" name="Text Box 2"/>
          <p:cNvSpPr txBox="1">
            <a:spLocks noChangeArrowheads="1"/>
          </p:cNvSpPr>
          <p:nvPr/>
        </p:nvSpPr>
        <p:spPr bwMode="auto">
          <a:xfrm>
            <a:off x="7294245" y="6040651"/>
            <a:ext cx="1749425" cy="731838"/>
          </a:xfrm>
          <a:prstGeom prst="rect">
            <a:avLst/>
          </a:prstGeom>
          <a:solidFill>
            <a:srgbClr val="FFCC99"/>
          </a:solidFill>
          <a:ln w="9525">
            <a:no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4200" i="1" dirty="0">
                <a:solidFill>
                  <a:srgbClr val="000000"/>
                </a:solidFill>
                <a:latin typeface="Cambria" pitchFamily="18" charset="0"/>
              </a:rPr>
              <a:t>Try it!</a:t>
            </a:r>
          </a:p>
        </p:txBody>
      </p:sp>
      <p:cxnSp>
        <p:nvCxnSpPr>
          <p:cNvPr id="52" name="Straight Arrow Connector 51"/>
          <p:cNvCxnSpPr/>
          <p:nvPr/>
        </p:nvCxnSpPr>
        <p:spPr bwMode="auto">
          <a:xfrm flipV="1">
            <a:off x="3390962" y="6297992"/>
            <a:ext cx="190438" cy="9527"/>
          </a:xfrm>
          <a:prstGeom prst="straightConnector1">
            <a:avLst/>
          </a:prstGeom>
          <a:solidFill>
            <a:schemeClr val="accent1"/>
          </a:solidFill>
          <a:ln w="317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409141782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3"/>
          <p:cNvSpPr txBox="1">
            <a:spLocks noChangeArrowheads="1"/>
          </p:cNvSpPr>
          <p:nvPr/>
        </p:nvSpPr>
        <p:spPr bwMode="auto">
          <a:xfrm>
            <a:off x="293511" y="2438400"/>
            <a:ext cx="73914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2700" b="1" dirty="0" err="1">
                <a:solidFill>
                  <a:srgbClr val="000000"/>
                </a:solidFill>
                <a:latin typeface="Courier New" pitchFamily="49" charset="0"/>
              </a:rPr>
              <a:t>mymax</a:t>
            </a:r>
            <a:r>
              <a:rPr lang="en-US" sz="2700" b="1" dirty="0">
                <a:solidFill>
                  <a:srgbClr val="000000"/>
                </a:solidFill>
                <a:latin typeface="Courier New" pitchFamily="49" charset="0"/>
              </a:rPr>
              <a:t>( </a:t>
            </a:r>
            <a:r>
              <a:rPr lang="en-US" sz="2700" b="1" dirty="0" smtClean="0">
                <a:solidFill>
                  <a:srgbClr val="333399"/>
                </a:solidFill>
                <a:latin typeface="Courier New" pitchFamily="49" charset="0"/>
              </a:rPr>
              <a:t>[1,4,3,42,-100,7]</a:t>
            </a:r>
            <a:r>
              <a:rPr lang="en-US" sz="2700" b="1" dirty="0" smtClean="0">
                <a:solidFill>
                  <a:srgbClr val="000000"/>
                </a:solidFill>
                <a:latin typeface="Courier New" pitchFamily="49" charset="0"/>
              </a:rPr>
              <a:t> )</a:t>
            </a:r>
            <a:endParaRPr lang="en-US" sz="2700" b="1" dirty="0">
              <a:solidFill>
                <a:srgbClr val="000000"/>
              </a:solidFill>
              <a:latin typeface="Courier New" pitchFamily="49" charset="0"/>
            </a:endParaRPr>
          </a:p>
        </p:txBody>
      </p:sp>
      <p:sp>
        <p:nvSpPr>
          <p:cNvPr id="2" name="Rectangle 1"/>
          <p:cNvSpPr/>
          <p:nvPr/>
        </p:nvSpPr>
        <p:spPr>
          <a:xfrm>
            <a:off x="4572000" y="152400"/>
            <a:ext cx="4495800" cy="2077492"/>
          </a:xfrm>
          <a:prstGeom prst="rect">
            <a:avLst/>
          </a:prstGeom>
          <a:solidFill>
            <a:srgbClr val="CCECFF"/>
          </a:solidFill>
        </p:spPr>
        <p:txBody>
          <a:bodyPr wrap="square">
            <a:spAutoFit/>
          </a:bodyPr>
          <a:lstStyle/>
          <a:p>
            <a:pPr fontAlgn="base">
              <a:lnSpc>
                <a:spcPct val="80000"/>
              </a:lnSpc>
              <a:spcBef>
                <a:spcPct val="50000"/>
              </a:spcBef>
              <a:spcAft>
                <a:spcPct val="0"/>
              </a:spcAft>
            </a:pPr>
            <a:r>
              <a:rPr lang="en-US" sz="1500" b="1" dirty="0" err="1">
                <a:solidFill>
                  <a:srgbClr val="FEA30F"/>
                </a:solidFill>
                <a:latin typeface="Courier New" pitchFamily="49" charset="0"/>
              </a:rPr>
              <a:t>def</a:t>
            </a:r>
            <a:r>
              <a:rPr lang="en-US" sz="1500" b="1" dirty="0">
                <a:solidFill>
                  <a:srgbClr val="000000"/>
                </a:solidFill>
                <a:latin typeface="Courier New" pitchFamily="49" charset="0"/>
              </a:rPr>
              <a:t> </a:t>
            </a:r>
            <a:r>
              <a:rPr lang="en-US" sz="1500" b="1" dirty="0" err="1">
                <a:solidFill>
                  <a:srgbClr val="000000"/>
                </a:solidFill>
                <a:latin typeface="Courier New" pitchFamily="49" charset="0"/>
              </a:rPr>
              <a:t>mymax</a:t>
            </a:r>
            <a:r>
              <a:rPr lang="en-US" sz="1500" b="1" dirty="0">
                <a:solidFill>
                  <a:srgbClr val="000000"/>
                </a:solidFill>
                <a:latin typeface="Courier New" pitchFamily="49" charset="0"/>
              </a:rPr>
              <a:t>(L):</a:t>
            </a:r>
          </a:p>
          <a:p>
            <a:pPr fontAlgn="base">
              <a:lnSpc>
                <a:spcPct val="80000"/>
              </a:lnSpc>
              <a:spcBef>
                <a:spcPct val="50000"/>
              </a:spcBef>
              <a:spcAft>
                <a:spcPct val="0"/>
              </a:spcAft>
            </a:pPr>
            <a:r>
              <a:rPr lang="en-US" sz="1500" b="1" dirty="0">
                <a:solidFill>
                  <a:srgbClr val="FEA30F"/>
                </a:solidFill>
                <a:latin typeface="Courier New" pitchFamily="49" charset="0"/>
              </a:rPr>
              <a:t>    if</a:t>
            </a:r>
            <a:r>
              <a:rPr lang="en-US" sz="1500" b="1" dirty="0">
                <a:solidFill>
                  <a:srgbClr val="9103B9"/>
                </a:solidFill>
                <a:latin typeface="Courier New" pitchFamily="49" charset="0"/>
              </a:rPr>
              <a:t> </a:t>
            </a:r>
            <a:r>
              <a:rPr lang="en-US" sz="1500" b="1" dirty="0" err="1">
                <a:solidFill>
                  <a:srgbClr val="000000"/>
                </a:solidFill>
                <a:latin typeface="Courier New" pitchFamily="49" charset="0"/>
              </a:rPr>
              <a:t>len</a:t>
            </a:r>
            <a:r>
              <a:rPr lang="en-US" sz="1500" b="1" dirty="0">
                <a:solidFill>
                  <a:srgbClr val="000000"/>
                </a:solidFill>
                <a:latin typeface="Courier New" pitchFamily="49" charset="0"/>
              </a:rPr>
              <a:t>(L) == 1:</a:t>
            </a:r>
          </a:p>
          <a:p>
            <a:pPr fontAlgn="base">
              <a:lnSpc>
                <a:spcPct val="80000"/>
              </a:lnSpc>
              <a:spcBef>
                <a:spcPct val="50000"/>
              </a:spcBef>
              <a:spcAft>
                <a:spcPct val="0"/>
              </a:spcAft>
            </a:pPr>
            <a:r>
              <a:rPr lang="en-US" sz="1500" b="1" dirty="0">
                <a:solidFill>
                  <a:srgbClr val="9103B9"/>
                </a:solidFill>
                <a:latin typeface="Courier New" pitchFamily="49" charset="0"/>
              </a:rPr>
              <a:t>        </a:t>
            </a:r>
            <a:r>
              <a:rPr lang="en-US" sz="1500" b="1" dirty="0">
                <a:solidFill>
                  <a:srgbClr val="7030A0"/>
                </a:solidFill>
                <a:latin typeface="Courier New" pitchFamily="49" charset="0"/>
              </a:rPr>
              <a:t>return </a:t>
            </a:r>
            <a:r>
              <a:rPr lang="en-US" sz="1500" b="1" dirty="0">
                <a:solidFill>
                  <a:srgbClr val="000000"/>
                </a:solidFill>
                <a:latin typeface="Courier New" pitchFamily="49" charset="0"/>
              </a:rPr>
              <a:t>L[0]</a:t>
            </a:r>
          </a:p>
          <a:p>
            <a:pPr fontAlgn="base">
              <a:lnSpc>
                <a:spcPct val="80000"/>
              </a:lnSpc>
              <a:spcBef>
                <a:spcPct val="50000"/>
              </a:spcBef>
              <a:spcAft>
                <a:spcPct val="0"/>
              </a:spcAft>
            </a:pPr>
            <a:r>
              <a:rPr lang="en-US" sz="1500" b="1" dirty="0">
                <a:solidFill>
                  <a:srgbClr val="9103B9"/>
                </a:solidFill>
                <a:latin typeface="Courier New" pitchFamily="49" charset="0"/>
              </a:rPr>
              <a:t>    </a:t>
            </a:r>
            <a:r>
              <a:rPr lang="en-US" sz="1500" b="1" dirty="0" err="1">
                <a:solidFill>
                  <a:srgbClr val="FEA30F"/>
                </a:solidFill>
                <a:latin typeface="Courier New" pitchFamily="49" charset="0"/>
              </a:rPr>
              <a:t>elif</a:t>
            </a:r>
            <a:r>
              <a:rPr lang="en-US" sz="1500" b="1" dirty="0">
                <a:solidFill>
                  <a:srgbClr val="000000"/>
                </a:solidFill>
                <a:latin typeface="Courier New" pitchFamily="49" charset="0"/>
              </a:rPr>
              <a:t> L[0] &lt; L[1</a:t>
            </a:r>
            <a:r>
              <a:rPr lang="en-US" sz="1500" b="1" dirty="0">
                <a:solidFill>
                  <a:srgbClr val="000000"/>
                </a:solidFill>
                <a:latin typeface="Courier New" pitchFamily="49" charset="0"/>
              </a:rPr>
              <a:t>]:</a:t>
            </a:r>
          </a:p>
          <a:p>
            <a:pPr fontAlgn="base">
              <a:lnSpc>
                <a:spcPct val="80000"/>
              </a:lnSpc>
              <a:spcBef>
                <a:spcPct val="50000"/>
              </a:spcBef>
              <a:spcAft>
                <a:spcPct val="0"/>
              </a:spcAft>
            </a:pPr>
            <a:r>
              <a:rPr lang="en-US" sz="1500" b="1" dirty="0">
                <a:solidFill>
                  <a:srgbClr val="FEA30F"/>
                </a:solidFill>
                <a:latin typeface="Courier New" pitchFamily="49" charset="0"/>
              </a:rPr>
              <a:t> </a:t>
            </a:r>
            <a:r>
              <a:rPr lang="en-US" sz="1500" b="1" dirty="0">
                <a:solidFill>
                  <a:srgbClr val="FEA30F"/>
                </a:solidFill>
                <a:latin typeface="Courier New" pitchFamily="49" charset="0"/>
              </a:rPr>
              <a:t>       </a:t>
            </a:r>
            <a:r>
              <a:rPr lang="en-US" sz="1500" b="1" dirty="0">
                <a:solidFill>
                  <a:srgbClr val="7030A0"/>
                </a:solidFill>
                <a:latin typeface="Courier New" pitchFamily="49" charset="0"/>
              </a:rPr>
              <a:t>return </a:t>
            </a:r>
            <a:r>
              <a:rPr lang="en-US" sz="1500" b="1" dirty="0" err="1">
                <a:solidFill>
                  <a:srgbClr val="000000"/>
                </a:solidFill>
                <a:latin typeface="Courier New" pitchFamily="49" charset="0"/>
              </a:rPr>
              <a:t>mymax</a:t>
            </a:r>
            <a:r>
              <a:rPr lang="en-US" sz="1500" b="1" dirty="0">
                <a:solidFill>
                  <a:srgbClr val="000000"/>
                </a:solidFill>
                <a:latin typeface="Courier New" pitchFamily="49" charset="0"/>
              </a:rPr>
              <a:t>( L[1:] )</a:t>
            </a:r>
          </a:p>
          <a:p>
            <a:pPr fontAlgn="base">
              <a:lnSpc>
                <a:spcPct val="80000"/>
              </a:lnSpc>
              <a:spcBef>
                <a:spcPct val="50000"/>
              </a:spcBef>
              <a:spcAft>
                <a:spcPct val="0"/>
              </a:spcAft>
            </a:pPr>
            <a:r>
              <a:rPr lang="en-US" sz="1500" b="1" dirty="0">
                <a:solidFill>
                  <a:srgbClr val="000000"/>
                </a:solidFill>
                <a:latin typeface="Courier New" pitchFamily="49" charset="0"/>
              </a:rPr>
              <a:t>    </a:t>
            </a:r>
            <a:r>
              <a:rPr lang="en-US" sz="1500" b="1" dirty="0">
                <a:solidFill>
                  <a:srgbClr val="FEA30F"/>
                </a:solidFill>
                <a:latin typeface="Courier New" pitchFamily="49" charset="0"/>
              </a:rPr>
              <a:t>else</a:t>
            </a:r>
            <a:r>
              <a:rPr lang="en-US" sz="1500" b="1" dirty="0">
                <a:solidFill>
                  <a:srgbClr val="000000"/>
                </a:solidFill>
                <a:latin typeface="Courier New" pitchFamily="49" charset="0"/>
              </a:rPr>
              <a:t>:</a:t>
            </a:r>
          </a:p>
          <a:p>
            <a:pPr fontAlgn="base">
              <a:lnSpc>
                <a:spcPct val="80000"/>
              </a:lnSpc>
              <a:spcBef>
                <a:spcPct val="50000"/>
              </a:spcBef>
              <a:spcAft>
                <a:spcPct val="0"/>
              </a:spcAft>
            </a:pPr>
            <a:r>
              <a:rPr lang="en-US" sz="1500" b="1" dirty="0">
                <a:solidFill>
                  <a:srgbClr val="FEA30F"/>
                </a:solidFill>
                <a:latin typeface="Courier New" pitchFamily="49" charset="0"/>
              </a:rPr>
              <a:t> </a:t>
            </a:r>
            <a:r>
              <a:rPr lang="en-US" sz="1500" b="1" dirty="0">
                <a:solidFill>
                  <a:srgbClr val="FEA30F"/>
                </a:solidFill>
                <a:latin typeface="Courier New" pitchFamily="49" charset="0"/>
              </a:rPr>
              <a:t>       </a:t>
            </a:r>
            <a:r>
              <a:rPr lang="en-US" sz="1500" b="1" dirty="0">
                <a:solidFill>
                  <a:srgbClr val="7030A0"/>
                </a:solidFill>
                <a:latin typeface="Courier New" pitchFamily="49" charset="0"/>
              </a:rPr>
              <a:t>return </a:t>
            </a:r>
            <a:r>
              <a:rPr lang="en-US" sz="1500" b="1" dirty="0" err="1">
                <a:solidFill>
                  <a:srgbClr val="000000"/>
                </a:solidFill>
                <a:latin typeface="Courier New" pitchFamily="49" charset="0"/>
              </a:rPr>
              <a:t>mymax</a:t>
            </a:r>
            <a:r>
              <a:rPr lang="en-US" sz="1500" b="1" dirty="0">
                <a:solidFill>
                  <a:srgbClr val="000000"/>
                </a:solidFill>
                <a:latin typeface="Courier New" pitchFamily="49" charset="0"/>
              </a:rPr>
              <a:t>( L[0:1</a:t>
            </a:r>
            <a:r>
              <a:rPr lang="en-US" sz="1500" b="1" dirty="0">
                <a:solidFill>
                  <a:srgbClr val="000000"/>
                </a:solidFill>
                <a:latin typeface="Courier New" pitchFamily="49" charset="0"/>
              </a:rPr>
              <a:t>]+L[2</a:t>
            </a:r>
            <a:r>
              <a:rPr lang="en-US" sz="1500" b="1" dirty="0">
                <a:solidFill>
                  <a:srgbClr val="000000"/>
                </a:solidFill>
                <a:latin typeface="Courier New" pitchFamily="49" charset="0"/>
              </a:rPr>
              <a:t>:] </a:t>
            </a:r>
            <a:r>
              <a:rPr lang="en-US" sz="1500" b="1" dirty="0">
                <a:solidFill>
                  <a:srgbClr val="000000"/>
                </a:solidFill>
                <a:latin typeface="Courier New" pitchFamily="49" charset="0"/>
              </a:rPr>
              <a:t>)</a:t>
            </a:r>
            <a:r>
              <a:rPr lang="en-US" sz="1500" b="1" dirty="0">
                <a:solidFill>
                  <a:srgbClr val="9103B9"/>
                </a:solidFill>
                <a:latin typeface="Courier New" pitchFamily="49" charset="0"/>
              </a:rPr>
              <a:t> </a:t>
            </a:r>
            <a:endParaRPr lang="en-US" sz="1500" b="1" dirty="0">
              <a:solidFill>
                <a:srgbClr val="9103B9"/>
              </a:solidFill>
              <a:latin typeface="Courier New" pitchFamily="49" charset="0"/>
            </a:endParaRPr>
          </a:p>
        </p:txBody>
      </p:sp>
      <p:sp>
        <p:nvSpPr>
          <p:cNvPr id="4" name="Text Box 3"/>
          <p:cNvSpPr txBox="1">
            <a:spLocks noChangeArrowheads="1"/>
          </p:cNvSpPr>
          <p:nvPr/>
        </p:nvSpPr>
        <p:spPr bwMode="auto">
          <a:xfrm>
            <a:off x="304800" y="3073400"/>
            <a:ext cx="73914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2700" b="1" dirty="0" err="1">
                <a:solidFill>
                  <a:srgbClr val="000000"/>
                </a:solidFill>
                <a:latin typeface="Courier New" pitchFamily="49" charset="0"/>
              </a:rPr>
              <a:t>mymax</a:t>
            </a:r>
            <a:r>
              <a:rPr lang="en-US" sz="2700" b="1" dirty="0">
                <a:solidFill>
                  <a:srgbClr val="000000"/>
                </a:solidFill>
                <a:latin typeface="Courier New" pitchFamily="49" charset="0"/>
              </a:rPr>
              <a:t>( </a:t>
            </a:r>
            <a:r>
              <a:rPr lang="en-US" sz="2700" b="1" dirty="0" smtClean="0">
                <a:solidFill>
                  <a:srgbClr val="333399"/>
                </a:solidFill>
                <a:latin typeface="Courier New" pitchFamily="49" charset="0"/>
              </a:rPr>
              <a:t>[4,3,42,-100,7]</a:t>
            </a:r>
            <a:r>
              <a:rPr lang="en-US" sz="2700" b="1" dirty="0" smtClean="0">
                <a:solidFill>
                  <a:srgbClr val="000000"/>
                </a:solidFill>
                <a:latin typeface="Courier New" pitchFamily="49" charset="0"/>
              </a:rPr>
              <a:t> )</a:t>
            </a:r>
            <a:endParaRPr lang="en-US" sz="2700" b="1" dirty="0">
              <a:solidFill>
                <a:srgbClr val="000000"/>
              </a:solidFill>
              <a:latin typeface="Courier New" pitchFamily="49" charset="0"/>
            </a:endParaRPr>
          </a:p>
        </p:txBody>
      </p:sp>
      <p:sp>
        <p:nvSpPr>
          <p:cNvPr id="5" name="Text Box 3"/>
          <p:cNvSpPr txBox="1">
            <a:spLocks noChangeArrowheads="1"/>
          </p:cNvSpPr>
          <p:nvPr/>
        </p:nvSpPr>
        <p:spPr bwMode="auto">
          <a:xfrm>
            <a:off x="304800" y="3708400"/>
            <a:ext cx="73914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2700" b="1" dirty="0" err="1">
                <a:solidFill>
                  <a:srgbClr val="000000"/>
                </a:solidFill>
                <a:latin typeface="Courier New" pitchFamily="49" charset="0"/>
              </a:rPr>
              <a:t>mymax</a:t>
            </a:r>
            <a:r>
              <a:rPr lang="en-US" sz="2700" b="1" dirty="0">
                <a:solidFill>
                  <a:srgbClr val="000000"/>
                </a:solidFill>
                <a:latin typeface="Courier New" pitchFamily="49" charset="0"/>
              </a:rPr>
              <a:t>( </a:t>
            </a:r>
            <a:r>
              <a:rPr lang="en-US" sz="2700" b="1" dirty="0" smtClean="0">
                <a:solidFill>
                  <a:srgbClr val="333399"/>
                </a:solidFill>
                <a:latin typeface="Courier New" pitchFamily="49" charset="0"/>
              </a:rPr>
              <a:t>[4,42,-100,7]</a:t>
            </a:r>
            <a:r>
              <a:rPr lang="en-US" sz="2700" b="1" dirty="0" smtClean="0">
                <a:solidFill>
                  <a:srgbClr val="000000"/>
                </a:solidFill>
                <a:latin typeface="Courier New" pitchFamily="49" charset="0"/>
              </a:rPr>
              <a:t> )</a:t>
            </a:r>
            <a:endParaRPr lang="en-US" sz="2700" b="1" dirty="0">
              <a:solidFill>
                <a:srgbClr val="000000"/>
              </a:solidFill>
              <a:latin typeface="Courier New" pitchFamily="49" charset="0"/>
            </a:endParaRPr>
          </a:p>
        </p:txBody>
      </p:sp>
      <p:sp>
        <p:nvSpPr>
          <p:cNvPr id="6" name="Text Box 3"/>
          <p:cNvSpPr txBox="1">
            <a:spLocks noChangeArrowheads="1"/>
          </p:cNvSpPr>
          <p:nvPr/>
        </p:nvSpPr>
        <p:spPr bwMode="auto">
          <a:xfrm>
            <a:off x="304800" y="4343400"/>
            <a:ext cx="73914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2700" b="1" dirty="0" err="1">
                <a:solidFill>
                  <a:srgbClr val="000000"/>
                </a:solidFill>
                <a:latin typeface="Courier New" pitchFamily="49" charset="0"/>
              </a:rPr>
              <a:t>mymax</a:t>
            </a:r>
            <a:r>
              <a:rPr lang="en-US" sz="2700" b="1" dirty="0">
                <a:solidFill>
                  <a:srgbClr val="000000"/>
                </a:solidFill>
                <a:latin typeface="Courier New" pitchFamily="49" charset="0"/>
              </a:rPr>
              <a:t>( </a:t>
            </a:r>
            <a:r>
              <a:rPr lang="en-US" sz="2700" b="1" dirty="0" smtClean="0">
                <a:solidFill>
                  <a:srgbClr val="333399"/>
                </a:solidFill>
                <a:latin typeface="Courier New" pitchFamily="49" charset="0"/>
              </a:rPr>
              <a:t>[42,-100,7]</a:t>
            </a:r>
            <a:r>
              <a:rPr lang="en-US" sz="2700" b="1" dirty="0" smtClean="0">
                <a:solidFill>
                  <a:srgbClr val="000000"/>
                </a:solidFill>
                <a:latin typeface="Courier New" pitchFamily="49" charset="0"/>
              </a:rPr>
              <a:t> )</a:t>
            </a:r>
            <a:endParaRPr lang="en-US" sz="2700" b="1" dirty="0">
              <a:solidFill>
                <a:srgbClr val="000000"/>
              </a:solidFill>
              <a:latin typeface="Courier New" pitchFamily="49" charset="0"/>
            </a:endParaRPr>
          </a:p>
        </p:txBody>
      </p:sp>
      <p:sp>
        <p:nvSpPr>
          <p:cNvPr id="7" name="Text Box 3"/>
          <p:cNvSpPr txBox="1">
            <a:spLocks noChangeArrowheads="1"/>
          </p:cNvSpPr>
          <p:nvPr/>
        </p:nvSpPr>
        <p:spPr bwMode="auto">
          <a:xfrm>
            <a:off x="304800" y="4978400"/>
            <a:ext cx="73914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2700" b="1" dirty="0" err="1">
                <a:solidFill>
                  <a:srgbClr val="000000"/>
                </a:solidFill>
                <a:latin typeface="Courier New" pitchFamily="49" charset="0"/>
              </a:rPr>
              <a:t>mymax</a:t>
            </a:r>
            <a:r>
              <a:rPr lang="en-US" sz="2700" b="1" dirty="0">
                <a:solidFill>
                  <a:srgbClr val="000000"/>
                </a:solidFill>
                <a:latin typeface="Courier New" pitchFamily="49" charset="0"/>
              </a:rPr>
              <a:t>( </a:t>
            </a:r>
            <a:r>
              <a:rPr lang="en-US" sz="2700" b="1" dirty="0" smtClean="0">
                <a:solidFill>
                  <a:srgbClr val="333399"/>
                </a:solidFill>
                <a:latin typeface="Courier New" pitchFamily="49" charset="0"/>
              </a:rPr>
              <a:t>[42,7]</a:t>
            </a:r>
            <a:r>
              <a:rPr lang="en-US" sz="2700" b="1" dirty="0" smtClean="0">
                <a:solidFill>
                  <a:srgbClr val="000000"/>
                </a:solidFill>
                <a:latin typeface="Courier New" pitchFamily="49" charset="0"/>
              </a:rPr>
              <a:t> )</a:t>
            </a:r>
            <a:endParaRPr lang="en-US" sz="2700" b="1" dirty="0">
              <a:solidFill>
                <a:srgbClr val="000000"/>
              </a:solidFill>
              <a:latin typeface="Courier New" pitchFamily="49" charset="0"/>
            </a:endParaRPr>
          </a:p>
        </p:txBody>
      </p:sp>
      <p:sp>
        <p:nvSpPr>
          <p:cNvPr id="8" name="Text Box 3"/>
          <p:cNvSpPr txBox="1">
            <a:spLocks noChangeArrowheads="1"/>
          </p:cNvSpPr>
          <p:nvPr/>
        </p:nvSpPr>
        <p:spPr bwMode="auto">
          <a:xfrm>
            <a:off x="304800" y="5613400"/>
            <a:ext cx="73914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2700" b="1" dirty="0" err="1">
                <a:solidFill>
                  <a:srgbClr val="000000"/>
                </a:solidFill>
                <a:latin typeface="Courier New" pitchFamily="49" charset="0"/>
              </a:rPr>
              <a:t>mymax</a:t>
            </a:r>
            <a:r>
              <a:rPr lang="en-US" sz="2700" b="1" dirty="0">
                <a:solidFill>
                  <a:srgbClr val="000000"/>
                </a:solidFill>
                <a:latin typeface="Courier New" pitchFamily="49" charset="0"/>
              </a:rPr>
              <a:t>( </a:t>
            </a:r>
            <a:r>
              <a:rPr lang="en-US" sz="2700" b="1" dirty="0" smtClean="0">
                <a:solidFill>
                  <a:srgbClr val="333399"/>
                </a:solidFill>
                <a:latin typeface="Courier New" pitchFamily="49" charset="0"/>
              </a:rPr>
              <a:t>[42]</a:t>
            </a:r>
            <a:r>
              <a:rPr lang="en-US" sz="2700" b="1" dirty="0" smtClean="0">
                <a:solidFill>
                  <a:srgbClr val="000000"/>
                </a:solidFill>
                <a:latin typeface="Courier New" pitchFamily="49" charset="0"/>
              </a:rPr>
              <a:t> )</a:t>
            </a:r>
            <a:endParaRPr lang="en-US" sz="2700" b="1" dirty="0">
              <a:solidFill>
                <a:srgbClr val="000000"/>
              </a:solidFill>
              <a:latin typeface="Courier New" pitchFamily="49" charset="0"/>
            </a:endParaRPr>
          </a:p>
        </p:txBody>
      </p:sp>
      <p:sp>
        <p:nvSpPr>
          <p:cNvPr id="9" name="Text Box 3"/>
          <p:cNvSpPr txBox="1">
            <a:spLocks noChangeArrowheads="1"/>
          </p:cNvSpPr>
          <p:nvPr/>
        </p:nvSpPr>
        <p:spPr bwMode="auto">
          <a:xfrm>
            <a:off x="304800" y="6248400"/>
            <a:ext cx="73914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pPr>
            <a:r>
              <a:rPr lang="en-US" sz="2700" b="1" dirty="0" smtClean="0">
                <a:solidFill>
                  <a:srgbClr val="333399"/>
                </a:solidFill>
                <a:latin typeface="Courier New" pitchFamily="49" charset="0"/>
              </a:rPr>
              <a:t>42</a:t>
            </a:r>
            <a:endParaRPr lang="en-US" sz="2700" b="1" dirty="0">
              <a:solidFill>
                <a:srgbClr val="000000"/>
              </a:solidFill>
              <a:latin typeface="Courier New" pitchFamily="49" charset="0"/>
            </a:endParaRPr>
          </a:p>
        </p:txBody>
      </p:sp>
      <p:sp>
        <p:nvSpPr>
          <p:cNvPr id="3" name="Down Arrow 2"/>
          <p:cNvSpPr/>
          <p:nvPr/>
        </p:nvSpPr>
        <p:spPr bwMode="auto">
          <a:xfrm rot="5400000">
            <a:off x="5702300" y="2952750"/>
            <a:ext cx="619478" cy="787400"/>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11" name="Down Arrow 10"/>
          <p:cNvSpPr/>
          <p:nvPr/>
        </p:nvSpPr>
        <p:spPr bwMode="auto">
          <a:xfrm rot="5400000">
            <a:off x="5189361" y="3568615"/>
            <a:ext cx="619478" cy="787400"/>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12" name="Down Arrow 11"/>
          <p:cNvSpPr/>
          <p:nvPr/>
        </p:nvSpPr>
        <p:spPr bwMode="auto">
          <a:xfrm rot="5400000">
            <a:off x="4732161" y="4225572"/>
            <a:ext cx="619478" cy="787400"/>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13" name="Down Arrow 12"/>
          <p:cNvSpPr/>
          <p:nvPr/>
        </p:nvSpPr>
        <p:spPr bwMode="auto">
          <a:xfrm rot="5400000">
            <a:off x="3834694" y="4836583"/>
            <a:ext cx="619478" cy="787400"/>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14" name="Down Arrow 13"/>
          <p:cNvSpPr/>
          <p:nvPr/>
        </p:nvSpPr>
        <p:spPr bwMode="auto">
          <a:xfrm rot="5400000">
            <a:off x="3436761" y="5480050"/>
            <a:ext cx="619478" cy="787400"/>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15" name="Down Arrow 14"/>
          <p:cNvSpPr/>
          <p:nvPr/>
        </p:nvSpPr>
        <p:spPr bwMode="auto">
          <a:xfrm rot="5400000">
            <a:off x="1684161" y="6119989"/>
            <a:ext cx="619478" cy="787400"/>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10" name="Right Arrow 9"/>
          <p:cNvSpPr/>
          <p:nvPr/>
        </p:nvSpPr>
        <p:spPr bwMode="auto">
          <a:xfrm>
            <a:off x="4140200" y="533400"/>
            <a:ext cx="660400" cy="381000"/>
          </a:xfrm>
          <a:prstGeom prst="rightArrow">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17" name="Right Arrow 16"/>
          <p:cNvSpPr/>
          <p:nvPr/>
        </p:nvSpPr>
        <p:spPr bwMode="auto">
          <a:xfrm>
            <a:off x="4144433" y="1087580"/>
            <a:ext cx="660400" cy="381000"/>
          </a:xfrm>
          <a:prstGeom prst="rightArrow">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18" name="Right Arrow 17"/>
          <p:cNvSpPr/>
          <p:nvPr/>
        </p:nvSpPr>
        <p:spPr bwMode="auto">
          <a:xfrm>
            <a:off x="4140200" y="1641759"/>
            <a:ext cx="660400" cy="381000"/>
          </a:xfrm>
          <a:prstGeom prst="rightArrow">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16" name="TextBox 15"/>
          <p:cNvSpPr txBox="1"/>
          <p:nvPr/>
        </p:nvSpPr>
        <p:spPr>
          <a:xfrm>
            <a:off x="2133600" y="493067"/>
            <a:ext cx="1752600" cy="461665"/>
          </a:xfrm>
          <a:prstGeom prst="rect">
            <a:avLst/>
          </a:prstGeom>
          <a:solidFill>
            <a:srgbClr val="FFCC99"/>
          </a:solidFill>
        </p:spPr>
        <p:txBody>
          <a:bodyPr wrap="square" rtlCol="0">
            <a:spAutoFit/>
          </a:bodyPr>
          <a:lstStyle/>
          <a:p>
            <a:pPr algn="ctr" eaLnBrk="0" fontAlgn="base" hangingPunct="0">
              <a:spcBef>
                <a:spcPct val="0"/>
              </a:spcBef>
              <a:spcAft>
                <a:spcPct val="0"/>
              </a:spcAft>
            </a:pPr>
            <a:r>
              <a:rPr lang="en-US" sz="2400" dirty="0">
                <a:solidFill>
                  <a:srgbClr val="000000"/>
                </a:solidFill>
                <a:latin typeface="Calibri" panose="020F0502020204030204" pitchFamily="34" charset="0"/>
              </a:rPr>
              <a:t>base case</a:t>
            </a:r>
          </a:p>
        </p:txBody>
      </p:sp>
      <p:sp>
        <p:nvSpPr>
          <p:cNvPr id="20" name="TextBox 19"/>
          <p:cNvSpPr txBox="1"/>
          <p:nvPr/>
        </p:nvSpPr>
        <p:spPr>
          <a:xfrm>
            <a:off x="2133600" y="1035958"/>
            <a:ext cx="1752600" cy="461665"/>
          </a:xfrm>
          <a:prstGeom prst="rect">
            <a:avLst/>
          </a:prstGeom>
          <a:solidFill>
            <a:srgbClr val="FFCC99"/>
          </a:solidFill>
        </p:spPr>
        <p:txBody>
          <a:bodyPr wrap="square" rtlCol="0">
            <a:spAutoFit/>
          </a:bodyPr>
          <a:lstStyle/>
          <a:p>
            <a:pPr algn="ctr" eaLnBrk="0" fontAlgn="base" hangingPunct="0">
              <a:spcBef>
                <a:spcPct val="0"/>
              </a:spcBef>
              <a:spcAft>
                <a:spcPct val="0"/>
              </a:spcAft>
            </a:pPr>
            <a:r>
              <a:rPr lang="en-US" sz="2400" dirty="0">
                <a:solidFill>
                  <a:srgbClr val="000000"/>
                </a:solidFill>
                <a:latin typeface="Calibri" panose="020F0502020204030204" pitchFamily="34" charset="0"/>
              </a:rPr>
              <a:t>drop </a:t>
            </a:r>
            <a:r>
              <a:rPr lang="en-US" sz="2400" b="1" dirty="0">
                <a:solidFill>
                  <a:srgbClr val="000000"/>
                </a:solidFill>
                <a:latin typeface="Calibri" panose="020F0502020204030204" pitchFamily="34" charset="0"/>
              </a:rPr>
              <a:t>1st</a:t>
            </a:r>
          </a:p>
        </p:txBody>
      </p:sp>
      <p:sp>
        <p:nvSpPr>
          <p:cNvPr id="21" name="TextBox 20"/>
          <p:cNvSpPr txBox="1"/>
          <p:nvPr/>
        </p:nvSpPr>
        <p:spPr>
          <a:xfrm>
            <a:off x="2133600" y="1578848"/>
            <a:ext cx="1752600" cy="461665"/>
          </a:xfrm>
          <a:prstGeom prst="rect">
            <a:avLst/>
          </a:prstGeom>
          <a:solidFill>
            <a:srgbClr val="FFCC99"/>
          </a:solidFill>
        </p:spPr>
        <p:txBody>
          <a:bodyPr wrap="square" rtlCol="0">
            <a:spAutoFit/>
          </a:bodyPr>
          <a:lstStyle/>
          <a:p>
            <a:pPr algn="ctr" eaLnBrk="0" fontAlgn="base" hangingPunct="0">
              <a:spcBef>
                <a:spcPct val="0"/>
              </a:spcBef>
              <a:spcAft>
                <a:spcPct val="0"/>
              </a:spcAft>
            </a:pPr>
            <a:r>
              <a:rPr lang="en-US" sz="2400" dirty="0">
                <a:solidFill>
                  <a:srgbClr val="000000"/>
                </a:solidFill>
                <a:latin typeface="Calibri" panose="020F0502020204030204" pitchFamily="34" charset="0"/>
              </a:rPr>
              <a:t>drop </a:t>
            </a:r>
            <a:r>
              <a:rPr lang="en-US" sz="2400" b="1" dirty="0">
                <a:solidFill>
                  <a:srgbClr val="000000"/>
                </a:solidFill>
                <a:latin typeface="Calibri" panose="020F0502020204030204" pitchFamily="34" charset="0"/>
              </a:rPr>
              <a:t>2nd</a:t>
            </a:r>
          </a:p>
        </p:txBody>
      </p:sp>
    </p:spTree>
    <p:extLst>
      <p:ext uri="{BB962C8B-B14F-4D97-AF65-F5344CB8AC3E}">
        <p14:creationId xmlns:p14="http://schemas.microsoft.com/office/powerpoint/2010/main" val="195555623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199742" y="399289"/>
            <a:ext cx="3229258" cy="89611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4200" dirty="0" smtClean="0">
                <a:solidFill>
                  <a:srgbClr val="000000"/>
                </a:solidFill>
                <a:latin typeface="Cambria" panose="02040503050406030204" pitchFamily="18" charset="0"/>
              </a:rPr>
              <a:t>Picture it!</a:t>
            </a:r>
            <a:endParaRPr lang="en-US" sz="4200" dirty="0">
              <a:solidFill>
                <a:srgbClr val="000000"/>
              </a:solidFill>
              <a:latin typeface="Cambria" panose="02040503050406030204" pitchFamily="18" charset="0"/>
            </a:endParaRPr>
          </a:p>
        </p:txBody>
      </p:sp>
      <p:sp>
        <p:nvSpPr>
          <p:cNvPr id="67591" name="Text Box 30"/>
          <p:cNvSpPr txBox="1">
            <a:spLocks noChangeArrowheads="1"/>
          </p:cNvSpPr>
          <p:nvPr/>
        </p:nvSpPr>
        <p:spPr bwMode="auto">
          <a:xfrm>
            <a:off x="92268" y="3810000"/>
            <a:ext cx="388639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100" b="1" dirty="0">
                <a:solidFill>
                  <a:srgbClr val="000000"/>
                </a:solidFill>
                <a:latin typeface="Courier New" pitchFamily="49" charset="0"/>
              </a:rPr>
              <a:t>power(</a:t>
            </a:r>
            <a:r>
              <a:rPr lang="en-US" sz="2100" b="1" dirty="0">
                <a:solidFill>
                  <a:srgbClr val="0B9520"/>
                </a:solidFill>
                <a:latin typeface="Courier New" pitchFamily="49" charset="0"/>
              </a:rPr>
              <a:t>2,5</a:t>
            </a:r>
            <a:r>
              <a:rPr lang="en-US" sz="2100" b="1" dirty="0">
                <a:solidFill>
                  <a:srgbClr val="000000"/>
                </a:solidFill>
                <a:latin typeface="Courier New" pitchFamily="49" charset="0"/>
              </a:rPr>
              <a:t>) </a:t>
            </a:r>
            <a:r>
              <a:rPr lang="en-US" sz="2100" b="1" dirty="0" smtClean="0">
                <a:solidFill>
                  <a:srgbClr val="000000"/>
                </a:solidFill>
                <a:latin typeface="Courier New" pitchFamily="49" charset="0"/>
              </a:rPr>
              <a:t>-&gt; 2*2</a:t>
            </a:r>
            <a:endParaRPr lang="en-US" sz="2100" b="1" dirty="0">
              <a:solidFill>
                <a:srgbClr val="333399"/>
              </a:solidFill>
              <a:latin typeface="Courier New" pitchFamily="49" charset="0"/>
            </a:endParaRPr>
          </a:p>
        </p:txBody>
      </p:sp>
      <p:sp>
        <p:nvSpPr>
          <p:cNvPr id="46" name="Text Box 30"/>
          <p:cNvSpPr txBox="1">
            <a:spLocks noChangeArrowheads="1"/>
          </p:cNvSpPr>
          <p:nvPr/>
        </p:nvSpPr>
        <p:spPr bwMode="auto">
          <a:xfrm>
            <a:off x="123692" y="2216190"/>
            <a:ext cx="388639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100" b="1" dirty="0" smtClean="0">
                <a:solidFill>
                  <a:srgbClr val="000000"/>
                </a:solidFill>
                <a:latin typeface="Courier New" pitchFamily="49" charset="0"/>
              </a:rPr>
              <a:t>power(</a:t>
            </a:r>
            <a:r>
              <a:rPr lang="en-US" sz="2100" b="1" dirty="0" smtClean="0">
                <a:solidFill>
                  <a:srgbClr val="0B9520"/>
                </a:solidFill>
                <a:latin typeface="Courier New" pitchFamily="49" charset="0"/>
              </a:rPr>
              <a:t>2,0</a:t>
            </a:r>
            <a:r>
              <a:rPr lang="en-US" sz="2100" b="1" dirty="0" smtClean="0">
                <a:solidFill>
                  <a:srgbClr val="000000"/>
                </a:solidFill>
                <a:latin typeface="Courier New" pitchFamily="49" charset="0"/>
              </a:rPr>
              <a:t>) -&gt; 1</a:t>
            </a:r>
            <a:endParaRPr lang="en-US" sz="2100" b="1" dirty="0">
              <a:solidFill>
                <a:srgbClr val="333399"/>
              </a:solidFill>
              <a:latin typeface="Courier New" pitchFamily="49" charset="0"/>
            </a:endParaRPr>
          </a:p>
        </p:txBody>
      </p:sp>
      <p:grpSp>
        <p:nvGrpSpPr>
          <p:cNvPr id="47" name="Group 46"/>
          <p:cNvGrpSpPr/>
          <p:nvPr/>
        </p:nvGrpSpPr>
        <p:grpSpPr>
          <a:xfrm>
            <a:off x="672075" y="1600200"/>
            <a:ext cx="1363391" cy="661987"/>
            <a:chOff x="744537" y="454377"/>
            <a:chExt cx="1363391" cy="661987"/>
          </a:xfrm>
        </p:grpSpPr>
        <p:sp>
          <p:nvSpPr>
            <p:cNvPr id="48" name="Rectangle 31"/>
            <p:cNvSpPr>
              <a:spLocks noChangeArrowheads="1"/>
            </p:cNvSpPr>
            <p:nvPr/>
          </p:nvSpPr>
          <p:spPr bwMode="auto">
            <a:xfrm>
              <a:off x="744537" y="530577"/>
              <a:ext cx="4302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a:solidFill>
                    <a:srgbClr val="0B9520"/>
                  </a:solidFill>
                  <a:latin typeface="Courier New" pitchFamily="49" charset="0"/>
                </a:rPr>
                <a:t>2</a:t>
              </a:r>
              <a:endParaRPr lang="en-US" sz="3200" dirty="0"/>
            </a:p>
          </p:txBody>
        </p:sp>
        <p:sp>
          <p:nvSpPr>
            <p:cNvPr id="49" name="Rectangle 32"/>
            <p:cNvSpPr>
              <a:spLocks noChangeArrowheads="1"/>
            </p:cNvSpPr>
            <p:nvPr/>
          </p:nvSpPr>
          <p:spPr bwMode="auto">
            <a:xfrm>
              <a:off x="973137" y="454377"/>
              <a:ext cx="322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solidFill>
                    <a:srgbClr val="0B9520"/>
                  </a:solidFill>
                  <a:latin typeface="Courier New" pitchFamily="49" charset="0"/>
                </a:rPr>
                <a:t>0</a:t>
              </a:r>
              <a:endParaRPr lang="en-US" sz="1800" dirty="0"/>
            </a:p>
          </p:txBody>
        </p:sp>
        <p:sp>
          <p:nvSpPr>
            <p:cNvPr id="50" name="Rectangle 33"/>
            <p:cNvSpPr>
              <a:spLocks noChangeArrowheads="1"/>
            </p:cNvSpPr>
            <p:nvPr/>
          </p:nvSpPr>
          <p:spPr bwMode="auto">
            <a:xfrm>
              <a:off x="1200856" y="594077"/>
              <a:ext cx="4603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b="1" dirty="0" smtClean="0">
                  <a:latin typeface="Courier New" pitchFamily="49" charset="0"/>
                </a:rPr>
                <a:t>==</a:t>
              </a:r>
              <a:endParaRPr lang="en-US" dirty="0"/>
            </a:p>
          </p:txBody>
        </p:sp>
        <p:sp>
          <p:nvSpPr>
            <p:cNvPr id="51" name="Rectangle 34"/>
            <p:cNvSpPr>
              <a:spLocks noChangeArrowheads="1"/>
            </p:cNvSpPr>
            <p:nvPr/>
          </p:nvSpPr>
          <p:spPr bwMode="auto">
            <a:xfrm>
              <a:off x="1676400" y="530577"/>
              <a:ext cx="4315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smtClean="0">
                  <a:solidFill>
                    <a:srgbClr val="0B9520"/>
                  </a:solidFill>
                  <a:latin typeface="Courier New" pitchFamily="49" charset="0"/>
                </a:rPr>
                <a:t>1</a:t>
              </a:r>
              <a:endParaRPr lang="en-US" sz="3200" dirty="0"/>
            </a:p>
          </p:txBody>
        </p:sp>
      </p:grpSp>
      <p:grpSp>
        <p:nvGrpSpPr>
          <p:cNvPr id="54" name="Group 53"/>
          <p:cNvGrpSpPr/>
          <p:nvPr/>
        </p:nvGrpSpPr>
        <p:grpSpPr>
          <a:xfrm>
            <a:off x="519078" y="3200400"/>
            <a:ext cx="1951299" cy="661987"/>
            <a:chOff x="744537" y="454377"/>
            <a:chExt cx="1951299" cy="661987"/>
          </a:xfrm>
        </p:grpSpPr>
        <p:sp>
          <p:nvSpPr>
            <p:cNvPr id="55" name="Rectangle 31"/>
            <p:cNvSpPr>
              <a:spLocks noChangeArrowheads="1"/>
            </p:cNvSpPr>
            <p:nvPr/>
          </p:nvSpPr>
          <p:spPr bwMode="auto">
            <a:xfrm>
              <a:off x="744537" y="530577"/>
              <a:ext cx="4302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a:solidFill>
                    <a:srgbClr val="0B9520"/>
                  </a:solidFill>
                  <a:latin typeface="Courier New" pitchFamily="49" charset="0"/>
                </a:rPr>
                <a:t>2</a:t>
              </a:r>
              <a:endParaRPr lang="en-US" sz="3200" dirty="0"/>
            </a:p>
          </p:txBody>
        </p:sp>
        <p:sp>
          <p:nvSpPr>
            <p:cNvPr id="56" name="Rectangle 32"/>
            <p:cNvSpPr>
              <a:spLocks noChangeArrowheads="1"/>
            </p:cNvSpPr>
            <p:nvPr/>
          </p:nvSpPr>
          <p:spPr bwMode="auto">
            <a:xfrm>
              <a:off x="973137" y="454377"/>
              <a:ext cx="322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solidFill>
                    <a:srgbClr val="0B9520"/>
                  </a:solidFill>
                  <a:latin typeface="Courier New" pitchFamily="49" charset="0"/>
                </a:rPr>
                <a:t>5</a:t>
              </a:r>
              <a:endParaRPr lang="en-US" sz="1800" dirty="0"/>
            </a:p>
          </p:txBody>
        </p:sp>
        <p:sp>
          <p:nvSpPr>
            <p:cNvPr id="57" name="Rectangle 33"/>
            <p:cNvSpPr>
              <a:spLocks noChangeArrowheads="1"/>
            </p:cNvSpPr>
            <p:nvPr/>
          </p:nvSpPr>
          <p:spPr bwMode="auto">
            <a:xfrm>
              <a:off x="1246890" y="594077"/>
              <a:ext cx="4603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b="1" dirty="0">
                  <a:latin typeface="Courier New" pitchFamily="49" charset="0"/>
                </a:rPr>
                <a:t>==</a:t>
              </a:r>
              <a:endParaRPr lang="en-US" dirty="0"/>
            </a:p>
          </p:txBody>
        </p:sp>
        <p:sp>
          <p:nvSpPr>
            <p:cNvPr id="58" name="Rectangle 34"/>
            <p:cNvSpPr>
              <a:spLocks noChangeArrowheads="1"/>
            </p:cNvSpPr>
            <p:nvPr/>
          </p:nvSpPr>
          <p:spPr bwMode="auto">
            <a:xfrm>
              <a:off x="1676400" y="530577"/>
              <a:ext cx="615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a:solidFill>
                    <a:srgbClr val="0B9520"/>
                  </a:solidFill>
                  <a:latin typeface="Courier New" pitchFamily="49" charset="0"/>
                </a:rPr>
                <a:t>2</a:t>
              </a:r>
              <a:r>
                <a:rPr lang="en-US" b="1" dirty="0">
                  <a:solidFill>
                    <a:srgbClr val="000000"/>
                  </a:solidFill>
                  <a:latin typeface="Courier New" pitchFamily="49" charset="0"/>
                </a:rPr>
                <a:t>*</a:t>
              </a:r>
              <a:endParaRPr lang="en-US" sz="3200" dirty="0"/>
            </a:p>
          </p:txBody>
        </p:sp>
        <p:sp>
          <p:nvSpPr>
            <p:cNvPr id="59" name="Rectangle 35"/>
            <p:cNvSpPr>
              <a:spLocks noChangeArrowheads="1"/>
            </p:cNvSpPr>
            <p:nvPr/>
          </p:nvSpPr>
          <p:spPr bwMode="auto">
            <a:xfrm>
              <a:off x="2144712" y="530577"/>
              <a:ext cx="43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a:solidFill>
                    <a:srgbClr val="0B9520"/>
                  </a:solidFill>
                  <a:latin typeface="Courier New" pitchFamily="49" charset="0"/>
                </a:rPr>
                <a:t>2</a:t>
              </a:r>
              <a:endParaRPr lang="en-US" sz="3200" dirty="0"/>
            </a:p>
          </p:txBody>
        </p:sp>
        <p:sp>
          <p:nvSpPr>
            <p:cNvPr id="60" name="Rectangle 36"/>
            <p:cNvSpPr>
              <a:spLocks noChangeArrowheads="1"/>
            </p:cNvSpPr>
            <p:nvPr/>
          </p:nvSpPr>
          <p:spPr bwMode="auto">
            <a:xfrm>
              <a:off x="2373312" y="454377"/>
              <a:ext cx="322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solidFill>
                    <a:srgbClr val="0B9520"/>
                  </a:solidFill>
                  <a:latin typeface="Courier New" pitchFamily="49" charset="0"/>
                </a:rPr>
                <a:t>4</a:t>
              </a:r>
              <a:endParaRPr lang="en-US" sz="1800" dirty="0"/>
            </a:p>
          </p:txBody>
        </p:sp>
      </p:grpSp>
      <p:grpSp>
        <p:nvGrpSpPr>
          <p:cNvPr id="61" name="Group 60"/>
          <p:cNvGrpSpPr/>
          <p:nvPr/>
        </p:nvGrpSpPr>
        <p:grpSpPr>
          <a:xfrm>
            <a:off x="519078" y="4927096"/>
            <a:ext cx="1831975" cy="661987"/>
            <a:chOff x="744537" y="454377"/>
            <a:chExt cx="1831975" cy="661987"/>
          </a:xfrm>
        </p:grpSpPr>
        <p:sp>
          <p:nvSpPr>
            <p:cNvPr id="62" name="Rectangle 31"/>
            <p:cNvSpPr>
              <a:spLocks noChangeArrowheads="1"/>
            </p:cNvSpPr>
            <p:nvPr/>
          </p:nvSpPr>
          <p:spPr bwMode="auto">
            <a:xfrm>
              <a:off x="744537" y="530577"/>
              <a:ext cx="4302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a:solidFill>
                    <a:srgbClr val="0B9520"/>
                  </a:solidFill>
                  <a:latin typeface="Courier New" pitchFamily="49" charset="0"/>
                </a:rPr>
                <a:t>2</a:t>
              </a:r>
              <a:endParaRPr lang="en-US" sz="3200" dirty="0"/>
            </a:p>
          </p:txBody>
        </p:sp>
        <p:sp>
          <p:nvSpPr>
            <p:cNvPr id="63" name="Rectangle 32"/>
            <p:cNvSpPr>
              <a:spLocks noChangeArrowheads="1"/>
            </p:cNvSpPr>
            <p:nvPr/>
          </p:nvSpPr>
          <p:spPr bwMode="auto">
            <a:xfrm>
              <a:off x="973137" y="454377"/>
              <a:ext cx="322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solidFill>
                    <a:srgbClr val="0B9520"/>
                  </a:solidFill>
                  <a:latin typeface="Courier New" pitchFamily="49" charset="0"/>
                </a:rPr>
                <a:t>p</a:t>
              </a:r>
              <a:endParaRPr lang="en-US" sz="1800" dirty="0"/>
            </a:p>
          </p:txBody>
        </p:sp>
        <p:sp>
          <p:nvSpPr>
            <p:cNvPr id="64" name="Rectangle 33"/>
            <p:cNvSpPr>
              <a:spLocks noChangeArrowheads="1"/>
            </p:cNvSpPr>
            <p:nvPr/>
          </p:nvSpPr>
          <p:spPr bwMode="auto">
            <a:xfrm>
              <a:off x="1246890" y="594077"/>
              <a:ext cx="4603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b="1" dirty="0">
                  <a:latin typeface="Courier New" pitchFamily="49" charset="0"/>
                </a:rPr>
                <a:t>==</a:t>
              </a:r>
              <a:endParaRPr lang="en-US" dirty="0"/>
            </a:p>
          </p:txBody>
        </p:sp>
        <p:sp>
          <p:nvSpPr>
            <p:cNvPr id="65" name="Rectangle 34"/>
            <p:cNvSpPr>
              <a:spLocks noChangeArrowheads="1"/>
            </p:cNvSpPr>
            <p:nvPr/>
          </p:nvSpPr>
          <p:spPr bwMode="auto">
            <a:xfrm>
              <a:off x="1676400" y="530577"/>
              <a:ext cx="615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a:solidFill>
                    <a:srgbClr val="0B9520"/>
                  </a:solidFill>
                  <a:latin typeface="Courier New" pitchFamily="49" charset="0"/>
                </a:rPr>
                <a:t>2</a:t>
              </a:r>
              <a:r>
                <a:rPr lang="en-US" b="1" dirty="0">
                  <a:solidFill>
                    <a:srgbClr val="000000"/>
                  </a:solidFill>
                  <a:latin typeface="Courier New" pitchFamily="49" charset="0"/>
                </a:rPr>
                <a:t>*</a:t>
              </a:r>
              <a:endParaRPr lang="en-US" sz="3200" dirty="0"/>
            </a:p>
          </p:txBody>
        </p:sp>
        <p:sp>
          <p:nvSpPr>
            <p:cNvPr id="66" name="Rectangle 35"/>
            <p:cNvSpPr>
              <a:spLocks noChangeArrowheads="1"/>
            </p:cNvSpPr>
            <p:nvPr/>
          </p:nvSpPr>
          <p:spPr bwMode="auto">
            <a:xfrm>
              <a:off x="2144712" y="530577"/>
              <a:ext cx="43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a:solidFill>
                    <a:srgbClr val="0B9520"/>
                  </a:solidFill>
                  <a:latin typeface="Courier New" pitchFamily="49" charset="0"/>
                </a:rPr>
                <a:t>2</a:t>
              </a:r>
              <a:endParaRPr lang="en-US" sz="3200" dirty="0"/>
            </a:p>
          </p:txBody>
        </p:sp>
      </p:grpSp>
      <p:sp>
        <p:nvSpPr>
          <p:cNvPr id="5" name="Rounded Rectangle 4"/>
          <p:cNvSpPr/>
          <p:nvPr/>
        </p:nvSpPr>
        <p:spPr bwMode="auto">
          <a:xfrm>
            <a:off x="2309115" y="4927096"/>
            <a:ext cx="632982" cy="324366"/>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8" name="Rectangle 36"/>
          <p:cNvSpPr>
            <a:spLocks noChangeArrowheads="1"/>
          </p:cNvSpPr>
          <p:nvPr/>
        </p:nvSpPr>
        <p:spPr bwMode="auto">
          <a:xfrm>
            <a:off x="2802760" y="3748538"/>
            <a:ext cx="2776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dirty="0">
                <a:latin typeface="Courier New" pitchFamily="49" charset="0"/>
              </a:rPr>
              <a:t>4</a:t>
            </a:r>
            <a:endParaRPr lang="en-US" sz="1200" dirty="0"/>
          </a:p>
        </p:txBody>
      </p:sp>
      <p:sp>
        <p:nvSpPr>
          <p:cNvPr id="69" name="Text Box 30"/>
          <p:cNvSpPr txBox="1">
            <a:spLocks noChangeArrowheads="1"/>
          </p:cNvSpPr>
          <p:nvPr/>
        </p:nvSpPr>
        <p:spPr bwMode="auto">
          <a:xfrm>
            <a:off x="92268" y="5604302"/>
            <a:ext cx="478022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100" b="1" dirty="0" smtClean="0">
                <a:solidFill>
                  <a:srgbClr val="000000"/>
                </a:solidFill>
                <a:latin typeface="Courier New" pitchFamily="49" charset="0"/>
              </a:rPr>
              <a:t>power(</a:t>
            </a:r>
            <a:r>
              <a:rPr lang="en-US" sz="2100" b="1" dirty="0" smtClean="0">
                <a:solidFill>
                  <a:srgbClr val="0B9520"/>
                </a:solidFill>
                <a:latin typeface="Courier New" pitchFamily="49" charset="0"/>
              </a:rPr>
              <a:t>2,p</a:t>
            </a:r>
            <a:r>
              <a:rPr lang="en-US" sz="2100" b="1" dirty="0" smtClean="0">
                <a:solidFill>
                  <a:srgbClr val="000000"/>
                </a:solidFill>
                <a:latin typeface="Courier New" pitchFamily="49" charset="0"/>
              </a:rPr>
              <a:t>) -&gt; </a:t>
            </a:r>
            <a:r>
              <a:rPr lang="en-US" sz="2100" b="1" dirty="0" smtClean="0">
                <a:latin typeface="Courier New" pitchFamily="49" charset="0"/>
              </a:rPr>
              <a:t>2*power(…,…)</a:t>
            </a:r>
            <a:endParaRPr lang="en-US" sz="2100" b="1" dirty="0">
              <a:latin typeface="Courier New" pitchFamily="49" charset="0"/>
            </a:endParaRPr>
          </a:p>
        </p:txBody>
      </p:sp>
      <p:sp>
        <p:nvSpPr>
          <p:cNvPr id="70" name="Text Box 44"/>
          <p:cNvSpPr txBox="1">
            <a:spLocks noChangeArrowheads="1"/>
          </p:cNvSpPr>
          <p:nvPr/>
        </p:nvSpPr>
        <p:spPr bwMode="auto">
          <a:xfrm>
            <a:off x="3178767" y="4148554"/>
            <a:ext cx="8763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800" dirty="0" smtClean="0">
                <a:solidFill>
                  <a:srgbClr val="000000"/>
                </a:solidFill>
              </a:rPr>
              <a:t>Do you see the call to power!?</a:t>
            </a:r>
            <a:endParaRPr lang="en-US" sz="800" dirty="0">
              <a:solidFill>
                <a:srgbClr val="000000"/>
              </a:solidFill>
            </a:endParaRPr>
          </a:p>
        </p:txBody>
      </p:sp>
      <p:cxnSp>
        <p:nvCxnSpPr>
          <p:cNvPr id="10" name="Straight Arrow Connector 9"/>
          <p:cNvCxnSpPr>
            <a:stCxn id="70" idx="1"/>
          </p:cNvCxnSpPr>
          <p:nvPr/>
        </p:nvCxnSpPr>
        <p:spPr bwMode="auto">
          <a:xfrm flipH="1" flipV="1">
            <a:off x="2941580" y="4148554"/>
            <a:ext cx="237187" cy="169277"/>
          </a:xfrm>
          <a:prstGeom prst="straightConnector1">
            <a:avLst/>
          </a:prstGeom>
          <a:solidFill>
            <a:schemeClr val="accent1"/>
          </a:solidFill>
          <a:ln w="3175" cap="flat" cmpd="sng" algn="ctr">
            <a:solidFill>
              <a:schemeClr val="tx1"/>
            </a:solidFill>
            <a:prstDash val="solid"/>
            <a:round/>
            <a:headEnd type="none" w="med" len="med"/>
            <a:tailEnd type="arrow"/>
          </a:ln>
          <a:effectLst/>
        </p:spPr>
      </p:cxnSp>
      <p:sp>
        <p:nvSpPr>
          <p:cNvPr id="53" name="Text Box 3"/>
          <p:cNvSpPr txBox="1">
            <a:spLocks noChangeArrowheads="1"/>
          </p:cNvSpPr>
          <p:nvPr/>
        </p:nvSpPr>
        <p:spPr bwMode="auto">
          <a:xfrm>
            <a:off x="4495800" y="228600"/>
            <a:ext cx="350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800" b="1" dirty="0" err="1">
                <a:solidFill>
                  <a:srgbClr val="FEA30F"/>
                </a:solidFill>
                <a:latin typeface="Courier New" pitchFamily="49" charset="0"/>
              </a:rPr>
              <a:t>def</a:t>
            </a:r>
            <a:r>
              <a:rPr lang="en-US" sz="2800" b="1" dirty="0">
                <a:solidFill>
                  <a:srgbClr val="000000"/>
                </a:solidFill>
                <a:latin typeface="Courier New" pitchFamily="49" charset="0"/>
              </a:rPr>
              <a:t> power(</a:t>
            </a:r>
            <a:r>
              <a:rPr lang="en-US" sz="2800" b="1" dirty="0" err="1">
                <a:solidFill>
                  <a:srgbClr val="000000"/>
                </a:solidFill>
                <a:latin typeface="Courier New" pitchFamily="49" charset="0"/>
              </a:rPr>
              <a:t>b,p</a:t>
            </a:r>
            <a:r>
              <a:rPr lang="en-US" sz="2800" b="1" dirty="0">
                <a:solidFill>
                  <a:srgbClr val="000000"/>
                </a:solidFill>
                <a:latin typeface="Courier New" pitchFamily="49" charset="0"/>
              </a:rPr>
              <a:t>):</a:t>
            </a:r>
            <a:r>
              <a:rPr lang="en-US" sz="2800" dirty="0">
                <a:solidFill>
                  <a:srgbClr val="000000"/>
                </a:solidFill>
                <a:latin typeface="Times New Roman" pitchFamily="18" charset="0"/>
              </a:rPr>
              <a:t> </a:t>
            </a:r>
          </a:p>
        </p:txBody>
      </p:sp>
      <p:sp>
        <p:nvSpPr>
          <p:cNvPr id="71" name="Rectangle 27"/>
          <p:cNvSpPr>
            <a:spLocks noChangeArrowheads="1"/>
          </p:cNvSpPr>
          <p:nvPr/>
        </p:nvSpPr>
        <p:spPr bwMode="auto">
          <a:xfrm>
            <a:off x="4826000" y="685800"/>
            <a:ext cx="3192463"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400" b="1" dirty="0">
                <a:solidFill>
                  <a:srgbClr val="0B9520"/>
                </a:solidFill>
                <a:latin typeface="Courier New" pitchFamily="49" charset="0"/>
              </a:rPr>
              <a:t>""" returns b to the p power</a:t>
            </a:r>
          </a:p>
          <a:p>
            <a:pPr eaLnBrk="0" fontAlgn="base" hangingPunct="0">
              <a:spcBef>
                <a:spcPct val="0"/>
              </a:spcBef>
              <a:spcAft>
                <a:spcPct val="0"/>
              </a:spcAft>
            </a:pPr>
            <a:r>
              <a:rPr lang="en-US" sz="1400" b="1" dirty="0">
                <a:solidFill>
                  <a:srgbClr val="0B9520"/>
                </a:solidFill>
                <a:latin typeface="Courier New" pitchFamily="49" charset="0"/>
              </a:rPr>
              <a:t>    Use recursion, not ** </a:t>
            </a:r>
          </a:p>
          <a:p>
            <a:pPr eaLnBrk="0" fontAlgn="base" hangingPunct="0">
              <a:spcBef>
                <a:spcPct val="0"/>
              </a:spcBef>
              <a:spcAft>
                <a:spcPct val="0"/>
              </a:spcAft>
            </a:pPr>
            <a:r>
              <a:rPr lang="en-US" sz="1400" b="1" dirty="0">
                <a:solidFill>
                  <a:srgbClr val="0B9520"/>
                </a:solidFill>
                <a:latin typeface="Courier New" pitchFamily="49" charset="0"/>
              </a:rPr>
              <a:t>    </a:t>
            </a:r>
            <a:r>
              <a:rPr lang="en-US" sz="1400" b="1" dirty="0">
                <a:solidFill>
                  <a:srgbClr val="0B9520"/>
                </a:solidFill>
                <a:latin typeface="Courier New" pitchFamily="49" charset="0"/>
              </a:rPr>
              <a:t>Inputs</a:t>
            </a:r>
            <a:r>
              <a:rPr lang="en-US" sz="1400" b="1" dirty="0">
                <a:solidFill>
                  <a:srgbClr val="0B9520"/>
                </a:solidFill>
                <a:latin typeface="Courier New" pitchFamily="49" charset="0"/>
              </a:rPr>
              <a:t>: </a:t>
            </a:r>
            <a:r>
              <a:rPr lang="en-US" sz="1400" b="1" dirty="0" err="1">
                <a:solidFill>
                  <a:srgbClr val="0B9520"/>
                </a:solidFill>
                <a:latin typeface="Courier New" pitchFamily="49" charset="0"/>
              </a:rPr>
              <a:t>int</a:t>
            </a:r>
            <a:r>
              <a:rPr lang="en-US" sz="1400" b="1" dirty="0">
                <a:solidFill>
                  <a:srgbClr val="0B9520"/>
                </a:solidFill>
                <a:latin typeface="Courier New" pitchFamily="49" charset="0"/>
              </a:rPr>
              <a:t> b, </a:t>
            </a:r>
            <a:r>
              <a:rPr lang="en-US" sz="1400" b="1" dirty="0" err="1">
                <a:solidFill>
                  <a:srgbClr val="0B9520"/>
                </a:solidFill>
                <a:latin typeface="Courier New" pitchFamily="49" charset="0"/>
              </a:rPr>
              <a:t>int</a:t>
            </a:r>
            <a:r>
              <a:rPr lang="en-US" sz="1400" b="1" dirty="0">
                <a:solidFill>
                  <a:srgbClr val="0B9520"/>
                </a:solidFill>
                <a:latin typeface="Courier New" pitchFamily="49" charset="0"/>
              </a:rPr>
              <a:t> p:</a:t>
            </a:r>
          </a:p>
          <a:p>
            <a:pPr eaLnBrk="0" fontAlgn="base" hangingPunct="0">
              <a:spcBef>
                <a:spcPct val="0"/>
              </a:spcBef>
              <a:spcAft>
                <a:spcPct val="0"/>
              </a:spcAft>
            </a:pPr>
            <a:r>
              <a:rPr lang="en-US" sz="1400" b="1" dirty="0">
                <a:solidFill>
                  <a:srgbClr val="0B9520"/>
                </a:solidFill>
                <a:latin typeface="Courier New" pitchFamily="49" charset="0"/>
              </a:rPr>
              <a:t>    </a:t>
            </a:r>
            <a:r>
              <a:rPr lang="en-US" sz="1400" b="1" dirty="0">
                <a:solidFill>
                  <a:srgbClr val="0B9520"/>
                </a:solidFill>
                <a:latin typeface="Courier New" pitchFamily="49" charset="0"/>
              </a:rPr>
              <a:t>the </a:t>
            </a:r>
            <a:r>
              <a:rPr lang="en-US" sz="1400" b="1" dirty="0">
                <a:solidFill>
                  <a:srgbClr val="0B9520"/>
                </a:solidFill>
                <a:latin typeface="Courier New" pitchFamily="49" charset="0"/>
              </a:rPr>
              <a:t>base and the power</a:t>
            </a:r>
          </a:p>
          <a:p>
            <a:pPr eaLnBrk="0" fontAlgn="base" hangingPunct="0">
              <a:spcBef>
                <a:spcPct val="0"/>
              </a:spcBef>
              <a:spcAft>
                <a:spcPct val="0"/>
              </a:spcAft>
            </a:pPr>
            <a:r>
              <a:rPr lang="en-US" sz="1400" b="1" dirty="0">
                <a:solidFill>
                  <a:srgbClr val="0B9520"/>
                </a:solidFill>
                <a:latin typeface="Courier New" pitchFamily="49" charset="0"/>
              </a:rPr>
              <a:t>"""</a:t>
            </a:r>
          </a:p>
        </p:txBody>
      </p:sp>
      <p:sp>
        <p:nvSpPr>
          <p:cNvPr id="84" name="Text Box 44"/>
          <p:cNvSpPr txBox="1">
            <a:spLocks noChangeArrowheads="1"/>
          </p:cNvSpPr>
          <p:nvPr/>
        </p:nvSpPr>
        <p:spPr bwMode="auto">
          <a:xfrm>
            <a:off x="3074512" y="5213294"/>
            <a:ext cx="8763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pPr>
            <a:r>
              <a:rPr lang="en-US" sz="800" dirty="0" smtClean="0">
                <a:solidFill>
                  <a:srgbClr val="000000"/>
                </a:solidFill>
              </a:rPr>
              <a:t>What should this be?</a:t>
            </a:r>
            <a:endParaRPr lang="en-US" sz="800" dirty="0">
              <a:solidFill>
                <a:srgbClr val="000000"/>
              </a:solidFill>
            </a:endParaRPr>
          </a:p>
        </p:txBody>
      </p:sp>
      <p:cxnSp>
        <p:nvCxnSpPr>
          <p:cNvPr id="85" name="Straight Arrow Connector 84"/>
          <p:cNvCxnSpPr>
            <a:stCxn id="84" idx="1"/>
          </p:cNvCxnSpPr>
          <p:nvPr/>
        </p:nvCxnSpPr>
        <p:spPr bwMode="auto">
          <a:xfrm flipH="1" flipV="1">
            <a:off x="2837326" y="5213298"/>
            <a:ext cx="237186" cy="169273"/>
          </a:xfrm>
          <a:prstGeom prst="straightConnector1">
            <a:avLst/>
          </a:prstGeom>
          <a:solidFill>
            <a:schemeClr val="accent1"/>
          </a:solidFill>
          <a:ln w="3175" cap="flat" cmpd="sng" algn="ctr">
            <a:solidFill>
              <a:schemeClr val="tx1"/>
            </a:solidFill>
            <a:prstDash val="solid"/>
            <a:round/>
            <a:headEnd type="none" w="med" len="med"/>
            <a:tailEnd type="arrow"/>
          </a:ln>
          <a:effectLst/>
        </p:spPr>
      </p:cxnSp>
      <p:sp>
        <p:nvSpPr>
          <p:cNvPr id="86" name="Text Box 30"/>
          <p:cNvSpPr txBox="1">
            <a:spLocks noChangeArrowheads="1"/>
          </p:cNvSpPr>
          <p:nvPr/>
        </p:nvSpPr>
        <p:spPr bwMode="auto">
          <a:xfrm>
            <a:off x="96571" y="6061502"/>
            <a:ext cx="478022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r>
              <a:rPr lang="en-US" sz="2100" b="1" dirty="0" smtClean="0">
                <a:solidFill>
                  <a:srgbClr val="000000"/>
                </a:solidFill>
                <a:latin typeface="Courier New" pitchFamily="49" charset="0"/>
              </a:rPr>
              <a:t>power(</a:t>
            </a:r>
            <a:r>
              <a:rPr lang="en-US" sz="2100" b="1" dirty="0" err="1">
                <a:solidFill>
                  <a:srgbClr val="0B9520"/>
                </a:solidFill>
                <a:latin typeface="Courier New" pitchFamily="49" charset="0"/>
              </a:rPr>
              <a:t>b</a:t>
            </a:r>
            <a:r>
              <a:rPr lang="en-US" sz="2100" b="1" dirty="0" err="1" smtClean="0">
                <a:solidFill>
                  <a:srgbClr val="0B9520"/>
                </a:solidFill>
                <a:latin typeface="Courier New" pitchFamily="49" charset="0"/>
              </a:rPr>
              <a:t>,p</a:t>
            </a:r>
            <a:r>
              <a:rPr lang="en-US" sz="2100" b="1" dirty="0" smtClean="0">
                <a:solidFill>
                  <a:srgbClr val="000000"/>
                </a:solidFill>
                <a:latin typeface="Courier New" pitchFamily="49" charset="0"/>
              </a:rPr>
              <a:t>) -&gt;</a:t>
            </a:r>
            <a:endParaRPr lang="en-US" sz="2100" b="1" dirty="0">
              <a:latin typeface="Courier New" pitchFamily="49" charset="0"/>
            </a:endParaRPr>
          </a:p>
        </p:txBody>
      </p:sp>
    </p:spTree>
    <p:extLst>
      <p:ext uri="{BB962C8B-B14F-4D97-AF65-F5344CB8AC3E}">
        <p14:creationId xmlns:p14="http://schemas.microsoft.com/office/powerpoint/2010/main" val="32607642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0000DF"/>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noFill/>
        <a:ln w="28575" cap="flat" cmpd="sng" algn="ctr">
          <a:solidFill>
            <a:srgbClr val="0000DF"/>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txDef>
      <a:spPr>
        <a:noFill/>
      </a:spPr>
      <a:bodyPr wrap="square" rtlCol="0">
        <a:spAutoFit/>
      </a:bodyPr>
      <a:lstStyle>
        <a:defPPr algn="ctr">
          <a:defRPr dirty="0" smtClean="0">
            <a:latin typeface="Cambria" panose="02040503050406030204" pitchFamily="18" charset="0"/>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txDef>
      <a:spPr>
        <a:noFill/>
      </a:spPr>
      <a:bodyPr wrap="square" rtlCol="0">
        <a:spAutoFit/>
      </a:bodyPr>
      <a:lstStyle>
        <a:defPPr algn="ctr">
          <a:defRPr dirty="0" smtClean="0">
            <a:latin typeface="Cambria" panose="02040503050406030204" pitchFamily="18" charset="0"/>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11988</Words>
  <Application>Microsoft Office PowerPoint</Application>
  <PresentationFormat>On-screen Show (4:3)</PresentationFormat>
  <Paragraphs>2943</Paragraphs>
  <Slides>196</Slides>
  <Notes>164</Notes>
  <HiddenSlides>0</HiddenSlides>
  <MMClips>0</MMClips>
  <ScaleCrop>false</ScaleCrop>
  <HeadingPairs>
    <vt:vector size="4" baseType="variant">
      <vt:variant>
        <vt:lpstr>Theme</vt:lpstr>
      </vt:variant>
      <vt:variant>
        <vt:i4>3</vt:i4>
      </vt:variant>
      <vt:variant>
        <vt:lpstr>Slide Titles</vt:lpstr>
      </vt:variant>
      <vt:variant>
        <vt:i4>196</vt:i4>
      </vt:variant>
    </vt:vector>
  </HeadingPairs>
  <TitlesOfParts>
    <vt:vector size="199" baseType="lpstr">
      <vt:lpstr>Blank Presentation</vt:lpstr>
      <vt:lpstr>1_Blank Presentation</vt:lpstr>
      <vt:lpstr>2_Blank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Harvey Mudd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10</cp:revision>
  <dcterms:created xsi:type="dcterms:W3CDTF">2015-02-04T23:50:15Z</dcterms:created>
  <dcterms:modified xsi:type="dcterms:W3CDTF">2015-02-05T01:33:20Z</dcterms:modified>
</cp:coreProperties>
</file>