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86" r:id="rId5"/>
    <p:sldId id="351" r:id="rId6"/>
    <p:sldId id="306" r:id="rId7"/>
    <p:sldId id="337" r:id="rId8"/>
    <p:sldId id="338" r:id="rId9"/>
    <p:sldId id="339" r:id="rId10"/>
    <p:sldId id="287" r:id="rId11"/>
    <p:sldId id="341" r:id="rId12"/>
    <p:sldId id="345" r:id="rId13"/>
    <p:sldId id="349" r:id="rId14"/>
    <p:sldId id="350" r:id="rId15"/>
    <p:sldId id="348" r:id="rId16"/>
    <p:sldId id="304" r:id="rId17"/>
    <p:sldId id="508" r:id="rId18"/>
    <p:sldId id="588" r:id="rId19"/>
    <p:sldId id="589" r:id="rId20"/>
    <p:sldId id="585" r:id="rId21"/>
    <p:sldId id="581" r:id="rId22"/>
    <p:sldId id="582" r:id="rId23"/>
    <p:sldId id="328" r:id="rId24"/>
    <p:sldId id="583" r:id="rId25"/>
    <p:sldId id="584" r:id="rId26"/>
    <p:sldId id="413" r:id="rId27"/>
    <p:sldId id="509" r:id="rId28"/>
    <p:sldId id="514" r:id="rId29"/>
    <p:sldId id="586" r:id="rId30"/>
    <p:sldId id="587" r:id="rId31"/>
  </p:sldIdLst>
  <p:sldSz cx="12192000" cy="6858000"/>
  <p:notesSz cx="6858000" cy="22669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42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p:restoredTop sz="94674"/>
  </p:normalViewPr>
  <p:slideViewPr>
    <p:cSldViewPr snapToGrid="0" snapToObjects="1">
      <p:cViewPr varScale="1">
        <p:scale>
          <a:sx n="124" d="100"/>
          <a:sy n="124" d="100"/>
        </p:scale>
        <p:origin x="576" y="168"/>
      </p:cViewPr>
      <p:guideLst>
        <p:guide orient="horz" pos="3576"/>
        <p:guide pos="7272"/>
        <p:guide orient="horz" pos="2260"/>
        <p:guide pos="576"/>
      </p:guideLst>
    </p:cSldViewPr>
  </p:slideViewPr>
  <p:notesTextViewPr>
    <p:cViewPr>
      <p:scale>
        <a:sx n="1" d="1"/>
        <a:sy n="1" d="1"/>
      </p:scale>
      <p:origin x="0" y="0"/>
    </p:cViewPr>
  </p:notesTextViewPr>
  <p:sorterViewPr>
    <p:cViewPr>
      <p:scale>
        <a:sx n="100" d="100"/>
        <a:sy n="100" d="100"/>
      </p:scale>
      <p:origin x="0" y="-20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lIns="0"/>
        <a:lstStyle/>
        <a:p>
          <a:pPr algn="l"/>
          <a:r>
            <a:rPr lang="en-US" sz="1800"/>
            <a:t>Authentication</a:t>
          </a:r>
          <a:endParaRPr lang="en-US" sz="1600"/>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68632EFD-2B70-3742-A572-EC00965DC3B1}">
      <dgm:prSet phldrT="[Text]" custT="1"/>
      <dgm:spPr/>
      <dgm:t>
        <a:bodyPr lIns="0"/>
        <a:lstStyle/>
        <a:p>
          <a:r>
            <a:rPr lang="en-US" sz="2000"/>
            <a:t>Biometrics</a:t>
          </a:r>
          <a:endParaRPr lang="en-US" sz="1800"/>
        </a:p>
      </dgm:t>
    </dgm:pt>
    <dgm:pt modelId="{D7040F36-A8BE-BB42-B58C-66800CD2A18F}" type="parTrans" cxnId="{FFA59459-26F5-B04B-B929-8E9CE5E50FC7}">
      <dgm:prSet/>
      <dgm:spPr/>
      <dgm:t>
        <a:bodyPr/>
        <a:lstStyle/>
        <a:p>
          <a:endParaRPr lang="en-US"/>
        </a:p>
      </dgm:t>
    </dgm:pt>
    <dgm:pt modelId="{B72198CE-3CFE-924A-AED5-FF065B64AB63}" type="sibTrans" cxnId="{FFA59459-26F5-B04B-B929-8E9CE5E50FC7}">
      <dgm:prSet/>
      <dgm:spPr/>
      <dgm:t>
        <a:bodyPr/>
        <a:lstStyle/>
        <a:p>
          <a:endParaRPr lang="en-US"/>
        </a:p>
      </dgm:t>
    </dgm:pt>
    <dgm:pt modelId="{4CB51007-44C7-4945-B06D-C5E9DC888210}">
      <dgm:prSet phldrT="[Text]" custT="1"/>
      <dgm:spPr/>
      <dgm:t>
        <a:bodyPr lIns="0"/>
        <a:lstStyle/>
        <a:p>
          <a:pPr>
            <a:spcAft>
              <a:spcPts val="0"/>
            </a:spcAft>
          </a:pPr>
          <a:r>
            <a:rPr lang="en-US" sz="2000"/>
            <a:t>Cryptography</a:t>
          </a:r>
          <a:endParaRPr lang="en-US" sz="1800"/>
        </a:p>
      </dgm:t>
    </dgm:pt>
    <dgm:pt modelId="{0101A3B8-9612-9A42-AFC6-484918ED8985}" type="parTrans" cxnId="{82805A1E-08C6-FC46-B077-C35ED9301BC4}">
      <dgm:prSet/>
      <dgm:spPr/>
      <dgm:t>
        <a:bodyPr/>
        <a:lstStyle/>
        <a:p>
          <a:endParaRPr lang="en-US"/>
        </a:p>
      </dgm:t>
    </dgm:pt>
    <dgm:pt modelId="{E7493180-B87A-A547-A3FD-C323B96897BB}" type="sibTrans" cxnId="{82805A1E-08C6-FC46-B077-C35ED9301BC4}">
      <dgm:prSet/>
      <dgm:spPr/>
      <dgm:t>
        <a:bodyPr/>
        <a:lstStyle/>
        <a:p>
          <a:endParaRPr lang="en-US"/>
        </a:p>
      </dgm:t>
    </dgm:pt>
    <dgm:pt modelId="{B4900EC1-0498-6644-8B4A-C5391A55CB38}">
      <dgm:prSet phldrT="[Text]" custT="1"/>
      <dgm:spPr/>
      <dgm:t>
        <a:bodyPr lIns="0"/>
        <a:lstStyle/>
        <a:p>
          <a:pPr>
            <a:spcAft>
              <a:spcPct val="15000"/>
            </a:spcAft>
          </a:pPr>
          <a:r>
            <a:rPr lang="en-US" sz="1600"/>
            <a:t>Applied</a:t>
          </a:r>
        </a:p>
      </dgm:t>
    </dgm:pt>
    <dgm:pt modelId="{91423204-9DA8-F544-85E5-5B94C300E8F4}" type="parTrans" cxnId="{4C88AA71-DE4E-1C48-93EE-1895EAC2FE64}">
      <dgm:prSet/>
      <dgm:spPr/>
      <dgm:t>
        <a:bodyPr/>
        <a:lstStyle/>
        <a:p>
          <a:endParaRPr lang="en-US"/>
        </a:p>
      </dgm:t>
    </dgm:pt>
    <dgm:pt modelId="{EA3E0C47-60A1-D949-BCF6-E0E511559899}" type="sibTrans" cxnId="{4C88AA71-DE4E-1C48-93EE-1895EAC2FE64}">
      <dgm:prSet/>
      <dgm:spPr/>
      <dgm:t>
        <a:bodyPr/>
        <a:lstStyle/>
        <a:p>
          <a:endParaRPr lang="en-US"/>
        </a:p>
      </dgm:t>
    </dgm:pt>
    <dgm:pt modelId="{27816F98-AD24-5147-BD1B-BFD6C7D1DDDD}">
      <dgm:prSet phldrT="[Text]" custT="1"/>
      <dgm:spPr/>
      <dgm:t>
        <a:bodyPr lIns="0"/>
        <a:lstStyle/>
        <a:p>
          <a:pPr>
            <a:spcAft>
              <a:spcPts val="0"/>
            </a:spcAft>
          </a:pPr>
          <a:r>
            <a:rPr lang="en-US" sz="2000"/>
            <a:t>Cyber -</a:t>
          </a:r>
        </a:p>
        <a:p>
          <a:pPr>
            <a:spcAft>
              <a:spcPts val="0"/>
            </a:spcAft>
          </a:pPr>
          <a:r>
            <a:rPr lang="en-US" sz="2000"/>
            <a:t>Physical </a:t>
          </a:r>
        </a:p>
        <a:p>
          <a:pPr>
            <a:spcAft>
              <a:spcPts val="0"/>
            </a:spcAft>
          </a:pPr>
          <a:r>
            <a:rPr lang="en-US" sz="2000"/>
            <a:t>Systems</a:t>
          </a:r>
        </a:p>
      </dgm:t>
    </dgm:pt>
    <dgm:pt modelId="{99B52DE2-0ED2-CB43-B911-338EB35953BA}" type="parTrans" cxnId="{EC000B08-34F9-E845-80A7-47343776DF1C}">
      <dgm:prSet/>
      <dgm:spPr/>
      <dgm:t>
        <a:bodyPr/>
        <a:lstStyle/>
        <a:p>
          <a:endParaRPr lang="en-US"/>
        </a:p>
      </dgm:t>
    </dgm:pt>
    <dgm:pt modelId="{2634C2B8-D9C5-5F46-B5A8-9A3B5ED40B85}" type="sibTrans" cxnId="{EC000B08-34F9-E845-80A7-47343776DF1C}">
      <dgm:prSet/>
      <dgm:spPr/>
      <dgm:t>
        <a:bodyPr/>
        <a:lstStyle/>
        <a:p>
          <a:endParaRPr lang="en-US"/>
        </a:p>
      </dgm:t>
    </dgm:pt>
    <dgm:pt modelId="{E09700C2-0FC4-B949-9D0F-7BA11DEF0AC9}">
      <dgm:prSet phldrT="[Text]" custT="1"/>
      <dgm:spPr/>
      <dgm:t>
        <a:bodyPr lIns="0"/>
        <a:lstStyle/>
        <a:p>
          <a:pPr>
            <a:spcAft>
              <a:spcPts val="0"/>
            </a:spcAft>
          </a:pPr>
          <a:r>
            <a:rPr lang="en-US" sz="2000"/>
            <a:t>Cybersecurity </a:t>
          </a:r>
        </a:p>
        <a:p>
          <a:pPr>
            <a:spcAft>
              <a:spcPts val="0"/>
            </a:spcAft>
          </a:pPr>
          <a:r>
            <a:rPr lang="en-US" sz="2000"/>
            <a:t>Education</a:t>
          </a:r>
          <a:endParaRPr lang="en-US" sz="1800"/>
        </a:p>
      </dgm:t>
    </dgm:pt>
    <dgm:pt modelId="{D404124A-2DC6-D04B-BC09-F079F36FDC25}" type="parTrans" cxnId="{DD0465D3-B22B-4948-8272-AF91E122B6DE}">
      <dgm:prSet/>
      <dgm:spPr/>
      <dgm:t>
        <a:bodyPr/>
        <a:lstStyle/>
        <a:p>
          <a:endParaRPr lang="en-US"/>
        </a:p>
      </dgm:t>
    </dgm:pt>
    <dgm:pt modelId="{D7D58FF7-5B98-1048-A9C7-E41F1A83FBD3}" type="sibTrans" cxnId="{DD0465D3-B22B-4948-8272-AF91E122B6DE}">
      <dgm:prSet/>
      <dgm:spPr/>
      <dgm:t>
        <a:bodyPr/>
        <a:lstStyle/>
        <a:p>
          <a:endParaRPr lang="en-US"/>
        </a:p>
      </dgm:t>
    </dgm:pt>
    <dgm:pt modelId="{13E085FE-7A8B-BC41-A5F3-237C8CADD097}">
      <dgm:prSet phldrT="[Text]" custT="1"/>
      <dgm:spPr/>
      <dgm:t>
        <a:bodyPr lIns="0"/>
        <a:lstStyle/>
        <a:p>
          <a:pPr>
            <a:spcAft>
              <a:spcPct val="15000"/>
            </a:spcAft>
          </a:pPr>
          <a:r>
            <a:rPr lang="en-US" sz="1600"/>
            <a:t>Theory</a:t>
          </a:r>
        </a:p>
      </dgm:t>
    </dgm:pt>
    <dgm:pt modelId="{102275FE-5DD9-BF4D-BF02-C2D5FF1F61E4}" type="parTrans" cxnId="{E7936FF7-BCA2-6042-AD6C-71ACE89EA701}">
      <dgm:prSet/>
      <dgm:spPr/>
      <dgm:t>
        <a:bodyPr/>
        <a:lstStyle/>
        <a:p>
          <a:endParaRPr lang="en-US"/>
        </a:p>
      </dgm:t>
    </dgm:pt>
    <dgm:pt modelId="{5635C3FA-B6B9-B44B-9930-796E22463A23}" type="sibTrans" cxnId="{E7936FF7-BCA2-6042-AD6C-71ACE89EA701}">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X="-444"/>
      <dgm:spPr>
        <a:prstGeom prst="rect">
          <a:avLst/>
        </a:prstGeom>
      </dgm:spPr>
    </dgm:pt>
    <dgm:pt modelId="{FC9367D2-8C79-B345-A7F3-5DDEF198475D}" type="pres">
      <dgm:prSet presAssocID="{5D63B8CA-7E9C-9B4A-BF90-20961155AA92}" presName="img" presStyleLbl="fgImgPlace1" presStyleIdx="0" presStyleCnt="5" custAng="10800000" custScaleX="109477" custScaleY="124074" custLinFactX="200000" custLinFactNeighborX="202302" custLinFactNeighborY="-463"/>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3325C602-5313-884B-83C3-9DF7CF967743}" type="pres">
      <dgm:prSet presAssocID="{383F059A-0B83-1045-9C35-F2950F7EEAC0}" presName="spacer" presStyleCnt="0"/>
      <dgm:spPr/>
    </dgm:pt>
    <dgm:pt modelId="{197DC293-C79E-A54C-9331-2D590E6B64DE}" type="pres">
      <dgm:prSet presAssocID="{68632EFD-2B70-3742-A572-EC00965DC3B1}" presName="comp" presStyleCnt="0"/>
      <dgm:spPr/>
    </dgm:pt>
    <dgm:pt modelId="{A3C23032-00F7-1B49-B639-D9AFB8328966}" type="pres">
      <dgm:prSet presAssocID="{68632EFD-2B70-3742-A572-EC00965DC3B1}" presName="box" presStyleLbl="node1" presStyleIdx="1" presStyleCnt="5" custLinFactNeighborX="-444"/>
      <dgm:spPr>
        <a:prstGeom prst="rect">
          <a:avLst/>
        </a:prstGeom>
      </dgm:spPr>
    </dgm:pt>
    <dgm:pt modelId="{D1888BA9-18A1-DD44-8BEA-FD8A289CB241}" type="pres">
      <dgm:prSet presAssocID="{68632EFD-2B70-3742-A572-EC00965DC3B1}" presName="img" presStyleLbl="fgImgPlace1" presStyleIdx="1" presStyleCnt="5" custAng="10800000" custScaleX="115048" custScaleY="124508" custLinFactX="200000" custLinFactNeighborX="202948" custLinFactNeighborY="708"/>
      <dgm:spPr>
        <a:prstGeom prst="homePlate">
          <a:avLst/>
        </a:prstGeom>
        <a:solidFill>
          <a:schemeClr val="accent6"/>
        </a:solidFill>
      </dgm:spPr>
    </dgm:pt>
    <dgm:pt modelId="{580C00CD-43FB-9347-B649-8191AFAAC965}" type="pres">
      <dgm:prSet presAssocID="{68632EFD-2B70-3742-A572-EC00965DC3B1}" presName="text" presStyleLbl="node1" presStyleIdx="1" presStyleCnt="5">
        <dgm:presLayoutVars>
          <dgm:bulletEnabled val="1"/>
        </dgm:presLayoutVars>
      </dgm:prSet>
      <dgm:spPr/>
    </dgm:pt>
    <dgm:pt modelId="{75F05F20-F278-2D4D-BE39-21ACFD9AD1A8}" type="pres">
      <dgm:prSet presAssocID="{B72198CE-3CFE-924A-AED5-FF065B64AB63}" presName="spacer" presStyleCnt="0"/>
      <dgm:spPr/>
    </dgm:pt>
    <dgm:pt modelId="{0D0393A0-7CE9-0043-A023-AB89910761CF}" type="pres">
      <dgm:prSet presAssocID="{4CB51007-44C7-4945-B06D-C5E9DC888210}" presName="comp" presStyleCnt="0"/>
      <dgm:spPr/>
    </dgm:pt>
    <dgm:pt modelId="{0CAF5F7D-2D55-254B-B257-4BDB2FC00B93}" type="pres">
      <dgm:prSet presAssocID="{4CB51007-44C7-4945-B06D-C5E9DC888210}" presName="box" presStyleLbl="node1" presStyleIdx="2" presStyleCnt="5" custLinFactNeighborX="-444"/>
      <dgm:spPr>
        <a:prstGeom prst="rect">
          <a:avLst/>
        </a:prstGeom>
      </dgm:spPr>
    </dgm:pt>
    <dgm:pt modelId="{3A169C0E-ABC7-1F45-847B-4928EC5A20CB}" type="pres">
      <dgm:prSet presAssocID="{4CB51007-44C7-4945-B06D-C5E9DC888210}" presName="img" presStyleLbl="fgImgPlace1" presStyleIdx="2" presStyleCnt="5" custAng="10800000" custScaleX="115048" custScaleY="124508" custLinFactX="200000" custLinFactNeighborX="202948" custLinFactNeighborY="708"/>
      <dgm:spPr>
        <a:prstGeom prst="homePlate">
          <a:avLst/>
        </a:prstGeom>
        <a:solidFill>
          <a:schemeClr val="accent6"/>
        </a:solidFill>
      </dgm:spPr>
    </dgm:pt>
    <dgm:pt modelId="{6D6E806E-C7C3-2141-B431-EA91E82EFBC6}" type="pres">
      <dgm:prSet presAssocID="{4CB51007-44C7-4945-B06D-C5E9DC888210}" presName="text" presStyleLbl="node1" presStyleIdx="2" presStyleCnt="5">
        <dgm:presLayoutVars>
          <dgm:bulletEnabled val="1"/>
        </dgm:presLayoutVars>
      </dgm:prSet>
      <dgm:spPr/>
    </dgm:pt>
    <dgm:pt modelId="{611561C4-0002-D749-859A-981D02054147}" type="pres">
      <dgm:prSet presAssocID="{E7493180-B87A-A547-A3FD-C323B96897BB}" presName="spacer" presStyleCnt="0"/>
      <dgm:spPr/>
    </dgm:pt>
    <dgm:pt modelId="{84D94752-B051-6F42-8508-D54E964CD675}" type="pres">
      <dgm:prSet presAssocID="{27816F98-AD24-5147-BD1B-BFD6C7D1DDDD}" presName="comp" presStyleCnt="0"/>
      <dgm:spPr/>
    </dgm:pt>
    <dgm:pt modelId="{F88181F7-91F3-4840-BC55-E93B32893016}" type="pres">
      <dgm:prSet presAssocID="{27816F98-AD24-5147-BD1B-BFD6C7D1DDDD}" presName="box" presStyleLbl="node1" presStyleIdx="3" presStyleCnt="5" custLinFactNeighborX="-444"/>
      <dgm:spPr>
        <a:prstGeom prst="rect">
          <a:avLst/>
        </a:prstGeom>
      </dgm:spPr>
    </dgm:pt>
    <dgm:pt modelId="{C92C0C7E-1641-C74C-A991-0B3E239C7534}" type="pres">
      <dgm:prSet presAssocID="{27816F98-AD24-5147-BD1B-BFD6C7D1DDDD}" presName="img" presStyleLbl="fgImgPlace1" presStyleIdx="3" presStyleCnt="5" custAng="10800000" custScaleX="115048" custScaleY="124508" custLinFactX="200000" custLinFactNeighborX="202471" custLinFactNeighborY="708"/>
      <dgm:spPr>
        <a:prstGeom prst="homePlate">
          <a:avLst/>
        </a:prstGeom>
        <a:solidFill>
          <a:schemeClr val="accent6"/>
        </a:solidFill>
      </dgm:spPr>
    </dgm:pt>
    <dgm:pt modelId="{77A904C5-5EC1-4847-A740-F89EDEA822C8}" type="pres">
      <dgm:prSet presAssocID="{27816F98-AD24-5147-BD1B-BFD6C7D1DDDD}" presName="text" presStyleLbl="node1" presStyleIdx="3" presStyleCnt="5">
        <dgm:presLayoutVars>
          <dgm:bulletEnabled val="1"/>
        </dgm:presLayoutVars>
      </dgm:prSet>
      <dgm:spPr/>
    </dgm:pt>
    <dgm:pt modelId="{49ABA38C-55E8-534B-8251-1C41A604374A}" type="pres">
      <dgm:prSet presAssocID="{2634C2B8-D9C5-5F46-B5A8-9A3B5ED40B85}" presName="spacer" presStyleCnt="0"/>
      <dgm:spPr/>
    </dgm:pt>
    <dgm:pt modelId="{A371A938-A26C-754D-9B2E-B4A938747053}" type="pres">
      <dgm:prSet presAssocID="{E09700C2-0FC4-B949-9D0F-7BA11DEF0AC9}" presName="comp" presStyleCnt="0"/>
      <dgm:spPr/>
    </dgm:pt>
    <dgm:pt modelId="{46D2D46D-FE30-4C4C-A20E-AA9E5E547354}" type="pres">
      <dgm:prSet presAssocID="{E09700C2-0FC4-B949-9D0F-7BA11DEF0AC9}" presName="box" presStyleLbl="node1" presStyleIdx="4" presStyleCnt="5" custLinFactNeighborX="-444"/>
      <dgm:spPr>
        <a:prstGeom prst="rect">
          <a:avLst/>
        </a:prstGeom>
      </dgm:spPr>
    </dgm:pt>
    <dgm:pt modelId="{306B41F7-6DDA-6748-9DC4-53E3742FA6FD}" type="pres">
      <dgm:prSet presAssocID="{E09700C2-0FC4-B949-9D0F-7BA11DEF0AC9}" presName="img" presStyleLbl="fgImgPlace1" presStyleIdx="4" presStyleCnt="5" custAng="10800000" custScaleX="115048" custScaleY="124508" custLinFactX="200000" custLinFactNeighborX="202948" custLinFactNeighborY="708"/>
      <dgm:spPr>
        <a:prstGeom prst="homePlate">
          <a:avLst/>
        </a:prstGeom>
        <a:solidFill>
          <a:schemeClr val="accent6"/>
        </a:solidFill>
      </dgm:spPr>
    </dgm:pt>
    <dgm:pt modelId="{BBF0B8CE-45FA-3C4E-9EA3-471CBDFAA2BD}" type="pres">
      <dgm:prSet presAssocID="{E09700C2-0FC4-B949-9D0F-7BA11DEF0AC9}" presName="text" presStyleLbl="node1" presStyleIdx="4" presStyleCnt="5">
        <dgm:presLayoutVars>
          <dgm:bulletEnabled val="1"/>
        </dgm:presLayoutVars>
      </dgm:prSet>
      <dgm:spPr/>
    </dgm:pt>
  </dgm:ptLst>
  <dgm:cxnLst>
    <dgm:cxn modelId="{EC000B08-34F9-E845-80A7-47343776DF1C}" srcId="{7261076C-61C3-484E-B799-96B62FD3D9F1}" destId="{27816F98-AD24-5147-BD1B-BFD6C7D1DDDD}" srcOrd="3" destOrd="0" parTransId="{99B52DE2-0ED2-CB43-B911-338EB35953BA}" sibTransId="{2634C2B8-D9C5-5F46-B5A8-9A3B5ED40B85}"/>
    <dgm:cxn modelId="{82805A1E-08C6-FC46-B077-C35ED9301BC4}" srcId="{7261076C-61C3-484E-B799-96B62FD3D9F1}" destId="{4CB51007-44C7-4945-B06D-C5E9DC888210}" srcOrd="2" destOrd="0" parTransId="{0101A3B8-9612-9A42-AFC6-484918ED8985}" sibTransId="{E7493180-B87A-A547-A3FD-C323B96897BB}"/>
    <dgm:cxn modelId="{62B22522-1FF6-B74A-919F-D1DD85736FEC}" type="presOf" srcId="{27816F98-AD24-5147-BD1B-BFD6C7D1DDDD}" destId="{F88181F7-91F3-4840-BC55-E93B32893016}" srcOrd="0" destOrd="0" presId="urn:microsoft.com/office/officeart/2005/8/layout/vList4"/>
    <dgm:cxn modelId="{22A79730-0953-A243-9B11-6821AB012DC7}" srcId="{7261076C-61C3-484E-B799-96B62FD3D9F1}" destId="{5D63B8CA-7E9C-9B4A-BF90-20961155AA92}" srcOrd="0" destOrd="0" parTransId="{EDACF668-F0FD-394C-A7C8-42F4F166EEB9}" sibTransId="{383F059A-0B83-1045-9C35-F2950F7EEAC0}"/>
    <dgm:cxn modelId="{6FF94A37-13AA-CA49-A2B3-93DA194B91A8}" type="presOf" srcId="{13E085FE-7A8B-BC41-A5F3-237C8CADD097}" destId="{0CAF5F7D-2D55-254B-B257-4BDB2FC00B93}" srcOrd="0" destOrd="2" presId="urn:microsoft.com/office/officeart/2005/8/layout/vList4"/>
    <dgm:cxn modelId="{71A85C4C-FDCE-3241-97B4-7D5DC9C91D7C}" type="presOf" srcId="{B4900EC1-0498-6644-8B4A-C5391A55CB38}" destId="{0CAF5F7D-2D55-254B-B257-4BDB2FC00B93}" srcOrd="0" destOrd="1" presId="urn:microsoft.com/office/officeart/2005/8/layout/vList4"/>
    <dgm:cxn modelId="{FFA59459-26F5-B04B-B929-8E9CE5E50FC7}" srcId="{7261076C-61C3-484E-B799-96B62FD3D9F1}" destId="{68632EFD-2B70-3742-A572-EC00965DC3B1}" srcOrd="1" destOrd="0" parTransId="{D7040F36-A8BE-BB42-B58C-66800CD2A18F}" sibTransId="{B72198CE-3CFE-924A-AED5-FF065B64AB63}"/>
    <dgm:cxn modelId="{46C5DE68-7881-2642-ADEE-02E21209F5CA}" type="presOf" srcId="{13E085FE-7A8B-BC41-A5F3-237C8CADD097}" destId="{6D6E806E-C7C3-2141-B431-EA91E82EFBC6}" srcOrd="1" destOrd="2" presId="urn:microsoft.com/office/officeart/2005/8/layout/vList4"/>
    <dgm:cxn modelId="{EB2ED66C-6B1D-C946-A128-6DC082EF41CA}" type="presOf" srcId="{E09700C2-0FC4-B949-9D0F-7BA11DEF0AC9}" destId="{46D2D46D-FE30-4C4C-A20E-AA9E5E547354}" srcOrd="0" destOrd="0" presId="urn:microsoft.com/office/officeart/2005/8/layout/vList4"/>
    <dgm:cxn modelId="{E66D476D-D00D-2D41-B59B-45DAFC29CFEE}" type="presOf" srcId="{68632EFD-2B70-3742-A572-EC00965DC3B1}" destId="{A3C23032-00F7-1B49-B639-D9AFB8328966}" srcOrd="0" destOrd="0" presId="urn:microsoft.com/office/officeart/2005/8/layout/vList4"/>
    <dgm:cxn modelId="{4C88AA71-DE4E-1C48-93EE-1895EAC2FE64}" srcId="{4CB51007-44C7-4945-B06D-C5E9DC888210}" destId="{B4900EC1-0498-6644-8B4A-C5391A55CB38}" srcOrd="0" destOrd="0" parTransId="{91423204-9DA8-F544-85E5-5B94C300E8F4}" sibTransId="{EA3E0C47-60A1-D949-BCF6-E0E511559899}"/>
    <dgm:cxn modelId="{917DEE85-B92B-3445-B83E-5BE8CD176807}" type="presOf" srcId="{7261076C-61C3-484E-B799-96B62FD3D9F1}" destId="{822747B3-533E-4B4E-A570-8ADCC440C2F8}" srcOrd="0" destOrd="0" presId="urn:microsoft.com/office/officeart/2005/8/layout/vList4"/>
    <dgm:cxn modelId="{E639F59A-AFF3-5F4C-A8A4-7C9EEE9641CD}" type="presOf" srcId="{68632EFD-2B70-3742-A572-EC00965DC3B1}" destId="{580C00CD-43FB-9347-B649-8191AFAAC965}" srcOrd="1" destOrd="0" presId="urn:microsoft.com/office/officeart/2005/8/layout/vList4"/>
    <dgm:cxn modelId="{E88CE5BE-31E7-AE4E-974B-278924A478E0}" type="presOf" srcId="{4CB51007-44C7-4945-B06D-C5E9DC888210}" destId="{6D6E806E-C7C3-2141-B431-EA91E82EFBC6}" srcOrd="1" destOrd="0"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82F4DCCD-7CF6-CC46-A545-7F5A9C4A3EB4}" type="presOf" srcId="{E09700C2-0FC4-B949-9D0F-7BA11DEF0AC9}" destId="{BBF0B8CE-45FA-3C4E-9EA3-471CBDFAA2BD}" srcOrd="1" destOrd="0" presId="urn:microsoft.com/office/officeart/2005/8/layout/vList4"/>
    <dgm:cxn modelId="{DD0465D3-B22B-4948-8272-AF91E122B6DE}" srcId="{7261076C-61C3-484E-B799-96B62FD3D9F1}" destId="{E09700C2-0FC4-B949-9D0F-7BA11DEF0AC9}" srcOrd="4" destOrd="0" parTransId="{D404124A-2DC6-D04B-BC09-F079F36FDC25}" sibTransId="{D7D58FF7-5B98-1048-A9C7-E41F1A83FBD3}"/>
    <dgm:cxn modelId="{093B62F5-95B9-3542-9DA1-72ECB8F85801}" type="presOf" srcId="{B4900EC1-0498-6644-8B4A-C5391A55CB38}" destId="{6D6E806E-C7C3-2141-B431-EA91E82EFBC6}" srcOrd="1" destOrd="1" presId="urn:microsoft.com/office/officeart/2005/8/layout/vList4"/>
    <dgm:cxn modelId="{B9B7FDF5-5D5A-7740-988B-5C51CBDE6E97}" type="presOf" srcId="{27816F98-AD24-5147-BD1B-BFD6C7D1DDDD}" destId="{77A904C5-5EC1-4847-A740-F89EDEA822C8}" srcOrd="1" destOrd="0" presId="urn:microsoft.com/office/officeart/2005/8/layout/vList4"/>
    <dgm:cxn modelId="{E7936FF7-BCA2-6042-AD6C-71ACE89EA701}" srcId="{4CB51007-44C7-4945-B06D-C5E9DC888210}" destId="{13E085FE-7A8B-BC41-A5F3-237C8CADD097}" srcOrd="1" destOrd="0" parTransId="{102275FE-5DD9-BF4D-BF02-C2D5FF1F61E4}" sibTransId="{5635C3FA-B6B9-B44B-9930-796E22463A23}"/>
    <dgm:cxn modelId="{70EA99FF-8DBE-3E44-8BD0-B15BF99CA310}" type="presOf" srcId="{4CB51007-44C7-4945-B06D-C5E9DC888210}" destId="{0CAF5F7D-2D55-254B-B257-4BDB2FC00B93}" srcOrd="0" destOrd="0" presId="urn:microsoft.com/office/officeart/2005/8/layout/vList4"/>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F7580E5F-07FD-934C-A3B1-6B4094219A6D}" type="presParOf" srcId="{822747B3-533E-4B4E-A570-8ADCC440C2F8}" destId="{3325C602-5313-884B-83C3-9DF7CF967743}" srcOrd="1" destOrd="0" presId="urn:microsoft.com/office/officeart/2005/8/layout/vList4"/>
    <dgm:cxn modelId="{8F180851-8FEB-7843-9662-F8BB609B5629}" type="presParOf" srcId="{822747B3-533E-4B4E-A570-8ADCC440C2F8}" destId="{197DC293-C79E-A54C-9331-2D590E6B64DE}" srcOrd="2" destOrd="0" presId="urn:microsoft.com/office/officeart/2005/8/layout/vList4"/>
    <dgm:cxn modelId="{9BACEC0F-3161-EC43-82DB-1828B7330A0B}" type="presParOf" srcId="{197DC293-C79E-A54C-9331-2D590E6B64DE}" destId="{A3C23032-00F7-1B49-B639-D9AFB8328966}" srcOrd="0" destOrd="0" presId="urn:microsoft.com/office/officeart/2005/8/layout/vList4"/>
    <dgm:cxn modelId="{203D3D9C-8A48-DB42-A921-8058C32D066F}" type="presParOf" srcId="{197DC293-C79E-A54C-9331-2D590E6B64DE}" destId="{D1888BA9-18A1-DD44-8BEA-FD8A289CB241}" srcOrd="1" destOrd="0" presId="urn:microsoft.com/office/officeart/2005/8/layout/vList4"/>
    <dgm:cxn modelId="{3753D268-E2FA-5D4C-8498-4DFBF042DF26}" type="presParOf" srcId="{197DC293-C79E-A54C-9331-2D590E6B64DE}" destId="{580C00CD-43FB-9347-B649-8191AFAAC965}" srcOrd="2" destOrd="0" presId="urn:microsoft.com/office/officeart/2005/8/layout/vList4"/>
    <dgm:cxn modelId="{909F7266-A6C7-6943-9FE2-66155C44D0FB}" type="presParOf" srcId="{822747B3-533E-4B4E-A570-8ADCC440C2F8}" destId="{75F05F20-F278-2D4D-BE39-21ACFD9AD1A8}" srcOrd="3" destOrd="0" presId="urn:microsoft.com/office/officeart/2005/8/layout/vList4"/>
    <dgm:cxn modelId="{FD762E1B-767C-A447-B3A2-ACDB69A6446B}" type="presParOf" srcId="{822747B3-533E-4B4E-A570-8ADCC440C2F8}" destId="{0D0393A0-7CE9-0043-A023-AB89910761CF}" srcOrd="4" destOrd="0" presId="urn:microsoft.com/office/officeart/2005/8/layout/vList4"/>
    <dgm:cxn modelId="{B2FFFAAE-1156-CE46-B09F-C016120D0E56}" type="presParOf" srcId="{0D0393A0-7CE9-0043-A023-AB89910761CF}" destId="{0CAF5F7D-2D55-254B-B257-4BDB2FC00B93}" srcOrd="0" destOrd="0" presId="urn:microsoft.com/office/officeart/2005/8/layout/vList4"/>
    <dgm:cxn modelId="{A8217647-A214-5443-8232-5BA34813F1CC}" type="presParOf" srcId="{0D0393A0-7CE9-0043-A023-AB89910761CF}" destId="{3A169C0E-ABC7-1F45-847B-4928EC5A20CB}" srcOrd="1" destOrd="0" presId="urn:microsoft.com/office/officeart/2005/8/layout/vList4"/>
    <dgm:cxn modelId="{DDA22F2E-1408-AA47-A3EF-D81201AC2F73}" type="presParOf" srcId="{0D0393A0-7CE9-0043-A023-AB89910761CF}" destId="{6D6E806E-C7C3-2141-B431-EA91E82EFBC6}" srcOrd="2" destOrd="0" presId="urn:microsoft.com/office/officeart/2005/8/layout/vList4"/>
    <dgm:cxn modelId="{84B43C2A-9386-3B4F-B7BC-E4630D25E3F6}" type="presParOf" srcId="{822747B3-533E-4B4E-A570-8ADCC440C2F8}" destId="{611561C4-0002-D749-859A-981D02054147}" srcOrd="5" destOrd="0" presId="urn:microsoft.com/office/officeart/2005/8/layout/vList4"/>
    <dgm:cxn modelId="{383D6925-81DB-6D48-8650-80EC77156B7F}" type="presParOf" srcId="{822747B3-533E-4B4E-A570-8ADCC440C2F8}" destId="{84D94752-B051-6F42-8508-D54E964CD675}" srcOrd="6" destOrd="0" presId="urn:microsoft.com/office/officeart/2005/8/layout/vList4"/>
    <dgm:cxn modelId="{BE6700CE-558F-CA4A-9CA9-630949804305}" type="presParOf" srcId="{84D94752-B051-6F42-8508-D54E964CD675}" destId="{F88181F7-91F3-4840-BC55-E93B32893016}" srcOrd="0" destOrd="0" presId="urn:microsoft.com/office/officeart/2005/8/layout/vList4"/>
    <dgm:cxn modelId="{F06DFC2B-F39E-BB40-B9F5-4D50C3D5B383}" type="presParOf" srcId="{84D94752-B051-6F42-8508-D54E964CD675}" destId="{C92C0C7E-1641-C74C-A991-0B3E239C7534}" srcOrd="1" destOrd="0" presId="urn:microsoft.com/office/officeart/2005/8/layout/vList4"/>
    <dgm:cxn modelId="{CF4FBF1E-365B-8842-9827-15C13DEE3771}" type="presParOf" srcId="{84D94752-B051-6F42-8508-D54E964CD675}" destId="{77A904C5-5EC1-4847-A740-F89EDEA822C8}" srcOrd="2" destOrd="0" presId="urn:microsoft.com/office/officeart/2005/8/layout/vList4"/>
    <dgm:cxn modelId="{E6D43243-3A8C-3D4C-B530-59EA5FC4A6F6}" type="presParOf" srcId="{822747B3-533E-4B4E-A570-8ADCC440C2F8}" destId="{49ABA38C-55E8-534B-8251-1C41A604374A}" srcOrd="7" destOrd="0" presId="urn:microsoft.com/office/officeart/2005/8/layout/vList4"/>
    <dgm:cxn modelId="{636FDC14-25F9-274A-9E5B-54825EE5DBA4}" type="presParOf" srcId="{822747B3-533E-4B4E-A570-8ADCC440C2F8}" destId="{A371A938-A26C-754D-9B2E-B4A938747053}" srcOrd="8" destOrd="0" presId="urn:microsoft.com/office/officeart/2005/8/layout/vList4"/>
    <dgm:cxn modelId="{BFE2E4CD-3A08-8E46-821D-2187D76E24D5}" type="presParOf" srcId="{A371A938-A26C-754D-9B2E-B4A938747053}" destId="{46D2D46D-FE30-4C4C-A20E-AA9E5E547354}" srcOrd="0" destOrd="0" presId="urn:microsoft.com/office/officeart/2005/8/layout/vList4"/>
    <dgm:cxn modelId="{65E21925-E0CF-F34C-BD1D-7813A868EAC9}" type="presParOf" srcId="{A371A938-A26C-754D-9B2E-B4A938747053}" destId="{306B41F7-6DDA-6748-9DC4-53E3742FA6FD}" srcOrd="1" destOrd="0" presId="urn:microsoft.com/office/officeart/2005/8/layout/vList4"/>
    <dgm:cxn modelId="{68651DE2-7E4A-904D-92EC-A12CE35F29AF}" type="presParOf" srcId="{A371A938-A26C-754D-9B2E-B4A938747053}" destId="{BBF0B8CE-45FA-3C4E-9EA3-471CBDFAA2B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a:lstStyle/>
        <a:p>
          <a:r>
            <a:rPr lang="en-US" sz="2000"/>
            <a:t>   Data Science</a:t>
          </a:r>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9A2F7EC8-2544-0D4B-8E58-DDB45A981D6E}">
      <dgm:prSet phldrT="[Text]" custT="1"/>
      <dgm:spPr/>
      <dgm:t>
        <a:bodyPr lIns="182880"/>
        <a:lstStyle/>
        <a:p>
          <a:r>
            <a:rPr lang="en-US" sz="2000"/>
            <a:t>Hardware Security Design</a:t>
          </a:r>
        </a:p>
      </dgm:t>
    </dgm:pt>
    <dgm:pt modelId="{C6C4939F-ED73-454E-BE2D-D2A46F550708}" type="parTrans" cxnId="{CE45512A-85F3-814F-A7FA-0CAE9C22FF19}">
      <dgm:prSet/>
      <dgm:spPr/>
      <dgm:t>
        <a:bodyPr/>
        <a:lstStyle/>
        <a:p>
          <a:endParaRPr lang="en-US"/>
        </a:p>
      </dgm:t>
    </dgm:pt>
    <dgm:pt modelId="{25B8537B-3434-C846-83C1-07D22D676064}" type="sibTrans" cxnId="{CE45512A-85F3-814F-A7FA-0CAE9C22FF19}">
      <dgm:prSet/>
      <dgm:spPr/>
      <dgm:t>
        <a:bodyPr/>
        <a:lstStyle/>
        <a:p>
          <a:endParaRPr lang="en-US"/>
        </a:p>
      </dgm:t>
    </dgm:pt>
    <dgm:pt modelId="{1871296D-D2AC-964D-BA3D-178849D3F2E8}">
      <dgm:prSet phldrT="[Text]" custT="1"/>
      <dgm:spPr/>
      <dgm:t>
        <a:bodyPr lIns="182880"/>
        <a:lstStyle/>
        <a:p>
          <a:r>
            <a:rPr lang="en-US" sz="2000"/>
            <a:t>Information Authenticity</a:t>
          </a:r>
        </a:p>
      </dgm:t>
    </dgm:pt>
    <dgm:pt modelId="{A3BC0C59-6452-954F-AA01-C01090A3D360}" type="parTrans" cxnId="{4290CD49-714B-5346-A1AF-1ADDA1E38D2B}">
      <dgm:prSet/>
      <dgm:spPr/>
      <dgm:t>
        <a:bodyPr/>
        <a:lstStyle/>
        <a:p>
          <a:endParaRPr lang="en-US"/>
        </a:p>
      </dgm:t>
    </dgm:pt>
    <dgm:pt modelId="{E368A372-A946-EC47-B132-DF70001359D0}" type="sibTrans" cxnId="{4290CD49-714B-5346-A1AF-1ADDA1E38D2B}">
      <dgm:prSet/>
      <dgm:spPr/>
      <dgm:t>
        <a:bodyPr/>
        <a:lstStyle/>
        <a:p>
          <a:endParaRPr lang="en-US"/>
        </a:p>
      </dgm:t>
    </dgm:pt>
    <dgm:pt modelId="{1E4DF414-FCA8-404A-BF8A-20025F36407F}">
      <dgm:prSet custT="1"/>
      <dgm:spPr/>
      <dgm:t>
        <a:bodyPr/>
        <a:lstStyle/>
        <a:p>
          <a:pPr>
            <a:spcAft>
              <a:spcPts val="0"/>
            </a:spcAft>
          </a:pPr>
          <a:r>
            <a:rPr lang="en-US" sz="2000"/>
            <a:t>  Formal</a:t>
          </a:r>
        </a:p>
        <a:p>
          <a:pPr>
            <a:spcAft>
              <a:spcPts val="0"/>
            </a:spcAft>
          </a:pPr>
          <a:r>
            <a:rPr lang="en-US" sz="2000"/>
            <a:t>  Methods</a:t>
          </a:r>
        </a:p>
      </dgm:t>
    </dgm:pt>
    <dgm:pt modelId="{0D1A0E20-28B1-014B-86EB-CC531B3C1395}" type="parTrans" cxnId="{159BBBFB-2386-124B-AE7E-59967DA9124B}">
      <dgm:prSet/>
      <dgm:spPr/>
      <dgm:t>
        <a:bodyPr/>
        <a:lstStyle/>
        <a:p>
          <a:endParaRPr lang="en-US"/>
        </a:p>
      </dgm:t>
    </dgm:pt>
    <dgm:pt modelId="{3C083B72-CDD9-934B-A732-FE5DBEDCB277}" type="sibTrans" cxnId="{159BBBFB-2386-124B-AE7E-59967DA9124B}">
      <dgm:prSet/>
      <dgm:spPr/>
      <dgm:t>
        <a:bodyPr/>
        <a:lstStyle/>
        <a:p>
          <a:endParaRPr lang="en-US"/>
        </a:p>
      </dgm:t>
    </dgm:pt>
    <dgm:pt modelId="{663646B8-D007-F148-9B29-9FF1CF9A79D7}">
      <dgm:prSet custT="1"/>
      <dgm:spPr/>
      <dgm:t>
        <a:bodyPr/>
        <a:lstStyle/>
        <a:p>
          <a:pPr>
            <a:spcAft>
              <a:spcPts val="0"/>
            </a:spcAft>
          </a:pPr>
          <a:r>
            <a:rPr lang="en-US" sz="2000"/>
            <a:t>  Hardware  </a:t>
          </a:r>
        </a:p>
        <a:p>
          <a:pPr>
            <a:spcAft>
              <a:spcPts val="0"/>
            </a:spcAft>
          </a:pPr>
          <a:r>
            <a:rPr lang="en-US" sz="2000"/>
            <a:t>   Security    </a:t>
          </a:r>
        </a:p>
        <a:p>
          <a:pPr>
            <a:spcAft>
              <a:spcPts val="0"/>
            </a:spcAft>
          </a:pPr>
          <a:r>
            <a:rPr lang="en-US" sz="2000"/>
            <a:t>  Architecture</a:t>
          </a:r>
        </a:p>
      </dgm:t>
    </dgm:pt>
    <dgm:pt modelId="{2DF88960-5586-C946-89C8-9FEBFF5A23CF}" type="parTrans" cxnId="{DD96FE61-AB67-AB41-B916-269CE2B90BCA}">
      <dgm:prSet/>
      <dgm:spPr/>
      <dgm:t>
        <a:bodyPr/>
        <a:lstStyle/>
        <a:p>
          <a:endParaRPr lang="en-US"/>
        </a:p>
      </dgm:t>
    </dgm:pt>
    <dgm:pt modelId="{1A39C7E8-E427-484A-915C-AB4558E97281}" type="sibTrans" cxnId="{DD96FE61-AB67-AB41-B916-269CE2B90BCA}">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Y="0"/>
      <dgm:spPr>
        <a:prstGeom prst="rect">
          <a:avLst/>
        </a:prstGeom>
      </dgm:spPr>
    </dgm:pt>
    <dgm:pt modelId="{FC9367D2-8C79-B345-A7F3-5DDEF198475D}" type="pres">
      <dgm:prSet presAssocID="{5D63B8CA-7E9C-9B4A-BF90-20961155AA92}" presName="img" presStyleLbl="fgImgPlace1" presStyleIdx="0" presStyleCnt="5" custScaleX="130393" custScaleY="124508" custLinFactNeighborX="-2344" custLinFactNeighborY="-246"/>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EF92BE4A-DA96-E24C-8314-907513EFC8F3}" type="pres">
      <dgm:prSet presAssocID="{383F059A-0B83-1045-9C35-F2950F7EEAC0}" presName="spacer" presStyleCnt="0"/>
      <dgm:spPr/>
    </dgm:pt>
    <dgm:pt modelId="{F210A147-64FC-1343-AAE2-179CCC0ADF26}" type="pres">
      <dgm:prSet presAssocID="{1E4DF414-FCA8-404A-BF8A-20025F36407F}" presName="comp" presStyleCnt="0"/>
      <dgm:spPr/>
    </dgm:pt>
    <dgm:pt modelId="{6E77C852-C179-784E-9C91-544A43E11473}" type="pres">
      <dgm:prSet presAssocID="{1E4DF414-FCA8-404A-BF8A-20025F36407F}" presName="box" presStyleLbl="node1" presStyleIdx="1" presStyleCnt="5"/>
      <dgm:spPr>
        <a:prstGeom prst="rect">
          <a:avLst/>
        </a:prstGeom>
      </dgm:spPr>
    </dgm:pt>
    <dgm:pt modelId="{DED11E8B-FB43-D04B-BA44-B673DE7F36E9}" type="pres">
      <dgm:prSet presAssocID="{1E4DF414-FCA8-404A-BF8A-20025F36407F}" presName="img" presStyleLbl="fgImgPlace1" presStyleIdx="1" presStyleCnt="5" custScaleX="130393" custScaleY="124508" custLinFactNeighborX="-2344" custLinFactNeighborY="230"/>
      <dgm:spPr>
        <a:prstGeom prst="homePlate">
          <a:avLst/>
        </a:prstGeom>
        <a:solidFill>
          <a:schemeClr val="accent6"/>
        </a:solidFill>
      </dgm:spPr>
    </dgm:pt>
    <dgm:pt modelId="{9E29C758-1768-E640-BA71-A15CF04C140F}" type="pres">
      <dgm:prSet presAssocID="{1E4DF414-FCA8-404A-BF8A-20025F36407F}" presName="text" presStyleLbl="node1" presStyleIdx="1" presStyleCnt="5">
        <dgm:presLayoutVars>
          <dgm:bulletEnabled val="1"/>
        </dgm:presLayoutVars>
      </dgm:prSet>
      <dgm:spPr/>
    </dgm:pt>
    <dgm:pt modelId="{236C9AF3-943D-7645-9E98-B0B2B3EE8E74}" type="pres">
      <dgm:prSet presAssocID="{3C083B72-CDD9-934B-A732-FE5DBEDCB277}" presName="spacer" presStyleCnt="0"/>
      <dgm:spPr/>
    </dgm:pt>
    <dgm:pt modelId="{FC291086-0753-AC46-AB20-BD94237A9633}" type="pres">
      <dgm:prSet presAssocID="{663646B8-D007-F148-9B29-9FF1CF9A79D7}" presName="comp" presStyleCnt="0"/>
      <dgm:spPr/>
    </dgm:pt>
    <dgm:pt modelId="{C8D4098F-3E24-9D4A-96AC-E91C0BEDC7B3}" type="pres">
      <dgm:prSet presAssocID="{663646B8-D007-F148-9B29-9FF1CF9A79D7}" presName="box" presStyleLbl="node1" presStyleIdx="2" presStyleCnt="5"/>
      <dgm:spPr>
        <a:prstGeom prst="rect">
          <a:avLst/>
        </a:prstGeom>
      </dgm:spPr>
    </dgm:pt>
    <dgm:pt modelId="{3F318A5B-25E7-1244-82B1-10168D8A3D90}" type="pres">
      <dgm:prSet presAssocID="{663646B8-D007-F148-9B29-9FF1CF9A79D7}" presName="img" presStyleLbl="fgImgPlace1" presStyleIdx="2" presStyleCnt="5" custScaleX="130393" custScaleY="124508" custLinFactNeighborX="-2344" custLinFactNeighborY="-722"/>
      <dgm:spPr>
        <a:prstGeom prst="homePlate">
          <a:avLst/>
        </a:prstGeom>
        <a:solidFill>
          <a:schemeClr val="accent6"/>
        </a:solidFill>
      </dgm:spPr>
    </dgm:pt>
    <dgm:pt modelId="{4C57681D-C9E5-274C-97C6-9AFA9C910320}" type="pres">
      <dgm:prSet presAssocID="{663646B8-D007-F148-9B29-9FF1CF9A79D7}" presName="text" presStyleLbl="node1" presStyleIdx="2" presStyleCnt="5">
        <dgm:presLayoutVars>
          <dgm:bulletEnabled val="1"/>
        </dgm:presLayoutVars>
      </dgm:prSet>
      <dgm:spPr/>
    </dgm:pt>
    <dgm:pt modelId="{FF1F958B-03F1-9341-91EE-7007FE624737}" type="pres">
      <dgm:prSet presAssocID="{1A39C7E8-E427-484A-915C-AB4558E97281}" presName="spacer" presStyleCnt="0"/>
      <dgm:spPr/>
    </dgm:pt>
    <dgm:pt modelId="{26CD644C-906F-7E45-81D5-6FBD6983B22B}" type="pres">
      <dgm:prSet presAssocID="{9A2F7EC8-2544-0D4B-8E58-DDB45A981D6E}" presName="comp" presStyleCnt="0"/>
      <dgm:spPr/>
    </dgm:pt>
    <dgm:pt modelId="{0A54D78B-9A99-614B-B595-79A77598AFDC}" type="pres">
      <dgm:prSet presAssocID="{9A2F7EC8-2544-0D4B-8E58-DDB45A981D6E}" presName="box" presStyleLbl="node1" presStyleIdx="3" presStyleCnt="5"/>
      <dgm:spPr>
        <a:prstGeom prst="rect">
          <a:avLst/>
        </a:prstGeom>
      </dgm:spPr>
    </dgm:pt>
    <dgm:pt modelId="{EA2D99D1-173C-1546-B0FB-BEF0B3A3F4EB}" type="pres">
      <dgm:prSet presAssocID="{9A2F7EC8-2544-0D4B-8E58-DDB45A981D6E}" presName="img" presStyleLbl="fgImgPlace1" presStyleIdx="3" presStyleCnt="5" custScaleX="130393" custScaleY="124508" custLinFactNeighborX="-2344"/>
      <dgm:spPr>
        <a:prstGeom prst="homePlate">
          <a:avLst/>
        </a:prstGeom>
        <a:solidFill>
          <a:schemeClr val="accent6"/>
        </a:solidFill>
      </dgm:spPr>
    </dgm:pt>
    <dgm:pt modelId="{1589FB7C-124C-3A49-AAD6-21BF8EB81166}" type="pres">
      <dgm:prSet presAssocID="{9A2F7EC8-2544-0D4B-8E58-DDB45A981D6E}" presName="text" presStyleLbl="node1" presStyleIdx="3" presStyleCnt="5">
        <dgm:presLayoutVars>
          <dgm:bulletEnabled val="1"/>
        </dgm:presLayoutVars>
      </dgm:prSet>
      <dgm:spPr/>
    </dgm:pt>
    <dgm:pt modelId="{0005EF3B-82D5-0D4C-B858-723BFA11C020}" type="pres">
      <dgm:prSet presAssocID="{25B8537B-3434-C846-83C1-07D22D676064}" presName="spacer" presStyleCnt="0"/>
      <dgm:spPr/>
    </dgm:pt>
    <dgm:pt modelId="{D0710C50-6860-2D4B-8533-406AD9B73266}" type="pres">
      <dgm:prSet presAssocID="{1871296D-D2AC-964D-BA3D-178849D3F2E8}" presName="comp" presStyleCnt="0"/>
      <dgm:spPr/>
    </dgm:pt>
    <dgm:pt modelId="{854EE000-E981-0044-A6E3-7F4AA97B93F8}" type="pres">
      <dgm:prSet presAssocID="{1871296D-D2AC-964D-BA3D-178849D3F2E8}" presName="box" presStyleLbl="node1" presStyleIdx="4" presStyleCnt="5"/>
      <dgm:spPr>
        <a:prstGeom prst="rect">
          <a:avLst/>
        </a:prstGeom>
      </dgm:spPr>
    </dgm:pt>
    <dgm:pt modelId="{DB352B40-B261-EC43-A1D0-636C8909E211}" type="pres">
      <dgm:prSet presAssocID="{1871296D-D2AC-964D-BA3D-178849D3F2E8}" presName="img" presStyleLbl="fgImgPlace1" presStyleIdx="4" presStyleCnt="5" custScaleX="130393" custScaleY="124508" custLinFactNeighborX="-2344"/>
      <dgm:spPr>
        <a:prstGeom prst="homePlate">
          <a:avLst/>
        </a:prstGeom>
        <a:solidFill>
          <a:schemeClr val="accent6"/>
        </a:solidFill>
      </dgm:spPr>
    </dgm:pt>
    <dgm:pt modelId="{06225500-D533-2D44-872D-51BDB402BC9D}" type="pres">
      <dgm:prSet presAssocID="{1871296D-D2AC-964D-BA3D-178849D3F2E8}" presName="text" presStyleLbl="node1" presStyleIdx="4" presStyleCnt="5">
        <dgm:presLayoutVars>
          <dgm:bulletEnabled val="1"/>
        </dgm:presLayoutVars>
      </dgm:prSet>
      <dgm:spPr/>
    </dgm:pt>
  </dgm:ptLst>
  <dgm:cxnLst>
    <dgm:cxn modelId="{E8750500-33BB-EF4C-BC4C-4B94BD566A63}" type="presOf" srcId="{1871296D-D2AC-964D-BA3D-178849D3F2E8}" destId="{06225500-D533-2D44-872D-51BDB402BC9D}" srcOrd="1" destOrd="0" presId="urn:microsoft.com/office/officeart/2005/8/layout/vList4"/>
    <dgm:cxn modelId="{6DBFD216-E3A5-0B4A-858C-40F0AEF814D1}" type="presOf" srcId="{9A2F7EC8-2544-0D4B-8E58-DDB45A981D6E}" destId="{0A54D78B-9A99-614B-B595-79A77598AFDC}" srcOrd="0" destOrd="0" presId="urn:microsoft.com/office/officeart/2005/8/layout/vList4"/>
    <dgm:cxn modelId="{CE45512A-85F3-814F-A7FA-0CAE9C22FF19}" srcId="{7261076C-61C3-484E-B799-96B62FD3D9F1}" destId="{9A2F7EC8-2544-0D4B-8E58-DDB45A981D6E}" srcOrd="3" destOrd="0" parTransId="{C6C4939F-ED73-454E-BE2D-D2A46F550708}" sibTransId="{25B8537B-3434-C846-83C1-07D22D676064}"/>
    <dgm:cxn modelId="{22A79730-0953-A243-9B11-6821AB012DC7}" srcId="{7261076C-61C3-484E-B799-96B62FD3D9F1}" destId="{5D63B8CA-7E9C-9B4A-BF90-20961155AA92}" srcOrd="0" destOrd="0" parTransId="{EDACF668-F0FD-394C-A7C8-42F4F166EEB9}" sibTransId="{383F059A-0B83-1045-9C35-F2950F7EEAC0}"/>
    <dgm:cxn modelId="{CE66B43E-A31E-0B44-A546-F305F8A30E63}" type="presOf" srcId="{1E4DF414-FCA8-404A-BF8A-20025F36407F}" destId="{6E77C852-C179-784E-9C91-544A43E11473}" srcOrd="0" destOrd="0" presId="urn:microsoft.com/office/officeart/2005/8/layout/vList4"/>
    <dgm:cxn modelId="{4290CD49-714B-5346-A1AF-1ADDA1E38D2B}" srcId="{7261076C-61C3-484E-B799-96B62FD3D9F1}" destId="{1871296D-D2AC-964D-BA3D-178849D3F2E8}" srcOrd="4" destOrd="0" parTransId="{A3BC0C59-6452-954F-AA01-C01090A3D360}" sibTransId="{E368A372-A946-EC47-B132-DF70001359D0}"/>
    <dgm:cxn modelId="{DD96FE61-AB67-AB41-B916-269CE2B90BCA}" srcId="{7261076C-61C3-484E-B799-96B62FD3D9F1}" destId="{663646B8-D007-F148-9B29-9FF1CF9A79D7}" srcOrd="2" destOrd="0" parTransId="{2DF88960-5586-C946-89C8-9FEBFF5A23CF}" sibTransId="{1A39C7E8-E427-484A-915C-AB4558E97281}"/>
    <dgm:cxn modelId="{917DEE85-B92B-3445-B83E-5BE8CD176807}" type="presOf" srcId="{7261076C-61C3-484E-B799-96B62FD3D9F1}" destId="{822747B3-533E-4B4E-A570-8ADCC440C2F8}" srcOrd="0" destOrd="0" presId="urn:microsoft.com/office/officeart/2005/8/layout/vList4"/>
    <dgm:cxn modelId="{1430228D-D7B3-3E4D-AB8B-512741037195}" type="presOf" srcId="{663646B8-D007-F148-9B29-9FF1CF9A79D7}" destId="{C8D4098F-3E24-9D4A-96AC-E91C0BEDC7B3}" srcOrd="0" destOrd="0" presId="urn:microsoft.com/office/officeart/2005/8/layout/vList4"/>
    <dgm:cxn modelId="{1D51268F-28CF-6B43-B56A-58F588C112D0}" type="presOf" srcId="{9A2F7EC8-2544-0D4B-8E58-DDB45A981D6E}" destId="{1589FB7C-124C-3A49-AAD6-21BF8EB81166}" srcOrd="1" destOrd="0" presId="urn:microsoft.com/office/officeart/2005/8/layout/vList4"/>
    <dgm:cxn modelId="{FA6AEF99-428A-9340-8FF6-1C65AD3BFD91}" type="presOf" srcId="{1E4DF414-FCA8-404A-BF8A-20025F36407F}" destId="{9E29C758-1768-E640-BA71-A15CF04C140F}" srcOrd="1" destOrd="0" presId="urn:microsoft.com/office/officeart/2005/8/layout/vList4"/>
    <dgm:cxn modelId="{388C879D-CA44-B649-A6F6-3A0E440D443D}" type="presOf" srcId="{663646B8-D007-F148-9B29-9FF1CF9A79D7}" destId="{4C57681D-C9E5-274C-97C6-9AFA9C910320}" srcOrd="1" destOrd="0"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D6F3A4F9-2E80-BD41-9AF3-DA60D5EF3337}" type="presOf" srcId="{1871296D-D2AC-964D-BA3D-178849D3F2E8}" destId="{854EE000-E981-0044-A6E3-7F4AA97B93F8}" srcOrd="0" destOrd="0" presId="urn:microsoft.com/office/officeart/2005/8/layout/vList4"/>
    <dgm:cxn modelId="{159BBBFB-2386-124B-AE7E-59967DA9124B}" srcId="{7261076C-61C3-484E-B799-96B62FD3D9F1}" destId="{1E4DF414-FCA8-404A-BF8A-20025F36407F}" srcOrd="1" destOrd="0" parTransId="{0D1A0E20-28B1-014B-86EB-CC531B3C1395}" sibTransId="{3C083B72-CDD9-934B-A732-FE5DBEDCB277}"/>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850D1509-880A-9345-ADE2-759E1E37A302}" type="presParOf" srcId="{822747B3-533E-4B4E-A570-8ADCC440C2F8}" destId="{EF92BE4A-DA96-E24C-8314-907513EFC8F3}" srcOrd="1" destOrd="0" presId="urn:microsoft.com/office/officeart/2005/8/layout/vList4"/>
    <dgm:cxn modelId="{839B1DD7-A502-104A-912C-A1F688BA128B}" type="presParOf" srcId="{822747B3-533E-4B4E-A570-8ADCC440C2F8}" destId="{F210A147-64FC-1343-AAE2-179CCC0ADF26}" srcOrd="2" destOrd="0" presId="urn:microsoft.com/office/officeart/2005/8/layout/vList4"/>
    <dgm:cxn modelId="{E9C3C73B-5D88-B142-92F5-8732BCDF3F8D}" type="presParOf" srcId="{F210A147-64FC-1343-AAE2-179CCC0ADF26}" destId="{6E77C852-C179-784E-9C91-544A43E11473}" srcOrd="0" destOrd="0" presId="urn:microsoft.com/office/officeart/2005/8/layout/vList4"/>
    <dgm:cxn modelId="{B977D8A6-9C80-594A-ACF7-090D4ED9A524}" type="presParOf" srcId="{F210A147-64FC-1343-AAE2-179CCC0ADF26}" destId="{DED11E8B-FB43-D04B-BA44-B673DE7F36E9}" srcOrd="1" destOrd="0" presId="urn:microsoft.com/office/officeart/2005/8/layout/vList4"/>
    <dgm:cxn modelId="{F4AD5B32-5142-F94A-AD4B-3C5903E33BFB}" type="presParOf" srcId="{F210A147-64FC-1343-AAE2-179CCC0ADF26}" destId="{9E29C758-1768-E640-BA71-A15CF04C140F}" srcOrd="2" destOrd="0" presId="urn:microsoft.com/office/officeart/2005/8/layout/vList4"/>
    <dgm:cxn modelId="{0436F6F2-E14E-5E4A-A9EB-BD7BAF2365E2}" type="presParOf" srcId="{822747B3-533E-4B4E-A570-8ADCC440C2F8}" destId="{236C9AF3-943D-7645-9E98-B0B2B3EE8E74}" srcOrd="3" destOrd="0" presId="urn:microsoft.com/office/officeart/2005/8/layout/vList4"/>
    <dgm:cxn modelId="{33BF23ED-DFFD-F14D-BF3C-BD207D846A75}" type="presParOf" srcId="{822747B3-533E-4B4E-A570-8ADCC440C2F8}" destId="{FC291086-0753-AC46-AB20-BD94237A9633}" srcOrd="4" destOrd="0" presId="urn:microsoft.com/office/officeart/2005/8/layout/vList4"/>
    <dgm:cxn modelId="{1EC43320-C6F8-0B44-BBAD-CC0744716DC4}" type="presParOf" srcId="{FC291086-0753-AC46-AB20-BD94237A9633}" destId="{C8D4098F-3E24-9D4A-96AC-E91C0BEDC7B3}" srcOrd="0" destOrd="0" presId="urn:microsoft.com/office/officeart/2005/8/layout/vList4"/>
    <dgm:cxn modelId="{D088500B-9AE5-AB40-B0AD-799382FC7035}" type="presParOf" srcId="{FC291086-0753-AC46-AB20-BD94237A9633}" destId="{3F318A5B-25E7-1244-82B1-10168D8A3D90}" srcOrd="1" destOrd="0" presId="urn:microsoft.com/office/officeart/2005/8/layout/vList4"/>
    <dgm:cxn modelId="{1BAEA9D5-6A45-B043-B494-1B70F5E4DCC4}" type="presParOf" srcId="{FC291086-0753-AC46-AB20-BD94237A9633}" destId="{4C57681D-C9E5-274C-97C6-9AFA9C910320}" srcOrd="2" destOrd="0" presId="urn:microsoft.com/office/officeart/2005/8/layout/vList4"/>
    <dgm:cxn modelId="{140E34C4-1352-DE45-BA36-6DF280D359D6}" type="presParOf" srcId="{822747B3-533E-4B4E-A570-8ADCC440C2F8}" destId="{FF1F958B-03F1-9341-91EE-7007FE624737}" srcOrd="5" destOrd="0" presId="urn:microsoft.com/office/officeart/2005/8/layout/vList4"/>
    <dgm:cxn modelId="{141B5D28-F445-734D-A40A-8789BEACEF4C}" type="presParOf" srcId="{822747B3-533E-4B4E-A570-8ADCC440C2F8}" destId="{26CD644C-906F-7E45-81D5-6FBD6983B22B}" srcOrd="6" destOrd="0" presId="urn:microsoft.com/office/officeart/2005/8/layout/vList4"/>
    <dgm:cxn modelId="{6CF58A57-41A6-6E43-A139-8267E5CA5061}" type="presParOf" srcId="{26CD644C-906F-7E45-81D5-6FBD6983B22B}" destId="{0A54D78B-9A99-614B-B595-79A77598AFDC}" srcOrd="0" destOrd="0" presId="urn:microsoft.com/office/officeart/2005/8/layout/vList4"/>
    <dgm:cxn modelId="{F72ED021-CE8A-434F-AB90-74C59AEAAB06}" type="presParOf" srcId="{26CD644C-906F-7E45-81D5-6FBD6983B22B}" destId="{EA2D99D1-173C-1546-B0FB-BEF0B3A3F4EB}" srcOrd="1" destOrd="0" presId="urn:microsoft.com/office/officeart/2005/8/layout/vList4"/>
    <dgm:cxn modelId="{8A9A9F82-BC2F-5C47-B02E-8A0FA1E27D82}" type="presParOf" srcId="{26CD644C-906F-7E45-81D5-6FBD6983B22B}" destId="{1589FB7C-124C-3A49-AAD6-21BF8EB81166}" srcOrd="2" destOrd="0" presId="urn:microsoft.com/office/officeart/2005/8/layout/vList4"/>
    <dgm:cxn modelId="{C8C07CCE-BAEE-FB4E-8F01-4B91B8EC85B9}" type="presParOf" srcId="{822747B3-533E-4B4E-A570-8ADCC440C2F8}" destId="{0005EF3B-82D5-0D4C-B858-723BFA11C020}" srcOrd="7" destOrd="0" presId="urn:microsoft.com/office/officeart/2005/8/layout/vList4"/>
    <dgm:cxn modelId="{3748C3CD-5719-7046-9448-4BAB5BE61ACC}" type="presParOf" srcId="{822747B3-533E-4B4E-A570-8ADCC440C2F8}" destId="{D0710C50-6860-2D4B-8533-406AD9B73266}" srcOrd="8" destOrd="0" presId="urn:microsoft.com/office/officeart/2005/8/layout/vList4"/>
    <dgm:cxn modelId="{16071A53-1985-B540-A928-2CECB3DD0924}" type="presParOf" srcId="{D0710C50-6860-2D4B-8533-406AD9B73266}" destId="{854EE000-E981-0044-A6E3-7F4AA97B93F8}" srcOrd="0" destOrd="0" presId="urn:microsoft.com/office/officeart/2005/8/layout/vList4"/>
    <dgm:cxn modelId="{3FA7B073-7F5A-BD4C-83A3-FE09FEEBBAF4}" type="presParOf" srcId="{D0710C50-6860-2D4B-8533-406AD9B73266}" destId="{DB352B40-B261-EC43-A1D0-636C8909E211}" srcOrd="1" destOrd="0" presId="urn:microsoft.com/office/officeart/2005/8/layout/vList4"/>
    <dgm:cxn modelId="{409AF822-4387-7B4E-A19B-7149F38EC66A}" type="presParOf" srcId="{D0710C50-6860-2D4B-8533-406AD9B73266}" destId="{06225500-D533-2D44-872D-51BDB402BC9D}"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lIns="137160"/>
        <a:lstStyle/>
        <a:p>
          <a:r>
            <a:rPr lang="en-US" sz="1800"/>
            <a:t>Social, Behavioral  Economic Sciences</a:t>
          </a:r>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9A2F7EC8-2544-0D4B-8E58-DDB45A981D6E}">
      <dgm:prSet phldrT="[Text]" custT="1"/>
      <dgm:spPr/>
      <dgm:t>
        <a:bodyPr lIns="182880"/>
        <a:lstStyle/>
        <a:p>
          <a:r>
            <a:rPr lang="en-US" sz="2000"/>
            <a:t>Transition to Practice (TTP)</a:t>
          </a:r>
        </a:p>
      </dgm:t>
    </dgm:pt>
    <dgm:pt modelId="{C6C4939F-ED73-454E-BE2D-D2A46F550708}" type="parTrans" cxnId="{CE45512A-85F3-814F-A7FA-0CAE9C22FF19}">
      <dgm:prSet/>
      <dgm:spPr/>
      <dgm:t>
        <a:bodyPr/>
        <a:lstStyle/>
        <a:p>
          <a:endParaRPr lang="en-US"/>
        </a:p>
      </dgm:t>
    </dgm:pt>
    <dgm:pt modelId="{25B8537B-3434-C846-83C1-07D22D676064}" type="sibTrans" cxnId="{CE45512A-85F3-814F-A7FA-0CAE9C22FF19}">
      <dgm:prSet/>
      <dgm:spPr/>
      <dgm:t>
        <a:bodyPr/>
        <a:lstStyle/>
        <a:p>
          <a:endParaRPr lang="en-US"/>
        </a:p>
      </dgm:t>
    </dgm:pt>
    <dgm:pt modelId="{1871296D-D2AC-964D-BA3D-178849D3F2E8}">
      <dgm:prSet phldrT="[Text]" custT="1"/>
      <dgm:spPr/>
      <dgm:t>
        <a:bodyPr lIns="137160"/>
        <a:lstStyle/>
        <a:p>
          <a:r>
            <a:rPr lang="en-US" sz="2000"/>
            <a:t>Usability and Human Interaction</a:t>
          </a:r>
        </a:p>
      </dgm:t>
    </dgm:pt>
    <dgm:pt modelId="{A3BC0C59-6452-954F-AA01-C01090A3D360}" type="parTrans" cxnId="{4290CD49-714B-5346-A1AF-1ADDA1E38D2B}">
      <dgm:prSet/>
      <dgm:spPr/>
      <dgm:t>
        <a:bodyPr/>
        <a:lstStyle/>
        <a:p>
          <a:endParaRPr lang="en-US"/>
        </a:p>
      </dgm:t>
    </dgm:pt>
    <dgm:pt modelId="{E368A372-A946-EC47-B132-DF70001359D0}" type="sibTrans" cxnId="{4290CD49-714B-5346-A1AF-1ADDA1E38D2B}">
      <dgm:prSet/>
      <dgm:spPr/>
      <dgm:t>
        <a:bodyPr/>
        <a:lstStyle/>
        <a:p>
          <a:endParaRPr lang="en-US"/>
        </a:p>
      </dgm:t>
    </dgm:pt>
    <dgm:pt modelId="{1E4DF414-FCA8-404A-BF8A-20025F36407F}">
      <dgm:prSet custT="1"/>
      <dgm:spPr/>
      <dgm:t>
        <a:bodyPr/>
        <a:lstStyle/>
        <a:p>
          <a:r>
            <a:rPr lang="en-US" sz="2000"/>
            <a:t>   Software</a:t>
          </a:r>
        </a:p>
      </dgm:t>
    </dgm:pt>
    <dgm:pt modelId="{0D1A0E20-28B1-014B-86EB-CC531B3C1395}" type="parTrans" cxnId="{159BBBFB-2386-124B-AE7E-59967DA9124B}">
      <dgm:prSet/>
      <dgm:spPr/>
      <dgm:t>
        <a:bodyPr/>
        <a:lstStyle/>
        <a:p>
          <a:endParaRPr lang="en-US"/>
        </a:p>
      </dgm:t>
    </dgm:pt>
    <dgm:pt modelId="{3C083B72-CDD9-934B-A732-FE5DBEDCB277}" type="sibTrans" cxnId="{159BBBFB-2386-124B-AE7E-59967DA9124B}">
      <dgm:prSet/>
      <dgm:spPr/>
      <dgm:t>
        <a:bodyPr/>
        <a:lstStyle/>
        <a:p>
          <a:endParaRPr lang="en-US"/>
        </a:p>
      </dgm:t>
    </dgm:pt>
    <dgm:pt modelId="{663646B8-D007-F148-9B29-9FF1CF9A79D7}">
      <dgm:prSet custT="1"/>
      <dgm:spPr/>
      <dgm:t>
        <a:bodyPr/>
        <a:lstStyle/>
        <a:p>
          <a:r>
            <a:rPr lang="en-US" sz="2000"/>
            <a:t>   Systems</a:t>
          </a:r>
        </a:p>
      </dgm:t>
    </dgm:pt>
    <dgm:pt modelId="{2DF88960-5586-C946-89C8-9FEBFF5A23CF}" type="parTrans" cxnId="{DD96FE61-AB67-AB41-B916-269CE2B90BCA}">
      <dgm:prSet/>
      <dgm:spPr/>
      <dgm:t>
        <a:bodyPr/>
        <a:lstStyle/>
        <a:p>
          <a:endParaRPr lang="en-US"/>
        </a:p>
      </dgm:t>
    </dgm:pt>
    <dgm:pt modelId="{1A39C7E8-E427-484A-915C-AB4558E97281}" type="sibTrans" cxnId="{DD96FE61-AB67-AB41-B916-269CE2B90BCA}">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Y="1095"/>
      <dgm:spPr>
        <a:prstGeom prst="rect">
          <a:avLst/>
        </a:prstGeom>
      </dgm:spPr>
    </dgm:pt>
    <dgm:pt modelId="{FC9367D2-8C79-B345-A7F3-5DDEF198475D}" type="pres">
      <dgm:prSet presAssocID="{5D63B8CA-7E9C-9B4A-BF90-20961155AA92}" presName="img" presStyleLbl="fgImgPlace1" presStyleIdx="0" presStyleCnt="5" custScaleX="130393" custScaleY="124508" custLinFactNeighborX="-1346" custLinFactNeighborY="734"/>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EF92BE4A-DA96-E24C-8314-907513EFC8F3}" type="pres">
      <dgm:prSet presAssocID="{383F059A-0B83-1045-9C35-F2950F7EEAC0}" presName="spacer" presStyleCnt="0"/>
      <dgm:spPr/>
    </dgm:pt>
    <dgm:pt modelId="{F210A147-64FC-1343-AAE2-179CCC0ADF26}" type="pres">
      <dgm:prSet presAssocID="{1E4DF414-FCA8-404A-BF8A-20025F36407F}" presName="comp" presStyleCnt="0"/>
      <dgm:spPr/>
    </dgm:pt>
    <dgm:pt modelId="{6E77C852-C179-784E-9C91-544A43E11473}" type="pres">
      <dgm:prSet presAssocID="{1E4DF414-FCA8-404A-BF8A-20025F36407F}" presName="box" presStyleLbl="node1" presStyleIdx="1" presStyleCnt="5" custLinFactNeighborY="1095"/>
      <dgm:spPr>
        <a:prstGeom prst="rect">
          <a:avLst/>
        </a:prstGeom>
      </dgm:spPr>
    </dgm:pt>
    <dgm:pt modelId="{DED11E8B-FB43-D04B-BA44-B673DE7F36E9}" type="pres">
      <dgm:prSet presAssocID="{1E4DF414-FCA8-404A-BF8A-20025F36407F}" presName="img" presStyleLbl="fgImgPlace1" presStyleIdx="1" presStyleCnt="5" custScaleX="130393" custScaleY="125726" custLinFactNeighborX="-2352" custLinFactNeighborY="1180"/>
      <dgm:spPr>
        <a:prstGeom prst="homePlate">
          <a:avLst/>
        </a:prstGeom>
        <a:solidFill>
          <a:schemeClr val="accent6"/>
        </a:solidFill>
      </dgm:spPr>
    </dgm:pt>
    <dgm:pt modelId="{9E29C758-1768-E640-BA71-A15CF04C140F}" type="pres">
      <dgm:prSet presAssocID="{1E4DF414-FCA8-404A-BF8A-20025F36407F}" presName="text" presStyleLbl="node1" presStyleIdx="1" presStyleCnt="5">
        <dgm:presLayoutVars>
          <dgm:bulletEnabled val="1"/>
        </dgm:presLayoutVars>
      </dgm:prSet>
      <dgm:spPr/>
    </dgm:pt>
    <dgm:pt modelId="{236C9AF3-943D-7645-9E98-B0B2B3EE8E74}" type="pres">
      <dgm:prSet presAssocID="{3C083B72-CDD9-934B-A732-FE5DBEDCB277}" presName="spacer" presStyleCnt="0"/>
      <dgm:spPr/>
    </dgm:pt>
    <dgm:pt modelId="{FC291086-0753-AC46-AB20-BD94237A9633}" type="pres">
      <dgm:prSet presAssocID="{663646B8-D007-F148-9B29-9FF1CF9A79D7}" presName="comp" presStyleCnt="0"/>
      <dgm:spPr/>
    </dgm:pt>
    <dgm:pt modelId="{C8D4098F-3E24-9D4A-96AC-E91C0BEDC7B3}" type="pres">
      <dgm:prSet presAssocID="{663646B8-D007-F148-9B29-9FF1CF9A79D7}" presName="box" presStyleLbl="node1" presStyleIdx="2" presStyleCnt="5" custLinFactNeighborX="-18193" custLinFactNeighborY="2020"/>
      <dgm:spPr>
        <a:prstGeom prst="rect">
          <a:avLst/>
        </a:prstGeom>
      </dgm:spPr>
    </dgm:pt>
    <dgm:pt modelId="{3F318A5B-25E7-1244-82B1-10168D8A3D90}" type="pres">
      <dgm:prSet presAssocID="{663646B8-D007-F148-9B29-9FF1CF9A79D7}" presName="img" presStyleLbl="fgImgPlace1" presStyleIdx="2" presStyleCnt="5" custScaleX="130393" custScaleY="126042" custLinFactNeighborX="-2352" custLinFactNeighborY="2525"/>
      <dgm:spPr>
        <a:prstGeom prst="homePlate">
          <a:avLst/>
        </a:prstGeom>
        <a:solidFill>
          <a:schemeClr val="accent6"/>
        </a:solidFill>
      </dgm:spPr>
    </dgm:pt>
    <dgm:pt modelId="{4C57681D-C9E5-274C-97C6-9AFA9C910320}" type="pres">
      <dgm:prSet presAssocID="{663646B8-D007-F148-9B29-9FF1CF9A79D7}" presName="text" presStyleLbl="node1" presStyleIdx="2" presStyleCnt="5">
        <dgm:presLayoutVars>
          <dgm:bulletEnabled val="1"/>
        </dgm:presLayoutVars>
      </dgm:prSet>
      <dgm:spPr/>
    </dgm:pt>
    <dgm:pt modelId="{FF1F958B-03F1-9341-91EE-7007FE624737}" type="pres">
      <dgm:prSet presAssocID="{1A39C7E8-E427-484A-915C-AB4558E97281}" presName="spacer" presStyleCnt="0"/>
      <dgm:spPr/>
    </dgm:pt>
    <dgm:pt modelId="{26CD644C-906F-7E45-81D5-6FBD6983B22B}" type="pres">
      <dgm:prSet presAssocID="{9A2F7EC8-2544-0D4B-8E58-DDB45A981D6E}" presName="comp" presStyleCnt="0"/>
      <dgm:spPr/>
    </dgm:pt>
    <dgm:pt modelId="{0A54D78B-9A99-614B-B595-79A77598AFDC}" type="pres">
      <dgm:prSet presAssocID="{9A2F7EC8-2544-0D4B-8E58-DDB45A981D6E}" presName="box" presStyleLbl="node1" presStyleIdx="3" presStyleCnt="5"/>
      <dgm:spPr>
        <a:prstGeom prst="rect">
          <a:avLst/>
        </a:prstGeom>
      </dgm:spPr>
    </dgm:pt>
    <dgm:pt modelId="{EA2D99D1-173C-1546-B0FB-BEF0B3A3F4EB}" type="pres">
      <dgm:prSet presAssocID="{9A2F7EC8-2544-0D4B-8E58-DDB45A981D6E}" presName="img" presStyleLbl="fgImgPlace1" presStyleIdx="3" presStyleCnt="5" custScaleX="130393" custScaleY="124508" custLinFactNeighborX="-2352"/>
      <dgm:spPr>
        <a:prstGeom prst="homePlate">
          <a:avLst/>
        </a:prstGeom>
        <a:solidFill>
          <a:schemeClr val="accent6"/>
        </a:solidFill>
      </dgm:spPr>
    </dgm:pt>
    <dgm:pt modelId="{1589FB7C-124C-3A49-AAD6-21BF8EB81166}" type="pres">
      <dgm:prSet presAssocID="{9A2F7EC8-2544-0D4B-8E58-DDB45A981D6E}" presName="text" presStyleLbl="node1" presStyleIdx="3" presStyleCnt="5">
        <dgm:presLayoutVars>
          <dgm:bulletEnabled val="1"/>
        </dgm:presLayoutVars>
      </dgm:prSet>
      <dgm:spPr/>
    </dgm:pt>
    <dgm:pt modelId="{0005EF3B-82D5-0D4C-B858-723BFA11C020}" type="pres">
      <dgm:prSet presAssocID="{25B8537B-3434-C846-83C1-07D22D676064}" presName="spacer" presStyleCnt="0"/>
      <dgm:spPr/>
    </dgm:pt>
    <dgm:pt modelId="{D0710C50-6860-2D4B-8533-406AD9B73266}" type="pres">
      <dgm:prSet presAssocID="{1871296D-D2AC-964D-BA3D-178849D3F2E8}" presName="comp" presStyleCnt="0"/>
      <dgm:spPr/>
    </dgm:pt>
    <dgm:pt modelId="{854EE000-E981-0044-A6E3-7F4AA97B93F8}" type="pres">
      <dgm:prSet presAssocID="{1871296D-D2AC-964D-BA3D-178849D3F2E8}" presName="box" presStyleLbl="node1" presStyleIdx="4" presStyleCnt="5"/>
      <dgm:spPr>
        <a:prstGeom prst="rect">
          <a:avLst/>
        </a:prstGeom>
      </dgm:spPr>
    </dgm:pt>
    <dgm:pt modelId="{DB352B40-B261-EC43-A1D0-636C8909E211}" type="pres">
      <dgm:prSet presAssocID="{1871296D-D2AC-964D-BA3D-178849D3F2E8}" presName="img" presStyleLbl="fgImgPlace1" presStyleIdx="4" presStyleCnt="5" custScaleX="130393" custScaleY="124508" custLinFactNeighborX="-2352"/>
      <dgm:spPr>
        <a:prstGeom prst="homePlate">
          <a:avLst/>
        </a:prstGeom>
        <a:solidFill>
          <a:schemeClr val="accent6"/>
        </a:solidFill>
      </dgm:spPr>
    </dgm:pt>
    <dgm:pt modelId="{06225500-D533-2D44-872D-51BDB402BC9D}" type="pres">
      <dgm:prSet presAssocID="{1871296D-D2AC-964D-BA3D-178849D3F2E8}" presName="text" presStyleLbl="node1" presStyleIdx="4" presStyleCnt="5">
        <dgm:presLayoutVars>
          <dgm:bulletEnabled val="1"/>
        </dgm:presLayoutVars>
      </dgm:prSet>
      <dgm:spPr/>
    </dgm:pt>
  </dgm:ptLst>
  <dgm:cxnLst>
    <dgm:cxn modelId="{E8750500-33BB-EF4C-BC4C-4B94BD566A63}" type="presOf" srcId="{1871296D-D2AC-964D-BA3D-178849D3F2E8}" destId="{06225500-D533-2D44-872D-51BDB402BC9D}" srcOrd="1" destOrd="0" presId="urn:microsoft.com/office/officeart/2005/8/layout/vList4"/>
    <dgm:cxn modelId="{6DBFD216-E3A5-0B4A-858C-40F0AEF814D1}" type="presOf" srcId="{9A2F7EC8-2544-0D4B-8E58-DDB45A981D6E}" destId="{0A54D78B-9A99-614B-B595-79A77598AFDC}" srcOrd="0" destOrd="0" presId="urn:microsoft.com/office/officeart/2005/8/layout/vList4"/>
    <dgm:cxn modelId="{CE45512A-85F3-814F-A7FA-0CAE9C22FF19}" srcId="{7261076C-61C3-484E-B799-96B62FD3D9F1}" destId="{9A2F7EC8-2544-0D4B-8E58-DDB45A981D6E}" srcOrd="3" destOrd="0" parTransId="{C6C4939F-ED73-454E-BE2D-D2A46F550708}" sibTransId="{25B8537B-3434-C846-83C1-07D22D676064}"/>
    <dgm:cxn modelId="{22A79730-0953-A243-9B11-6821AB012DC7}" srcId="{7261076C-61C3-484E-B799-96B62FD3D9F1}" destId="{5D63B8CA-7E9C-9B4A-BF90-20961155AA92}" srcOrd="0" destOrd="0" parTransId="{EDACF668-F0FD-394C-A7C8-42F4F166EEB9}" sibTransId="{383F059A-0B83-1045-9C35-F2950F7EEAC0}"/>
    <dgm:cxn modelId="{CE66B43E-A31E-0B44-A546-F305F8A30E63}" type="presOf" srcId="{1E4DF414-FCA8-404A-BF8A-20025F36407F}" destId="{6E77C852-C179-784E-9C91-544A43E11473}" srcOrd="0" destOrd="0" presId="urn:microsoft.com/office/officeart/2005/8/layout/vList4"/>
    <dgm:cxn modelId="{4290CD49-714B-5346-A1AF-1ADDA1E38D2B}" srcId="{7261076C-61C3-484E-B799-96B62FD3D9F1}" destId="{1871296D-D2AC-964D-BA3D-178849D3F2E8}" srcOrd="4" destOrd="0" parTransId="{A3BC0C59-6452-954F-AA01-C01090A3D360}" sibTransId="{E368A372-A946-EC47-B132-DF70001359D0}"/>
    <dgm:cxn modelId="{DD96FE61-AB67-AB41-B916-269CE2B90BCA}" srcId="{7261076C-61C3-484E-B799-96B62FD3D9F1}" destId="{663646B8-D007-F148-9B29-9FF1CF9A79D7}" srcOrd="2" destOrd="0" parTransId="{2DF88960-5586-C946-89C8-9FEBFF5A23CF}" sibTransId="{1A39C7E8-E427-484A-915C-AB4558E97281}"/>
    <dgm:cxn modelId="{917DEE85-B92B-3445-B83E-5BE8CD176807}" type="presOf" srcId="{7261076C-61C3-484E-B799-96B62FD3D9F1}" destId="{822747B3-533E-4B4E-A570-8ADCC440C2F8}" srcOrd="0" destOrd="0" presId="urn:microsoft.com/office/officeart/2005/8/layout/vList4"/>
    <dgm:cxn modelId="{1430228D-D7B3-3E4D-AB8B-512741037195}" type="presOf" srcId="{663646B8-D007-F148-9B29-9FF1CF9A79D7}" destId="{C8D4098F-3E24-9D4A-96AC-E91C0BEDC7B3}" srcOrd="0" destOrd="0" presId="urn:microsoft.com/office/officeart/2005/8/layout/vList4"/>
    <dgm:cxn modelId="{1D51268F-28CF-6B43-B56A-58F588C112D0}" type="presOf" srcId="{9A2F7EC8-2544-0D4B-8E58-DDB45A981D6E}" destId="{1589FB7C-124C-3A49-AAD6-21BF8EB81166}" srcOrd="1" destOrd="0" presId="urn:microsoft.com/office/officeart/2005/8/layout/vList4"/>
    <dgm:cxn modelId="{FA6AEF99-428A-9340-8FF6-1C65AD3BFD91}" type="presOf" srcId="{1E4DF414-FCA8-404A-BF8A-20025F36407F}" destId="{9E29C758-1768-E640-BA71-A15CF04C140F}" srcOrd="1" destOrd="0" presId="urn:microsoft.com/office/officeart/2005/8/layout/vList4"/>
    <dgm:cxn modelId="{388C879D-CA44-B649-A6F6-3A0E440D443D}" type="presOf" srcId="{663646B8-D007-F148-9B29-9FF1CF9A79D7}" destId="{4C57681D-C9E5-274C-97C6-9AFA9C910320}" srcOrd="1" destOrd="0"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D6F3A4F9-2E80-BD41-9AF3-DA60D5EF3337}" type="presOf" srcId="{1871296D-D2AC-964D-BA3D-178849D3F2E8}" destId="{854EE000-E981-0044-A6E3-7F4AA97B93F8}" srcOrd="0" destOrd="0" presId="urn:microsoft.com/office/officeart/2005/8/layout/vList4"/>
    <dgm:cxn modelId="{159BBBFB-2386-124B-AE7E-59967DA9124B}" srcId="{7261076C-61C3-484E-B799-96B62FD3D9F1}" destId="{1E4DF414-FCA8-404A-BF8A-20025F36407F}" srcOrd="1" destOrd="0" parTransId="{0D1A0E20-28B1-014B-86EB-CC531B3C1395}" sibTransId="{3C083B72-CDD9-934B-A732-FE5DBEDCB277}"/>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850D1509-880A-9345-ADE2-759E1E37A302}" type="presParOf" srcId="{822747B3-533E-4B4E-A570-8ADCC440C2F8}" destId="{EF92BE4A-DA96-E24C-8314-907513EFC8F3}" srcOrd="1" destOrd="0" presId="urn:microsoft.com/office/officeart/2005/8/layout/vList4"/>
    <dgm:cxn modelId="{839B1DD7-A502-104A-912C-A1F688BA128B}" type="presParOf" srcId="{822747B3-533E-4B4E-A570-8ADCC440C2F8}" destId="{F210A147-64FC-1343-AAE2-179CCC0ADF26}" srcOrd="2" destOrd="0" presId="urn:microsoft.com/office/officeart/2005/8/layout/vList4"/>
    <dgm:cxn modelId="{E9C3C73B-5D88-B142-92F5-8732BCDF3F8D}" type="presParOf" srcId="{F210A147-64FC-1343-AAE2-179CCC0ADF26}" destId="{6E77C852-C179-784E-9C91-544A43E11473}" srcOrd="0" destOrd="0" presId="urn:microsoft.com/office/officeart/2005/8/layout/vList4"/>
    <dgm:cxn modelId="{B977D8A6-9C80-594A-ACF7-090D4ED9A524}" type="presParOf" srcId="{F210A147-64FC-1343-AAE2-179CCC0ADF26}" destId="{DED11E8B-FB43-D04B-BA44-B673DE7F36E9}" srcOrd="1" destOrd="0" presId="urn:microsoft.com/office/officeart/2005/8/layout/vList4"/>
    <dgm:cxn modelId="{F4AD5B32-5142-F94A-AD4B-3C5903E33BFB}" type="presParOf" srcId="{F210A147-64FC-1343-AAE2-179CCC0ADF26}" destId="{9E29C758-1768-E640-BA71-A15CF04C140F}" srcOrd="2" destOrd="0" presId="urn:microsoft.com/office/officeart/2005/8/layout/vList4"/>
    <dgm:cxn modelId="{0436F6F2-E14E-5E4A-A9EB-BD7BAF2365E2}" type="presParOf" srcId="{822747B3-533E-4B4E-A570-8ADCC440C2F8}" destId="{236C9AF3-943D-7645-9E98-B0B2B3EE8E74}" srcOrd="3" destOrd="0" presId="urn:microsoft.com/office/officeart/2005/8/layout/vList4"/>
    <dgm:cxn modelId="{33BF23ED-DFFD-F14D-BF3C-BD207D846A75}" type="presParOf" srcId="{822747B3-533E-4B4E-A570-8ADCC440C2F8}" destId="{FC291086-0753-AC46-AB20-BD94237A9633}" srcOrd="4" destOrd="0" presId="urn:microsoft.com/office/officeart/2005/8/layout/vList4"/>
    <dgm:cxn modelId="{1EC43320-C6F8-0B44-BBAD-CC0744716DC4}" type="presParOf" srcId="{FC291086-0753-AC46-AB20-BD94237A9633}" destId="{C8D4098F-3E24-9D4A-96AC-E91C0BEDC7B3}" srcOrd="0" destOrd="0" presId="urn:microsoft.com/office/officeart/2005/8/layout/vList4"/>
    <dgm:cxn modelId="{D088500B-9AE5-AB40-B0AD-799382FC7035}" type="presParOf" srcId="{FC291086-0753-AC46-AB20-BD94237A9633}" destId="{3F318A5B-25E7-1244-82B1-10168D8A3D90}" srcOrd="1" destOrd="0" presId="urn:microsoft.com/office/officeart/2005/8/layout/vList4"/>
    <dgm:cxn modelId="{1BAEA9D5-6A45-B043-B494-1B70F5E4DCC4}" type="presParOf" srcId="{FC291086-0753-AC46-AB20-BD94237A9633}" destId="{4C57681D-C9E5-274C-97C6-9AFA9C910320}" srcOrd="2" destOrd="0" presId="urn:microsoft.com/office/officeart/2005/8/layout/vList4"/>
    <dgm:cxn modelId="{140E34C4-1352-DE45-BA36-6DF280D359D6}" type="presParOf" srcId="{822747B3-533E-4B4E-A570-8ADCC440C2F8}" destId="{FF1F958B-03F1-9341-91EE-7007FE624737}" srcOrd="5" destOrd="0" presId="urn:microsoft.com/office/officeart/2005/8/layout/vList4"/>
    <dgm:cxn modelId="{141B5D28-F445-734D-A40A-8789BEACEF4C}" type="presParOf" srcId="{822747B3-533E-4B4E-A570-8ADCC440C2F8}" destId="{26CD644C-906F-7E45-81D5-6FBD6983B22B}" srcOrd="6" destOrd="0" presId="urn:microsoft.com/office/officeart/2005/8/layout/vList4"/>
    <dgm:cxn modelId="{6CF58A57-41A6-6E43-A139-8267E5CA5061}" type="presParOf" srcId="{26CD644C-906F-7E45-81D5-6FBD6983B22B}" destId="{0A54D78B-9A99-614B-B595-79A77598AFDC}" srcOrd="0" destOrd="0" presId="urn:microsoft.com/office/officeart/2005/8/layout/vList4"/>
    <dgm:cxn modelId="{F72ED021-CE8A-434F-AB90-74C59AEAAB06}" type="presParOf" srcId="{26CD644C-906F-7E45-81D5-6FBD6983B22B}" destId="{EA2D99D1-173C-1546-B0FB-BEF0B3A3F4EB}" srcOrd="1" destOrd="0" presId="urn:microsoft.com/office/officeart/2005/8/layout/vList4"/>
    <dgm:cxn modelId="{8A9A9F82-BC2F-5C47-B02E-8A0FA1E27D82}" type="presParOf" srcId="{26CD644C-906F-7E45-81D5-6FBD6983B22B}" destId="{1589FB7C-124C-3A49-AAD6-21BF8EB81166}" srcOrd="2" destOrd="0" presId="urn:microsoft.com/office/officeart/2005/8/layout/vList4"/>
    <dgm:cxn modelId="{C8C07CCE-BAEE-FB4E-8F01-4B91B8EC85B9}" type="presParOf" srcId="{822747B3-533E-4B4E-A570-8ADCC440C2F8}" destId="{0005EF3B-82D5-0D4C-B858-723BFA11C020}" srcOrd="7" destOrd="0" presId="urn:microsoft.com/office/officeart/2005/8/layout/vList4"/>
    <dgm:cxn modelId="{3748C3CD-5719-7046-9448-4BAB5BE61ACC}" type="presParOf" srcId="{822747B3-533E-4B4E-A570-8ADCC440C2F8}" destId="{D0710C50-6860-2D4B-8533-406AD9B73266}" srcOrd="8" destOrd="0" presId="urn:microsoft.com/office/officeart/2005/8/layout/vList4"/>
    <dgm:cxn modelId="{16071A53-1985-B540-A928-2CECB3DD0924}" type="presParOf" srcId="{D0710C50-6860-2D4B-8533-406AD9B73266}" destId="{854EE000-E981-0044-A6E3-7F4AA97B93F8}" srcOrd="0" destOrd="0" presId="urn:microsoft.com/office/officeart/2005/8/layout/vList4"/>
    <dgm:cxn modelId="{3FA7B073-7F5A-BD4C-83A3-FE09FEEBBAF4}" type="presParOf" srcId="{D0710C50-6860-2D4B-8533-406AD9B73266}" destId="{DB352B40-B261-EC43-A1D0-636C8909E211}" srcOrd="1" destOrd="0" presId="urn:microsoft.com/office/officeart/2005/8/layout/vList4"/>
    <dgm:cxn modelId="{409AF822-4387-7B4E-A19B-7149F38EC66A}" type="presParOf" srcId="{D0710C50-6860-2D4B-8533-406AD9B73266}" destId="{06225500-D533-2D44-872D-51BDB402BC9D}" srcOrd="2" destOrd="0" presId="urn:microsoft.com/office/officeart/2005/8/layout/vList4"/>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61076C-61C3-484E-B799-96B62FD3D9F1}"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D63B8CA-7E9C-9B4A-BF90-20961155AA92}">
      <dgm:prSet phldrT="[Text]" custT="1"/>
      <dgm:spPr/>
      <dgm:t>
        <a:bodyPr lIns="0" rIns="365760"/>
        <a:lstStyle/>
        <a:p>
          <a:r>
            <a:rPr lang="en-US" sz="2000"/>
            <a:t>Intrusion Detection</a:t>
          </a:r>
        </a:p>
      </dgm:t>
    </dgm:pt>
    <dgm:pt modelId="{EDACF668-F0FD-394C-A7C8-42F4F166EEB9}" type="parTrans" cxnId="{22A79730-0953-A243-9B11-6821AB012DC7}">
      <dgm:prSet/>
      <dgm:spPr/>
      <dgm:t>
        <a:bodyPr/>
        <a:lstStyle/>
        <a:p>
          <a:endParaRPr lang="en-US"/>
        </a:p>
      </dgm:t>
    </dgm:pt>
    <dgm:pt modelId="{383F059A-0B83-1045-9C35-F2950F7EEAC0}" type="sibTrans" cxnId="{22A79730-0953-A243-9B11-6821AB012DC7}">
      <dgm:prSet/>
      <dgm:spPr/>
      <dgm:t>
        <a:bodyPr/>
        <a:lstStyle/>
        <a:p>
          <a:endParaRPr lang="en-US"/>
        </a:p>
      </dgm:t>
    </dgm:pt>
    <dgm:pt modelId="{68632EFD-2B70-3742-A572-EC00965DC3B1}">
      <dgm:prSet phldrT="[Text]" custT="1"/>
      <dgm:spPr/>
      <dgm:t>
        <a:bodyPr lIns="0"/>
        <a:lstStyle/>
        <a:p>
          <a:pPr>
            <a:spcAft>
              <a:spcPts val="0"/>
            </a:spcAft>
          </a:pPr>
          <a:r>
            <a:rPr lang="en-US" sz="2000"/>
            <a:t>Language-</a:t>
          </a:r>
        </a:p>
        <a:p>
          <a:pPr>
            <a:spcAft>
              <a:spcPts val="0"/>
            </a:spcAft>
          </a:pPr>
          <a:r>
            <a:rPr lang="en-US" sz="2000"/>
            <a:t>Based </a:t>
          </a:r>
        </a:p>
        <a:p>
          <a:pPr>
            <a:spcAft>
              <a:spcPts val="0"/>
            </a:spcAft>
          </a:pPr>
          <a:r>
            <a:rPr lang="en-US" sz="2000"/>
            <a:t>Security</a:t>
          </a:r>
        </a:p>
      </dgm:t>
    </dgm:pt>
    <dgm:pt modelId="{D7040F36-A8BE-BB42-B58C-66800CD2A18F}" type="parTrans" cxnId="{FFA59459-26F5-B04B-B929-8E9CE5E50FC7}">
      <dgm:prSet/>
      <dgm:spPr/>
      <dgm:t>
        <a:bodyPr/>
        <a:lstStyle/>
        <a:p>
          <a:endParaRPr lang="en-US"/>
        </a:p>
      </dgm:t>
    </dgm:pt>
    <dgm:pt modelId="{B72198CE-3CFE-924A-AED5-FF065B64AB63}" type="sibTrans" cxnId="{FFA59459-26F5-B04B-B929-8E9CE5E50FC7}">
      <dgm:prSet/>
      <dgm:spPr/>
      <dgm:t>
        <a:bodyPr/>
        <a:lstStyle/>
        <a:p>
          <a:endParaRPr lang="en-US"/>
        </a:p>
      </dgm:t>
    </dgm:pt>
    <dgm:pt modelId="{4CB51007-44C7-4945-B06D-C5E9DC888210}">
      <dgm:prSet phldrT="[Text]" custT="1"/>
      <dgm:spPr/>
      <dgm:t>
        <a:bodyPr lIns="0" rIns="64008"/>
        <a:lstStyle/>
        <a:p>
          <a:pPr>
            <a:spcAft>
              <a:spcPts val="0"/>
            </a:spcAft>
          </a:pPr>
          <a:r>
            <a:rPr lang="en-US" sz="2000"/>
            <a:t>Mathematics</a:t>
          </a:r>
        </a:p>
        <a:p>
          <a:pPr>
            <a:spcAft>
              <a:spcPts val="0"/>
            </a:spcAft>
          </a:pPr>
          <a:r>
            <a:rPr lang="en-US" sz="2000"/>
            <a:t>&amp; Statistics</a:t>
          </a:r>
        </a:p>
      </dgm:t>
    </dgm:pt>
    <dgm:pt modelId="{0101A3B8-9612-9A42-AFC6-484918ED8985}" type="parTrans" cxnId="{82805A1E-08C6-FC46-B077-C35ED9301BC4}">
      <dgm:prSet/>
      <dgm:spPr/>
      <dgm:t>
        <a:bodyPr/>
        <a:lstStyle/>
        <a:p>
          <a:endParaRPr lang="en-US"/>
        </a:p>
      </dgm:t>
    </dgm:pt>
    <dgm:pt modelId="{E7493180-B87A-A547-A3FD-C323B96897BB}" type="sibTrans" cxnId="{82805A1E-08C6-FC46-B077-C35ED9301BC4}">
      <dgm:prSet/>
      <dgm:spPr/>
      <dgm:t>
        <a:bodyPr/>
        <a:lstStyle/>
        <a:p>
          <a:endParaRPr lang="en-US"/>
        </a:p>
      </dgm:t>
    </dgm:pt>
    <dgm:pt modelId="{27816F98-AD24-5147-BD1B-BFD6C7D1DDDD}">
      <dgm:prSet phldrT="[Text]" custT="1"/>
      <dgm:spPr/>
      <dgm:t>
        <a:bodyPr lIns="0"/>
        <a:lstStyle/>
        <a:p>
          <a:pPr>
            <a:spcAft>
              <a:spcPts val="0"/>
            </a:spcAft>
          </a:pPr>
          <a:r>
            <a:rPr lang="en-US" sz="2000"/>
            <a:t>Networking</a:t>
          </a:r>
        </a:p>
      </dgm:t>
    </dgm:pt>
    <dgm:pt modelId="{99B52DE2-0ED2-CB43-B911-338EB35953BA}" type="parTrans" cxnId="{EC000B08-34F9-E845-80A7-47343776DF1C}">
      <dgm:prSet/>
      <dgm:spPr/>
      <dgm:t>
        <a:bodyPr/>
        <a:lstStyle/>
        <a:p>
          <a:endParaRPr lang="en-US"/>
        </a:p>
      </dgm:t>
    </dgm:pt>
    <dgm:pt modelId="{2634C2B8-D9C5-5F46-B5A8-9A3B5ED40B85}" type="sibTrans" cxnId="{EC000B08-34F9-E845-80A7-47343776DF1C}">
      <dgm:prSet/>
      <dgm:spPr/>
      <dgm:t>
        <a:bodyPr/>
        <a:lstStyle/>
        <a:p>
          <a:endParaRPr lang="en-US"/>
        </a:p>
      </dgm:t>
    </dgm:pt>
    <dgm:pt modelId="{E09700C2-0FC4-B949-9D0F-7BA11DEF0AC9}">
      <dgm:prSet phldrT="[Text]" custT="1"/>
      <dgm:spPr/>
      <dgm:t>
        <a:bodyPr lIns="0"/>
        <a:lstStyle/>
        <a:p>
          <a:pPr>
            <a:spcAft>
              <a:spcPts val="0"/>
            </a:spcAft>
          </a:pPr>
          <a:r>
            <a:rPr lang="en-US" sz="2000"/>
            <a:t>Privacy</a:t>
          </a:r>
        </a:p>
      </dgm:t>
    </dgm:pt>
    <dgm:pt modelId="{D404124A-2DC6-D04B-BC09-F079F36FDC25}" type="parTrans" cxnId="{DD0465D3-B22B-4948-8272-AF91E122B6DE}">
      <dgm:prSet/>
      <dgm:spPr/>
      <dgm:t>
        <a:bodyPr/>
        <a:lstStyle/>
        <a:p>
          <a:endParaRPr lang="en-US"/>
        </a:p>
      </dgm:t>
    </dgm:pt>
    <dgm:pt modelId="{D7D58FF7-5B98-1048-A9C7-E41F1A83FBD3}" type="sibTrans" cxnId="{DD0465D3-B22B-4948-8272-AF91E122B6DE}">
      <dgm:prSet/>
      <dgm:spPr/>
      <dgm:t>
        <a:bodyPr/>
        <a:lstStyle/>
        <a:p>
          <a:endParaRPr lang="en-US"/>
        </a:p>
      </dgm:t>
    </dgm:pt>
    <dgm:pt modelId="{30530E8C-9F5C-CE4B-A81F-D1650CEB4A5C}">
      <dgm:prSet phldrT="[Text]" custT="1"/>
      <dgm:spPr/>
      <dgm:t>
        <a:bodyPr lIns="0"/>
        <a:lstStyle/>
        <a:p>
          <a:pPr>
            <a:spcAft>
              <a:spcPts val="0"/>
            </a:spcAft>
          </a:pPr>
          <a:r>
            <a:rPr lang="en-US" sz="1600"/>
            <a:t>Wired</a:t>
          </a:r>
        </a:p>
      </dgm:t>
    </dgm:pt>
    <dgm:pt modelId="{4832C0F7-9360-B847-8ABC-D54A32E7443C}" type="parTrans" cxnId="{5D56B069-AF3F-1C4C-A9D6-6CFDB72CEDCA}">
      <dgm:prSet/>
      <dgm:spPr/>
      <dgm:t>
        <a:bodyPr/>
        <a:lstStyle/>
        <a:p>
          <a:endParaRPr lang="en-US"/>
        </a:p>
      </dgm:t>
    </dgm:pt>
    <dgm:pt modelId="{F90D9C9A-5324-1044-A4FA-D4BB8DE94381}" type="sibTrans" cxnId="{5D56B069-AF3F-1C4C-A9D6-6CFDB72CEDCA}">
      <dgm:prSet/>
      <dgm:spPr/>
      <dgm:t>
        <a:bodyPr/>
        <a:lstStyle/>
        <a:p>
          <a:endParaRPr lang="en-US"/>
        </a:p>
      </dgm:t>
    </dgm:pt>
    <dgm:pt modelId="{AB05A768-1F99-2248-ABA0-D59FB9BFB9C1}">
      <dgm:prSet custT="1"/>
      <dgm:spPr/>
      <dgm:t>
        <a:bodyPr lIns="0"/>
        <a:lstStyle/>
        <a:p>
          <a:pPr>
            <a:spcAft>
              <a:spcPts val="0"/>
            </a:spcAft>
          </a:pPr>
          <a:r>
            <a:rPr lang="en-US" sz="1600"/>
            <a:t>Applied</a:t>
          </a:r>
        </a:p>
      </dgm:t>
    </dgm:pt>
    <dgm:pt modelId="{DA317C9E-B5E1-DE45-88D0-9F4C9006CD3E}" type="parTrans" cxnId="{29E829A5-B675-BA40-B2F8-2D2AE84635CD}">
      <dgm:prSet/>
      <dgm:spPr/>
      <dgm:t>
        <a:bodyPr/>
        <a:lstStyle/>
        <a:p>
          <a:endParaRPr lang="en-US"/>
        </a:p>
      </dgm:t>
    </dgm:pt>
    <dgm:pt modelId="{E0963BBE-93FD-1448-8838-1B14AFD530BE}" type="sibTrans" cxnId="{29E829A5-B675-BA40-B2F8-2D2AE84635CD}">
      <dgm:prSet/>
      <dgm:spPr/>
      <dgm:t>
        <a:bodyPr/>
        <a:lstStyle/>
        <a:p>
          <a:endParaRPr lang="en-US"/>
        </a:p>
      </dgm:t>
    </dgm:pt>
    <dgm:pt modelId="{E176C134-ABD1-3942-9E6E-6621315673D3}">
      <dgm:prSet custT="1"/>
      <dgm:spPr/>
      <dgm:t>
        <a:bodyPr lIns="0"/>
        <a:lstStyle/>
        <a:p>
          <a:pPr>
            <a:spcAft>
              <a:spcPts val="0"/>
            </a:spcAft>
          </a:pPr>
          <a:r>
            <a:rPr lang="en-US" sz="1600"/>
            <a:t>Theory</a:t>
          </a:r>
        </a:p>
      </dgm:t>
    </dgm:pt>
    <dgm:pt modelId="{10E08D2A-762D-D04E-B3DA-7AF0E874012C}" type="parTrans" cxnId="{0137379A-4268-3D40-A928-1520F06CA8CE}">
      <dgm:prSet/>
      <dgm:spPr/>
      <dgm:t>
        <a:bodyPr/>
        <a:lstStyle/>
        <a:p>
          <a:endParaRPr lang="en-US"/>
        </a:p>
      </dgm:t>
    </dgm:pt>
    <dgm:pt modelId="{4196B7C7-4118-D943-B5D9-E5034C48C442}" type="sibTrans" cxnId="{0137379A-4268-3D40-A928-1520F06CA8CE}">
      <dgm:prSet/>
      <dgm:spPr/>
      <dgm:t>
        <a:bodyPr/>
        <a:lstStyle/>
        <a:p>
          <a:endParaRPr lang="en-US"/>
        </a:p>
      </dgm:t>
    </dgm:pt>
    <dgm:pt modelId="{60591C58-228A-2444-9C21-FA236DE8625A}">
      <dgm:prSet phldrT="[Text]" custT="1"/>
      <dgm:spPr/>
      <dgm:t>
        <a:bodyPr lIns="0"/>
        <a:lstStyle/>
        <a:p>
          <a:pPr>
            <a:spcAft>
              <a:spcPts val="0"/>
            </a:spcAft>
          </a:pPr>
          <a:r>
            <a:rPr lang="en-US" sz="1600"/>
            <a:t>Wireless</a:t>
          </a:r>
        </a:p>
      </dgm:t>
    </dgm:pt>
    <dgm:pt modelId="{BB9D3BAE-030B-6045-8269-073A088DD5C5}" type="parTrans" cxnId="{7CE40363-18BF-D04B-BA2C-1B5C4E135BFC}">
      <dgm:prSet/>
      <dgm:spPr/>
      <dgm:t>
        <a:bodyPr/>
        <a:lstStyle/>
        <a:p>
          <a:endParaRPr lang="en-US"/>
        </a:p>
      </dgm:t>
    </dgm:pt>
    <dgm:pt modelId="{298B1AC5-1967-E54F-AFE7-EA3813B05E24}" type="sibTrans" cxnId="{7CE40363-18BF-D04B-BA2C-1B5C4E135BFC}">
      <dgm:prSet/>
      <dgm:spPr/>
      <dgm:t>
        <a:bodyPr/>
        <a:lstStyle/>
        <a:p>
          <a:endParaRPr lang="en-US"/>
        </a:p>
      </dgm:t>
    </dgm:pt>
    <dgm:pt modelId="{822747B3-533E-4B4E-A570-8ADCC440C2F8}" type="pres">
      <dgm:prSet presAssocID="{7261076C-61C3-484E-B799-96B62FD3D9F1}" presName="linear" presStyleCnt="0">
        <dgm:presLayoutVars>
          <dgm:dir/>
          <dgm:resizeHandles val="exact"/>
        </dgm:presLayoutVars>
      </dgm:prSet>
      <dgm:spPr/>
    </dgm:pt>
    <dgm:pt modelId="{06BDFD4B-3501-3E45-B995-11CD3DA34539}" type="pres">
      <dgm:prSet presAssocID="{5D63B8CA-7E9C-9B4A-BF90-20961155AA92}" presName="comp" presStyleCnt="0"/>
      <dgm:spPr/>
    </dgm:pt>
    <dgm:pt modelId="{DF8F0AED-6F0D-524B-90B4-E2C70D7462C9}" type="pres">
      <dgm:prSet presAssocID="{5D63B8CA-7E9C-9B4A-BF90-20961155AA92}" presName="box" presStyleLbl="node1" presStyleIdx="0" presStyleCnt="5" custLinFactNeighborX="-444"/>
      <dgm:spPr>
        <a:prstGeom prst="rect">
          <a:avLst/>
        </a:prstGeom>
      </dgm:spPr>
    </dgm:pt>
    <dgm:pt modelId="{FC9367D2-8C79-B345-A7F3-5DDEF198475D}" type="pres">
      <dgm:prSet presAssocID="{5D63B8CA-7E9C-9B4A-BF90-20961155AA92}" presName="img" presStyleLbl="fgImgPlace1" presStyleIdx="0" presStyleCnt="5" custAng="10800000" custScaleX="130618" custScaleY="124074" custLinFactX="172689" custLinFactNeighborX="200000" custLinFactNeighborY="-463"/>
      <dgm:spPr>
        <a:prstGeom prst="homePlate">
          <a:avLst/>
        </a:prstGeom>
        <a:solidFill>
          <a:schemeClr val="accent6"/>
        </a:solidFill>
      </dgm:spPr>
    </dgm:pt>
    <dgm:pt modelId="{7BFC4BE1-2265-EC4A-83AB-45671ABADBD0}" type="pres">
      <dgm:prSet presAssocID="{5D63B8CA-7E9C-9B4A-BF90-20961155AA92}" presName="text" presStyleLbl="node1" presStyleIdx="0" presStyleCnt="5">
        <dgm:presLayoutVars>
          <dgm:bulletEnabled val="1"/>
        </dgm:presLayoutVars>
      </dgm:prSet>
      <dgm:spPr/>
    </dgm:pt>
    <dgm:pt modelId="{3325C602-5313-884B-83C3-9DF7CF967743}" type="pres">
      <dgm:prSet presAssocID="{383F059A-0B83-1045-9C35-F2950F7EEAC0}" presName="spacer" presStyleCnt="0"/>
      <dgm:spPr/>
    </dgm:pt>
    <dgm:pt modelId="{197DC293-C79E-A54C-9331-2D590E6B64DE}" type="pres">
      <dgm:prSet presAssocID="{68632EFD-2B70-3742-A572-EC00965DC3B1}" presName="comp" presStyleCnt="0"/>
      <dgm:spPr/>
    </dgm:pt>
    <dgm:pt modelId="{A3C23032-00F7-1B49-B639-D9AFB8328966}" type="pres">
      <dgm:prSet presAssocID="{68632EFD-2B70-3742-A572-EC00965DC3B1}" presName="box" presStyleLbl="node1" presStyleIdx="1" presStyleCnt="5" custLinFactNeighborX="-444"/>
      <dgm:spPr>
        <a:prstGeom prst="rect">
          <a:avLst/>
        </a:prstGeom>
      </dgm:spPr>
    </dgm:pt>
    <dgm:pt modelId="{D1888BA9-18A1-DD44-8BEA-FD8A289CB241}" type="pres">
      <dgm:prSet presAssocID="{68632EFD-2B70-3742-A572-EC00965DC3B1}" presName="img" presStyleLbl="fgImgPlace1" presStyleIdx="1" presStyleCnt="5" custAng="10800000" custScaleX="130393" custScaleY="124508" custLinFactX="173335" custLinFactNeighborX="200000" custLinFactNeighborY="708"/>
      <dgm:spPr>
        <a:prstGeom prst="homePlate">
          <a:avLst/>
        </a:prstGeom>
        <a:solidFill>
          <a:schemeClr val="accent6"/>
        </a:solidFill>
      </dgm:spPr>
    </dgm:pt>
    <dgm:pt modelId="{580C00CD-43FB-9347-B649-8191AFAAC965}" type="pres">
      <dgm:prSet presAssocID="{68632EFD-2B70-3742-A572-EC00965DC3B1}" presName="text" presStyleLbl="node1" presStyleIdx="1" presStyleCnt="5">
        <dgm:presLayoutVars>
          <dgm:bulletEnabled val="1"/>
        </dgm:presLayoutVars>
      </dgm:prSet>
      <dgm:spPr/>
    </dgm:pt>
    <dgm:pt modelId="{75F05F20-F278-2D4D-BE39-21ACFD9AD1A8}" type="pres">
      <dgm:prSet presAssocID="{B72198CE-3CFE-924A-AED5-FF065B64AB63}" presName="spacer" presStyleCnt="0"/>
      <dgm:spPr/>
    </dgm:pt>
    <dgm:pt modelId="{0D0393A0-7CE9-0043-A023-AB89910761CF}" type="pres">
      <dgm:prSet presAssocID="{4CB51007-44C7-4945-B06D-C5E9DC888210}" presName="comp" presStyleCnt="0"/>
      <dgm:spPr/>
    </dgm:pt>
    <dgm:pt modelId="{0CAF5F7D-2D55-254B-B257-4BDB2FC00B93}" type="pres">
      <dgm:prSet presAssocID="{4CB51007-44C7-4945-B06D-C5E9DC888210}" presName="box" presStyleLbl="node1" presStyleIdx="2" presStyleCnt="5" custLinFactNeighborX="-444"/>
      <dgm:spPr>
        <a:prstGeom prst="rect">
          <a:avLst/>
        </a:prstGeom>
      </dgm:spPr>
    </dgm:pt>
    <dgm:pt modelId="{3A169C0E-ABC7-1F45-847B-4928EC5A20CB}" type="pres">
      <dgm:prSet presAssocID="{4CB51007-44C7-4945-B06D-C5E9DC888210}" presName="img" presStyleLbl="fgImgPlace1" presStyleIdx="2" presStyleCnt="5" custAng="10800000" custScaleX="130393" custScaleY="124508" custLinFactX="173335" custLinFactNeighborX="200000" custLinFactNeighborY="708"/>
      <dgm:spPr>
        <a:prstGeom prst="homePlate">
          <a:avLst/>
        </a:prstGeom>
        <a:solidFill>
          <a:schemeClr val="accent6"/>
        </a:solidFill>
      </dgm:spPr>
    </dgm:pt>
    <dgm:pt modelId="{6D6E806E-C7C3-2141-B431-EA91E82EFBC6}" type="pres">
      <dgm:prSet presAssocID="{4CB51007-44C7-4945-B06D-C5E9DC888210}" presName="text" presStyleLbl="node1" presStyleIdx="2" presStyleCnt="5">
        <dgm:presLayoutVars>
          <dgm:bulletEnabled val="1"/>
        </dgm:presLayoutVars>
      </dgm:prSet>
      <dgm:spPr/>
    </dgm:pt>
    <dgm:pt modelId="{611561C4-0002-D749-859A-981D02054147}" type="pres">
      <dgm:prSet presAssocID="{E7493180-B87A-A547-A3FD-C323B96897BB}" presName="spacer" presStyleCnt="0"/>
      <dgm:spPr/>
    </dgm:pt>
    <dgm:pt modelId="{84D94752-B051-6F42-8508-D54E964CD675}" type="pres">
      <dgm:prSet presAssocID="{27816F98-AD24-5147-BD1B-BFD6C7D1DDDD}" presName="comp" presStyleCnt="0"/>
      <dgm:spPr/>
    </dgm:pt>
    <dgm:pt modelId="{F88181F7-91F3-4840-BC55-E93B32893016}" type="pres">
      <dgm:prSet presAssocID="{27816F98-AD24-5147-BD1B-BFD6C7D1DDDD}" presName="box" presStyleLbl="node1" presStyleIdx="3" presStyleCnt="5" custLinFactNeighborX="-444"/>
      <dgm:spPr>
        <a:prstGeom prst="rect">
          <a:avLst/>
        </a:prstGeom>
      </dgm:spPr>
    </dgm:pt>
    <dgm:pt modelId="{C92C0C7E-1641-C74C-A991-0B3E239C7534}" type="pres">
      <dgm:prSet presAssocID="{27816F98-AD24-5147-BD1B-BFD6C7D1DDDD}" presName="img" presStyleLbl="fgImgPlace1" presStyleIdx="3" presStyleCnt="5" custAng="10800000" custScaleX="130393" custScaleY="124508" custLinFactX="172858" custLinFactNeighborX="200000" custLinFactNeighborY="708"/>
      <dgm:spPr>
        <a:prstGeom prst="homePlate">
          <a:avLst/>
        </a:prstGeom>
        <a:solidFill>
          <a:schemeClr val="accent6"/>
        </a:solidFill>
      </dgm:spPr>
    </dgm:pt>
    <dgm:pt modelId="{77A904C5-5EC1-4847-A740-F89EDEA822C8}" type="pres">
      <dgm:prSet presAssocID="{27816F98-AD24-5147-BD1B-BFD6C7D1DDDD}" presName="text" presStyleLbl="node1" presStyleIdx="3" presStyleCnt="5">
        <dgm:presLayoutVars>
          <dgm:bulletEnabled val="1"/>
        </dgm:presLayoutVars>
      </dgm:prSet>
      <dgm:spPr/>
    </dgm:pt>
    <dgm:pt modelId="{49ABA38C-55E8-534B-8251-1C41A604374A}" type="pres">
      <dgm:prSet presAssocID="{2634C2B8-D9C5-5F46-B5A8-9A3B5ED40B85}" presName="spacer" presStyleCnt="0"/>
      <dgm:spPr/>
    </dgm:pt>
    <dgm:pt modelId="{A371A938-A26C-754D-9B2E-B4A938747053}" type="pres">
      <dgm:prSet presAssocID="{E09700C2-0FC4-B949-9D0F-7BA11DEF0AC9}" presName="comp" presStyleCnt="0"/>
      <dgm:spPr/>
    </dgm:pt>
    <dgm:pt modelId="{46D2D46D-FE30-4C4C-A20E-AA9E5E547354}" type="pres">
      <dgm:prSet presAssocID="{E09700C2-0FC4-B949-9D0F-7BA11DEF0AC9}" presName="box" presStyleLbl="node1" presStyleIdx="4" presStyleCnt="5" custLinFactNeighborX="-444"/>
      <dgm:spPr>
        <a:prstGeom prst="rect">
          <a:avLst/>
        </a:prstGeom>
      </dgm:spPr>
    </dgm:pt>
    <dgm:pt modelId="{306B41F7-6DDA-6748-9DC4-53E3742FA6FD}" type="pres">
      <dgm:prSet presAssocID="{E09700C2-0FC4-B949-9D0F-7BA11DEF0AC9}" presName="img" presStyleLbl="fgImgPlace1" presStyleIdx="4" presStyleCnt="5" custAng="10800000" custScaleX="130393" custScaleY="124508" custLinFactX="173335" custLinFactNeighborX="200000" custLinFactNeighborY="708"/>
      <dgm:spPr>
        <a:prstGeom prst="homePlate">
          <a:avLst/>
        </a:prstGeom>
        <a:solidFill>
          <a:schemeClr val="accent6"/>
        </a:solidFill>
      </dgm:spPr>
    </dgm:pt>
    <dgm:pt modelId="{BBF0B8CE-45FA-3C4E-9EA3-471CBDFAA2BD}" type="pres">
      <dgm:prSet presAssocID="{E09700C2-0FC4-B949-9D0F-7BA11DEF0AC9}" presName="text" presStyleLbl="node1" presStyleIdx="4" presStyleCnt="5">
        <dgm:presLayoutVars>
          <dgm:bulletEnabled val="1"/>
        </dgm:presLayoutVars>
      </dgm:prSet>
      <dgm:spPr/>
    </dgm:pt>
  </dgm:ptLst>
  <dgm:cxnLst>
    <dgm:cxn modelId="{50E20F02-F6B3-E74D-9D5A-37CCEA87F3F0}" type="presOf" srcId="{E176C134-ABD1-3942-9E6E-6621315673D3}" destId="{BBF0B8CE-45FA-3C4E-9EA3-471CBDFAA2BD}" srcOrd="1" destOrd="2" presId="urn:microsoft.com/office/officeart/2005/8/layout/vList4"/>
    <dgm:cxn modelId="{EC000B08-34F9-E845-80A7-47343776DF1C}" srcId="{7261076C-61C3-484E-B799-96B62FD3D9F1}" destId="{27816F98-AD24-5147-BD1B-BFD6C7D1DDDD}" srcOrd="3" destOrd="0" parTransId="{99B52DE2-0ED2-CB43-B911-338EB35953BA}" sibTransId="{2634C2B8-D9C5-5F46-B5A8-9A3B5ED40B85}"/>
    <dgm:cxn modelId="{C4395712-3089-4C48-B083-D80A3A50801E}" type="presOf" srcId="{30530E8C-9F5C-CE4B-A81F-D1650CEB4A5C}" destId="{F88181F7-91F3-4840-BC55-E93B32893016}" srcOrd="0" destOrd="1" presId="urn:microsoft.com/office/officeart/2005/8/layout/vList4"/>
    <dgm:cxn modelId="{82805A1E-08C6-FC46-B077-C35ED9301BC4}" srcId="{7261076C-61C3-484E-B799-96B62FD3D9F1}" destId="{4CB51007-44C7-4945-B06D-C5E9DC888210}" srcOrd="2" destOrd="0" parTransId="{0101A3B8-9612-9A42-AFC6-484918ED8985}" sibTransId="{E7493180-B87A-A547-A3FD-C323B96897BB}"/>
    <dgm:cxn modelId="{62B22522-1FF6-B74A-919F-D1DD85736FEC}" type="presOf" srcId="{27816F98-AD24-5147-BD1B-BFD6C7D1DDDD}" destId="{F88181F7-91F3-4840-BC55-E93B32893016}" srcOrd="0" destOrd="0" presId="urn:microsoft.com/office/officeart/2005/8/layout/vList4"/>
    <dgm:cxn modelId="{E55A312A-6667-884C-BA2A-211AD798BAA7}" type="presOf" srcId="{E176C134-ABD1-3942-9E6E-6621315673D3}" destId="{46D2D46D-FE30-4C4C-A20E-AA9E5E547354}" srcOrd="0" destOrd="2" presId="urn:microsoft.com/office/officeart/2005/8/layout/vList4"/>
    <dgm:cxn modelId="{22A79730-0953-A243-9B11-6821AB012DC7}" srcId="{7261076C-61C3-484E-B799-96B62FD3D9F1}" destId="{5D63B8CA-7E9C-9B4A-BF90-20961155AA92}" srcOrd="0" destOrd="0" parTransId="{EDACF668-F0FD-394C-A7C8-42F4F166EEB9}" sibTransId="{383F059A-0B83-1045-9C35-F2950F7EEAC0}"/>
    <dgm:cxn modelId="{FFA59459-26F5-B04B-B929-8E9CE5E50FC7}" srcId="{7261076C-61C3-484E-B799-96B62FD3D9F1}" destId="{68632EFD-2B70-3742-A572-EC00965DC3B1}" srcOrd="1" destOrd="0" parTransId="{D7040F36-A8BE-BB42-B58C-66800CD2A18F}" sibTransId="{B72198CE-3CFE-924A-AED5-FF065B64AB63}"/>
    <dgm:cxn modelId="{7CE40363-18BF-D04B-BA2C-1B5C4E135BFC}" srcId="{27816F98-AD24-5147-BD1B-BFD6C7D1DDDD}" destId="{60591C58-228A-2444-9C21-FA236DE8625A}" srcOrd="1" destOrd="0" parTransId="{BB9D3BAE-030B-6045-8269-073A088DD5C5}" sibTransId="{298B1AC5-1967-E54F-AFE7-EA3813B05E24}"/>
    <dgm:cxn modelId="{5D56B069-AF3F-1C4C-A9D6-6CFDB72CEDCA}" srcId="{27816F98-AD24-5147-BD1B-BFD6C7D1DDDD}" destId="{30530E8C-9F5C-CE4B-A81F-D1650CEB4A5C}" srcOrd="0" destOrd="0" parTransId="{4832C0F7-9360-B847-8ABC-D54A32E7443C}" sibTransId="{F90D9C9A-5324-1044-A4FA-D4BB8DE94381}"/>
    <dgm:cxn modelId="{EB2ED66C-6B1D-C946-A128-6DC082EF41CA}" type="presOf" srcId="{E09700C2-0FC4-B949-9D0F-7BA11DEF0AC9}" destId="{46D2D46D-FE30-4C4C-A20E-AA9E5E547354}" srcOrd="0" destOrd="0" presId="urn:microsoft.com/office/officeart/2005/8/layout/vList4"/>
    <dgm:cxn modelId="{E66D476D-D00D-2D41-B59B-45DAFC29CFEE}" type="presOf" srcId="{68632EFD-2B70-3742-A572-EC00965DC3B1}" destId="{A3C23032-00F7-1B49-B639-D9AFB8328966}" srcOrd="0" destOrd="0" presId="urn:microsoft.com/office/officeart/2005/8/layout/vList4"/>
    <dgm:cxn modelId="{8C8D1471-6AF8-7F48-A78D-0EFC29E6949B}" type="presOf" srcId="{60591C58-228A-2444-9C21-FA236DE8625A}" destId="{77A904C5-5EC1-4847-A740-F89EDEA822C8}" srcOrd="1" destOrd="2" presId="urn:microsoft.com/office/officeart/2005/8/layout/vList4"/>
    <dgm:cxn modelId="{917DEE85-B92B-3445-B83E-5BE8CD176807}" type="presOf" srcId="{7261076C-61C3-484E-B799-96B62FD3D9F1}" destId="{822747B3-533E-4B4E-A570-8ADCC440C2F8}" srcOrd="0" destOrd="0" presId="urn:microsoft.com/office/officeart/2005/8/layout/vList4"/>
    <dgm:cxn modelId="{0137379A-4268-3D40-A928-1520F06CA8CE}" srcId="{E09700C2-0FC4-B949-9D0F-7BA11DEF0AC9}" destId="{E176C134-ABD1-3942-9E6E-6621315673D3}" srcOrd="1" destOrd="0" parTransId="{10E08D2A-762D-D04E-B3DA-7AF0E874012C}" sibTransId="{4196B7C7-4118-D943-B5D9-E5034C48C442}"/>
    <dgm:cxn modelId="{E639F59A-AFF3-5F4C-A8A4-7C9EEE9641CD}" type="presOf" srcId="{68632EFD-2B70-3742-A572-EC00965DC3B1}" destId="{580C00CD-43FB-9347-B649-8191AFAAC965}" srcOrd="1" destOrd="0" presId="urn:microsoft.com/office/officeart/2005/8/layout/vList4"/>
    <dgm:cxn modelId="{29E829A5-B675-BA40-B2F8-2D2AE84635CD}" srcId="{E09700C2-0FC4-B949-9D0F-7BA11DEF0AC9}" destId="{AB05A768-1F99-2248-ABA0-D59FB9BFB9C1}" srcOrd="0" destOrd="0" parTransId="{DA317C9E-B5E1-DE45-88D0-9F4C9006CD3E}" sibTransId="{E0963BBE-93FD-1448-8838-1B14AFD530BE}"/>
    <dgm:cxn modelId="{C0BDC9B5-2CC9-2B46-93EB-595BD1F499F1}" type="presOf" srcId="{30530E8C-9F5C-CE4B-A81F-D1650CEB4A5C}" destId="{77A904C5-5EC1-4847-A740-F89EDEA822C8}" srcOrd="1" destOrd="1" presId="urn:microsoft.com/office/officeart/2005/8/layout/vList4"/>
    <dgm:cxn modelId="{E88CE5BE-31E7-AE4E-974B-278924A478E0}" type="presOf" srcId="{4CB51007-44C7-4945-B06D-C5E9DC888210}" destId="{6D6E806E-C7C3-2141-B431-EA91E82EFBC6}" srcOrd="1" destOrd="0" presId="urn:microsoft.com/office/officeart/2005/8/layout/vList4"/>
    <dgm:cxn modelId="{503D88C2-FC81-D243-835C-89DB0CD3ECE6}" type="presOf" srcId="{AB05A768-1F99-2248-ABA0-D59FB9BFB9C1}" destId="{BBF0B8CE-45FA-3C4E-9EA3-471CBDFAA2BD}" srcOrd="1" destOrd="1" presId="urn:microsoft.com/office/officeart/2005/8/layout/vList4"/>
    <dgm:cxn modelId="{B983FCC3-45B5-794B-8EF6-02BAB885FB55}" type="presOf" srcId="{5D63B8CA-7E9C-9B4A-BF90-20961155AA92}" destId="{7BFC4BE1-2265-EC4A-83AB-45671ABADBD0}" srcOrd="1" destOrd="0" presId="urn:microsoft.com/office/officeart/2005/8/layout/vList4"/>
    <dgm:cxn modelId="{AA79E6C8-A49D-064C-B380-67CEFF9D499C}" type="presOf" srcId="{5D63B8CA-7E9C-9B4A-BF90-20961155AA92}" destId="{DF8F0AED-6F0D-524B-90B4-E2C70D7462C9}" srcOrd="0" destOrd="0" presId="urn:microsoft.com/office/officeart/2005/8/layout/vList4"/>
    <dgm:cxn modelId="{82F4DCCD-7CF6-CC46-A545-7F5A9C4A3EB4}" type="presOf" srcId="{E09700C2-0FC4-B949-9D0F-7BA11DEF0AC9}" destId="{BBF0B8CE-45FA-3C4E-9EA3-471CBDFAA2BD}" srcOrd="1" destOrd="0" presId="urn:microsoft.com/office/officeart/2005/8/layout/vList4"/>
    <dgm:cxn modelId="{DD0465D3-B22B-4948-8272-AF91E122B6DE}" srcId="{7261076C-61C3-484E-B799-96B62FD3D9F1}" destId="{E09700C2-0FC4-B949-9D0F-7BA11DEF0AC9}" srcOrd="4" destOrd="0" parTransId="{D404124A-2DC6-D04B-BC09-F079F36FDC25}" sibTransId="{D7D58FF7-5B98-1048-A9C7-E41F1A83FBD3}"/>
    <dgm:cxn modelId="{419C4AE6-9554-6A4B-BDC7-52B705D850C4}" type="presOf" srcId="{AB05A768-1F99-2248-ABA0-D59FB9BFB9C1}" destId="{46D2D46D-FE30-4C4C-A20E-AA9E5E547354}" srcOrd="0" destOrd="1" presId="urn:microsoft.com/office/officeart/2005/8/layout/vList4"/>
    <dgm:cxn modelId="{578697EB-EBA4-724A-AD94-C9307377AA36}" type="presOf" srcId="{60591C58-228A-2444-9C21-FA236DE8625A}" destId="{F88181F7-91F3-4840-BC55-E93B32893016}" srcOrd="0" destOrd="2" presId="urn:microsoft.com/office/officeart/2005/8/layout/vList4"/>
    <dgm:cxn modelId="{B9B7FDF5-5D5A-7740-988B-5C51CBDE6E97}" type="presOf" srcId="{27816F98-AD24-5147-BD1B-BFD6C7D1DDDD}" destId="{77A904C5-5EC1-4847-A740-F89EDEA822C8}" srcOrd="1" destOrd="0" presId="urn:microsoft.com/office/officeart/2005/8/layout/vList4"/>
    <dgm:cxn modelId="{70EA99FF-8DBE-3E44-8BD0-B15BF99CA310}" type="presOf" srcId="{4CB51007-44C7-4945-B06D-C5E9DC888210}" destId="{0CAF5F7D-2D55-254B-B257-4BDB2FC00B93}" srcOrd="0" destOrd="0" presId="urn:microsoft.com/office/officeart/2005/8/layout/vList4"/>
    <dgm:cxn modelId="{14AA284A-7B6A-3944-ABEE-A7A09734BDD8}" type="presParOf" srcId="{822747B3-533E-4B4E-A570-8ADCC440C2F8}" destId="{06BDFD4B-3501-3E45-B995-11CD3DA34539}" srcOrd="0" destOrd="0" presId="urn:microsoft.com/office/officeart/2005/8/layout/vList4"/>
    <dgm:cxn modelId="{F6955BC2-D85E-2140-B55A-74EBDFEB3392}" type="presParOf" srcId="{06BDFD4B-3501-3E45-B995-11CD3DA34539}" destId="{DF8F0AED-6F0D-524B-90B4-E2C70D7462C9}" srcOrd="0" destOrd="0" presId="urn:microsoft.com/office/officeart/2005/8/layout/vList4"/>
    <dgm:cxn modelId="{DB3CCA3E-3F82-AA42-9FBB-651F0080DE63}" type="presParOf" srcId="{06BDFD4B-3501-3E45-B995-11CD3DA34539}" destId="{FC9367D2-8C79-B345-A7F3-5DDEF198475D}" srcOrd="1" destOrd="0" presId="urn:microsoft.com/office/officeart/2005/8/layout/vList4"/>
    <dgm:cxn modelId="{D8680C2B-981C-BA44-A340-9CAD70B69A3A}" type="presParOf" srcId="{06BDFD4B-3501-3E45-B995-11CD3DA34539}" destId="{7BFC4BE1-2265-EC4A-83AB-45671ABADBD0}" srcOrd="2" destOrd="0" presId="urn:microsoft.com/office/officeart/2005/8/layout/vList4"/>
    <dgm:cxn modelId="{F7580E5F-07FD-934C-A3B1-6B4094219A6D}" type="presParOf" srcId="{822747B3-533E-4B4E-A570-8ADCC440C2F8}" destId="{3325C602-5313-884B-83C3-9DF7CF967743}" srcOrd="1" destOrd="0" presId="urn:microsoft.com/office/officeart/2005/8/layout/vList4"/>
    <dgm:cxn modelId="{8F180851-8FEB-7843-9662-F8BB609B5629}" type="presParOf" srcId="{822747B3-533E-4B4E-A570-8ADCC440C2F8}" destId="{197DC293-C79E-A54C-9331-2D590E6B64DE}" srcOrd="2" destOrd="0" presId="urn:microsoft.com/office/officeart/2005/8/layout/vList4"/>
    <dgm:cxn modelId="{9BACEC0F-3161-EC43-82DB-1828B7330A0B}" type="presParOf" srcId="{197DC293-C79E-A54C-9331-2D590E6B64DE}" destId="{A3C23032-00F7-1B49-B639-D9AFB8328966}" srcOrd="0" destOrd="0" presId="urn:microsoft.com/office/officeart/2005/8/layout/vList4"/>
    <dgm:cxn modelId="{203D3D9C-8A48-DB42-A921-8058C32D066F}" type="presParOf" srcId="{197DC293-C79E-A54C-9331-2D590E6B64DE}" destId="{D1888BA9-18A1-DD44-8BEA-FD8A289CB241}" srcOrd="1" destOrd="0" presId="urn:microsoft.com/office/officeart/2005/8/layout/vList4"/>
    <dgm:cxn modelId="{3753D268-E2FA-5D4C-8498-4DFBF042DF26}" type="presParOf" srcId="{197DC293-C79E-A54C-9331-2D590E6B64DE}" destId="{580C00CD-43FB-9347-B649-8191AFAAC965}" srcOrd="2" destOrd="0" presId="urn:microsoft.com/office/officeart/2005/8/layout/vList4"/>
    <dgm:cxn modelId="{909F7266-A6C7-6943-9FE2-66155C44D0FB}" type="presParOf" srcId="{822747B3-533E-4B4E-A570-8ADCC440C2F8}" destId="{75F05F20-F278-2D4D-BE39-21ACFD9AD1A8}" srcOrd="3" destOrd="0" presId="urn:microsoft.com/office/officeart/2005/8/layout/vList4"/>
    <dgm:cxn modelId="{FD762E1B-767C-A447-B3A2-ACDB69A6446B}" type="presParOf" srcId="{822747B3-533E-4B4E-A570-8ADCC440C2F8}" destId="{0D0393A0-7CE9-0043-A023-AB89910761CF}" srcOrd="4" destOrd="0" presId="urn:microsoft.com/office/officeart/2005/8/layout/vList4"/>
    <dgm:cxn modelId="{B2FFFAAE-1156-CE46-B09F-C016120D0E56}" type="presParOf" srcId="{0D0393A0-7CE9-0043-A023-AB89910761CF}" destId="{0CAF5F7D-2D55-254B-B257-4BDB2FC00B93}" srcOrd="0" destOrd="0" presId="urn:microsoft.com/office/officeart/2005/8/layout/vList4"/>
    <dgm:cxn modelId="{A8217647-A214-5443-8232-5BA34813F1CC}" type="presParOf" srcId="{0D0393A0-7CE9-0043-A023-AB89910761CF}" destId="{3A169C0E-ABC7-1F45-847B-4928EC5A20CB}" srcOrd="1" destOrd="0" presId="urn:microsoft.com/office/officeart/2005/8/layout/vList4"/>
    <dgm:cxn modelId="{DDA22F2E-1408-AA47-A3EF-D81201AC2F73}" type="presParOf" srcId="{0D0393A0-7CE9-0043-A023-AB89910761CF}" destId="{6D6E806E-C7C3-2141-B431-EA91E82EFBC6}" srcOrd="2" destOrd="0" presId="urn:microsoft.com/office/officeart/2005/8/layout/vList4"/>
    <dgm:cxn modelId="{84B43C2A-9386-3B4F-B7BC-E4630D25E3F6}" type="presParOf" srcId="{822747B3-533E-4B4E-A570-8ADCC440C2F8}" destId="{611561C4-0002-D749-859A-981D02054147}" srcOrd="5" destOrd="0" presId="urn:microsoft.com/office/officeart/2005/8/layout/vList4"/>
    <dgm:cxn modelId="{383D6925-81DB-6D48-8650-80EC77156B7F}" type="presParOf" srcId="{822747B3-533E-4B4E-A570-8ADCC440C2F8}" destId="{84D94752-B051-6F42-8508-D54E964CD675}" srcOrd="6" destOrd="0" presId="urn:microsoft.com/office/officeart/2005/8/layout/vList4"/>
    <dgm:cxn modelId="{BE6700CE-558F-CA4A-9CA9-630949804305}" type="presParOf" srcId="{84D94752-B051-6F42-8508-D54E964CD675}" destId="{F88181F7-91F3-4840-BC55-E93B32893016}" srcOrd="0" destOrd="0" presId="urn:microsoft.com/office/officeart/2005/8/layout/vList4"/>
    <dgm:cxn modelId="{F06DFC2B-F39E-BB40-B9F5-4D50C3D5B383}" type="presParOf" srcId="{84D94752-B051-6F42-8508-D54E964CD675}" destId="{C92C0C7E-1641-C74C-A991-0B3E239C7534}" srcOrd="1" destOrd="0" presId="urn:microsoft.com/office/officeart/2005/8/layout/vList4"/>
    <dgm:cxn modelId="{CF4FBF1E-365B-8842-9827-15C13DEE3771}" type="presParOf" srcId="{84D94752-B051-6F42-8508-D54E964CD675}" destId="{77A904C5-5EC1-4847-A740-F89EDEA822C8}" srcOrd="2" destOrd="0" presId="urn:microsoft.com/office/officeart/2005/8/layout/vList4"/>
    <dgm:cxn modelId="{E6D43243-3A8C-3D4C-B530-59EA5FC4A6F6}" type="presParOf" srcId="{822747B3-533E-4B4E-A570-8ADCC440C2F8}" destId="{49ABA38C-55E8-534B-8251-1C41A604374A}" srcOrd="7" destOrd="0" presId="urn:microsoft.com/office/officeart/2005/8/layout/vList4"/>
    <dgm:cxn modelId="{636FDC14-25F9-274A-9E5B-54825EE5DBA4}" type="presParOf" srcId="{822747B3-533E-4B4E-A570-8ADCC440C2F8}" destId="{A371A938-A26C-754D-9B2E-B4A938747053}" srcOrd="8" destOrd="0" presId="urn:microsoft.com/office/officeart/2005/8/layout/vList4"/>
    <dgm:cxn modelId="{BFE2E4CD-3A08-8E46-821D-2187D76E24D5}" type="presParOf" srcId="{A371A938-A26C-754D-9B2E-B4A938747053}" destId="{46D2D46D-FE30-4C4C-A20E-AA9E5E547354}" srcOrd="0" destOrd="0" presId="urn:microsoft.com/office/officeart/2005/8/layout/vList4"/>
    <dgm:cxn modelId="{65E21925-E0CF-F34C-BD1D-7813A868EAC9}" type="presParOf" srcId="{A371A938-A26C-754D-9B2E-B4A938747053}" destId="{306B41F7-6DDA-6748-9DC4-53E3742FA6FD}" srcOrd="1" destOrd="0" presId="urn:microsoft.com/office/officeart/2005/8/layout/vList4"/>
    <dgm:cxn modelId="{68651DE2-7E4A-904D-92EC-A12CE35F29AF}" type="presParOf" srcId="{A371A938-A26C-754D-9B2E-B4A938747053}" destId="{BBF0B8CE-45FA-3C4E-9EA3-471CBDFAA2BD}" srcOrd="2" destOrd="0" presId="urn:microsoft.com/office/officeart/2005/8/layout/vList4"/>
  </dgm:cxnLst>
  <dgm:bg/>
  <dgm:whole/>
  <dgm:extLst>
    <a:ext uri="http://schemas.microsoft.com/office/drawing/2008/diagram">
      <dsp:dataModelExt xmlns:dsp="http://schemas.microsoft.com/office/drawing/2008/diagram" relId="rId5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0"/>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Authentication</a:t>
          </a:r>
          <a:endParaRPr lang="en-US" sz="1600" kern="1200"/>
        </a:p>
      </dsp:txBody>
      <dsp:txXfrm>
        <a:off x="586612" y="0"/>
        <a:ext cx="1946876" cy="799147"/>
      </dsp:txXfrm>
    </dsp:sp>
    <dsp:sp modelId="{FC9367D2-8C79-B345-A7F3-5DDEF198475D}">
      <dsp:nvSpPr>
        <dsp:cNvPr id="0" name=""/>
        <dsp:cNvSpPr/>
      </dsp:nvSpPr>
      <dsp:spPr>
        <a:xfrm rot="10800000">
          <a:off x="1978771" y="0"/>
          <a:ext cx="554717" cy="793227"/>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23032-00F7-1B49-B639-D9AFB8328966}">
      <dsp:nvSpPr>
        <dsp:cNvPr id="0" name=""/>
        <dsp:cNvSpPr/>
      </dsp:nvSpPr>
      <dsp:spPr>
        <a:xfrm>
          <a:off x="0" y="879062"/>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Biometrics</a:t>
          </a:r>
          <a:endParaRPr lang="en-US" sz="1800" kern="1200"/>
        </a:p>
      </dsp:txBody>
      <dsp:txXfrm>
        <a:off x="586612" y="879062"/>
        <a:ext cx="1946876" cy="799147"/>
      </dsp:txXfrm>
    </dsp:sp>
    <dsp:sp modelId="{D1888BA9-18A1-DD44-8BEA-FD8A289CB241}">
      <dsp:nvSpPr>
        <dsp:cNvPr id="0" name=""/>
        <dsp:cNvSpPr/>
      </dsp:nvSpPr>
      <dsp:spPr>
        <a:xfrm rot="10800000">
          <a:off x="1950543" y="885161"/>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F5F7D-2D55-254B-B257-4BDB2FC00B93}">
      <dsp:nvSpPr>
        <dsp:cNvPr id="0" name=""/>
        <dsp:cNvSpPr/>
      </dsp:nvSpPr>
      <dsp:spPr>
        <a:xfrm>
          <a:off x="0" y="1758125"/>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t" anchorCtr="0">
          <a:noAutofit/>
        </a:bodyPr>
        <a:lstStyle/>
        <a:p>
          <a:pPr marL="0" lvl="0" indent="0" algn="l" defTabSz="889000">
            <a:lnSpc>
              <a:spcPct val="90000"/>
            </a:lnSpc>
            <a:spcBef>
              <a:spcPct val="0"/>
            </a:spcBef>
            <a:spcAft>
              <a:spcPts val="0"/>
            </a:spcAft>
            <a:buNone/>
          </a:pPr>
          <a:r>
            <a:rPr lang="en-US" sz="2000" kern="1200"/>
            <a:t>Cryptography</a:t>
          </a:r>
          <a:endParaRPr lang="en-US" sz="1800" kern="1200"/>
        </a:p>
        <a:p>
          <a:pPr marL="171450" lvl="1" indent="-171450" algn="l" defTabSz="711200">
            <a:lnSpc>
              <a:spcPct val="90000"/>
            </a:lnSpc>
            <a:spcBef>
              <a:spcPct val="0"/>
            </a:spcBef>
            <a:spcAft>
              <a:spcPct val="15000"/>
            </a:spcAft>
            <a:buChar char="•"/>
          </a:pPr>
          <a:r>
            <a:rPr lang="en-US" sz="1600" kern="1200"/>
            <a:t>Applied</a:t>
          </a:r>
        </a:p>
        <a:p>
          <a:pPr marL="171450" lvl="1" indent="-171450" algn="l" defTabSz="711200">
            <a:lnSpc>
              <a:spcPct val="90000"/>
            </a:lnSpc>
            <a:spcBef>
              <a:spcPct val="0"/>
            </a:spcBef>
            <a:spcAft>
              <a:spcPct val="15000"/>
            </a:spcAft>
            <a:buChar char="•"/>
          </a:pPr>
          <a:r>
            <a:rPr lang="en-US" sz="1600" kern="1200"/>
            <a:t>Theory</a:t>
          </a:r>
        </a:p>
      </dsp:txBody>
      <dsp:txXfrm>
        <a:off x="586612" y="1758125"/>
        <a:ext cx="1946876" cy="799147"/>
      </dsp:txXfrm>
    </dsp:sp>
    <dsp:sp modelId="{3A169C0E-ABC7-1F45-847B-4928EC5A20CB}">
      <dsp:nvSpPr>
        <dsp:cNvPr id="0" name=""/>
        <dsp:cNvSpPr/>
      </dsp:nvSpPr>
      <dsp:spPr>
        <a:xfrm rot="10800000">
          <a:off x="1950543" y="1764224"/>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8181F7-91F3-4840-BC55-E93B32893016}">
      <dsp:nvSpPr>
        <dsp:cNvPr id="0" name=""/>
        <dsp:cNvSpPr/>
      </dsp:nvSpPr>
      <dsp:spPr>
        <a:xfrm>
          <a:off x="0" y="2637187"/>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Cyber -</a:t>
          </a:r>
        </a:p>
        <a:p>
          <a:pPr marL="0" lvl="0" indent="0" algn="l" defTabSz="889000">
            <a:lnSpc>
              <a:spcPct val="90000"/>
            </a:lnSpc>
            <a:spcBef>
              <a:spcPct val="0"/>
            </a:spcBef>
            <a:spcAft>
              <a:spcPts val="0"/>
            </a:spcAft>
            <a:buNone/>
          </a:pPr>
          <a:r>
            <a:rPr lang="en-US" sz="2000" kern="1200"/>
            <a:t>Physical </a:t>
          </a:r>
        </a:p>
        <a:p>
          <a:pPr marL="0" lvl="0" indent="0" algn="l" defTabSz="889000">
            <a:lnSpc>
              <a:spcPct val="90000"/>
            </a:lnSpc>
            <a:spcBef>
              <a:spcPct val="0"/>
            </a:spcBef>
            <a:spcAft>
              <a:spcPts val="0"/>
            </a:spcAft>
            <a:buNone/>
          </a:pPr>
          <a:r>
            <a:rPr lang="en-US" sz="2000" kern="1200"/>
            <a:t>Systems</a:t>
          </a:r>
        </a:p>
      </dsp:txBody>
      <dsp:txXfrm>
        <a:off x="586612" y="2637187"/>
        <a:ext cx="1946876" cy="799147"/>
      </dsp:txXfrm>
    </dsp:sp>
    <dsp:sp modelId="{C92C0C7E-1641-C74C-A991-0B3E239C7534}">
      <dsp:nvSpPr>
        <dsp:cNvPr id="0" name=""/>
        <dsp:cNvSpPr/>
      </dsp:nvSpPr>
      <dsp:spPr>
        <a:xfrm rot="10800000">
          <a:off x="1950543" y="2643286"/>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2D46D-FE30-4C4C-A20E-AA9E5E547354}">
      <dsp:nvSpPr>
        <dsp:cNvPr id="0" name=""/>
        <dsp:cNvSpPr/>
      </dsp:nvSpPr>
      <dsp:spPr>
        <a:xfrm>
          <a:off x="0" y="3516250"/>
          <a:ext cx="2533489"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Cybersecurity </a:t>
          </a:r>
        </a:p>
        <a:p>
          <a:pPr marL="0" lvl="0" indent="0" algn="l" defTabSz="889000">
            <a:lnSpc>
              <a:spcPct val="90000"/>
            </a:lnSpc>
            <a:spcBef>
              <a:spcPct val="0"/>
            </a:spcBef>
            <a:spcAft>
              <a:spcPts val="0"/>
            </a:spcAft>
            <a:buNone/>
          </a:pPr>
          <a:r>
            <a:rPr lang="en-US" sz="2000" kern="1200"/>
            <a:t>Education</a:t>
          </a:r>
          <a:endParaRPr lang="en-US" sz="1800" kern="1200"/>
        </a:p>
      </dsp:txBody>
      <dsp:txXfrm>
        <a:off x="586612" y="3516250"/>
        <a:ext cx="1946876" cy="799147"/>
      </dsp:txXfrm>
    </dsp:sp>
    <dsp:sp modelId="{306B41F7-6DDA-6748-9DC4-53E3742FA6FD}">
      <dsp:nvSpPr>
        <dsp:cNvPr id="0" name=""/>
        <dsp:cNvSpPr/>
      </dsp:nvSpPr>
      <dsp:spPr>
        <a:xfrm rot="10800000">
          <a:off x="1950543" y="3522347"/>
          <a:ext cx="58294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0"/>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Data Science</a:t>
          </a:r>
        </a:p>
      </dsp:txBody>
      <dsp:txXfrm>
        <a:off x="586830" y="0"/>
        <a:ext cx="1947750" cy="799147"/>
      </dsp:txXfrm>
    </dsp:sp>
    <dsp:sp modelId="{FC9367D2-8C79-B345-A7F3-5DDEF198475D}">
      <dsp:nvSpPr>
        <dsp:cNvPr id="0" name=""/>
        <dsp:cNvSpPr/>
      </dsp:nvSpPr>
      <dsp:spPr>
        <a:xfrm>
          <a:off x="0" y="0"/>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77C852-C179-784E-9C91-544A43E11473}">
      <dsp:nvSpPr>
        <dsp:cNvPr id="0" name=""/>
        <dsp:cNvSpPr/>
      </dsp:nvSpPr>
      <dsp:spPr>
        <a:xfrm>
          <a:off x="0" y="879062"/>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  Formal</a:t>
          </a:r>
        </a:p>
        <a:p>
          <a:pPr marL="0" lvl="0" indent="0" algn="l" defTabSz="889000">
            <a:lnSpc>
              <a:spcPct val="90000"/>
            </a:lnSpc>
            <a:spcBef>
              <a:spcPct val="0"/>
            </a:spcBef>
            <a:spcAft>
              <a:spcPts val="0"/>
            </a:spcAft>
            <a:buNone/>
          </a:pPr>
          <a:r>
            <a:rPr lang="en-US" sz="2000" kern="1200"/>
            <a:t>  Methods</a:t>
          </a:r>
        </a:p>
      </dsp:txBody>
      <dsp:txXfrm>
        <a:off x="586830" y="879062"/>
        <a:ext cx="1947750" cy="799147"/>
      </dsp:txXfrm>
    </dsp:sp>
    <dsp:sp modelId="{DED11E8B-FB43-D04B-BA44-B673DE7F36E9}">
      <dsp:nvSpPr>
        <dsp:cNvPr id="0" name=""/>
        <dsp:cNvSpPr/>
      </dsp:nvSpPr>
      <dsp:spPr>
        <a:xfrm>
          <a:off x="0" y="882105"/>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D4098F-3E24-9D4A-96AC-E91C0BEDC7B3}">
      <dsp:nvSpPr>
        <dsp:cNvPr id="0" name=""/>
        <dsp:cNvSpPr/>
      </dsp:nvSpPr>
      <dsp:spPr>
        <a:xfrm>
          <a:off x="0" y="1758125"/>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  Hardware  </a:t>
          </a:r>
        </a:p>
        <a:p>
          <a:pPr marL="0" lvl="0" indent="0" algn="l" defTabSz="889000">
            <a:lnSpc>
              <a:spcPct val="90000"/>
            </a:lnSpc>
            <a:spcBef>
              <a:spcPct val="0"/>
            </a:spcBef>
            <a:spcAft>
              <a:spcPts val="0"/>
            </a:spcAft>
            <a:buNone/>
          </a:pPr>
          <a:r>
            <a:rPr lang="en-US" sz="2000" kern="1200"/>
            <a:t>   Security    </a:t>
          </a:r>
        </a:p>
        <a:p>
          <a:pPr marL="0" lvl="0" indent="0" algn="l" defTabSz="889000">
            <a:lnSpc>
              <a:spcPct val="90000"/>
            </a:lnSpc>
            <a:spcBef>
              <a:spcPct val="0"/>
            </a:spcBef>
            <a:spcAft>
              <a:spcPts val="0"/>
            </a:spcAft>
            <a:buNone/>
          </a:pPr>
          <a:r>
            <a:rPr lang="en-US" sz="2000" kern="1200"/>
            <a:t>  Architecture</a:t>
          </a:r>
        </a:p>
      </dsp:txBody>
      <dsp:txXfrm>
        <a:off x="586830" y="1758125"/>
        <a:ext cx="1947750" cy="799147"/>
      </dsp:txXfrm>
    </dsp:sp>
    <dsp:sp modelId="{3F318A5B-25E7-1244-82B1-10168D8A3D90}">
      <dsp:nvSpPr>
        <dsp:cNvPr id="0" name=""/>
        <dsp:cNvSpPr/>
      </dsp:nvSpPr>
      <dsp:spPr>
        <a:xfrm>
          <a:off x="0" y="1755081"/>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54D78B-9A99-614B-B595-79A77598AFDC}">
      <dsp:nvSpPr>
        <dsp:cNvPr id="0" name=""/>
        <dsp:cNvSpPr/>
      </dsp:nvSpPr>
      <dsp:spPr>
        <a:xfrm>
          <a:off x="0" y="2637187"/>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Hardware Security Design</a:t>
          </a:r>
        </a:p>
      </dsp:txBody>
      <dsp:txXfrm>
        <a:off x="586830" y="2637187"/>
        <a:ext cx="1947750" cy="799147"/>
      </dsp:txXfrm>
    </dsp:sp>
    <dsp:sp modelId="{EA2D99D1-173C-1546-B0FB-BEF0B3A3F4EB}">
      <dsp:nvSpPr>
        <dsp:cNvPr id="0" name=""/>
        <dsp:cNvSpPr/>
      </dsp:nvSpPr>
      <dsp:spPr>
        <a:xfrm>
          <a:off x="0" y="2638760"/>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4EE000-E981-0044-A6E3-7F4AA97B93F8}">
      <dsp:nvSpPr>
        <dsp:cNvPr id="0" name=""/>
        <dsp:cNvSpPr/>
      </dsp:nvSpPr>
      <dsp:spPr>
        <a:xfrm>
          <a:off x="0" y="3516250"/>
          <a:ext cx="253458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Information Authenticity</a:t>
          </a:r>
        </a:p>
      </dsp:txBody>
      <dsp:txXfrm>
        <a:off x="586830" y="3516250"/>
        <a:ext cx="1947750" cy="799147"/>
      </dsp:txXfrm>
    </dsp:sp>
    <dsp:sp modelId="{DB352B40-B261-EC43-A1D0-636C8909E211}">
      <dsp:nvSpPr>
        <dsp:cNvPr id="0" name=""/>
        <dsp:cNvSpPr/>
      </dsp:nvSpPr>
      <dsp:spPr>
        <a:xfrm>
          <a:off x="0" y="3517822"/>
          <a:ext cx="660983"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8727"/>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Social, Behavioral  Economic Sciences</a:t>
          </a:r>
        </a:p>
      </dsp:txBody>
      <dsp:txXfrm>
        <a:off x="584915" y="8727"/>
        <a:ext cx="1941140" cy="797039"/>
      </dsp:txXfrm>
    </dsp:sp>
    <dsp:sp modelId="{FC9367D2-8C79-B345-A7F3-5DDEF198475D}">
      <dsp:nvSpPr>
        <dsp:cNvPr id="0" name=""/>
        <dsp:cNvSpPr/>
      </dsp:nvSpPr>
      <dsp:spPr>
        <a:xfrm>
          <a:off x="0" y="6248"/>
          <a:ext cx="658760" cy="7939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77C852-C179-784E-9C91-544A43E11473}">
      <dsp:nvSpPr>
        <dsp:cNvPr id="0" name=""/>
        <dsp:cNvSpPr/>
      </dsp:nvSpPr>
      <dsp:spPr>
        <a:xfrm>
          <a:off x="0" y="887785"/>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Software</a:t>
          </a:r>
        </a:p>
      </dsp:txBody>
      <dsp:txXfrm>
        <a:off x="584915" y="887785"/>
        <a:ext cx="1941140" cy="797039"/>
      </dsp:txXfrm>
    </dsp:sp>
    <dsp:sp modelId="{DED11E8B-FB43-D04B-BA44-B673DE7F36E9}">
      <dsp:nvSpPr>
        <dsp:cNvPr id="0" name=""/>
        <dsp:cNvSpPr/>
      </dsp:nvSpPr>
      <dsp:spPr>
        <a:xfrm>
          <a:off x="0" y="884267"/>
          <a:ext cx="658760" cy="801668"/>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D4098F-3E24-9D4A-96AC-E91C0BEDC7B3}">
      <dsp:nvSpPr>
        <dsp:cNvPr id="0" name=""/>
        <dsp:cNvSpPr/>
      </dsp:nvSpPr>
      <dsp:spPr>
        <a:xfrm>
          <a:off x="0" y="1777537"/>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Systems</a:t>
          </a:r>
        </a:p>
      </dsp:txBody>
      <dsp:txXfrm>
        <a:off x="584915" y="1777537"/>
        <a:ext cx="1941140" cy="797039"/>
      </dsp:txXfrm>
    </dsp:sp>
    <dsp:sp modelId="{3F318A5B-25E7-1244-82B1-10168D8A3D90}">
      <dsp:nvSpPr>
        <dsp:cNvPr id="0" name=""/>
        <dsp:cNvSpPr/>
      </dsp:nvSpPr>
      <dsp:spPr>
        <a:xfrm>
          <a:off x="0" y="1774215"/>
          <a:ext cx="658760" cy="803683"/>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54D78B-9A99-614B-B595-79A77598AFDC}">
      <dsp:nvSpPr>
        <dsp:cNvPr id="0" name=""/>
        <dsp:cNvSpPr/>
      </dsp:nvSpPr>
      <dsp:spPr>
        <a:xfrm>
          <a:off x="0" y="2641502"/>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Transition to Practice (TTP)</a:t>
          </a:r>
        </a:p>
      </dsp:txBody>
      <dsp:txXfrm>
        <a:off x="584915" y="2641502"/>
        <a:ext cx="1941140" cy="797039"/>
      </dsp:txXfrm>
    </dsp:sp>
    <dsp:sp modelId="{EA2D99D1-173C-1546-B0FB-BEF0B3A3F4EB}">
      <dsp:nvSpPr>
        <dsp:cNvPr id="0" name=""/>
        <dsp:cNvSpPr/>
      </dsp:nvSpPr>
      <dsp:spPr>
        <a:xfrm>
          <a:off x="0" y="2643071"/>
          <a:ext cx="658760" cy="7939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4EE000-E981-0044-A6E3-7F4AA97B93F8}">
      <dsp:nvSpPr>
        <dsp:cNvPr id="0" name=""/>
        <dsp:cNvSpPr/>
      </dsp:nvSpPr>
      <dsp:spPr>
        <a:xfrm>
          <a:off x="0" y="3518245"/>
          <a:ext cx="2526056" cy="7970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Usability and Human Interaction</a:t>
          </a:r>
        </a:p>
      </dsp:txBody>
      <dsp:txXfrm>
        <a:off x="584915" y="3518245"/>
        <a:ext cx="1941140" cy="797039"/>
      </dsp:txXfrm>
    </dsp:sp>
    <dsp:sp modelId="{DB352B40-B261-EC43-A1D0-636C8909E211}">
      <dsp:nvSpPr>
        <dsp:cNvPr id="0" name=""/>
        <dsp:cNvSpPr/>
      </dsp:nvSpPr>
      <dsp:spPr>
        <a:xfrm>
          <a:off x="0" y="3519814"/>
          <a:ext cx="658760" cy="7939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F0AED-6F0D-524B-90B4-E2C70D7462C9}">
      <dsp:nvSpPr>
        <dsp:cNvPr id="0" name=""/>
        <dsp:cNvSpPr/>
      </dsp:nvSpPr>
      <dsp:spPr>
        <a:xfrm>
          <a:off x="0" y="0"/>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365760" bIns="76200" numCol="1" spcCol="1270" anchor="ctr" anchorCtr="0">
          <a:noAutofit/>
        </a:bodyPr>
        <a:lstStyle/>
        <a:p>
          <a:pPr marL="0" lvl="0" indent="0" algn="l" defTabSz="889000">
            <a:lnSpc>
              <a:spcPct val="90000"/>
            </a:lnSpc>
            <a:spcBef>
              <a:spcPct val="0"/>
            </a:spcBef>
            <a:spcAft>
              <a:spcPct val="35000"/>
            </a:spcAft>
            <a:buNone/>
          </a:pPr>
          <a:r>
            <a:rPr lang="en-US" sz="2000" kern="1200"/>
            <a:t>Intrusion Detection</a:t>
          </a:r>
        </a:p>
      </dsp:txBody>
      <dsp:txXfrm>
        <a:off x="616734" y="0"/>
        <a:ext cx="2067366" cy="799147"/>
      </dsp:txXfrm>
    </dsp:sp>
    <dsp:sp modelId="{FC9367D2-8C79-B345-A7F3-5DDEF198475D}">
      <dsp:nvSpPr>
        <dsp:cNvPr id="0" name=""/>
        <dsp:cNvSpPr/>
      </dsp:nvSpPr>
      <dsp:spPr>
        <a:xfrm rot="10800000">
          <a:off x="1982917" y="0"/>
          <a:ext cx="701183" cy="793227"/>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23032-00F7-1B49-B639-D9AFB8328966}">
      <dsp:nvSpPr>
        <dsp:cNvPr id="0" name=""/>
        <dsp:cNvSpPr/>
      </dsp:nvSpPr>
      <dsp:spPr>
        <a:xfrm>
          <a:off x="0" y="879062"/>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a:t>Language-</a:t>
          </a:r>
        </a:p>
        <a:p>
          <a:pPr marL="0" lvl="0" indent="0" algn="l" defTabSz="889000">
            <a:lnSpc>
              <a:spcPct val="90000"/>
            </a:lnSpc>
            <a:spcBef>
              <a:spcPct val="0"/>
            </a:spcBef>
            <a:spcAft>
              <a:spcPts val="0"/>
            </a:spcAft>
            <a:buNone/>
          </a:pPr>
          <a:r>
            <a:rPr lang="en-US" sz="2000" kern="1200"/>
            <a:t>Based </a:t>
          </a:r>
        </a:p>
        <a:p>
          <a:pPr marL="0" lvl="0" indent="0" algn="l" defTabSz="889000">
            <a:lnSpc>
              <a:spcPct val="90000"/>
            </a:lnSpc>
            <a:spcBef>
              <a:spcPct val="0"/>
            </a:spcBef>
            <a:spcAft>
              <a:spcPts val="0"/>
            </a:spcAft>
            <a:buNone/>
          </a:pPr>
          <a:r>
            <a:rPr lang="en-US" sz="2000" kern="1200"/>
            <a:t>Security</a:t>
          </a:r>
        </a:p>
      </dsp:txBody>
      <dsp:txXfrm>
        <a:off x="616734" y="879062"/>
        <a:ext cx="2067366" cy="799147"/>
      </dsp:txXfrm>
    </dsp:sp>
    <dsp:sp modelId="{D1888BA9-18A1-DD44-8BEA-FD8A289CB241}">
      <dsp:nvSpPr>
        <dsp:cNvPr id="0" name=""/>
        <dsp:cNvSpPr/>
      </dsp:nvSpPr>
      <dsp:spPr>
        <a:xfrm rot="10800000">
          <a:off x="1984125" y="885161"/>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F5F7D-2D55-254B-B257-4BDB2FC00B93}">
      <dsp:nvSpPr>
        <dsp:cNvPr id="0" name=""/>
        <dsp:cNvSpPr/>
      </dsp:nvSpPr>
      <dsp:spPr>
        <a:xfrm>
          <a:off x="0" y="1758125"/>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64008" bIns="76200" numCol="1" spcCol="1270" anchor="ctr" anchorCtr="0">
          <a:noAutofit/>
        </a:bodyPr>
        <a:lstStyle/>
        <a:p>
          <a:pPr marL="0" lvl="0" indent="0" algn="l" defTabSz="889000">
            <a:lnSpc>
              <a:spcPct val="90000"/>
            </a:lnSpc>
            <a:spcBef>
              <a:spcPct val="0"/>
            </a:spcBef>
            <a:spcAft>
              <a:spcPts val="0"/>
            </a:spcAft>
            <a:buNone/>
          </a:pPr>
          <a:r>
            <a:rPr lang="en-US" sz="2000" kern="1200"/>
            <a:t>Mathematics</a:t>
          </a:r>
        </a:p>
        <a:p>
          <a:pPr marL="0" lvl="0" indent="0" algn="l" defTabSz="889000">
            <a:lnSpc>
              <a:spcPct val="90000"/>
            </a:lnSpc>
            <a:spcBef>
              <a:spcPct val="0"/>
            </a:spcBef>
            <a:spcAft>
              <a:spcPts val="0"/>
            </a:spcAft>
            <a:buNone/>
          </a:pPr>
          <a:r>
            <a:rPr lang="en-US" sz="2000" kern="1200"/>
            <a:t>&amp; Statistics</a:t>
          </a:r>
        </a:p>
      </dsp:txBody>
      <dsp:txXfrm>
        <a:off x="616734" y="1758125"/>
        <a:ext cx="2067366" cy="799147"/>
      </dsp:txXfrm>
    </dsp:sp>
    <dsp:sp modelId="{3A169C0E-ABC7-1F45-847B-4928EC5A20CB}">
      <dsp:nvSpPr>
        <dsp:cNvPr id="0" name=""/>
        <dsp:cNvSpPr/>
      </dsp:nvSpPr>
      <dsp:spPr>
        <a:xfrm rot="10800000">
          <a:off x="1984125" y="1764224"/>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8181F7-91F3-4840-BC55-E93B32893016}">
      <dsp:nvSpPr>
        <dsp:cNvPr id="0" name=""/>
        <dsp:cNvSpPr/>
      </dsp:nvSpPr>
      <dsp:spPr>
        <a:xfrm>
          <a:off x="0" y="2637187"/>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t" anchorCtr="0">
          <a:noAutofit/>
        </a:bodyPr>
        <a:lstStyle/>
        <a:p>
          <a:pPr marL="0" lvl="0" indent="0" algn="l" defTabSz="889000">
            <a:lnSpc>
              <a:spcPct val="90000"/>
            </a:lnSpc>
            <a:spcBef>
              <a:spcPct val="0"/>
            </a:spcBef>
            <a:spcAft>
              <a:spcPts val="0"/>
            </a:spcAft>
            <a:buNone/>
          </a:pPr>
          <a:r>
            <a:rPr lang="en-US" sz="2000" kern="1200"/>
            <a:t>Networking</a:t>
          </a:r>
        </a:p>
        <a:p>
          <a:pPr marL="171450" lvl="1" indent="-171450" algn="l" defTabSz="711200">
            <a:lnSpc>
              <a:spcPct val="90000"/>
            </a:lnSpc>
            <a:spcBef>
              <a:spcPct val="0"/>
            </a:spcBef>
            <a:spcAft>
              <a:spcPts val="0"/>
            </a:spcAft>
            <a:buChar char="•"/>
          </a:pPr>
          <a:r>
            <a:rPr lang="en-US" sz="1600" kern="1200"/>
            <a:t>Wired</a:t>
          </a:r>
        </a:p>
        <a:p>
          <a:pPr marL="171450" lvl="1" indent="-171450" algn="l" defTabSz="711200">
            <a:lnSpc>
              <a:spcPct val="90000"/>
            </a:lnSpc>
            <a:spcBef>
              <a:spcPct val="0"/>
            </a:spcBef>
            <a:spcAft>
              <a:spcPts val="0"/>
            </a:spcAft>
            <a:buChar char="•"/>
          </a:pPr>
          <a:r>
            <a:rPr lang="en-US" sz="1600" kern="1200"/>
            <a:t>Wireless</a:t>
          </a:r>
        </a:p>
      </dsp:txBody>
      <dsp:txXfrm>
        <a:off x="616734" y="2637187"/>
        <a:ext cx="2067366" cy="799147"/>
      </dsp:txXfrm>
    </dsp:sp>
    <dsp:sp modelId="{C92C0C7E-1641-C74C-A991-0B3E239C7534}">
      <dsp:nvSpPr>
        <dsp:cNvPr id="0" name=""/>
        <dsp:cNvSpPr/>
      </dsp:nvSpPr>
      <dsp:spPr>
        <a:xfrm rot="10800000">
          <a:off x="1984125" y="2643286"/>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2D46D-FE30-4C4C-A20E-AA9E5E547354}">
      <dsp:nvSpPr>
        <dsp:cNvPr id="0" name=""/>
        <dsp:cNvSpPr/>
      </dsp:nvSpPr>
      <dsp:spPr>
        <a:xfrm>
          <a:off x="0" y="3516250"/>
          <a:ext cx="2684101" cy="799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76200" bIns="76200" numCol="1" spcCol="1270" anchor="t" anchorCtr="0">
          <a:noAutofit/>
        </a:bodyPr>
        <a:lstStyle/>
        <a:p>
          <a:pPr marL="0" lvl="0" indent="0" algn="l" defTabSz="889000">
            <a:lnSpc>
              <a:spcPct val="90000"/>
            </a:lnSpc>
            <a:spcBef>
              <a:spcPct val="0"/>
            </a:spcBef>
            <a:spcAft>
              <a:spcPts val="0"/>
            </a:spcAft>
            <a:buNone/>
          </a:pPr>
          <a:r>
            <a:rPr lang="en-US" sz="2000" kern="1200"/>
            <a:t>Privacy</a:t>
          </a:r>
        </a:p>
        <a:p>
          <a:pPr marL="171450" lvl="1" indent="-171450" algn="l" defTabSz="711200">
            <a:lnSpc>
              <a:spcPct val="90000"/>
            </a:lnSpc>
            <a:spcBef>
              <a:spcPct val="0"/>
            </a:spcBef>
            <a:spcAft>
              <a:spcPts val="0"/>
            </a:spcAft>
            <a:buChar char="•"/>
          </a:pPr>
          <a:r>
            <a:rPr lang="en-US" sz="1600" kern="1200"/>
            <a:t>Applied</a:t>
          </a:r>
        </a:p>
        <a:p>
          <a:pPr marL="171450" lvl="1" indent="-171450" algn="l" defTabSz="711200">
            <a:lnSpc>
              <a:spcPct val="90000"/>
            </a:lnSpc>
            <a:spcBef>
              <a:spcPct val="0"/>
            </a:spcBef>
            <a:spcAft>
              <a:spcPts val="0"/>
            </a:spcAft>
            <a:buChar char="•"/>
          </a:pPr>
          <a:r>
            <a:rPr lang="en-US" sz="1600" kern="1200"/>
            <a:t>Theory</a:t>
          </a:r>
        </a:p>
      </dsp:txBody>
      <dsp:txXfrm>
        <a:off x="616734" y="3516250"/>
        <a:ext cx="2067366" cy="799147"/>
      </dsp:txXfrm>
    </dsp:sp>
    <dsp:sp modelId="{306B41F7-6DDA-6748-9DC4-53E3742FA6FD}">
      <dsp:nvSpPr>
        <dsp:cNvPr id="0" name=""/>
        <dsp:cNvSpPr/>
      </dsp:nvSpPr>
      <dsp:spPr>
        <a:xfrm rot="10800000">
          <a:off x="1984125" y="3522347"/>
          <a:ext cx="699975" cy="79600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B6BF-C33F-4392-BC3D-2E27EB2B758D}" type="datetimeFigureOut">
              <a:rPr lang="en-US" smtClean="0"/>
              <a:t>9/21/20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201837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DB00D-2C15-442D-8365-01532A3B1399}" type="slidenum">
              <a:rPr lang="en-US" smtClean="0"/>
              <a:pPr/>
              <a:t>24</a:t>
            </a:fld>
            <a:endParaRPr lang="en-US"/>
          </a:p>
        </p:txBody>
      </p:sp>
    </p:spTree>
    <p:extLst>
      <p:ext uri="{BB962C8B-B14F-4D97-AF65-F5344CB8AC3E}">
        <p14:creationId xmlns:p14="http://schemas.microsoft.com/office/powerpoint/2010/main" val="392088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DB00D-2C15-442D-8365-01532A3B1399}" type="slidenum">
              <a:rPr lang="en-US" smtClean="0"/>
              <a:pPr/>
              <a:t>25</a:t>
            </a:fld>
            <a:endParaRPr lang="en-US"/>
          </a:p>
        </p:txBody>
      </p:sp>
    </p:spTree>
    <p:extLst>
      <p:ext uri="{BB962C8B-B14F-4D97-AF65-F5344CB8AC3E}">
        <p14:creationId xmlns:p14="http://schemas.microsoft.com/office/powerpoint/2010/main" val="176864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3</a:t>
            </a:fld>
            <a:endParaRPr lang="en-US"/>
          </a:p>
        </p:txBody>
      </p:sp>
    </p:spTree>
    <p:extLst>
      <p:ext uri="{BB962C8B-B14F-4D97-AF65-F5344CB8AC3E}">
        <p14:creationId xmlns:p14="http://schemas.microsoft.com/office/powerpoint/2010/main" val="23308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4</a:t>
            </a:fld>
            <a:endParaRPr lang="en-US"/>
          </a:p>
        </p:txBody>
      </p:sp>
    </p:spTree>
    <p:extLst>
      <p:ext uri="{BB962C8B-B14F-4D97-AF65-F5344CB8AC3E}">
        <p14:creationId xmlns:p14="http://schemas.microsoft.com/office/powerpoint/2010/main" val="181655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7</a:t>
            </a:fld>
            <a:endParaRPr lang="en-US"/>
          </a:p>
        </p:txBody>
      </p:sp>
    </p:spTree>
    <p:extLst>
      <p:ext uri="{BB962C8B-B14F-4D97-AF65-F5344CB8AC3E}">
        <p14:creationId xmlns:p14="http://schemas.microsoft.com/office/powerpoint/2010/main" val="62342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8</a:t>
            </a:fld>
            <a:endParaRPr lang="en-US"/>
          </a:p>
        </p:txBody>
      </p:sp>
    </p:spTree>
    <p:extLst>
      <p:ext uri="{BB962C8B-B14F-4D97-AF65-F5344CB8AC3E}">
        <p14:creationId xmlns:p14="http://schemas.microsoft.com/office/powerpoint/2010/main" val="63928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12</a:t>
            </a:fld>
            <a:endParaRPr lang="en-US"/>
          </a:p>
        </p:txBody>
      </p:sp>
    </p:spTree>
    <p:extLst>
      <p:ext uri="{BB962C8B-B14F-4D97-AF65-F5344CB8AC3E}">
        <p14:creationId xmlns:p14="http://schemas.microsoft.com/office/powerpoint/2010/main" val="290119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74349A-219E-45A4-A6E4-E9799664F31B}" type="slidenum">
              <a:rPr lang="en-US" smtClean="0"/>
              <a:t>13</a:t>
            </a:fld>
            <a:endParaRPr lang="en-US"/>
          </a:p>
        </p:txBody>
      </p:sp>
    </p:spTree>
    <p:extLst>
      <p:ext uri="{BB962C8B-B14F-4D97-AF65-F5344CB8AC3E}">
        <p14:creationId xmlns:p14="http://schemas.microsoft.com/office/powerpoint/2010/main" val="195448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DB00D-2C15-442D-8365-01532A3B1399}" type="slidenum">
              <a:rPr lang="en-US" smtClean="0"/>
              <a:pPr/>
              <a:t>14</a:t>
            </a:fld>
            <a:endParaRPr lang="en-US"/>
          </a:p>
        </p:txBody>
      </p:sp>
    </p:spTree>
    <p:extLst>
      <p:ext uri="{BB962C8B-B14F-4D97-AF65-F5344CB8AC3E}">
        <p14:creationId xmlns:p14="http://schemas.microsoft.com/office/powerpoint/2010/main" val="170275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4115DCA-EC10-45C5-9882-710312F911F2}" type="slidenum">
              <a:rPr lang="en-US" smtClean="0"/>
              <a:pPr/>
              <a:t>23</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6" name="Slide Number Placeholder 5"/>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7" name="Slide Number Placeholder 5">
            <a:extLst>
              <a:ext uri="{FF2B5EF4-FFF2-40B4-BE49-F238E27FC236}">
                <a16:creationId xmlns:a16="http://schemas.microsoft.com/office/drawing/2014/main" id="{52EC95C7-8F16-4CFF-9793-1A4031B27226}"/>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7" name="Slide Number Placeholder 5">
            <a:extLst>
              <a:ext uri="{FF2B5EF4-FFF2-40B4-BE49-F238E27FC236}">
                <a16:creationId xmlns:a16="http://schemas.microsoft.com/office/drawing/2014/main" id="{0E5B92B2-A46B-44C8-AF46-955211C58194}"/>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pic>
        <p:nvPicPr>
          <p:cNvPr id="10" name="Picture 9">
            <a:extLst>
              <a:ext uri="{FF2B5EF4-FFF2-40B4-BE49-F238E27FC236}">
                <a16:creationId xmlns:a16="http://schemas.microsoft.com/office/drawing/2014/main" id="{86CB5BF5-FEA6-4D61-A122-8D28F5463714}"/>
              </a:ext>
            </a:extLst>
          </p:cNvPr>
          <p:cNvPicPr>
            <a:picLocks noChangeAspect="1"/>
          </p:cNvPicPr>
          <p:nvPr userDrawn="1"/>
        </p:nvPicPr>
        <p:blipFill>
          <a:blip r:embed="rId2"/>
          <a:stretch>
            <a:fillRect/>
          </a:stretch>
        </p:blipFill>
        <p:spPr>
          <a:xfrm>
            <a:off x="4644044" y="2387501"/>
            <a:ext cx="3200400" cy="318221"/>
          </a:xfrm>
          <a:prstGeom prst="rect">
            <a:avLst/>
          </a:prstGeom>
        </p:spPr>
      </p:pic>
      <p:pic>
        <p:nvPicPr>
          <p:cNvPr id="9" name="Picture 8">
            <a:extLst>
              <a:ext uri="{FF2B5EF4-FFF2-40B4-BE49-F238E27FC236}">
                <a16:creationId xmlns:a16="http://schemas.microsoft.com/office/drawing/2014/main" id="{AD69DEAB-6F09-43E2-A9CC-57149E1683BC}"/>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a:off x="-1" y="-63616"/>
            <a:ext cx="2801389" cy="6921616"/>
          </a:xfrm>
          <a:prstGeom prst="rect">
            <a:avLst/>
          </a:prstGeom>
        </p:spPr>
      </p:pic>
    </p:spTree>
    <p:extLst>
      <p:ext uri="{BB962C8B-B14F-4D97-AF65-F5344CB8AC3E}">
        <p14:creationId xmlns:p14="http://schemas.microsoft.com/office/powerpoint/2010/main" val="214133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7" name="Slide Number Placeholder 5">
            <a:extLst>
              <a:ext uri="{FF2B5EF4-FFF2-40B4-BE49-F238E27FC236}">
                <a16:creationId xmlns:a16="http://schemas.microsoft.com/office/drawing/2014/main" id="{F4842551-10A8-4BC7-8A8C-185EAED1617B}"/>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7" name="Slide Number Placeholder 5">
            <a:extLst>
              <a:ext uri="{FF2B5EF4-FFF2-40B4-BE49-F238E27FC236}">
                <a16:creationId xmlns:a16="http://schemas.microsoft.com/office/drawing/2014/main" id="{48AFDC20-B8AE-4D35-A820-CB5ECEBF2AF1}"/>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8" name="Slide Number Placeholder 5">
            <a:extLst>
              <a:ext uri="{FF2B5EF4-FFF2-40B4-BE49-F238E27FC236}">
                <a16:creationId xmlns:a16="http://schemas.microsoft.com/office/drawing/2014/main" id="{A6A5B43D-0B1D-4BD7-B9EC-7810F8CEF38D}"/>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10" name="Slide Number Placeholder 5">
            <a:extLst>
              <a:ext uri="{FF2B5EF4-FFF2-40B4-BE49-F238E27FC236}">
                <a16:creationId xmlns:a16="http://schemas.microsoft.com/office/drawing/2014/main" id="{DE66CE62-64B0-4410-AB36-55E5BB012680}"/>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7" name="Slide Number Placeholder 5">
            <a:extLst>
              <a:ext uri="{FF2B5EF4-FFF2-40B4-BE49-F238E27FC236}">
                <a16:creationId xmlns:a16="http://schemas.microsoft.com/office/drawing/2014/main" id="{6A19DBF6-8B1A-4B9B-8979-71325CA04626}"/>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5" name="Slide Number Placeholder 5">
            <a:extLst>
              <a:ext uri="{FF2B5EF4-FFF2-40B4-BE49-F238E27FC236}">
                <a16:creationId xmlns:a16="http://schemas.microsoft.com/office/drawing/2014/main" id="{CD10A21E-2CF5-4D3C-A874-334C58CABC8A}"/>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76680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8" name="Slide Number Placeholder 5">
            <a:extLst>
              <a:ext uri="{FF2B5EF4-FFF2-40B4-BE49-F238E27FC236}">
                <a16:creationId xmlns:a16="http://schemas.microsoft.com/office/drawing/2014/main" id="{BE0E7860-5963-4543-AE5A-41360B7B72B6}"/>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9597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9/21/20</a:t>
            </a:fld>
            <a:endParaRPr lang="en-US"/>
          </a:p>
        </p:txBody>
      </p:sp>
      <p:sp>
        <p:nvSpPr>
          <p:cNvPr id="8" name="Slide Number Placeholder 5">
            <a:extLst>
              <a:ext uri="{FF2B5EF4-FFF2-40B4-BE49-F238E27FC236}">
                <a16:creationId xmlns:a16="http://schemas.microsoft.com/office/drawing/2014/main" id="{42B8D629-0D8F-4734-BB83-6FF68F2D0ACB}"/>
              </a:ext>
            </a:extLst>
          </p:cNvPr>
          <p:cNvSpPr>
            <a:spLocks noGrp="1"/>
          </p:cNvSpPr>
          <p:nvPr>
            <p:ph type="sldNum" sz="quarter" idx="12"/>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88715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0B6AA5-6596-4933-ABC7-996461217B8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90069"/>
          <a:stretch/>
        </p:blipFill>
        <p:spPr>
          <a:xfrm>
            <a:off x="0" y="6176962"/>
            <a:ext cx="12192000" cy="681037"/>
          </a:xfrm>
          <a:prstGeom prst="rect">
            <a:avLst/>
          </a:prstGeom>
        </p:spPr>
      </p:pic>
      <p:sp>
        <p:nvSpPr>
          <p:cNvPr id="16" name="Rectangle 15">
            <a:extLst>
              <a:ext uri="{FF2B5EF4-FFF2-40B4-BE49-F238E27FC236}">
                <a16:creationId xmlns:a16="http://schemas.microsoft.com/office/drawing/2014/main" id="{86E7F058-001B-49C4-AE23-30824DA1301A}"/>
              </a:ext>
            </a:extLst>
          </p:cNvPr>
          <p:cNvSpPr/>
          <p:nvPr userDrawn="1"/>
        </p:nvSpPr>
        <p:spPr>
          <a:xfrm>
            <a:off x="0" y="6176962"/>
            <a:ext cx="12192000" cy="681038"/>
          </a:xfrm>
          <a:prstGeom prst="rect">
            <a:avLst/>
          </a:prstGeom>
          <a:gradFill>
            <a:gsLst>
              <a:gs pos="100000">
                <a:srgbClr val="0E1420"/>
              </a:gs>
              <a:gs pos="0">
                <a:schemeClr val="accent1">
                  <a:alpha val="0"/>
                  <a:lumMod val="7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6C8F16-7AEB-45F7-B23F-6255B8056C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309044" y="6052407"/>
            <a:ext cx="743256" cy="747141"/>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FCCC4B2-AFF9-4764-AC9B-4F0E05BDB18B}"/>
              </a:ext>
            </a:extLst>
          </p:cNvPr>
          <p:cNvSpPr>
            <a:spLocks noGrp="1"/>
          </p:cNvSpPr>
          <p:nvPr>
            <p:ph type="sldNum" sz="quarter" idx="4"/>
          </p:nvPr>
        </p:nvSpPr>
        <p:spPr>
          <a:xfrm>
            <a:off x="4724400" y="6356350"/>
            <a:ext cx="2743200" cy="365125"/>
          </a:xfrm>
          <a:prstGeom prst="rect">
            <a:avLst/>
          </a:prstGeom>
        </p:spPr>
        <p:txBody>
          <a:bodyPr/>
          <a:lstStyle>
            <a:lvl1pPr algn="ct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nsf.gov/pubs/2020/nsf20526/nsf20526.htm#r5" TargetMode="External"/><Relationship Id="rId2" Type="http://schemas.openxmlformats.org/officeDocument/2006/relationships/hyperlink" Target="https://www.nsf.gov/pubs/2020/nsf20526/nsf20526.htm#r2" TargetMode="External"/><Relationship Id="rId1" Type="http://schemas.openxmlformats.org/officeDocument/2006/relationships/slideLayout" Target="../slideLayouts/slideLayout2.xml"/><Relationship Id="rId6" Type="http://schemas.openxmlformats.org/officeDocument/2006/relationships/hyperlink" Target="https://www.nsf.gov/pubs/2020/nsf20526/nsf20526.htm#r19" TargetMode="External"/><Relationship Id="rId5" Type="http://schemas.openxmlformats.org/officeDocument/2006/relationships/hyperlink" Target="https://www.nsf.gov/pubs/2020/nsf20526/nsf20526.htm#r18" TargetMode="External"/><Relationship Id="rId4" Type="http://schemas.openxmlformats.org/officeDocument/2006/relationships/hyperlink" Target="https://www.nsf.gov/pubs/2020/nsf20526/nsf20526.htm#r1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mailto:mike@cs.hmc.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6" Type="http://schemas.openxmlformats.org/officeDocument/2006/relationships/image" Target="../media/image19.svg"/><Relationship Id="rId21" Type="http://schemas.openxmlformats.org/officeDocument/2006/relationships/image" Target="../media/image14.png"/><Relationship Id="rId34" Type="http://schemas.openxmlformats.org/officeDocument/2006/relationships/image" Target="../media/image27.svg"/><Relationship Id="rId42" Type="http://schemas.openxmlformats.org/officeDocument/2006/relationships/image" Target="../media/image30.png"/><Relationship Id="rId47" Type="http://schemas.openxmlformats.org/officeDocument/2006/relationships/image" Target="../media/image35.svg"/><Relationship Id="rId50" Type="http://schemas.openxmlformats.org/officeDocument/2006/relationships/diagramData" Target="../diagrams/data4.xml"/><Relationship Id="rId55" Type="http://schemas.openxmlformats.org/officeDocument/2006/relationships/image" Target="../media/image38.png"/><Relationship Id="rId63" Type="http://schemas.openxmlformats.org/officeDocument/2006/relationships/image" Target="../media/image46.png"/><Relationship Id="rId7" Type="http://schemas.microsoft.com/office/2007/relationships/diagramDrawing" Target="../diagrams/drawing1.xml"/><Relationship Id="rId2" Type="http://schemas.openxmlformats.org/officeDocument/2006/relationships/notesSlide" Target="../notesSlides/notesSlide5.xml"/><Relationship Id="rId16" Type="http://schemas.openxmlformats.org/officeDocument/2006/relationships/image" Target="../media/image9.svg"/><Relationship Id="rId29" Type="http://schemas.openxmlformats.org/officeDocument/2006/relationships/image" Target="../media/image22.png"/><Relationship Id="rId11" Type="http://schemas.openxmlformats.org/officeDocument/2006/relationships/diagramColors" Target="../diagrams/colors2.xml"/><Relationship Id="rId24" Type="http://schemas.openxmlformats.org/officeDocument/2006/relationships/image" Target="../media/image17.svg"/><Relationship Id="rId32" Type="http://schemas.openxmlformats.org/officeDocument/2006/relationships/image" Target="../media/image25.svg"/><Relationship Id="rId37" Type="http://schemas.openxmlformats.org/officeDocument/2006/relationships/diagramQuickStyle" Target="../diagrams/quickStyle3.xml"/><Relationship Id="rId40" Type="http://schemas.openxmlformats.org/officeDocument/2006/relationships/image" Target="../media/image28.png"/><Relationship Id="rId45" Type="http://schemas.openxmlformats.org/officeDocument/2006/relationships/image" Target="../media/image33.svg"/><Relationship Id="rId53" Type="http://schemas.openxmlformats.org/officeDocument/2006/relationships/diagramColors" Target="../diagrams/colors4.xml"/><Relationship Id="rId58" Type="http://schemas.openxmlformats.org/officeDocument/2006/relationships/image" Target="../media/image41.svg"/><Relationship Id="rId66" Type="http://schemas.openxmlformats.org/officeDocument/2006/relationships/image" Target="../media/image49.svg"/><Relationship Id="rId5" Type="http://schemas.openxmlformats.org/officeDocument/2006/relationships/diagramQuickStyle" Target="../diagrams/quickStyle1.xml"/><Relationship Id="rId61" Type="http://schemas.openxmlformats.org/officeDocument/2006/relationships/image" Target="../media/image44.png"/><Relationship Id="rId19" Type="http://schemas.openxmlformats.org/officeDocument/2006/relationships/image" Target="../media/image12.png"/><Relationship Id="rId14" Type="http://schemas.openxmlformats.org/officeDocument/2006/relationships/image" Target="../media/image7.svg"/><Relationship Id="rId22" Type="http://schemas.openxmlformats.org/officeDocument/2006/relationships/image" Target="../media/image15.svg"/><Relationship Id="rId27" Type="http://schemas.openxmlformats.org/officeDocument/2006/relationships/image" Target="../media/image20.png"/><Relationship Id="rId30" Type="http://schemas.openxmlformats.org/officeDocument/2006/relationships/image" Target="../media/image23.svg"/><Relationship Id="rId35" Type="http://schemas.openxmlformats.org/officeDocument/2006/relationships/diagramData" Target="../diagrams/data3.xml"/><Relationship Id="rId43" Type="http://schemas.openxmlformats.org/officeDocument/2006/relationships/image" Target="../media/image31.svg"/><Relationship Id="rId48" Type="http://schemas.openxmlformats.org/officeDocument/2006/relationships/image" Target="../media/image36.png"/><Relationship Id="rId56" Type="http://schemas.openxmlformats.org/officeDocument/2006/relationships/image" Target="../media/image39.svg"/><Relationship Id="rId64" Type="http://schemas.openxmlformats.org/officeDocument/2006/relationships/image" Target="../media/image47.svg"/><Relationship Id="rId8" Type="http://schemas.openxmlformats.org/officeDocument/2006/relationships/diagramData" Target="../diagrams/data2.xml"/><Relationship Id="rId51" Type="http://schemas.openxmlformats.org/officeDocument/2006/relationships/diagramLayout" Target="../diagrams/layout4.xml"/><Relationship Id="rId3" Type="http://schemas.openxmlformats.org/officeDocument/2006/relationships/diagramData" Target="../diagrams/data1.xml"/><Relationship Id="rId12" Type="http://schemas.microsoft.com/office/2007/relationships/diagramDrawing" Target="../diagrams/drawing2.xml"/><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image" Target="../media/image26.png"/><Relationship Id="rId38" Type="http://schemas.openxmlformats.org/officeDocument/2006/relationships/diagramColors" Target="../diagrams/colors3.xml"/><Relationship Id="rId46" Type="http://schemas.openxmlformats.org/officeDocument/2006/relationships/image" Target="../media/image34.png"/><Relationship Id="rId59" Type="http://schemas.openxmlformats.org/officeDocument/2006/relationships/image" Target="../media/image42.png"/><Relationship Id="rId20" Type="http://schemas.openxmlformats.org/officeDocument/2006/relationships/image" Target="../media/image13.svg"/><Relationship Id="rId41" Type="http://schemas.openxmlformats.org/officeDocument/2006/relationships/image" Target="../media/image29.svg"/><Relationship Id="rId54" Type="http://schemas.microsoft.com/office/2007/relationships/diagramDrawing" Target="../diagrams/drawing4.xml"/><Relationship Id="rId62"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diagramColors" Target="../diagrams/colors1.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svg"/><Relationship Id="rId36" Type="http://schemas.openxmlformats.org/officeDocument/2006/relationships/diagramLayout" Target="../diagrams/layout3.xml"/><Relationship Id="rId49" Type="http://schemas.openxmlformats.org/officeDocument/2006/relationships/image" Target="../media/image37.svg"/><Relationship Id="rId57" Type="http://schemas.openxmlformats.org/officeDocument/2006/relationships/image" Target="../media/image40.png"/><Relationship Id="rId10" Type="http://schemas.openxmlformats.org/officeDocument/2006/relationships/diagramQuickStyle" Target="../diagrams/quickStyle2.xml"/><Relationship Id="rId31" Type="http://schemas.openxmlformats.org/officeDocument/2006/relationships/image" Target="../media/image24.png"/><Relationship Id="rId44" Type="http://schemas.openxmlformats.org/officeDocument/2006/relationships/image" Target="../media/image32.png"/><Relationship Id="rId52" Type="http://schemas.openxmlformats.org/officeDocument/2006/relationships/diagramQuickStyle" Target="../diagrams/quickStyle4.xml"/><Relationship Id="rId60" Type="http://schemas.openxmlformats.org/officeDocument/2006/relationships/image" Target="../media/image43.svg"/><Relationship Id="rId65" Type="http://schemas.openxmlformats.org/officeDocument/2006/relationships/image" Target="../media/image48.png"/><Relationship Id="rId4" Type="http://schemas.openxmlformats.org/officeDocument/2006/relationships/diagramLayout" Target="../diagrams/layout1.xml"/><Relationship Id="rId9" Type="http://schemas.openxmlformats.org/officeDocument/2006/relationships/diagramLayout" Target="../diagrams/layout2.xml"/><Relationship Id="rId13" Type="http://schemas.openxmlformats.org/officeDocument/2006/relationships/image" Target="../media/image6.png"/><Relationship Id="rId18" Type="http://schemas.openxmlformats.org/officeDocument/2006/relationships/image" Target="../media/image11.svg"/><Relationship Id="rId39" Type="http://schemas.microsoft.com/office/2007/relationships/diagramDrawing" Target="../diagrams/drawing3.xml"/></Relationships>
</file>

<file path=ppt/slides/_rels/slide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D9ED43-2AC1-42BF-A5BB-F5E860B8E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870"/>
            <a:ext cx="12192000" cy="6858000"/>
          </a:xfrm>
          <a:prstGeom prst="rect">
            <a:avLst/>
          </a:prstGeom>
        </p:spPr>
      </p:pic>
      <p:sp>
        <p:nvSpPr>
          <p:cNvPr id="3" name="TextBox 2"/>
          <p:cNvSpPr txBox="1"/>
          <p:nvPr/>
        </p:nvSpPr>
        <p:spPr>
          <a:xfrm>
            <a:off x="112034" y="5638800"/>
            <a:ext cx="3428999" cy="923330"/>
          </a:xfrm>
          <a:prstGeom prst="rect">
            <a:avLst/>
          </a:prstGeom>
          <a:solidFill>
            <a:srgbClr val="0E1420">
              <a:alpha val="74902"/>
            </a:srgbClr>
          </a:solidFill>
          <a:ln>
            <a:solidFill>
              <a:schemeClr val="accent4">
                <a:lumMod val="60000"/>
                <a:lumOff val="40000"/>
              </a:schemeClr>
            </a:solidFill>
          </a:ln>
        </p:spPr>
        <p:txBody>
          <a:bodyPr wrap="square" rtlCol="0">
            <a:spAutoFit/>
          </a:bodyPr>
          <a:lstStyle/>
          <a:p>
            <a:r>
              <a:rPr lang="en-US" dirty="0">
                <a:solidFill>
                  <a:schemeClr val="bg1"/>
                </a:solidFill>
              </a:rPr>
              <a:t>Mike </a:t>
            </a:r>
            <a:r>
              <a:rPr lang="en-US" dirty="0" err="1">
                <a:solidFill>
                  <a:schemeClr val="bg1"/>
                </a:solidFill>
              </a:rPr>
              <a:t>Erlinger</a:t>
            </a:r>
            <a:r>
              <a:rPr lang="en-US" dirty="0">
                <a:solidFill>
                  <a:schemeClr val="bg1"/>
                </a:solidFill>
              </a:rPr>
              <a:t> (</a:t>
            </a:r>
            <a:r>
              <a:rPr lang="en-US" dirty="0" err="1">
                <a:solidFill>
                  <a:schemeClr val="bg1"/>
                </a:solidFill>
              </a:rPr>
              <a:t>mike@cs.hmc.edu</a:t>
            </a:r>
            <a:r>
              <a:rPr lang="en-US" dirty="0">
                <a:solidFill>
                  <a:schemeClr val="bg1"/>
                </a:solidFill>
              </a:rPr>
              <a:t>)</a:t>
            </a:r>
          </a:p>
          <a:p>
            <a:r>
              <a:rPr lang="en-US" dirty="0">
                <a:solidFill>
                  <a:schemeClr val="bg1"/>
                </a:solidFill>
              </a:rPr>
              <a:t>Paul Tymann (ptymann@nsf.gov)</a:t>
            </a:r>
          </a:p>
          <a:p>
            <a:r>
              <a:rPr lang="en-US" dirty="0">
                <a:solidFill>
                  <a:schemeClr val="bg1"/>
                </a:solidFill>
              </a:rPr>
              <a:t>March 21,2020</a:t>
            </a:r>
          </a:p>
        </p:txBody>
      </p:sp>
      <p:pic>
        <p:nvPicPr>
          <p:cNvPr id="5" name="Picture 4">
            <a:extLst>
              <a:ext uri="{FF2B5EF4-FFF2-40B4-BE49-F238E27FC236}">
                <a16:creationId xmlns:a16="http://schemas.microsoft.com/office/drawing/2014/main" id="{9683BF1A-2330-4931-93BE-EA3DBBD63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34" y="109160"/>
            <a:ext cx="957033" cy="962035"/>
          </a:xfrm>
          <a:prstGeom prst="rect">
            <a:avLst/>
          </a:prstGeom>
        </p:spPr>
      </p:pic>
      <p:sp>
        <p:nvSpPr>
          <p:cNvPr id="8" name="TextBox 7">
            <a:extLst>
              <a:ext uri="{FF2B5EF4-FFF2-40B4-BE49-F238E27FC236}">
                <a16:creationId xmlns:a16="http://schemas.microsoft.com/office/drawing/2014/main" id="{D16DCC95-DEE7-4B10-8A6A-BF1D5F94D541}"/>
              </a:ext>
            </a:extLst>
          </p:cNvPr>
          <p:cNvSpPr txBox="1"/>
          <p:nvPr/>
        </p:nvSpPr>
        <p:spPr>
          <a:xfrm>
            <a:off x="1181101" y="0"/>
            <a:ext cx="10363198" cy="1323439"/>
          </a:xfrm>
          <a:prstGeom prst="rect">
            <a:avLst/>
          </a:prstGeom>
          <a:noFill/>
        </p:spPr>
        <p:txBody>
          <a:bodyPr wrap="square" rtlCol="0">
            <a:spAutoFit/>
          </a:bodyPr>
          <a:lstStyle/>
          <a:p>
            <a:pPr algn="ctr"/>
            <a:r>
              <a:rPr lang="en-US" sz="4000" dirty="0">
                <a:solidFill>
                  <a:schemeClr val="bg1"/>
                </a:solidFill>
              </a:rPr>
              <a:t>CCSC Showcase</a:t>
            </a:r>
          </a:p>
          <a:p>
            <a:pPr algn="ctr"/>
            <a:r>
              <a:rPr lang="en-US" sz="4000" dirty="0">
                <a:solidFill>
                  <a:schemeClr val="bg1"/>
                </a:solidFill>
              </a:rPr>
              <a:t>NSF Funding Opportunities for CS Faculty</a:t>
            </a:r>
          </a:p>
        </p:txBody>
      </p:sp>
      <p:sp>
        <p:nvSpPr>
          <p:cNvPr id="2" name="Slide Number Placeholder 1">
            <a:extLst>
              <a:ext uri="{FF2B5EF4-FFF2-40B4-BE49-F238E27FC236}">
                <a16:creationId xmlns:a16="http://schemas.microsoft.com/office/drawing/2014/main" id="{A9074C1F-6B79-4F6D-9984-DB5D185AC7E7}"/>
              </a:ext>
            </a:extLst>
          </p:cNvPr>
          <p:cNvSpPr>
            <a:spLocks noGrp="1"/>
          </p:cNvSpPr>
          <p:nvPr>
            <p:ph type="sldNum" sz="quarter" idx="12"/>
          </p:nvPr>
        </p:nvSpPr>
        <p:spPr>
          <a:xfrm>
            <a:off x="8610600" y="6356350"/>
            <a:ext cx="2743200" cy="365125"/>
          </a:xfrm>
        </p:spPr>
        <p:txBody>
          <a:bodyPr/>
          <a:lstStyle/>
          <a:p>
            <a:fld id="{8F4BEAD3-91E3-4FFC-B7DC-935959D17485}" type="slidenum">
              <a:rPr lang="en-US" smtClean="0"/>
              <a:t>1</a:t>
            </a:fld>
            <a:endParaRPr lang="en-US"/>
          </a:p>
        </p:txBody>
      </p:sp>
    </p:spTree>
    <p:extLst>
      <p:ext uri="{BB962C8B-B14F-4D97-AF65-F5344CB8AC3E}">
        <p14:creationId xmlns:p14="http://schemas.microsoft.com/office/powerpoint/2010/main" val="23916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E8073-192E-A940-A882-C2CD50BF6424}"/>
              </a:ext>
            </a:extLst>
          </p:cNvPr>
          <p:cNvSpPr>
            <a:spLocks noGrp="1"/>
          </p:cNvSpPr>
          <p:nvPr>
            <p:ph type="title"/>
          </p:nvPr>
        </p:nvSpPr>
        <p:spPr>
          <a:xfrm>
            <a:off x="438150" y="124985"/>
            <a:ext cx="10463753" cy="1228328"/>
          </a:xfrm>
        </p:spPr>
        <p:txBody>
          <a:bodyPr/>
          <a:lstStyle/>
          <a:p>
            <a:r>
              <a:rPr lang="en-US" dirty="0"/>
              <a:t>CS4All</a:t>
            </a:r>
            <a:br>
              <a:rPr lang="en-US" dirty="0"/>
            </a:br>
            <a:r>
              <a:rPr lang="en-US" sz="2800" dirty="0"/>
              <a:t>NSF 20-539</a:t>
            </a:r>
          </a:p>
        </p:txBody>
      </p:sp>
      <p:sp>
        <p:nvSpPr>
          <p:cNvPr id="5" name="Google Shape;91;p11">
            <a:extLst>
              <a:ext uri="{FF2B5EF4-FFF2-40B4-BE49-F238E27FC236}">
                <a16:creationId xmlns:a16="http://schemas.microsoft.com/office/drawing/2014/main" id="{CDF3200F-B8A3-A041-B06A-0D58B845E8BA}"/>
              </a:ext>
            </a:extLst>
          </p:cNvPr>
          <p:cNvSpPr txBox="1">
            <a:spLocks/>
          </p:cNvSpPr>
          <p:nvPr/>
        </p:nvSpPr>
        <p:spPr>
          <a:xfrm>
            <a:off x="2102178" y="938204"/>
            <a:ext cx="9568206" cy="1138712"/>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buSzPts val="3200"/>
            </a:pPr>
            <a:r>
              <a:rPr lang="en-US" sz="2400" dirty="0"/>
              <a:t>Computer Science for All: </a:t>
            </a:r>
            <a:r>
              <a:rPr lang="en-US" sz="2400" dirty="0">
                <a:solidFill>
                  <a:srgbClr val="FF0000"/>
                </a:solidFill>
              </a:rPr>
              <a:t>Researcher Practitioner Partnerships (RPP)</a:t>
            </a:r>
            <a:endParaRPr lang="en-US" dirty="0">
              <a:solidFill>
                <a:srgbClr val="FF0000"/>
              </a:solidFill>
            </a:endParaRPr>
          </a:p>
        </p:txBody>
      </p:sp>
      <p:sp>
        <p:nvSpPr>
          <p:cNvPr id="6" name="Google Shape;92;p11">
            <a:extLst>
              <a:ext uri="{FF2B5EF4-FFF2-40B4-BE49-F238E27FC236}">
                <a16:creationId xmlns:a16="http://schemas.microsoft.com/office/drawing/2014/main" id="{E9B54CC5-23A7-C840-BDA1-8915661B77C0}"/>
              </a:ext>
            </a:extLst>
          </p:cNvPr>
          <p:cNvSpPr txBox="1">
            <a:spLocks/>
          </p:cNvSpPr>
          <p:nvPr/>
        </p:nvSpPr>
        <p:spPr>
          <a:xfrm>
            <a:off x="772998" y="2013145"/>
            <a:ext cx="10463753" cy="1014141"/>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indent="0">
              <a:spcBef>
                <a:spcPts val="0"/>
              </a:spcBef>
              <a:buSzPts val="1904"/>
              <a:buFont typeface="Arial" panose="020B0604020202020204" pitchFamily="34" charset="0"/>
              <a:buNone/>
            </a:pPr>
            <a:r>
              <a:rPr lang="en-US" sz="2400"/>
              <a:t>To provide </a:t>
            </a:r>
            <a:r>
              <a:rPr lang="en-US" sz="2400" i="1"/>
              <a:t>all </a:t>
            </a:r>
            <a:r>
              <a:rPr lang="en-US" sz="2400"/>
              <a:t>U.S. students the opportunity to participate in CS/CT education in school at the K-12 level.</a:t>
            </a:r>
          </a:p>
        </p:txBody>
      </p:sp>
      <p:sp>
        <p:nvSpPr>
          <p:cNvPr id="7" name="Google Shape;93;p11">
            <a:extLst>
              <a:ext uri="{FF2B5EF4-FFF2-40B4-BE49-F238E27FC236}">
                <a16:creationId xmlns:a16="http://schemas.microsoft.com/office/drawing/2014/main" id="{2D40A5B1-ACAD-2C48-954F-C37977A88C5F}"/>
              </a:ext>
            </a:extLst>
          </p:cNvPr>
          <p:cNvSpPr txBox="1">
            <a:spLocks/>
          </p:cNvSpPr>
          <p:nvPr/>
        </p:nvSpPr>
        <p:spPr>
          <a:xfrm>
            <a:off x="9152454" y="5663209"/>
            <a:ext cx="274320" cy="273844"/>
          </a:xfrm>
          <a:prstGeom prst="rect">
            <a:avLst/>
          </a:prstGeom>
          <a:noFill/>
          <a:ln>
            <a:noFill/>
          </a:ln>
        </p:spPr>
        <p:txBody>
          <a:bodyPr spcFirstLastPara="1" wrap="square" lIns="68569" tIns="34275" rIns="68569" bIns="34275" anchor="b" anchorCtr="0">
            <a:no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10</a:t>
            </a:fld>
            <a:endParaRPr lang="en-US"/>
          </a:p>
        </p:txBody>
      </p:sp>
      <p:pic>
        <p:nvPicPr>
          <p:cNvPr id="9" name="Picture 8">
            <a:extLst>
              <a:ext uri="{FF2B5EF4-FFF2-40B4-BE49-F238E27FC236}">
                <a16:creationId xmlns:a16="http://schemas.microsoft.com/office/drawing/2014/main" id="{7BB917B6-27C8-424E-A23A-79846BE3CDE4}"/>
              </a:ext>
            </a:extLst>
          </p:cNvPr>
          <p:cNvPicPr>
            <a:picLocks noChangeAspect="1"/>
          </p:cNvPicPr>
          <p:nvPr/>
        </p:nvPicPr>
        <p:blipFill>
          <a:blip r:embed="rId2"/>
          <a:stretch>
            <a:fillRect/>
          </a:stretch>
        </p:blipFill>
        <p:spPr>
          <a:xfrm>
            <a:off x="2431020" y="341777"/>
            <a:ext cx="6858594" cy="579170"/>
          </a:xfrm>
          <a:prstGeom prst="rect">
            <a:avLst/>
          </a:prstGeom>
        </p:spPr>
      </p:pic>
      <p:sp>
        <p:nvSpPr>
          <p:cNvPr id="10" name="Google Shape;100;p12">
            <a:extLst>
              <a:ext uri="{FF2B5EF4-FFF2-40B4-BE49-F238E27FC236}">
                <a16:creationId xmlns:a16="http://schemas.microsoft.com/office/drawing/2014/main" id="{4E7ECF66-1DC5-7F4C-AC1F-ACEB62273EAE}"/>
              </a:ext>
            </a:extLst>
          </p:cNvPr>
          <p:cNvSpPr txBox="1">
            <a:spLocks/>
          </p:cNvSpPr>
          <p:nvPr/>
        </p:nvSpPr>
        <p:spPr>
          <a:xfrm>
            <a:off x="772998" y="3293689"/>
            <a:ext cx="10067827" cy="262610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258890" algn="l" rtl="0">
              <a:lnSpc>
                <a:spcPct val="100000"/>
              </a:lnSpc>
              <a:spcBef>
                <a:spcPts val="300"/>
              </a:spcBef>
              <a:spcAft>
                <a:spcPts val="0"/>
              </a:spcAft>
              <a:buClr>
                <a:schemeClr val="accent1"/>
              </a:buClr>
              <a:buSzPts val="1836"/>
              <a:buFont typeface="Noto Sans Symbols"/>
              <a:buChar char="▶"/>
              <a:defRPr sz="2025" b="0" i="0" u="none" strike="noStrike" cap="none">
                <a:solidFill>
                  <a:schemeClr val="dk1"/>
                </a:solidFill>
                <a:latin typeface="Rambla"/>
                <a:ea typeface="Rambla"/>
                <a:cs typeface="Rambla"/>
                <a:sym typeface="Rambla"/>
              </a:defRPr>
            </a:lvl1pPr>
            <a:lvl2pPr marL="685800" marR="0" lvl="1" indent="-280988" algn="l" rtl="0">
              <a:lnSpc>
                <a:spcPct val="100000"/>
              </a:lnSpc>
              <a:spcBef>
                <a:spcPts val="243"/>
              </a:spcBef>
              <a:spcAft>
                <a:spcPts val="0"/>
              </a:spcAft>
              <a:buClr>
                <a:schemeClr val="accent1"/>
              </a:buClr>
              <a:buSzPts val="2300"/>
              <a:buFont typeface="Verdana"/>
              <a:buChar char="◦"/>
              <a:defRPr sz="1725" b="0" i="0" u="none" strike="noStrike" cap="none">
                <a:solidFill>
                  <a:schemeClr val="dk1"/>
                </a:solidFill>
                <a:latin typeface="Rambla"/>
                <a:ea typeface="Rambla"/>
                <a:cs typeface="Rambla"/>
                <a:sym typeface="Rambla"/>
              </a:defRPr>
            </a:lvl2pPr>
            <a:lvl3pPr marL="1028700" marR="0" lvl="2" indent="-271463" algn="l" rtl="0">
              <a:lnSpc>
                <a:spcPct val="100000"/>
              </a:lnSpc>
              <a:spcBef>
                <a:spcPts val="263"/>
              </a:spcBef>
              <a:spcAft>
                <a:spcPts val="0"/>
              </a:spcAft>
              <a:buClr>
                <a:schemeClr val="accent2"/>
              </a:buClr>
              <a:buSzPts val="2100"/>
              <a:buFont typeface="Noto Sans Symbols"/>
              <a:buChar char="⚫"/>
              <a:defRPr sz="1575" b="0" i="0" u="none" strike="noStrike" cap="none">
                <a:solidFill>
                  <a:schemeClr val="dk1"/>
                </a:solidFill>
                <a:latin typeface="Rambla"/>
                <a:ea typeface="Rambla"/>
                <a:cs typeface="Rambla"/>
                <a:sym typeface="Rambla"/>
              </a:defRPr>
            </a:lvl3pPr>
            <a:lvl4pPr marL="1371600" marR="0" lvl="3" indent="-261938" algn="l" rtl="0">
              <a:lnSpc>
                <a:spcPct val="100000"/>
              </a:lnSpc>
              <a:spcBef>
                <a:spcPts val="263"/>
              </a:spcBef>
              <a:spcAft>
                <a:spcPts val="0"/>
              </a:spcAft>
              <a:buClr>
                <a:schemeClr val="accent2"/>
              </a:buClr>
              <a:buSzPts val="1900"/>
              <a:buFont typeface="Noto Sans Symbols"/>
              <a:buChar char="⚫"/>
              <a:defRPr sz="1425" b="0" i="0" u="none" strike="noStrike" cap="none">
                <a:solidFill>
                  <a:schemeClr val="dk1"/>
                </a:solidFill>
                <a:latin typeface="Rambla"/>
                <a:ea typeface="Rambla"/>
                <a:cs typeface="Rambla"/>
                <a:sym typeface="Rambla"/>
              </a:defRPr>
            </a:lvl4pPr>
            <a:lvl5pPr marL="1714500" marR="0" lvl="4" indent="-257175" algn="l" rtl="0">
              <a:lnSpc>
                <a:spcPct val="100000"/>
              </a:lnSpc>
              <a:spcBef>
                <a:spcPts val="263"/>
              </a:spcBef>
              <a:spcAft>
                <a:spcPts val="0"/>
              </a:spcAft>
              <a:buClr>
                <a:schemeClr val="accent2"/>
              </a:buClr>
              <a:buSzPts val="1800"/>
              <a:buFont typeface="Noto Sans Symbols"/>
              <a:buChar char="⚫"/>
              <a:defRPr sz="1350" b="0" i="0" u="none" strike="noStrike" cap="none">
                <a:solidFill>
                  <a:schemeClr val="dk1"/>
                </a:solidFill>
                <a:latin typeface="Rambla"/>
                <a:ea typeface="Rambla"/>
                <a:cs typeface="Rambla"/>
                <a:sym typeface="Rambla"/>
              </a:defRPr>
            </a:lvl5pPr>
            <a:lvl6pPr marL="2057400" marR="0" lvl="5" indent="-257175" algn="l" rtl="0">
              <a:lnSpc>
                <a:spcPct val="100000"/>
              </a:lnSpc>
              <a:spcBef>
                <a:spcPts val="263"/>
              </a:spcBef>
              <a:spcAft>
                <a:spcPts val="0"/>
              </a:spcAft>
              <a:buClr>
                <a:schemeClr val="accent3"/>
              </a:buClr>
              <a:buSzPts val="1800"/>
              <a:buFont typeface="Noto Sans Symbols"/>
              <a:buChar char="◾"/>
              <a:defRPr sz="1350" b="0" i="0" u="none" strike="noStrike" cap="none">
                <a:solidFill>
                  <a:schemeClr val="dk1"/>
                </a:solidFill>
                <a:latin typeface="Rambla"/>
                <a:ea typeface="Rambla"/>
                <a:cs typeface="Rambla"/>
                <a:sym typeface="Rambla"/>
              </a:defRPr>
            </a:lvl6pPr>
            <a:lvl7pPr marL="2400300" marR="0" lvl="6" indent="-247650" algn="l" rtl="0">
              <a:lnSpc>
                <a:spcPct val="100000"/>
              </a:lnSpc>
              <a:spcBef>
                <a:spcPts val="263"/>
              </a:spcBef>
              <a:spcAft>
                <a:spcPts val="0"/>
              </a:spcAft>
              <a:buClr>
                <a:schemeClr val="accent3"/>
              </a:buClr>
              <a:buSzPts val="1600"/>
              <a:buFont typeface="Noto Sans Symbols"/>
              <a:buChar char="◾"/>
              <a:defRPr sz="1200" b="0" i="0" u="none" strike="noStrike" cap="none">
                <a:solidFill>
                  <a:schemeClr val="dk1"/>
                </a:solidFill>
                <a:latin typeface="Rambla"/>
                <a:ea typeface="Rambla"/>
                <a:cs typeface="Rambla"/>
                <a:sym typeface="Rambla"/>
              </a:defRPr>
            </a:lvl7pPr>
            <a:lvl8pPr marL="2743200" marR="0" lvl="7" indent="-247650" algn="l" rtl="0">
              <a:lnSpc>
                <a:spcPct val="100000"/>
              </a:lnSpc>
              <a:spcBef>
                <a:spcPts val="263"/>
              </a:spcBef>
              <a:spcAft>
                <a:spcPts val="0"/>
              </a:spcAft>
              <a:buClr>
                <a:schemeClr val="accent3"/>
              </a:buClr>
              <a:buSzPts val="1600"/>
              <a:buFont typeface="Noto Sans Symbols"/>
              <a:buChar char="◾"/>
              <a:defRPr sz="1200" b="0" i="0" u="none" strike="noStrike" cap="none">
                <a:solidFill>
                  <a:schemeClr val="dk1"/>
                </a:solidFill>
                <a:latin typeface="Rambla"/>
                <a:ea typeface="Rambla"/>
                <a:cs typeface="Rambla"/>
                <a:sym typeface="Rambla"/>
              </a:defRPr>
            </a:lvl8pPr>
            <a:lvl9pPr marL="3086100" marR="0" lvl="8" indent="-247650" algn="l" rtl="0">
              <a:lnSpc>
                <a:spcPct val="100000"/>
              </a:lnSpc>
              <a:spcBef>
                <a:spcPts val="263"/>
              </a:spcBef>
              <a:spcAft>
                <a:spcPts val="0"/>
              </a:spcAft>
              <a:buClr>
                <a:schemeClr val="accent3"/>
              </a:buClr>
              <a:buSzPts val="1600"/>
              <a:buFont typeface="Noto Sans Symbols"/>
              <a:buChar char="◾"/>
              <a:defRPr sz="1200" b="0" i="0" u="none" strike="noStrike" cap="none">
                <a:solidFill>
                  <a:schemeClr val="dk1"/>
                </a:solidFill>
                <a:latin typeface="Rambla"/>
                <a:ea typeface="Rambla"/>
                <a:cs typeface="Rambla"/>
                <a:sym typeface="Rambla"/>
              </a:defRPr>
            </a:lvl9pPr>
          </a:lstStyle>
          <a:p>
            <a:pPr marL="466344" lvl="1" indent="-171450">
              <a:spcBef>
                <a:spcPts val="0"/>
              </a:spcBef>
              <a:buSzPts val="2800"/>
            </a:pPr>
            <a:r>
              <a:rPr lang="en-US" sz="2800" b="1">
                <a:solidFill>
                  <a:srgbClr val="800000"/>
                </a:solidFill>
              </a:rPr>
              <a:t>High school teachers</a:t>
            </a:r>
            <a:r>
              <a:rPr lang="en-US" sz="2800"/>
              <a:t>: preparation, professional development (PD) and ongoing support that CS teachers need to teach rigorous CS courses, and </a:t>
            </a:r>
          </a:p>
          <a:p>
            <a:pPr marL="466344" lvl="1" indent="-38100">
              <a:buSzPts val="2800"/>
              <a:buNone/>
            </a:pPr>
            <a:endParaRPr lang="en-US" sz="2800"/>
          </a:p>
          <a:p>
            <a:pPr marL="466344" lvl="1" indent="-171450">
              <a:buSzPts val="2800"/>
            </a:pPr>
            <a:r>
              <a:rPr lang="en-US" sz="2800" b="1">
                <a:solidFill>
                  <a:srgbClr val="800000"/>
                </a:solidFill>
              </a:rPr>
              <a:t>K-8 teachers</a:t>
            </a:r>
            <a:r>
              <a:rPr lang="en-US" sz="2800">
                <a:solidFill>
                  <a:srgbClr val="800000"/>
                </a:solidFill>
              </a:rPr>
              <a:t>: </a:t>
            </a:r>
            <a:r>
              <a:rPr lang="en-US" sz="2800"/>
              <a:t>the instructional materials and preparation they need to integrate CS/CT into their teaching.</a:t>
            </a:r>
          </a:p>
          <a:p>
            <a:pPr marL="0" indent="0">
              <a:buSzPts val="1904"/>
              <a:buNone/>
            </a:pPr>
            <a:endParaRPr lang="en-US" sz="2800"/>
          </a:p>
        </p:txBody>
      </p:sp>
      <p:sp>
        <p:nvSpPr>
          <p:cNvPr id="11" name="Slide Number Placeholder 3">
            <a:extLst>
              <a:ext uri="{FF2B5EF4-FFF2-40B4-BE49-F238E27FC236}">
                <a16:creationId xmlns:a16="http://schemas.microsoft.com/office/drawing/2014/main" id="{08FF96B6-38F9-43D0-8284-127D384BE3A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10</a:t>
            </a:fld>
            <a:endParaRPr lang="en-US" sz="1200" dirty="0">
              <a:solidFill>
                <a:schemeClr val="tx1">
                  <a:tint val="75000"/>
                </a:schemeClr>
              </a:solidFill>
            </a:endParaRPr>
          </a:p>
        </p:txBody>
      </p:sp>
    </p:spTree>
    <p:extLst>
      <p:ext uri="{BB962C8B-B14F-4D97-AF65-F5344CB8AC3E}">
        <p14:creationId xmlns:p14="http://schemas.microsoft.com/office/powerpoint/2010/main" val="1302380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DA01-DC40-414E-A72A-1A7AF8FE0B1F}"/>
              </a:ext>
            </a:extLst>
          </p:cNvPr>
          <p:cNvSpPr>
            <a:spLocks noGrp="1"/>
          </p:cNvSpPr>
          <p:nvPr>
            <p:ph type="title"/>
          </p:nvPr>
        </p:nvSpPr>
        <p:spPr/>
        <p:txBody>
          <a:bodyPr>
            <a:normAutofit fontScale="90000"/>
          </a:bodyPr>
          <a:lstStyle/>
          <a:p>
            <a:pPr algn="ctr"/>
            <a:r>
              <a:rPr lang="en-US" dirty="0"/>
              <a:t>ITEST  </a:t>
            </a:r>
            <a:br>
              <a:rPr lang="en-US" dirty="0"/>
            </a:br>
            <a:r>
              <a:rPr lang="en-US" sz="3100" dirty="0"/>
              <a:t>NSF 19-583</a:t>
            </a:r>
            <a:br>
              <a:rPr lang="en-US" dirty="0"/>
            </a:br>
            <a:endParaRPr lang="en-US" dirty="0"/>
          </a:p>
        </p:txBody>
      </p:sp>
      <p:sp>
        <p:nvSpPr>
          <p:cNvPr id="3" name="Content Placeholder 2">
            <a:extLst>
              <a:ext uri="{FF2B5EF4-FFF2-40B4-BE49-F238E27FC236}">
                <a16:creationId xmlns:a16="http://schemas.microsoft.com/office/drawing/2014/main" id="{B245F8C2-4307-AD4C-983A-F19EE7403FFA}"/>
              </a:ext>
            </a:extLst>
          </p:cNvPr>
          <p:cNvSpPr>
            <a:spLocks noGrp="1"/>
          </p:cNvSpPr>
          <p:nvPr>
            <p:ph idx="1"/>
          </p:nvPr>
        </p:nvSpPr>
        <p:spPr/>
        <p:txBody>
          <a:bodyPr/>
          <a:lstStyle/>
          <a:p>
            <a:r>
              <a:rPr lang="en-US"/>
              <a:t>ITEST is an applied research and development program designed to broaden participation in STEM/ICT careers and career pathways through providing pre-K through 12</a:t>
            </a:r>
            <a:r>
              <a:rPr lang="en-US" baseline="30000"/>
              <a:t>th</a:t>
            </a:r>
            <a:r>
              <a:rPr lang="en-US"/>
              <a:t> grade youth with technology-rich learning experiences in formal or informal settings. </a:t>
            </a:r>
          </a:p>
          <a:p>
            <a:endParaRPr lang="en-US"/>
          </a:p>
        </p:txBody>
      </p:sp>
      <p:pic>
        <p:nvPicPr>
          <p:cNvPr id="8" name="Picture 7">
            <a:extLst>
              <a:ext uri="{FF2B5EF4-FFF2-40B4-BE49-F238E27FC236}">
                <a16:creationId xmlns:a16="http://schemas.microsoft.com/office/drawing/2014/main" id="{6C038F0E-F0E1-9B49-B912-626E295FC4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5122" y="3770718"/>
            <a:ext cx="2741655" cy="2089473"/>
          </a:xfrm>
          <a:prstGeom prst="rect">
            <a:avLst/>
          </a:prstGeom>
        </p:spPr>
      </p:pic>
      <p:sp>
        <p:nvSpPr>
          <p:cNvPr id="6" name="Slide Number Placeholder 3">
            <a:extLst>
              <a:ext uri="{FF2B5EF4-FFF2-40B4-BE49-F238E27FC236}">
                <a16:creationId xmlns:a16="http://schemas.microsoft.com/office/drawing/2014/main" id="{15D6E666-AA24-4A5E-B363-D9D939C508A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11</a:t>
            </a:fld>
            <a:endParaRPr lang="en-US" sz="1200" dirty="0">
              <a:solidFill>
                <a:schemeClr val="tx1">
                  <a:tint val="75000"/>
                </a:schemeClr>
              </a:solidFill>
            </a:endParaRPr>
          </a:p>
        </p:txBody>
      </p:sp>
    </p:spTree>
    <p:extLst>
      <p:ext uri="{BB962C8B-B14F-4D97-AF65-F5344CB8AC3E}">
        <p14:creationId xmlns:p14="http://schemas.microsoft.com/office/powerpoint/2010/main" val="84198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D463-2DA8-BE44-A6A3-66EEA6610B94}"/>
              </a:ext>
            </a:extLst>
          </p:cNvPr>
          <p:cNvSpPr>
            <a:spLocks noGrp="1"/>
          </p:cNvSpPr>
          <p:nvPr>
            <p:ph type="title"/>
          </p:nvPr>
        </p:nvSpPr>
        <p:spPr>
          <a:xfrm>
            <a:off x="438150" y="124985"/>
            <a:ext cx="10991850" cy="1061542"/>
          </a:xfrm>
        </p:spPr>
        <p:txBody>
          <a:bodyPr/>
          <a:lstStyle/>
          <a:p>
            <a:r>
              <a:rPr lang="en-US" dirty="0"/>
              <a:t>Other Cross-Directorate Programs</a:t>
            </a:r>
          </a:p>
        </p:txBody>
      </p:sp>
      <p:sp>
        <p:nvSpPr>
          <p:cNvPr id="3" name="Content Placeholder 2">
            <a:extLst>
              <a:ext uri="{FF2B5EF4-FFF2-40B4-BE49-F238E27FC236}">
                <a16:creationId xmlns:a16="http://schemas.microsoft.com/office/drawing/2014/main" id="{5BEBD078-E807-F748-827D-B3928DF9A93A}"/>
              </a:ext>
            </a:extLst>
          </p:cNvPr>
          <p:cNvSpPr>
            <a:spLocks noGrp="1"/>
          </p:cNvSpPr>
          <p:nvPr>
            <p:ph idx="1"/>
          </p:nvPr>
        </p:nvSpPr>
        <p:spPr>
          <a:xfrm>
            <a:off x="838200" y="1049366"/>
            <a:ext cx="10515600" cy="5058825"/>
          </a:xfrm>
        </p:spPr>
        <p:txBody>
          <a:bodyPr vert="horz" lIns="91440" tIns="45720" rIns="91440" bIns="45720" rtlCol="0" anchor="t">
            <a:normAutofit fontScale="25000" lnSpcReduction="20000"/>
          </a:bodyPr>
          <a:lstStyle/>
          <a:p>
            <a:pPr marL="172720" indent="-172720">
              <a:lnSpc>
                <a:spcPct val="110000"/>
              </a:lnSpc>
              <a:spcBef>
                <a:spcPts val="0"/>
              </a:spcBef>
              <a:spcAft>
                <a:spcPts val="300"/>
              </a:spcAft>
            </a:pPr>
            <a:r>
              <a:rPr lang="en-US" sz="10400" b="1" dirty="0">
                <a:latin typeface="Calibri  "/>
              </a:rPr>
              <a:t>IUSE: CUE</a:t>
            </a:r>
            <a:r>
              <a:rPr lang="en-US" sz="10400" b="1" dirty="0">
                <a:solidFill>
                  <a:schemeClr val="bg1">
                    <a:lumMod val="50000"/>
                  </a:schemeClr>
                </a:solidFill>
                <a:latin typeface="Calibri  "/>
              </a:rPr>
              <a:t> </a:t>
            </a:r>
            <a:r>
              <a:rPr lang="en-US" sz="8800" dirty="0">
                <a:solidFill>
                  <a:srgbClr val="0E1420"/>
                </a:solidFill>
                <a:latin typeface="Calibri  "/>
              </a:rPr>
              <a:t>(NSF 19-546)  $4.5 Million, 12-15 Awards</a:t>
            </a:r>
            <a:endParaRPr lang="en-US" dirty="0">
              <a:solidFill>
                <a:srgbClr val="0E1420"/>
              </a:solidFill>
            </a:endParaRPr>
          </a:p>
          <a:p>
            <a:pPr marL="517525" lvl="1" indent="-223520">
              <a:lnSpc>
                <a:spcPct val="120000"/>
              </a:lnSpc>
              <a:spcBef>
                <a:spcPts val="0"/>
              </a:spcBef>
              <a:buFont typeface="Wingdings" panose="05000000000000000000" pitchFamily="2" charset="2"/>
              <a:buChar char="Ø"/>
            </a:pPr>
            <a:r>
              <a:rPr lang="en-US" sz="9600" dirty="0"/>
              <a:t>Supports efforts to envision the role of computing in interdisciplinary education</a:t>
            </a:r>
            <a:endParaRPr lang="en-US" sz="9600" dirty="0">
              <a:cs typeface="Calibri" panose="020F0502020204030204"/>
            </a:endParaRPr>
          </a:p>
          <a:p>
            <a:pPr marL="172720" indent="-172720">
              <a:lnSpc>
                <a:spcPct val="110000"/>
              </a:lnSpc>
              <a:spcBef>
                <a:spcPts val="0"/>
              </a:spcBef>
              <a:spcAft>
                <a:spcPts val="300"/>
              </a:spcAft>
            </a:pPr>
            <a:r>
              <a:rPr lang="en-US" sz="10400" b="1" dirty="0">
                <a:latin typeface="Calibri  "/>
              </a:rPr>
              <a:t>Harnessing the Data Revolution: Data Science Corps </a:t>
            </a:r>
            <a:r>
              <a:rPr lang="en-US" sz="8800" dirty="0">
                <a:solidFill>
                  <a:srgbClr val="0E1420"/>
                </a:solidFill>
                <a:latin typeface="Calibri  "/>
              </a:rPr>
              <a:t>(NSF 19-546)</a:t>
            </a:r>
            <a:endParaRPr lang="en-US" sz="8800" b="1" dirty="0">
              <a:solidFill>
                <a:srgbClr val="0E1420"/>
              </a:solidFill>
              <a:latin typeface="Calibri  "/>
            </a:endParaRPr>
          </a:p>
          <a:p>
            <a:pPr marL="517525" lvl="1" indent="-223520">
              <a:lnSpc>
                <a:spcPct val="110000"/>
              </a:lnSpc>
              <a:spcBef>
                <a:spcPts val="0"/>
              </a:spcBef>
              <a:spcAft>
                <a:spcPts val="1000"/>
              </a:spcAft>
              <a:buFont typeface="Wingdings" panose="05000000000000000000" pitchFamily="2" charset="2"/>
              <a:buChar char="Ø"/>
            </a:pPr>
            <a:r>
              <a:rPr lang="en-US" sz="9600" dirty="0">
                <a:latin typeface="Calibri  "/>
              </a:rPr>
              <a:t>Building capacity in data science instruction across the undergraduate spectrum</a:t>
            </a:r>
          </a:p>
          <a:p>
            <a:pPr marL="172720" indent="-172720">
              <a:lnSpc>
                <a:spcPct val="110000"/>
              </a:lnSpc>
              <a:spcBef>
                <a:spcPts val="0"/>
              </a:spcBef>
              <a:spcAft>
                <a:spcPts val="300"/>
              </a:spcAft>
            </a:pPr>
            <a:r>
              <a:rPr lang="en-US" sz="10400" b="1" dirty="0">
                <a:latin typeface="Calibri  "/>
              </a:rPr>
              <a:t>Future of Work at the Human-Technology Frontier </a:t>
            </a:r>
            <a:r>
              <a:rPr lang="en-US" sz="8800" dirty="0">
                <a:latin typeface="Calibri  "/>
              </a:rPr>
              <a:t>(NSF 20-515)</a:t>
            </a:r>
          </a:p>
          <a:p>
            <a:pPr marL="517525" lvl="1" indent="-223520">
              <a:lnSpc>
                <a:spcPct val="110000"/>
              </a:lnSpc>
              <a:spcBef>
                <a:spcPts val="0"/>
              </a:spcBef>
              <a:spcAft>
                <a:spcPts val="1000"/>
              </a:spcAft>
              <a:buFont typeface="Wingdings" panose="05000000000000000000" pitchFamily="2" charset="2"/>
              <a:buChar char="Ø"/>
            </a:pPr>
            <a:r>
              <a:rPr lang="en-US" sz="9600" dirty="0">
                <a:latin typeface="Calibri  "/>
              </a:rPr>
              <a:t>Supports efforts to understand and integrate artificial intelligence into the training of the future workforce</a:t>
            </a:r>
          </a:p>
          <a:p>
            <a:pPr marL="172720" indent="-172720">
              <a:lnSpc>
                <a:spcPct val="110000"/>
              </a:lnSpc>
              <a:spcBef>
                <a:spcPts val="0"/>
              </a:spcBef>
              <a:spcAft>
                <a:spcPts val="300"/>
              </a:spcAft>
              <a:tabLst>
                <a:tab pos="214313" algn="l"/>
              </a:tabLst>
            </a:pPr>
            <a:r>
              <a:rPr lang="en-US" sz="10400" b="1" dirty="0">
                <a:latin typeface="Calibri  "/>
              </a:rPr>
              <a:t>National Artificial Intelligence Research Institutes</a:t>
            </a:r>
            <a:r>
              <a:rPr lang="en-US" sz="10400" dirty="0">
                <a:latin typeface="Calibri  "/>
              </a:rPr>
              <a:t> </a:t>
            </a:r>
            <a:r>
              <a:rPr lang="en-US" sz="8800" dirty="0">
                <a:latin typeface="Calibri  "/>
              </a:rPr>
              <a:t>(NSF 20-503)</a:t>
            </a:r>
          </a:p>
          <a:p>
            <a:pPr marL="517525" lvl="1" indent="-223520">
              <a:lnSpc>
                <a:spcPct val="110000"/>
              </a:lnSpc>
              <a:spcBef>
                <a:spcPts val="0"/>
              </a:spcBef>
              <a:spcAft>
                <a:spcPts val="1000"/>
              </a:spcAft>
              <a:buFont typeface="Wingdings" panose="05000000000000000000" pitchFamily="2" charset="2"/>
              <a:buChar char="Ø"/>
            </a:pPr>
            <a:r>
              <a:rPr lang="en-US" sz="9600" dirty="0">
                <a:cs typeface="Arial"/>
              </a:rPr>
              <a:t>Inter-agency AI Institutes</a:t>
            </a:r>
          </a:p>
          <a:p>
            <a:pPr marL="517525" lvl="1" indent="-223520">
              <a:lnSpc>
                <a:spcPct val="110000"/>
              </a:lnSpc>
              <a:spcBef>
                <a:spcPts val="0"/>
              </a:spcBef>
              <a:spcAft>
                <a:spcPts val="1000"/>
              </a:spcAft>
              <a:buFont typeface="Wingdings" panose="05000000000000000000" pitchFamily="2" charset="2"/>
              <a:buChar char="Ø"/>
            </a:pPr>
            <a:r>
              <a:rPr lang="en-US" sz="9600" dirty="0">
                <a:cs typeface="Arial" panose="020B0604020202020204" pitchFamily="34" charset="0"/>
              </a:rPr>
              <a:t>Accelerating Research, Transforming Society, and Growing the American Workforce</a:t>
            </a:r>
            <a:endParaRPr lang="en-US" sz="9600" dirty="0">
              <a:latin typeface="Calibri  "/>
            </a:endParaRPr>
          </a:p>
          <a:p>
            <a:endParaRPr lang="en-US" dirty="0"/>
          </a:p>
        </p:txBody>
      </p:sp>
      <p:sp>
        <p:nvSpPr>
          <p:cNvPr id="5" name="Slide Number Placeholder 3">
            <a:extLst>
              <a:ext uri="{FF2B5EF4-FFF2-40B4-BE49-F238E27FC236}">
                <a16:creationId xmlns:a16="http://schemas.microsoft.com/office/drawing/2014/main" id="{774481EC-C816-42F6-90C6-44C5971036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12</a:t>
            </a:fld>
            <a:endParaRPr lang="en-US" sz="1200" dirty="0">
              <a:solidFill>
                <a:schemeClr val="tx1">
                  <a:tint val="75000"/>
                </a:schemeClr>
              </a:solidFill>
            </a:endParaRPr>
          </a:p>
        </p:txBody>
      </p:sp>
    </p:spTree>
    <p:extLst>
      <p:ext uri="{BB962C8B-B14F-4D97-AF65-F5344CB8AC3E}">
        <p14:creationId xmlns:p14="http://schemas.microsoft.com/office/powerpoint/2010/main" val="2030525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544827-4429-4A43-BC2F-AEEB201D6AD8}"/>
              </a:ext>
            </a:extLst>
          </p:cNvPr>
          <p:cNvSpPr>
            <a:spLocks noGrp="1"/>
          </p:cNvSpPr>
          <p:nvPr>
            <p:ph type="title"/>
          </p:nvPr>
        </p:nvSpPr>
        <p:spPr>
          <a:xfrm>
            <a:off x="841248" y="600426"/>
            <a:ext cx="10512552" cy="3880134"/>
          </a:xfrm>
        </p:spPr>
        <p:txBody>
          <a:bodyPr vert="horz" lIns="91440" tIns="45720" rIns="91440" bIns="45720" rtlCol="0" anchor="b">
            <a:normAutofit/>
          </a:bodyPr>
          <a:lstStyle/>
          <a:p>
            <a:pPr algn="ctr"/>
            <a:r>
              <a:rPr lang="en-US" sz="8200" dirty="0"/>
              <a:t>CCSC Showcase</a:t>
            </a:r>
            <a:br>
              <a:rPr lang="en-US" sz="8200" dirty="0"/>
            </a:br>
            <a:r>
              <a:rPr lang="en-US" sz="8200" dirty="0"/>
              <a:t>Preparing a Competitive Proposal</a:t>
            </a:r>
            <a:endParaRPr lang="en-US" sz="82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FF7C368D-4472-444E-8102-D20544422A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13</a:t>
            </a:fld>
            <a:endParaRPr lang="en-US" sz="1200">
              <a:solidFill>
                <a:schemeClr val="tx1">
                  <a:tint val="75000"/>
                </a:schemeClr>
              </a:solidFill>
            </a:endParaRPr>
          </a:p>
        </p:txBody>
      </p:sp>
    </p:spTree>
    <p:extLst>
      <p:ext uri="{BB962C8B-B14F-4D97-AF65-F5344CB8AC3E}">
        <p14:creationId xmlns:p14="http://schemas.microsoft.com/office/powerpoint/2010/main" val="751756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latin typeface="Arial" panose="020B0604020202020204" pitchFamily="34" charset="0"/>
                <a:cs typeface="Arial" panose="020B0604020202020204" pitchFamily="34" charset="0"/>
              </a:rPr>
              <a:t>Remember Only This!!!</a:t>
            </a:r>
          </a:p>
        </p:txBody>
      </p:sp>
      <p:sp>
        <p:nvSpPr>
          <p:cNvPr id="5" name="Rectangle 4"/>
          <p:cNvSpPr/>
          <p:nvPr/>
        </p:nvSpPr>
        <p:spPr>
          <a:xfrm>
            <a:off x="2595038" y="2743200"/>
            <a:ext cx="715856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rPr>
              <a:t>Write to the solicitation</a:t>
            </a:r>
          </a:p>
        </p:txBody>
      </p:sp>
      <p:sp>
        <p:nvSpPr>
          <p:cNvPr id="6" name="TextBox 5"/>
          <p:cNvSpPr txBox="1"/>
          <p:nvPr/>
        </p:nvSpPr>
        <p:spPr>
          <a:xfrm>
            <a:off x="3141051" y="4374108"/>
            <a:ext cx="6066534" cy="954107"/>
          </a:xfrm>
          <a:prstGeom prst="rect">
            <a:avLst/>
          </a:prstGeom>
          <a:noFill/>
        </p:spPr>
        <p:txBody>
          <a:bodyPr wrap="square" rtlCol="0">
            <a:spAutoFit/>
          </a:bodyPr>
          <a:lstStyle/>
          <a:p>
            <a:pPr algn="ctr"/>
            <a:r>
              <a:rPr lang="en-US" sz="2800" i="1" dirty="0"/>
              <a:t>Grant writing is not an exercise in creative writing!!</a:t>
            </a:r>
          </a:p>
        </p:txBody>
      </p:sp>
      <p:sp>
        <p:nvSpPr>
          <p:cNvPr id="4" name="Date Placeholder 3"/>
          <p:cNvSpPr>
            <a:spLocks noGrp="1"/>
          </p:cNvSpPr>
          <p:nvPr>
            <p:ph type="dt" sz="half" idx="10"/>
          </p:nvPr>
        </p:nvSpPr>
        <p:spPr/>
        <p:txBody>
          <a:bodyPr/>
          <a:lstStyle/>
          <a:p>
            <a:fld id="{2E942024-CE7A-4789-AAC3-3DA1D71B7A4D}" type="datetime1">
              <a:rPr lang="en-US" smtClean="0"/>
              <a:t>9/21/20</a:t>
            </a:fld>
            <a:endParaRPr lang="en-US"/>
          </a:p>
        </p:txBody>
      </p:sp>
      <p:sp>
        <p:nvSpPr>
          <p:cNvPr id="8" name="Slide Number Placeholder 3">
            <a:extLst>
              <a:ext uri="{FF2B5EF4-FFF2-40B4-BE49-F238E27FC236}">
                <a16:creationId xmlns:a16="http://schemas.microsoft.com/office/drawing/2014/main" id="{B5923E03-D6D9-457F-98CC-C59214CC83C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14</a:t>
            </a:fld>
            <a:endParaRPr lang="en-US" sz="1200" dirty="0">
              <a:solidFill>
                <a:schemeClr val="tx1">
                  <a:tint val="75000"/>
                </a:schemeClr>
              </a:solidFill>
            </a:endParaRPr>
          </a:p>
        </p:txBody>
      </p:sp>
    </p:spTree>
    <p:extLst>
      <p:ext uri="{BB962C8B-B14F-4D97-AF65-F5344CB8AC3E}">
        <p14:creationId xmlns:p14="http://schemas.microsoft.com/office/powerpoint/2010/main" val="3332724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24985"/>
            <a:ext cx="10461498" cy="697976"/>
          </a:xfrm>
        </p:spPr>
        <p:txBody>
          <a:bodyPr/>
          <a:lstStyle/>
          <a:p>
            <a:r>
              <a:rPr lang="en-US" dirty="0">
                <a:solidFill>
                  <a:srgbClr val="FF0000"/>
                </a:solidFill>
              </a:rPr>
              <a:t>Study</a:t>
            </a:r>
            <a:r>
              <a:rPr lang="en-US" dirty="0"/>
              <a:t> Solicitation  </a:t>
            </a:r>
          </a:p>
        </p:txBody>
      </p:sp>
      <p:sp>
        <p:nvSpPr>
          <p:cNvPr id="3" name="Content Placeholder 2"/>
          <p:cNvSpPr>
            <a:spLocks noGrp="1"/>
          </p:cNvSpPr>
          <p:nvPr>
            <p:ph idx="1"/>
          </p:nvPr>
        </p:nvSpPr>
        <p:spPr>
          <a:xfrm>
            <a:off x="438150" y="822961"/>
            <a:ext cx="10350246" cy="4513072"/>
          </a:xfrm>
        </p:spPr>
        <p:txBody>
          <a:bodyPr>
            <a:normAutofit fontScale="62500" lnSpcReduction="20000"/>
          </a:bodyPr>
          <a:lstStyle/>
          <a:p>
            <a:pPr>
              <a:spcAft>
                <a:spcPct val="45000"/>
              </a:spcAft>
            </a:pPr>
            <a:r>
              <a:rPr lang="en-US" altLang="en-US" dirty="0">
                <a:latin typeface="Arial" panose="020B0604020202020204" pitchFamily="34" charset="0"/>
                <a:cs typeface="Arial" panose="020B0604020202020204" pitchFamily="34" charset="0"/>
              </a:rPr>
              <a:t>Emphasis</a:t>
            </a:r>
          </a:p>
          <a:p>
            <a:pPr lvl="1">
              <a:spcAft>
                <a:spcPct val="45000"/>
              </a:spcAft>
            </a:pPr>
            <a:r>
              <a:rPr lang="en-US" altLang="en-US" dirty="0">
                <a:latin typeface="Arial" panose="020B0604020202020204" pitchFamily="34" charset="0"/>
                <a:cs typeface="Arial" panose="020B0604020202020204" pitchFamily="34" charset="0"/>
              </a:rPr>
              <a:t>S-STEM – “</a:t>
            </a:r>
            <a:r>
              <a:rPr lang="en-US" dirty="0"/>
              <a:t>The S-STEM program provides Institutions of Higher Education (IHEs) with funds for scholarships </a:t>
            </a:r>
            <a:r>
              <a:rPr lang="en-US" dirty="0">
                <a:solidFill>
                  <a:srgbClr val="FF0000"/>
                </a:solidFill>
              </a:rPr>
              <a:t>to encourage and enable low-income academically talented students </a:t>
            </a:r>
            <a:r>
              <a:rPr lang="en-US" dirty="0"/>
              <a:t>with demonstrated financial need to enter the workforce or graduate study following completion of associate, baccalaureate, or graduate degrees in S-STEM eligible disciplines. </a:t>
            </a:r>
            <a:endParaRPr lang="en-US" altLang="en-US" dirty="0">
              <a:latin typeface="Arial" panose="020B0604020202020204" pitchFamily="34" charset="0"/>
              <a:cs typeface="Arial" panose="020B0604020202020204" pitchFamily="34" charset="0"/>
            </a:endParaRPr>
          </a:p>
          <a:p>
            <a:pPr>
              <a:spcAft>
                <a:spcPct val="45000"/>
              </a:spcAft>
            </a:pPr>
            <a:r>
              <a:rPr lang="en-US" altLang="en-US" dirty="0">
                <a:latin typeface="Arial" panose="020B0604020202020204" pitchFamily="34" charset="0"/>
                <a:cs typeface="Arial" panose="020B0604020202020204" pitchFamily="34" charset="0"/>
              </a:rPr>
              <a:t>Hidden Requirements</a:t>
            </a:r>
          </a:p>
          <a:p>
            <a:pPr lvl="1">
              <a:spcAft>
                <a:spcPct val="45000"/>
              </a:spcAft>
            </a:pPr>
            <a:r>
              <a:rPr lang="en-US" altLang="en-US" dirty="0">
                <a:latin typeface="Arial" panose="020B0604020202020204" pitchFamily="34" charset="0"/>
                <a:cs typeface="Arial" panose="020B0604020202020204" pitchFamily="34" charset="0"/>
              </a:rPr>
              <a:t>S-STEM - </a:t>
            </a:r>
            <a:r>
              <a:rPr lang="en-US" dirty="0"/>
              <a:t>“Successful projects must include involvement of the Offices of Financial Aid, Student Services, and Institutional Research </a:t>
            </a:r>
            <a:r>
              <a:rPr lang="en-US" dirty="0">
                <a:hlinkClick r:id="rId2"/>
              </a:rPr>
              <a:t>[2]</a:t>
            </a:r>
            <a:r>
              <a:rPr lang="en-US" dirty="0"/>
              <a:t>, </a:t>
            </a:r>
            <a:r>
              <a:rPr lang="en-US" dirty="0">
                <a:hlinkClick r:id="rId3"/>
              </a:rPr>
              <a:t>[5]</a:t>
            </a:r>
            <a:r>
              <a:rPr lang="en-US" dirty="0"/>
              <a:t>, </a:t>
            </a:r>
            <a:r>
              <a:rPr lang="en-US" dirty="0">
                <a:hlinkClick r:id="rId4"/>
              </a:rPr>
              <a:t>[13]</a:t>
            </a:r>
            <a:r>
              <a:rPr lang="en-US" dirty="0"/>
              <a:t>, </a:t>
            </a:r>
            <a:r>
              <a:rPr lang="en-US" dirty="0">
                <a:hlinkClick r:id="rId5"/>
              </a:rPr>
              <a:t>[18]</a:t>
            </a:r>
            <a:r>
              <a:rPr lang="en-US" dirty="0"/>
              <a:t>, </a:t>
            </a:r>
            <a:r>
              <a:rPr lang="en-US" dirty="0">
                <a:hlinkClick r:id="rId6"/>
              </a:rPr>
              <a:t>[19]</a:t>
            </a:r>
            <a:r>
              <a:rPr lang="en-US" dirty="0"/>
              <a:t>.”</a:t>
            </a:r>
          </a:p>
          <a:p>
            <a:pPr lvl="1">
              <a:spcAft>
                <a:spcPct val="45000"/>
              </a:spcAft>
            </a:pPr>
            <a:r>
              <a:rPr lang="en-US" altLang="en-US" dirty="0" err="1">
                <a:latin typeface="Arial" panose="020B0604020202020204" pitchFamily="34" charset="0"/>
                <a:cs typeface="Arial" panose="020B0604020202020204" pitchFamily="34" charset="0"/>
              </a:rPr>
              <a:t>CSforAll</a:t>
            </a:r>
            <a:r>
              <a:rPr lang="en-US" altLang="en-US" dirty="0">
                <a:latin typeface="Arial" panose="020B0604020202020204" pitchFamily="34" charset="0"/>
                <a:cs typeface="Arial" panose="020B0604020202020204" pitchFamily="34" charset="0"/>
              </a:rPr>
              <a:t> – “</a:t>
            </a:r>
            <a:r>
              <a:rPr lang="en-US" b="1" dirty="0"/>
              <a:t>All proposals will be evaluated on the two additional Broadening Participation Criteria specific to this solicitation (see Section V.A, Project Description, below).”</a:t>
            </a:r>
            <a:endParaRPr lang="en-US" altLang="en-US" dirty="0">
              <a:latin typeface="Arial" panose="020B0604020202020204" pitchFamily="34" charset="0"/>
              <a:cs typeface="Arial" panose="020B0604020202020204" pitchFamily="34" charset="0"/>
            </a:endParaRPr>
          </a:p>
          <a:p>
            <a:pPr>
              <a:spcAft>
                <a:spcPct val="45000"/>
              </a:spcAft>
            </a:pPr>
            <a:r>
              <a:rPr lang="en-US" altLang="en-US" dirty="0">
                <a:latin typeface="Arial" panose="020B0604020202020204" pitchFamily="34" charset="0"/>
                <a:cs typeface="Arial" panose="020B0604020202020204" pitchFamily="34" charset="0"/>
              </a:rPr>
              <a:t>Understand References</a:t>
            </a:r>
          </a:p>
          <a:p>
            <a:pPr lvl="1">
              <a:spcAft>
                <a:spcPct val="45000"/>
              </a:spcAft>
            </a:pPr>
            <a:r>
              <a:rPr lang="en-US" altLang="en-US" dirty="0">
                <a:latin typeface="Arial" panose="020B0604020202020204" pitchFamily="34" charset="0"/>
                <a:cs typeface="Arial" panose="020B0604020202020204" pitchFamily="34" charset="0"/>
              </a:rPr>
              <a:t>S-STEM – “</a:t>
            </a:r>
            <a:r>
              <a:rPr lang="en-US" dirty="0"/>
              <a:t>Proposals should include a literature review that establishes the basis for the proposed project activities along with a description of how the project plans to generate knowledge about student success and degree attainment in STEM”</a:t>
            </a:r>
          </a:p>
          <a:p>
            <a:pPr lvl="1"/>
            <a:r>
              <a:rPr lang="en-US" dirty="0"/>
              <a:t>IUSE – “replication or adaptation studies are encouraged to foster propagation of evidence-based STEM teaching and learning approaches in new environments. The 2018 Companion Guidelines on Replication &amp; Reproducibility in Education Research describes conceptual replication as studies that “seek to determine whether similar results are found when certain aspects of a previous study’s method and/or procedures are systematically varied." </a:t>
            </a:r>
          </a:p>
          <a:p>
            <a:pPr lvl="1">
              <a:spcAft>
                <a:spcPct val="45000"/>
              </a:spcAft>
            </a:pPr>
            <a:endParaRPr lang="en-US" altLang="en-US" dirty="0">
              <a:latin typeface="Arial" panose="020B0604020202020204" pitchFamily="34" charset="0"/>
              <a:cs typeface="Arial" panose="020B0604020202020204" pitchFamily="34" charset="0"/>
            </a:endParaRPr>
          </a:p>
          <a:p>
            <a:pPr marL="0" indent="0">
              <a:buNone/>
            </a:pPr>
            <a:endParaRPr lang="en-US" dirty="0"/>
          </a:p>
        </p:txBody>
      </p:sp>
      <p:sp>
        <p:nvSpPr>
          <p:cNvPr id="4" name="Date Placeholder 3"/>
          <p:cNvSpPr>
            <a:spLocks noGrp="1"/>
          </p:cNvSpPr>
          <p:nvPr>
            <p:ph type="dt" sz="half" idx="10"/>
          </p:nvPr>
        </p:nvSpPr>
        <p:spPr/>
        <p:txBody>
          <a:bodyPr/>
          <a:lstStyle/>
          <a:p>
            <a:fld id="{3C440F64-1F99-43AC-80D6-8BFF76AAC3E1}" type="datetime1">
              <a:rPr lang="en-US" smtClean="0"/>
              <a:t>9/21/20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15</a:t>
            </a:fld>
            <a:endParaRPr lang="en-US"/>
          </a:p>
        </p:txBody>
      </p:sp>
    </p:spTree>
    <p:extLst>
      <p:ext uri="{BB962C8B-B14F-4D97-AF65-F5344CB8AC3E}">
        <p14:creationId xmlns:p14="http://schemas.microsoft.com/office/powerpoint/2010/main" val="2399079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24985"/>
            <a:ext cx="10424922" cy="460231"/>
          </a:xfrm>
        </p:spPr>
        <p:txBody>
          <a:bodyPr>
            <a:normAutofit fontScale="90000"/>
          </a:bodyPr>
          <a:lstStyle/>
          <a:p>
            <a:r>
              <a:rPr lang="en-US" sz="4000" dirty="0">
                <a:solidFill>
                  <a:srgbClr val="FF0000"/>
                </a:solidFill>
              </a:rPr>
              <a:t>Study</a:t>
            </a:r>
            <a:r>
              <a:rPr lang="en-US" sz="4000" dirty="0"/>
              <a:t> Solicitation  </a:t>
            </a:r>
          </a:p>
        </p:txBody>
      </p:sp>
      <p:sp>
        <p:nvSpPr>
          <p:cNvPr id="3" name="Content Placeholder 2"/>
          <p:cNvSpPr>
            <a:spLocks noGrp="1"/>
          </p:cNvSpPr>
          <p:nvPr>
            <p:ph idx="1"/>
          </p:nvPr>
        </p:nvSpPr>
        <p:spPr>
          <a:xfrm>
            <a:off x="291084" y="420624"/>
            <a:ext cx="11609832" cy="5330952"/>
          </a:xfrm>
        </p:spPr>
        <p:txBody>
          <a:bodyPr>
            <a:normAutofit fontScale="25000" lnSpcReduction="20000"/>
          </a:bodyPr>
          <a:lstStyle/>
          <a:p>
            <a:pPr marL="0" indent="0">
              <a:spcAft>
                <a:spcPct val="45000"/>
              </a:spcAft>
              <a:buNone/>
            </a:pPr>
            <a:endParaRPr lang="en-US" altLang="en-US" dirty="0">
              <a:latin typeface="Arial" panose="020B0604020202020204" pitchFamily="34" charset="0"/>
              <a:cs typeface="Arial" panose="020B0604020202020204" pitchFamily="34" charset="0"/>
            </a:endParaRPr>
          </a:p>
          <a:p>
            <a:pPr>
              <a:spcAft>
                <a:spcPct val="45000"/>
              </a:spcAft>
            </a:pPr>
            <a:r>
              <a:rPr lang="en-US" altLang="en-US" sz="8000" dirty="0">
                <a:latin typeface="Arial" panose="020B0604020202020204" pitchFamily="34" charset="0"/>
                <a:cs typeface="Arial" panose="020B0604020202020204" pitchFamily="34" charset="0"/>
              </a:rPr>
              <a:t>Proposal Outline</a:t>
            </a:r>
          </a:p>
          <a:p>
            <a:pPr marL="0" indent="0">
              <a:buNone/>
            </a:pPr>
            <a:r>
              <a:rPr lang="en-US" altLang="en-US" sz="5500" b="1" dirty="0">
                <a:latin typeface="Arial" panose="020B0604020202020204" pitchFamily="34" charset="0"/>
                <a:cs typeface="Arial" panose="020B0604020202020204" pitchFamily="34" charset="0"/>
              </a:rPr>
              <a:t>       S-STEM</a:t>
            </a:r>
            <a:r>
              <a:rPr lang="en-US" altLang="en-US" sz="5500" dirty="0">
                <a:latin typeface="Arial" panose="020B0604020202020204" pitchFamily="34" charset="0"/>
                <a:cs typeface="Arial" panose="020B0604020202020204" pitchFamily="34" charset="0"/>
              </a:rPr>
              <a:t> – “</a:t>
            </a:r>
            <a:r>
              <a:rPr lang="en-US" sz="5500" dirty="0">
                <a:solidFill>
                  <a:srgbClr val="002060"/>
                </a:solidFill>
              </a:rPr>
              <a:t>The proposal should include, within the project description (limited to 15 single-spaced pages), the following:</a:t>
            </a:r>
          </a:p>
          <a:p>
            <a:pPr marL="0" indent="0">
              <a:buNone/>
            </a:pPr>
            <a:r>
              <a:rPr lang="en-US" sz="5500" dirty="0">
                <a:solidFill>
                  <a:srgbClr val="002060"/>
                </a:solidFill>
              </a:rPr>
              <a:t>          </a:t>
            </a:r>
            <a:r>
              <a:rPr lang="en-US" sz="7200" dirty="0">
                <a:solidFill>
                  <a:srgbClr val="002060"/>
                </a:solidFill>
              </a:rPr>
              <a:t>Results from prior NSF support, with particular emphasis on any prior S-STEM or STEP awards;</a:t>
            </a:r>
          </a:p>
          <a:p>
            <a:pPr lvl="1"/>
            <a:r>
              <a:rPr lang="en-US" sz="7200" dirty="0">
                <a:solidFill>
                  <a:srgbClr val="002060"/>
                </a:solidFill>
              </a:rPr>
              <a:t>Statement of the project objectives and plans;</a:t>
            </a:r>
          </a:p>
          <a:p>
            <a:pPr lvl="1"/>
            <a:r>
              <a:rPr lang="en-US" sz="7200" dirty="0">
                <a:solidFill>
                  <a:srgbClr val="002060"/>
                </a:solidFill>
              </a:rPr>
              <a:t>Discussion of the project's significance, including demographic information and rationale for the number of scholarships and the scholarship amount requested;</a:t>
            </a:r>
          </a:p>
          <a:p>
            <a:pPr lvl="1"/>
            <a:r>
              <a:rPr lang="en-US" sz="7200" dirty="0">
                <a:solidFill>
                  <a:srgbClr val="002060"/>
                </a:solidFill>
              </a:rPr>
              <a:t>Statement and justification of the annual and total number of unique students who will be awarded scholarships over the duration of the award period, the number of scholarships awarded annually, the total number of scholarships awarded for the award period, the duration of the scholarship, and the annual and maximum amount of the scholarship for a scholarship recipient;</a:t>
            </a:r>
          </a:p>
          <a:p>
            <a:pPr lvl="1"/>
            <a:r>
              <a:rPr lang="en-US" sz="7200" dirty="0">
                <a:solidFill>
                  <a:srgbClr val="002060"/>
                </a:solidFill>
              </a:rPr>
              <a:t>Discussion of activities on which the project builds (particularly connections to any previous or current S-STEM or STEP awards at the institution);</a:t>
            </a:r>
          </a:p>
          <a:p>
            <a:pPr lvl="1"/>
            <a:r>
              <a:rPr lang="en-US" sz="7200" dirty="0">
                <a:solidFill>
                  <a:srgbClr val="002060"/>
                </a:solidFill>
              </a:rPr>
              <a:t>Description of the management plan, including discussion of the role of faculty in the disciplines in the operation of the project;</a:t>
            </a:r>
          </a:p>
          <a:p>
            <a:pPr lvl="1"/>
            <a:r>
              <a:rPr lang="en-US" sz="7200" dirty="0">
                <a:solidFill>
                  <a:srgbClr val="002060"/>
                </a:solidFill>
              </a:rPr>
              <a:t>Outline of the student selection process and criteria;</a:t>
            </a:r>
          </a:p>
          <a:p>
            <a:pPr lvl="1"/>
            <a:r>
              <a:rPr lang="en-US" sz="7200" dirty="0">
                <a:solidFill>
                  <a:srgbClr val="002060"/>
                </a:solidFill>
              </a:rPr>
              <a:t>Description of the implementation and testing of curricular and co-curricular activities, student support services and programs, and their impact on students;</a:t>
            </a:r>
          </a:p>
          <a:p>
            <a:pPr lvl="1"/>
            <a:r>
              <a:rPr lang="en-US" sz="7200" dirty="0">
                <a:solidFill>
                  <a:srgbClr val="002060"/>
                </a:solidFill>
              </a:rPr>
              <a:t>Contribution to the knowledge base on how factors or evidence-based practices affect student success and degree attainment in STEM;</a:t>
            </a:r>
          </a:p>
          <a:p>
            <a:pPr lvl="1"/>
            <a:r>
              <a:rPr lang="en-US" sz="7200" dirty="0">
                <a:solidFill>
                  <a:srgbClr val="002060"/>
                </a:solidFill>
              </a:rPr>
              <a:t>Evidence of the quality of the institution's educational programs;</a:t>
            </a:r>
          </a:p>
          <a:p>
            <a:pPr lvl="1"/>
            <a:r>
              <a:rPr lang="en-US" sz="7200" dirty="0">
                <a:solidFill>
                  <a:srgbClr val="002060"/>
                </a:solidFill>
              </a:rPr>
              <a:t>Plans for project evaluation (formative and summative); and</a:t>
            </a:r>
          </a:p>
          <a:p>
            <a:pPr lvl="1"/>
            <a:r>
              <a:rPr lang="en-US" sz="7200" dirty="0">
                <a:solidFill>
                  <a:srgbClr val="002060"/>
                </a:solidFill>
              </a:rPr>
              <a:t>Plans for dissemination.</a:t>
            </a:r>
          </a:p>
          <a:p>
            <a:pPr lvl="1">
              <a:spcAft>
                <a:spcPct val="45000"/>
              </a:spcAft>
            </a:pPr>
            <a:endParaRPr lang="en-US" altLang="en-US" sz="5500" dirty="0">
              <a:latin typeface="Arial" panose="020B0604020202020204" pitchFamily="34" charset="0"/>
              <a:cs typeface="Arial" panose="020B0604020202020204" pitchFamily="34" charset="0"/>
            </a:endParaRPr>
          </a:p>
          <a:p>
            <a:pPr marL="0" indent="0">
              <a:buNone/>
            </a:pPr>
            <a:endParaRPr lang="en-US" dirty="0"/>
          </a:p>
        </p:txBody>
      </p:sp>
      <p:sp>
        <p:nvSpPr>
          <p:cNvPr id="4" name="Date Placeholder 3"/>
          <p:cNvSpPr>
            <a:spLocks noGrp="1"/>
          </p:cNvSpPr>
          <p:nvPr>
            <p:ph type="dt" sz="half" idx="10"/>
          </p:nvPr>
        </p:nvSpPr>
        <p:spPr/>
        <p:txBody>
          <a:bodyPr/>
          <a:lstStyle/>
          <a:p>
            <a:fld id="{3C440F64-1F99-43AC-80D6-8BFF76AAC3E1}" type="datetime1">
              <a:rPr lang="en-US" smtClean="0"/>
              <a:t>9/21/20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16</a:t>
            </a:fld>
            <a:endParaRPr lang="en-US"/>
          </a:p>
        </p:txBody>
      </p:sp>
    </p:spTree>
    <p:extLst>
      <p:ext uri="{BB962C8B-B14F-4D97-AF65-F5344CB8AC3E}">
        <p14:creationId xmlns:p14="http://schemas.microsoft.com/office/powerpoint/2010/main" val="1558022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27DD-7F0C-4ABA-BC7E-FFF358D3924F}"/>
              </a:ext>
            </a:extLst>
          </p:cNvPr>
          <p:cNvSpPr>
            <a:spLocks noGrp="1"/>
          </p:cNvSpPr>
          <p:nvPr>
            <p:ph type="title"/>
          </p:nvPr>
        </p:nvSpPr>
        <p:spPr/>
        <p:txBody>
          <a:bodyPr/>
          <a:lstStyle/>
          <a:p>
            <a:r>
              <a:rPr lang="en-US" dirty="0"/>
              <a:t>Billiards</a:t>
            </a:r>
          </a:p>
        </p:txBody>
      </p:sp>
      <p:pic>
        <p:nvPicPr>
          <p:cNvPr id="5" name="Picture 4">
            <a:extLst>
              <a:ext uri="{FF2B5EF4-FFF2-40B4-BE49-F238E27FC236}">
                <a16:creationId xmlns:a16="http://schemas.microsoft.com/office/drawing/2014/main" id="{388211F4-58F0-424A-A9C5-D7B263521ADB}"/>
              </a:ext>
            </a:extLst>
          </p:cNvPr>
          <p:cNvPicPr>
            <a:picLocks noChangeAspect="1"/>
          </p:cNvPicPr>
          <p:nvPr/>
        </p:nvPicPr>
        <p:blipFill>
          <a:blip r:embed="rId2"/>
          <a:stretch>
            <a:fillRect/>
          </a:stretch>
        </p:blipFill>
        <p:spPr>
          <a:xfrm>
            <a:off x="1789043" y="1150920"/>
            <a:ext cx="8613913" cy="4556159"/>
          </a:xfrm>
          <a:prstGeom prst="rect">
            <a:avLst/>
          </a:prstGeom>
        </p:spPr>
      </p:pic>
      <p:sp>
        <p:nvSpPr>
          <p:cNvPr id="6" name="Slide Number Placeholder 3">
            <a:extLst>
              <a:ext uri="{FF2B5EF4-FFF2-40B4-BE49-F238E27FC236}">
                <a16:creationId xmlns:a16="http://schemas.microsoft.com/office/drawing/2014/main" id="{1B609526-8619-4AAB-8783-AA78A52A270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17</a:t>
            </a:fld>
            <a:endParaRPr lang="en-US" sz="1200" dirty="0">
              <a:solidFill>
                <a:schemeClr val="tx1">
                  <a:tint val="75000"/>
                </a:schemeClr>
              </a:solidFill>
            </a:endParaRPr>
          </a:p>
        </p:txBody>
      </p:sp>
    </p:spTree>
    <p:extLst>
      <p:ext uri="{BB962C8B-B14F-4D97-AF65-F5344CB8AC3E}">
        <p14:creationId xmlns:p14="http://schemas.microsoft.com/office/powerpoint/2010/main" val="354752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Your Homework</a:t>
            </a:r>
          </a:p>
        </p:txBody>
      </p:sp>
      <p:sp>
        <p:nvSpPr>
          <p:cNvPr id="3" name="Content Placeholder 2"/>
          <p:cNvSpPr>
            <a:spLocks noGrp="1"/>
          </p:cNvSpPr>
          <p:nvPr>
            <p:ph idx="1"/>
          </p:nvPr>
        </p:nvSpPr>
        <p:spPr>
          <a:xfrm>
            <a:off x="438150" y="1253331"/>
            <a:ext cx="10515600" cy="4351338"/>
          </a:xfrm>
        </p:spPr>
        <p:txBody>
          <a:bodyPr>
            <a:normAutofit/>
          </a:bodyPr>
          <a:lstStyle/>
          <a:p>
            <a:r>
              <a:rPr lang="en-US" altLang="en-US" dirty="0">
                <a:latin typeface="Arial" panose="020B0604020202020204" pitchFamily="34" charset="0"/>
                <a:cs typeface="Arial" panose="020B0604020202020204" pitchFamily="34" charset="0"/>
              </a:rPr>
              <a:t>A Rationale for Your Approach</a:t>
            </a:r>
          </a:p>
          <a:p>
            <a:pPr marL="0" indent="0">
              <a:buNone/>
            </a:pPr>
            <a:endParaRPr lang="en-US" altLang="en-US" dirty="0">
              <a:latin typeface="Arial" panose="020B0604020202020204" pitchFamily="34" charset="0"/>
              <a:cs typeface="Arial" panose="020B0604020202020204" pitchFamily="34" charset="0"/>
            </a:endParaRPr>
          </a:p>
          <a:p>
            <a:pPr>
              <a:spcAft>
                <a:spcPct val="45000"/>
              </a:spcAft>
            </a:pPr>
            <a:r>
              <a:rPr lang="en-US" altLang="en-US" dirty="0">
                <a:latin typeface="Arial" panose="020B0604020202020204" pitchFamily="34" charset="0"/>
                <a:cs typeface="Arial" panose="020B0604020202020204" pitchFamily="34" charset="0"/>
              </a:rPr>
              <a:t>Local data to support and justify the problem</a:t>
            </a:r>
          </a:p>
          <a:p>
            <a:pPr>
              <a:spcAft>
                <a:spcPct val="45000"/>
              </a:spcAft>
            </a:pPr>
            <a:r>
              <a:rPr lang="en-US" altLang="en-US" dirty="0">
                <a:latin typeface="Arial" panose="020B0604020202020204" pitchFamily="34" charset="0"/>
                <a:cs typeface="Arial" panose="020B0604020202020204" pitchFamily="34" charset="0"/>
              </a:rPr>
              <a:t>Evidence that you know what others have done and how the proposed work fits in  -  Goggle and NSF Awards are your friend</a:t>
            </a:r>
          </a:p>
          <a:p>
            <a:pPr>
              <a:spcAft>
                <a:spcPct val="45000"/>
              </a:spcAft>
            </a:pPr>
            <a:r>
              <a:rPr lang="en-US" altLang="en-US" dirty="0">
                <a:latin typeface="Arial" panose="020B0604020202020204" pitchFamily="34" charset="0"/>
                <a:cs typeface="Arial" panose="020B0604020202020204" pitchFamily="34" charset="0"/>
              </a:rPr>
              <a:t>Evidence/argument for impact – locally, broadly  -- avoid “Drive By Broader Impacts”</a:t>
            </a:r>
          </a:p>
          <a:p>
            <a:endParaRPr lang="en-US" dirty="0"/>
          </a:p>
        </p:txBody>
      </p:sp>
      <p:sp>
        <p:nvSpPr>
          <p:cNvPr id="4" name="Date Placeholder 3"/>
          <p:cNvSpPr>
            <a:spLocks noGrp="1"/>
          </p:cNvSpPr>
          <p:nvPr>
            <p:ph type="dt" sz="half" idx="10"/>
          </p:nvPr>
        </p:nvSpPr>
        <p:spPr/>
        <p:txBody>
          <a:bodyPr/>
          <a:lstStyle/>
          <a:p>
            <a:fld id="{0638B723-467E-4278-BDF2-91CA73E8C26F}" type="datetime1">
              <a:rPr lang="en-US" smtClean="0"/>
              <a:t>9/21/20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18</a:t>
            </a:fld>
            <a:endParaRPr lang="en-US"/>
          </a:p>
        </p:txBody>
      </p:sp>
    </p:spTree>
    <p:extLst>
      <p:ext uri="{BB962C8B-B14F-4D97-AF65-F5344CB8AC3E}">
        <p14:creationId xmlns:p14="http://schemas.microsoft.com/office/powerpoint/2010/main" val="697848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24985"/>
            <a:ext cx="10915650" cy="1237472"/>
          </a:xfrm>
        </p:spPr>
        <p:txBody>
          <a:bodyPr/>
          <a:lstStyle/>
          <a:p>
            <a:r>
              <a:rPr lang="en-US" dirty="0"/>
              <a:t>Well Designed Evaluation Plan</a:t>
            </a:r>
          </a:p>
        </p:txBody>
      </p:sp>
      <p:sp>
        <p:nvSpPr>
          <p:cNvPr id="3" name="Content Placeholder 2"/>
          <p:cNvSpPr>
            <a:spLocks noGrp="1"/>
          </p:cNvSpPr>
          <p:nvPr>
            <p:ph idx="1"/>
          </p:nvPr>
        </p:nvSpPr>
        <p:spPr>
          <a:xfrm>
            <a:off x="509016" y="1362457"/>
            <a:ext cx="10515600" cy="4351338"/>
          </a:xfrm>
        </p:spPr>
        <p:txBody>
          <a:bodyPr>
            <a:normAutofit/>
          </a:bodyPr>
          <a:lstStyle/>
          <a:p>
            <a:pPr>
              <a:spcAft>
                <a:spcPct val="45000"/>
              </a:spcAft>
            </a:pPr>
            <a:r>
              <a:rPr lang="en-US" altLang="en-US" dirty="0">
                <a:latin typeface="Arial" panose="020B0604020202020204" pitchFamily="34" charset="0"/>
                <a:cs typeface="Arial" panose="020B0604020202020204" pitchFamily="34" charset="0"/>
              </a:rPr>
              <a:t>Recognize that most CS Educators are NOT experienced in CS Education Research</a:t>
            </a:r>
          </a:p>
          <a:p>
            <a:pPr>
              <a:spcAft>
                <a:spcPct val="45000"/>
              </a:spcAft>
            </a:pPr>
            <a:r>
              <a:rPr lang="en-US" altLang="en-US" dirty="0">
                <a:latin typeface="Arial" panose="020B0604020202020204" pitchFamily="34" charset="0"/>
                <a:cs typeface="Arial" panose="020B0604020202020204" pitchFamily="34" charset="0"/>
              </a:rPr>
              <a:t>Conducted by a credible/objective evaluator</a:t>
            </a:r>
          </a:p>
          <a:p>
            <a:pPr>
              <a:spcAft>
                <a:spcPct val="45000"/>
              </a:spcAft>
            </a:pPr>
            <a:r>
              <a:rPr lang="en-US" altLang="en-US" dirty="0">
                <a:latin typeface="Arial" panose="020B0604020202020204" pitchFamily="34" charset="0"/>
                <a:cs typeface="Arial" panose="020B0604020202020204" pitchFamily="34" charset="0"/>
              </a:rPr>
              <a:t>Clearly tied to project objectives and outcomes</a:t>
            </a:r>
          </a:p>
          <a:p>
            <a:pPr>
              <a:spcAft>
                <a:spcPct val="45000"/>
              </a:spcAft>
            </a:pPr>
            <a:r>
              <a:rPr lang="en-US" altLang="en-US" dirty="0">
                <a:latin typeface="Arial" panose="020B0604020202020204" pitchFamily="34" charset="0"/>
                <a:cs typeface="Arial" panose="020B0604020202020204" pitchFamily="34" charset="0"/>
              </a:rPr>
              <a:t>Includes both formative and summative components</a:t>
            </a:r>
          </a:p>
          <a:p>
            <a:pPr>
              <a:spcAft>
                <a:spcPct val="45000"/>
              </a:spcAft>
            </a:pPr>
            <a:r>
              <a:rPr lang="en-US" altLang="en-US" dirty="0">
                <a:latin typeface="Arial" panose="020B0604020202020204" pitchFamily="34" charset="0"/>
                <a:cs typeface="Arial" panose="020B0604020202020204" pitchFamily="34" charset="0"/>
              </a:rPr>
              <a:t>Uses appropriate methods/instruments</a:t>
            </a:r>
          </a:p>
          <a:p>
            <a:endParaRPr lang="en-US" dirty="0"/>
          </a:p>
        </p:txBody>
      </p:sp>
      <p:sp>
        <p:nvSpPr>
          <p:cNvPr id="4" name="Date Placeholder 3"/>
          <p:cNvSpPr>
            <a:spLocks noGrp="1"/>
          </p:cNvSpPr>
          <p:nvPr>
            <p:ph type="dt" sz="half" idx="10"/>
          </p:nvPr>
        </p:nvSpPr>
        <p:spPr/>
        <p:txBody>
          <a:bodyPr/>
          <a:lstStyle/>
          <a:p>
            <a:fld id="{3C440F64-1F99-43AC-80D6-8BFF76AAC3E1}" type="datetime1">
              <a:rPr lang="en-US" smtClean="0"/>
              <a:t>9/21/20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
        <p:nvSpPr>
          <p:cNvPr id="6" name="Slide Number Placeholder 5"/>
          <p:cNvSpPr>
            <a:spLocks noGrp="1"/>
          </p:cNvSpPr>
          <p:nvPr>
            <p:ph type="sldNum" sz="quarter" idx="12"/>
          </p:nvPr>
        </p:nvSpPr>
        <p:spPr/>
        <p:txBody>
          <a:bodyPr/>
          <a:lstStyle/>
          <a:p>
            <a:fld id="{0647F3F5-2718-4C11-898E-59BF5B29279A}" type="slidenum">
              <a:rPr lang="en-US" smtClean="0"/>
              <a:pPr/>
              <a:t>19</a:t>
            </a:fld>
            <a:endParaRPr lang="en-US"/>
          </a:p>
        </p:txBody>
      </p:sp>
    </p:spTree>
    <p:extLst>
      <p:ext uri="{BB962C8B-B14F-4D97-AF65-F5344CB8AC3E}">
        <p14:creationId xmlns:p14="http://schemas.microsoft.com/office/powerpoint/2010/main" val="3828914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4C6A-0D70-462A-818B-049FE39031F9}"/>
              </a:ext>
            </a:extLst>
          </p:cNvPr>
          <p:cNvSpPr>
            <a:spLocks noGrp="1"/>
          </p:cNvSpPr>
          <p:nvPr>
            <p:ph type="title"/>
          </p:nvPr>
        </p:nvSpPr>
        <p:spPr/>
        <p:txBody>
          <a:bodyPr/>
          <a:lstStyle/>
          <a:p>
            <a:r>
              <a:rPr lang="en-US" i="1" dirty="0"/>
              <a:t>And a word from my sponsor….</a:t>
            </a:r>
          </a:p>
        </p:txBody>
      </p:sp>
      <p:sp>
        <p:nvSpPr>
          <p:cNvPr id="3" name="Content Placeholder 2">
            <a:extLst>
              <a:ext uri="{FF2B5EF4-FFF2-40B4-BE49-F238E27FC236}">
                <a16:creationId xmlns:a16="http://schemas.microsoft.com/office/drawing/2014/main" id="{F44B10EA-3923-4150-A6EA-7330A5AF8810}"/>
              </a:ext>
            </a:extLst>
          </p:cNvPr>
          <p:cNvSpPr>
            <a:spLocks noGrp="1"/>
          </p:cNvSpPr>
          <p:nvPr>
            <p:ph idx="1"/>
          </p:nvPr>
        </p:nvSpPr>
        <p:spPr/>
        <p:txBody>
          <a:bodyPr/>
          <a:lstStyle/>
          <a:p>
            <a:pPr>
              <a:defRPr/>
            </a:pPr>
            <a:r>
              <a:rPr lang="en-US" dirty="0">
                <a:latin typeface="Arial" pitchFamily="34" charset="0"/>
                <a:cs typeface="Arial" pitchFamily="34" charset="0"/>
              </a:rPr>
              <a:t>All information provided here represents the opinions of individual Program Officers and former Rotators</a:t>
            </a:r>
          </a:p>
          <a:p>
            <a:pPr>
              <a:buNone/>
              <a:defRPr/>
            </a:pPr>
            <a:endParaRPr lang="en-US" dirty="0">
              <a:latin typeface="Arial" pitchFamily="34" charset="0"/>
              <a:cs typeface="Arial" pitchFamily="34" charset="0"/>
            </a:endParaRPr>
          </a:p>
          <a:p>
            <a:pPr>
              <a:defRPr/>
            </a:pPr>
            <a:r>
              <a:rPr lang="en-US" dirty="0">
                <a:latin typeface="Arial" pitchFamily="34" charset="0"/>
                <a:cs typeface="Arial" pitchFamily="34" charset="0"/>
              </a:rPr>
              <a:t>The only </a:t>
            </a:r>
            <a:r>
              <a:rPr lang="en-US" b="1" dirty="0">
                <a:latin typeface="Arial" pitchFamily="34" charset="0"/>
                <a:cs typeface="Arial" pitchFamily="34" charset="0"/>
              </a:rPr>
              <a:t>official</a:t>
            </a:r>
            <a:r>
              <a:rPr lang="en-US" dirty="0">
                <a:latin typeface="Arial" pitchFamily="34" charset="0"/>
                <a:cs typeface="Arial" pitchFamily="34" charset="0"/>
              </a:rPr>
              <a:t> source for NSF policy is published materials</a:t>
            </a:r>
          </a:p>
          <a:p>
            <a:pPr>
              <a:defRPr/>
            </a:pPr>
            <a:endParaRPr lang="en-US" dirty="0">
              <a:latin typeface="Arial" pitchFamily="34" charset="0"/>
              <a:cs typeface="Arial" pitchFamily="34" charset="0"/>
            </a:endParaRPr>
          </a:p>
          <a:p>
            <a:pPr marL="109728" indent="0" algn="ctr">
              <a:buNone/>
              <a:defRPr/>
            </a:pPr>
            <a:r>
              <a:rPr lang="en-US" sz="4000" b="1" dirty="0">
                <a:latin typeface="Arial" pitchFamily="34" charset="0"/>
                <a:cs typeface="Arial" pitchFamily="34" charset="0"/>
              </a:rPr>
              <a:t>http://nsf.gov/</a:t>
            </a:r>
          </a:p>
          <a:p>
            <a:endParaRPr lang="en-US" dirty="0"/>
          </a:p>
        </p:txBody>
      </p:sp>
      <p:sp>
        <p:nvSpPr>
          <p:cNvPr id="5" name="Slide Number Placeholder 3">
            <a:extLst>
              <a:ext uri="{FF2B5EF4-FFF2-40B4-BE49-F238E27FC236}">
                <a16:creationId xmlns:a16="http://schemas.microsoft.com/office/drawing/2014/main" id="{3D9DEFC0-1906-4E50-AFF7-B67AA7C61FF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2</a:t>
            </a:fld>
            <a:endParaRPr lang="en-US" sz="1200" dirty="0">
              <a:solidFill>
                <a:schemeClr val="tx1">
                  <a:tint val="75000"/>
                </a:schemeClr>
              </a:solidFill>
            </a:endParaRPr>
          </a:p>
        </p:txBody>
      </p:sp>
    </p:spTree>
    <p:extLst>
      <p:ext uri="{BB962C8B-B14F-4D97-AF65-F5344CB8AC3E}">
        <p14:creationId xmlns:p14="http://schemas.microsoft.com/office/powerpoint/2010/main" val="564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6232-586A-6E4A-85AF-3B277E939A8E}"/>
              </a:ext>
            </a:extLst>
          </p:cNvPr>
          <p:cNvSpPr>
            <a:spLocks noGrp="1"/>
          </p:cNvSpPr>
          <p:nvPr>
            <p:ph type="title"/>
          </p:nvPr>
        </p:nvSpPr>
        <p:spPr/>
        <p:txBody>
          <a:bodyPr/>
          <a:lstStyle/>
          <a:p>
            <a:r>
              <a:rPr lang="en-US"/>
              <a:t>Research vs. Evaluation</a:t>
            </a:r>
          </a:p>
        </p:txBody>
      </p:sp>
      <p:sp>
        <p:nvSpPr>
          <p:cNvPr id="9" name="Content Placeholder 8">
            <a:extLst>
              <a:ext uri="{FF2B5EF4-FFF2-40B4-BE49-F238E27FC236}">
                <a16:creationId xmlns:a16="http://schemas.microsoft.com/office/drawing/2014/main" id="{49169A6E-F0F4-4073-BA3D-5A5F37D11BD5}"/>
              </a:ext>
            </a:extLst>
          </p:cNvPr>
          <p:cNvSpPr>
            <a:spLocks noGrp="1"/>
          </p:cNvSpPr>
          <p:nvPr>
            <p:ph sz="half" idx="2"/>
          </p:nvPr>
        </p:nvSpPr>
        <p:spPr>
          <a:xfrm>
            <a:off x="6172200" y="1564544"/>
            <a:ext cx="5181600" cy="4351338"/>
          </a:xfrm>
        </p:spPr>
        <p:txBody>
          <a:bodyPr>
            <a:normAutofit fontScale="85000" lnSpcReduction="20000"/>
          </a:bodyPr>
          <a:lstStyle/>
          <a:p>
            <a:r>
              <a:rPr lang="en-US" sz="3000" b="1" dirty="0"/>
              <a:t>Research</a:t>
            </a:r>
          </a:p>
          <a:p>
            <a:pPr lvl="1"/>
            <a:r>
              <a:rPr lang="en-US" sz="3000" dirty="0"/>
              <a:t>What happens to the soup’s flavor when I use different ingredients?</a:t>
            </a:r>
          </a:p>
          <a:p>
            <a:pPr lvl="1"/>
            <a:r>
              <a:rPr lang="en-US" sz="3000" dirty="0"/>
              <a:t>How does the rate of cooling change when I use different bowls?</a:t>
            </a:r>
          </a:p>
          <a:p>
            <a:r>
              <a:rPr lang="en-US" sz="3000" b="1" dirty="0"/>
              <a:t>Evaluation</a:t>
            </a:r>
          </a:p>
          <a:p>
            <a:pPr lvl="1"/>
            <a:r>
              <a:rPr lang="en-US" sz="3000" dirty="0"/>
              <a:t>Did I use appropriate procedures to make the soup?</a:t>
            </a:r>
          </a:p>
          <a:p>
            <a:pPr lvl="1"/>
            <a:r>
              <a:rPr lang="en-US" sz="3000" dirty="0"/>
              <a:t>Did I adequately consider the possible ingredients I might use?</a:t>
            </a:r>
          </a:p>
          <a:p>
            <a:pPr marL="457200" lvl="1" indent="0">
              <a:buNone/>
            </a:pPr>
            <a:endParaRPr lang="en-US" sz="3000" dirty="0"/>
          </a:p>
          <a:p>
            <a:endParaRPr lang="en-US" dirty="0"/>
          </a:p>
        </p:txBody>
      </p:sp>
      <p:pic>
        <p:nvPicPr>
          <p:cNvPr id="5" name="Picture 4">
            <a:extLst>
              <a:ext uri="{FF2B5EF4-FFF2-40B4-BE49-F238E27FC236}">
                <a16:creationId xmlns:a16="http://schemas.microsoft.com/office/drawing/2014/main" id="{7012F755-3A2B-F349-B1D5-6D56A60C075D}"/>
              </a:ext>
            </a:extLst>
          </p:cNvPr>
          <p:cNvPicPr>
            <a:picLocks noChangeAspect="1"/>
          </p:cNvPicPr>
          <p:nvPr/>
        </p:nvPicPr>
        <p:blipFill rotWithShape="1">
          <a:blip r:embed="rId2"/>
          <a:srcRect l="52500" t="31113" b="37778"/>
          <a:stretch/>
        </p:blipFill>
        <p:spPr>
          <a:xfrm>
            <a:off x="838200" y="2134302"/>
            <a:ext cx="4964336" cy="2438400"/>
          </a:xfrm>
          <a:prstGeom prst="rect">
            <a:avLst/>
          </a:prstGeom>
        </p:spPr>
      </p:pic>
      <p:sp>
        <p:nvSpPr>
          <p:cNvPr id="6" name="Content Placeholder 4">
            <a:extLst>
              <a:ext uri="{FF2B5EF4-FFF2-40B4-BE49-F238E27FC236}">
                <a16:creationId xmlns:a16="http://schemas.microsoft.com/office/drawing/2014/main" id="{790EFD29-D3A5-FF4C-8CAF-E344FA674EA7}"/>
              </a:ext>
            </a:extLst>
          </p:cNvPr>
          <p:cNvSpPr txBox="1">
            <a:spLocks/>
          </p:cNvSpPr>
          <p:nvPr/>
        </p:nvSpPr>
        <p:spPr>
          <a:xfrm>
            <a:off x="4562911" y="3656019"/>
            <a:ext cx="6962815" cy="2438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000" dirty="0"/>
          </a:p>
        </p:txBody>
      </p:sp>
      <p:sp>
        <p:nvSpPr>
          <p:cNvPr id="7" name="Content Placeholder 4">
            <a:extLst>
              <a:ext uri="{FF2B5EF4-FFF2-40B4-BE49-F238E27FC236}">
                <a16:creationId xmlns:a16="http://schemas.microsoft.com/office/drawing/2014/main" id="{0835547E-6720-9D4F-9D72-EF5226263CCA}"/>
              </a:ext>
            </a:extLst>
          </p:cNvPr>
          <p:cNvSpPr txBox="1">
            <a:spLocks/>
          </p:cNvSpPr>
          <p:nvPr/>
        </p:nvSpPr>
        <p:spPr>
          <a:xfrm>
            <a:off x="4567924" y="1173362"/>
            <a:ext cx="6962815" cy="2566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000" dirty="0"/>
          </a:p>
        </p:txBody>
      </p:sp>
      <p:sp>
        <p:nvSpPr>
          <p:cNvPr id="8" name="Slide Number Placeholder 3">
            <a:extLst>
              <a:ext uri="{FF2B5EF4-FFF2-40B4-BE49-F238E27FC236}">
                <a16:creationId xmlns:a16="http://schemas.microsoft.com/office/drawing/2014/main" id="{C432F2FC-42BB-4570-A76A-A65C27E53FD8}"/>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20</a:t>
            </a:fld>
            <a:endParaRPr lang="en-US" sz="1200" dirty="0">
              <a:solidFill>
                <a:schemeClr val="tx1">
                  <a:tint val="75000"/>
                </a:schemeClr>
              </a:solidFill>
            </a:endParaRPr>
          </a:p>
        </p:txBody>
      </p:sp>
    </p:spTree>
    <p:extLst>
      <p:ext uri="{BB962C8B-B14F-4D97-AF65-F5344CB8AC3E}">
        <p14:creationId xmlns:p14="http://schemas.microsoft.com/office/powerpoint/2010/main" val="15762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Project Management Plan</a:t>
            </a:r>
          </a:p>
        </p:txBody>
      </p:sp>
      <p:sp>
        <p:nvSpPr>
          <p:cNvPr id="3" name="Content Placeholder 2"/>
          <p:cNvSpPr>
            <a:spLocks noGrp="1"/>
          </p:cNvSpPr>
          <p:nvPr>
            <p:ph idx="1"/>
          </p:nvPr>
        </p:nvSpPr>
        <p:spPr>
          <a:xfrm>
            <a:off x="591312" y="1450547"/>
            <a:ext cx="10515600" cy="4351338"/>
          </a:xfrm>
        </p:spPr>
        <p:txBody>
          <a:bodyPr>
            <a:normAutofit lnSpcReduction="10000"/>
          </a:bodyPr>
          <a:lstStyle/>
          <a:p>
            <a:pPr>
              <a:spcAft>
                <a:spcPct val="75000"/>
              </a:spcAft>
            </a:pPr>
            <a:r>
              <a:rPr lang="en-US" altLang="en-US" dirty="0">
                <a:latin typeface="Arial" panose="020B0604020202020204" pitchFamily="34" charset="0"/>
                <a:cs typeface="Arial" panose="020B0604020202020204" pitchFamily="34" charset="0"/>
              </a:rPr>
              <a:t>Timeline for major project activities</a:t>
            </a:r>
          </a:p>
          <a:p>
            <a:pPr>
              <a:spcAft>
                <a:spcPct val="75000"/>
              </a:spcAft>
            </a:pPr>
            <a:r>
              <a:rPr lang="en-US" altLang="en-US" dirty="0">
                <a:latin typeface="Arial" panose="020B0604020202020204" pitchFamily="34" charset="0"/>
                <a:cs typeface="Arial" panose="020B0604020202020204" pitchFamily="34" charset="0"/>
              </a:rPr>
              <a:t>Description of responsibilities of project personnel</a:t>
            </a:r>
          </a:p>
          <a:p>
            <a:pPr>
              <a:spcAft>
                <a:spcPct val="75000"/>
              </a:spcAft>
            </a:pPr>
            <a:r>
              <a:rPr lang="en-US" altLang="en-US" dirty="0">
                <a:latin typeface="Arial" panose="020B0604020202020204" pitchFamily="34" charset="0"/>
                <a:cs typeface="Arial" panose="020B0604020202020204" pitchFamily="34" charset="0"/>
              </a:rPr>
              <a:t>Evidence of expertise of project personnel to carry out proposed work</a:t>
            </a:r>
          </a:p>
          <a:p>
            <a:pPr>
              <a:spcAft>
                <a:spcPct val="75000"/>
              </a:spcAft>
            </a:pPr>
            <a:r>
              <a:rPr lang="en-US" altLang="en-US" dirty="0">
                <a:latin typeface="Arial" panose="020B0604020202020204" pitchFamily="34" charset="0"/>
                <a:cs typeface="Arial" panose="020B0604020202020204" pitchFamily="34" charset="0"/>
              </a:rPr>
              <a:t>Reviewers want to be convinced that you have a well thought out plan and assigned tasks.  In my experience, funded proposals have a table with a clear and pointed description.</a:t>
            </a:r>
          </a:p>
          <a:p>
            <a:endParaRPr lang="en-US" dirty="0"/>
          </a:p>
        </p:txBody>
      </p:sp>
      <p:sp>
        <p:nvSpPr>
          <p:cNvPr id="4" name="Date Placeholder 3"/>
          <p:cNvSpPr>
            <a:spLocks noGrp="1"/>
          </p:cNvSpPr>
          <p:nvPr>
            <p:ph type="dt" sz="half" idx="10"/>
          </p:nvPr>
        </p:nvSpPr>
        <p:spPr/>
        <p:txBody>
          <a:bodyPr/>
          <a:lstStyle/>
          <a:p>
            <a:fld id="{C2A6BBEC-645B-4936-859E-A2A8F0B76C38}" type="datetime1">
              <a:rPr lang="en-US" smtClean="0"/>
              <a:t>9/21/20</a:t>
            </a:fld>
            <a:endParaRPr lang="en-US"/>
          </a:p>
        </p:txBody>
      </p:sp>
      <p:sp>
        <p:nvSpPr>
          <p:cNvPr id="7" name="Slide Number Placeholder 3">
            <a:extLst>
              <a:ext uri="{FF2B5EF4-FFF2-40B4-BE49-F238E27FC236}">
                <a16:creationId xmlns:a16="http://schemas.microsoft.com/office/drawing/2014/main" id="{5AB1208A-ED3A-45EB-948A-7DF77973D2A9}"/>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21</a:t>
            </a:fld>
            <a:endParaRPr lang="en-US" sz="1200" dirty="0">
              <a:solidFill>
                <a:schemeClr val="tx1">
                  <a:tint val="75000"/>
                </a:schemeClr>
              </a:solidFill>
            </a:endParaRPr>
          </a:p>
        </p:txBody>
      </p:sp>
    </p:spTree>
    <p:extLst>
      <p:ext uri="{BB962C8B-B14F-4D97-AF65-F5344CB8AC3E}">
        <p14:creationId xmlns:p14="http://schemas.microsoft.com/office/powerpoint/2010/main" val="4150159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36525"/>
            <a:ext cx="10515600" cy="1325563"/>
          </a:xfrm>
        </p:spPr>
        <p:txBody>
          <a:bodyPr>
            <a:normAutofit/>
          </a:bodyPr>
          <a:lstStyle/>
          <a:p>
            <a:r>
              <a:rPr lang="en-US" dirty="0"/>
              <a:t>Means of Sustaining &amp; Disseminating</a:t>
            </a:r>
          </a:p>
        </p:txBody>
      </p:sp>
      <p:sp>
        <p:nvSpPr>
          <p:cNvPr id="3" name="Content Placeholder 2"/>
          <p:cNvSpPr>
            <a:spLocks noGrp="1"/>
          </p:cNvSpPr>
          <p:nvPr>
            <p:ph idx="1"/>
          </p:nvPr>
        </p:nvSpPr>
        <p:spPr/>
        <p:txBody>
          <a:bodyPr>
            <a:normAutofit/>
          </a:bodyPr>
          <a:lstStyle/>
          <a:p>
            <a:pPr>
              <a:spcAft>
                <a:spcPct val="55000"/>
              </a:spcAft>
            </a:pPr>
            <a:r>
              <a:rPr lang="en-US" altLang="en-US" dirty="0">
                <a:latin typeface="Arial" panose="020B0604020202020204" pitchFamily="34" charset="0"/>
                <a:cs typeface="Arial" panose="020B0604020202020204" pitchFamily="34" charset="0"/>
              </a:rPr>
              <a:t>Evidence of institutional commitment</a:t>
            </a:r>
          </a:p>
          <a:p>
            <a:pPr>
              <a:spcAft>
                <a:spcPct val="55000"/>
              </a:spcAft>
            </a:pPr>
            <a:r>
              <a:rPr lang="en-US" altLang="en-US" dirty="0">
                <a:latin typeface="Arial" panose="020B0604020202020204" pitchFamily="34" charset="0"/>
                <a:cs typeface="Arial" panose="020B0604020202020204" pitchFamily="34" charset="0"/>
              </a:rPr>
              <a:t>Details on which activities will be sustained</a:t>
            </a:r>
          </a:p>
          <a:p>
            <a:pPr>
              <a:spcAft>
                <a:spcPct val="55000"/>
              </a:spcAft>
            </a:pPr>
            <a:r>
              <a:rPr lang="en-US" altLang="en-US" dirty="0">
                <a:latin typeface="Arial" panose="020B0604020202020204" pitchFamily="34" charset="0"/>
                <a:cs typeface="Arial" panose="020B0604020202020204" pitchFamily="34" charset="0"/>
              </a:rPr>
              <a:t>How will you share results/promote dissemination?</a:t>
            </a:r>
          </a:p>
          <a:p>
            <a:pPr lvl="1">
              <a:spcAft>
                <a:spcPct val="55000"/>
              </a:spcAft>
            </a:pPr>
            <a:r>
              <a:rPr lang="en-US" altLang="en-US" dirty="0">
                <a:solidFill>
                  <a:srgbClr val="002060"/>
                </a:solidFill>
                <a:latin typeface="Arial" panose="020B0604020202020204" pitchFamily="34" charset="0"/>
                <a:cs typeface="Arial" panose="020B0604020202020204" pitchFamily="34" charset="0"/>
              </a:rPr>
              <a:t>Active dissemination over passive</a:t>
            </a:r>
            <a:r>
              <a:rPr lang="en-US" altLang="en-US" dirty="0">
                <a:latin typeface="Arial" panose="020B0604020202020204" pitchFamily="34" charset="0"/>
                <a:cs typeface="Arial" panose="020B0604020202020204" pitchFamily="34" charset="0"/>
              </a:rPr>
              <a:t>, </a:t>
            </a:r>
          </a:p>
          <a:p>
            <a:pPr lvl="1">
              <a:spcAft>
                <a:spcPct val="55000"/>
              </a:spcAft>
            </a:pPr>
            <a:r>
              <a:rPr lang="en-US" altLang="en-US" dirty="0">
                <a:latin typeface="Arial" panose="020B0604020202020204" pitchFamily="34" charset="0"/>
                <a:cs typeface="Arial" panose="020B0604020202020204" pitchFamily="34" charset="0"/>
              </a:rPr>
              <a:t>Everyone has a web page, can you do something different </a:t>
            </a:r>
          </a:p>
          <a:p>
            <a:endParaRPr lang="en-US" dirty="0"/>
          </a:p>
        </p:txBody>
      </p:sp>
      <p:sp>
        <p:nvSpPr>
          <p:cNvPr id="4" name="Date Placeholder 3"/>
          <p:cNvSpPr>
            <a:spLocks noGrp="1"/>
          </p:cNvSpPr>
          <p:nvPr>
            <p:ph type="dt" sz="half" idx="10"/>
          </p:nvPr>
        </p:nvSpPr>
        <p:spPr/>
        <p:txBody>
          <a:bodyPr/>
          <a:lstStyle/>
          <a:p>
            <a:fld id="{2B2D0F78-C987-4E96-86B5-AFC314DA4F36}" type="datetime1">
              <a:rPr lang="en-US" smtClean="0"/>
              <a:t>9/21/20</a:t>
            </a:fld>
            <a:endParaRPr lang="en-US"/>
          </a:p>
        </p:txBody>
      </p:sp>
      <p:sp>
        <p:nvSpPr>
          <p:cNvPr id="7" name="Slide Number Placeholder 3">
            <a:extLst>
              <a:ext uri="{FF2B5EF4-FFF2-40B4-BE49-F238E27FC236}">
                <a16:creationId xmlns:a16="http://schemas.microsoft.com/office/drawing/2014/main" id="{8ADEFA1D-E8D8-48F4-A5B4-6BC86B4D0E8F}"/>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22</a:t>
            </a:fld>
            <a:endParaRPr lang="en-US" sz="1200" dirty="0">
              <a:solidFill>
                <a:schemeClr val="tx1">
                  <a:tint val="75000"/>
                </a:schemeClr>
              </a:solidFill>
            </a:endParaRPr>
          </a:p>
        </p:txBody>
      </p:sp>
    </p:spTree>
    <p:extLst>
      <p:ext uri="{BB962C8B-B14F-4D97-AF65-F5344CB8AC3E}">
        <p14:creationId xmlns:p14="http://schemas.microsoft.com/office/powerpoint/2010/main" val="3405234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p:txBody>
          <a:bodyPr>
            <a:normAutofit/>
          </a:bodyPr>
          <a:lstStyle/>
          <a:p>
            <a:r>
              <a:rPr lang="en-US" b="0" dirty="0">
                <a:latin typeface="Arial" panose="020B0604020202020204" pitchFamily="34" charset="0"/>
                <a:cs typeface="Arial" panose="020B0604020202020204" pitchFamily="34" charset="0"/>
              </a:rPr>
              <a:t>Proposal Writing Guidelines</a:t>
            </a:r>
          </a:p>
        </p:txBody>
      </p:sp>
      <p:sp>
        <p:nvSpPr>
          <p:cNvPr id="100354" name="Rectangle 3"/>
          <p:cNvSpPr>
            <a:spLocks noGrp="1" noChangeArrowheads="1"/>
          </p:cNvSpPr>
          <p:nvPr>
            <p:ph idx="1"/>
          </p:nvPr>
        </p:nvSpPr>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Follow the solicitation and the </a:t>
            </a:r>
            <a:r>
              <a:rPr lang="en-US" dirty="0">
                <a:solidFill>
                  <a:srgbClr val="000090"/>
                </a:solidFill>
                <a:latin typeface="Arial" panose="020B0604020202020204" pitchFamily="34" charset="0"/>
                <a:cs typeface="Arial" panose="020B0604020202020204" pitchFamily="34" charset="0"/>
              </a:rPr>
              <a:t>Award Policies and Procedures Guide (PAPPG)</a:t>
            </a:r>
          </a:p>
          <a:p>
            <a:pPr lvl="1"/>
            <a:r>
              <a:rPr lang="en-US" dirty="0">
                <a:latin typeface="Arial" panose="020B0604020202020204" pitchFamily="34" charset="0"/>
                <a:cs typeface="Arial" panose="020B0604020202020204" pitchFamily="34" charset="0"/>
              </a:rPr>
              <a:t>Adhere to page, </a:t>
            </a:r>
            <a:r>
              <a:rPr lang="en-US" u="sng" dirty="0">
                <a:latin typeface="Arial" panose="020B0604020202020204" pitchFamily="34" charset="0"/>
                <a:cs typeface="Arial" panose="020B0604020202020204" pitchFamily="34" charset="0"/>
              </a:rPr>
              <a:t>font size, and margin limitations</a:t>
            </a:r>
          </a:p>
          <a:p>
            <a:pPr lvl="2"/>
            <a:r>
              <a:rPr lang="en-US" dirty="0">
                <a:latin typeface="Arial" panose="020B0604020202020204" pitchFamily="34" charset="0"/>
                <a:cs typeface="Arial" panose="020B0604020202020204" pitchFamily="34" charset="0"/>
              </a:rPr>
              <a:t>Use allotted space but don’t pad the proposal</a:t>
            </a:r>
          </a:p>
          <a:p>
            <a:pPr lvl="1"/>
            <a:r>
              <a:rPr lang="en-US" dirty="0">
                <a:latin typeface="Arial" panose="020B0604020202020204" pitchFamily="34" charset="0"/>
                <a:cs typeface="Arial" panose="020B0604020202020204" pitchFamily="34" charset="0"/>
              </a:rPr>
              <a:t>Follow suggested (or implied) organization</a:t>
            </a:r>
          </a:p>
          <a:p>
            <a:pPr lvl="1"/>
            <a:r>
              <a:rPr lang="en-US" dirty="0">
                <a:latin typeface="Arial" panose="020B0604020202020204" pitchFamily="34" charset="0"/>
                <a:cs typeface="Arial" panose="020B0604020202020204" pitchFamily="34" charset="0"/>
              </a:rPr>
              <a:t>Use appendices sparingly (check solicitation to see if allowed)</a:t>
            </a:r>
          </a:p>
          <a:p>
            <a:pPr lvl="1"/>
            <a:r>
              <a:rPr lang="en-US" dirty="0">
                <a:latin typeface="Arial" panose="020B0604020202020204" pitchFamily="34" charset="0"/>
                <a:cs typeface="Arial" panose="020B0604020202020204" pitchFamily="34" charset="0"/>
              </a:rPr>
              <a:t>Include letters showing </a:t>
            </a:r>
            <a:r>
              <a:rPr lang="en-US" i="1" dirty="0">
                <a:latin typeface="Arial" panose="020B0604020202020204" pitchFamily="34" charset="0"/>
                <a:cs typeface="Arial" panose="020B0604020202020204" pitchFamily="34" charset="0"/>
              </a:rPr>
              <a:t>commitments</a:t>
            </a:r>
            <a:r>
              <a:rPr lang="en-US" dirty="0">
                <a:latin typeface="Arial" panose="020B0604020202020204" pitchFamily="34" charset="0"/>
                <a:cs typeface="Arial" panose="020B0604020202020204" pitchFamily="34" charset="0"/>
              </a:rPr>
              <a:t> from others</a:t>
            </a:r>
          </a:p>
          <a:p>
            <a:pPr lvl="2"/>
            <a:r>
              <a:rPr lang="en-US" dirty="0">
                <a:latin typeface="Arial" panose="020B0604020202020204" pitchFamily="34" charset="0"/>
                <a:cs typeface="Arial" panose="020B0604020202020204" pitchFamily="34" charset="0"/>
              </a:rPr>
              <a:t>Avoid form letters</a:t>
            </a:r>
          </a:p>
        </p:txBody>
      </p:sp>
      <p:sp>
        <p:nvSpPr>
          <p:cNvPr id="2" name="Date Placeholder 1"/>
          <p:cNvSpPr>
            <a:spLocks noGrp="1"/>
          </p:cNvSpPr>
          <p:nvPr>
            <p:ph type="dt" sz="half" idx="10"/>
          </p:nvPr>
        </p:nvSpPr>
        <p:spPr/>
        <p:txBody>
          <a:bodyPr/>
          <a:lstStyle/>
          <a:p>
            <a:fld id="{014A8305-B5D2-44FC-9EC8-58A17A3ECB53}" type="datetime1">
              <a:rPr lang="en-US" smtClean="0"/>
              <a:t>9/21/20</a:t>
            </a:fld>
            <a:endParaRPr lang="en-US"/>
          </a:p>
        </p:txBody>
      </p:sp>
      <p:sp>
        <p:nvSpPr>
          <p:cNvPr id="7" name="Slide Number Placeholder 3">
            <a:extLst>
              <a:ext uri="{FF2B5EF4-FFF2-40B4-BE49-F238E27FC236}">
                <a16:creationId xmlns:a16="http://schemas.microsoft.com/office/drawing/2014/main" id="{F18F9736-D3DB-417C-A0A3-1944E6999174}"/>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23</a:t>
            </a:fld>
            <a:endParaRPr lang="en-US" sz="1200" dirty="0">
              <a:solidFill>
                <a:schemeClr val="tx1">
                  <a:tint val="75000"/>
                </a:schemeClr>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Review</a:t>
            </a:r>
          </a:p>
        </p:txBody>
      </p:sp>
      <p:sp>
        <p:nvSpPr>
          <p:cNvPr id="3" name="Content Placeholder 2"/>
          <p:cNvSpPr>
            <a:spLocks noGrp="1"/>
          </p:cNvSpPr>
          <p:nvPr>
            <p:ph idx="1"/>
          </p:nvPr>
        </p:nvSpPr>
        <p:spPr>
          <a:xfrm>
            <a:off x="1828800" y="1219201"/>
            <a:ext cx="8382000" cy="4906963"/>
          </a:xfrm>
        </p:spPr>
        <p:txBody>
          <a:bodyPr>
            <a:normAutofit/>
          </a:bodyPr>
          <a:lstStyle/>
          <a:p>
            <a:r>
              <a:rPr lang="en-US" dirty="0">
                <a:latin typeface="Arial" panose="020B0604020202020204" pitchFamily="34" charset="0"/>
                <a:cs typeface="Arial" panose="020B0604020202020204" pitchFamily="34" charset="0"/>
              </a:rPr>
              <a:t>Pay attention to details</a:t>
            </a:r>
          </a:p>
          <a:p>
            <a:pPr lvl="1"/>
            <a:r>
              <a:rPr lang="en-US" dirty="0">
                <a:latin typeface="Arial" panose="020B0604020202020204" pitchFamily="34" charset="0"/>
                <a:cs typeface="Arial" panose="020B0604020202020204" pitchFamily="34" charset="0"/>
              </a:rPr>
              <a:t>Letters of commitment</a:t>
            </a:r>
          </a:p>
          <a:p>
            <a:pPr lvl="1"/>
            <a:r>
              <a:rPr lang="en-US" dirty="0">
                <a:latin typeface="Arial" panose="020B0604020202020204" pitchFamily="34" charset="0"/>
                <a:cs typeface="Arial" panose="020B0604020202020204" pitchFamily="34" charset="0"/>
              </a:rPr>
              <a:t>References</a:t>
            </a:r>
          </a:p>
          <a:p>
            <a:pPr lvl="1"/>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your proposal before submitting</a:t>
            </a:r>
          </a:p>
          <a:p>
            <a:pPr lvl="1"/>
            <a:r>
              <a:rPr lang="en-US" dirty="0">
                <a:latin typeface="Arial" panose="020B0604020202020204" pitchFamily="34" charset="0"/>
                <a:cs typeface="Arial" panose="020B0604020202020204" pitchFamily="34" charset="0"/>
              </a:rPr>
              <a:t>Spell/Grammar Check</a:t>
            </a:r>
          </a:p>
          <a:p>
            <a:pPr lvl="1"/>
            <a:r>
              <a:rPr lang="en-US" dirty="0">
                <a:latin typeface="Arial" panose="020B0604020202020204" pitchFamily="34" charset="0"/>
                <a:cs typeface="Arial" panose="020B0604020202020204" pitchFamily="34" charset="0"/>
              </a:rPr>
              <a:t>Proofread, proofread, proofread  what is in Fastlane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Have someone not involved in the project review the proposal</a:t>
            </a:r>
          </a:p>
        </p:txBody>
      </p:sp>
      <p:sp>
        <p:nvSpPr>
          <p:cNvPr id="5" name="Date Placeholder 4"/>
          <p:cNvSpPr>
            <a:spLocks noGrp="1"/>
          </p:cNvSpPr>
          <p:nvPr>
            <p:ph type="dt" sz="half" idx="10"/>
          </p:nvPr>
        </p:nvSpPr>
        <p:spPr/>
        <p:txBody>
          <a:bodyPr/>
          <a:lstStyle/>
          <a:p>
            <a:fld id="{DB9CD2C1-30E6-444C-9DA0-C0E404663A6C}" type="datetime1">
              <a:rPr lang="en-US" smtClean="0"/>
              <a:t>9/21/20</a:t>
            </a:fld>
            <a:endParaRPr lang="en-US"/>
          </a:p>
        </p:txBody>
      </p:sp>
      <p:sp>
        <p:nvSpPr>
          <p:cNvPr id="7" name="Slide Number Placeholder 3">
            <a:extLst>
              <a:ext uri="{FF2B5EF4-FFF2-40B4-BE49-F238E27FC236}">
                <a16:creationId xmlns:a16="http://schemas.microsoft.com/office/drawing/2014/main" id="{F45E5FAF-DC5D-4565-B108-D22945BDCFE0}"/>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24</a:t>
            </a:fld>
            <a:endParaRPr lang="en-US" sz="1200" dirty="0">
              <a:solidFill>
                <a:schemeClr val="tx1">
                  <a:tint val="75000"/>
                </a:schemeClr>
              </a:solidFill>
            </a:endParaRPr>
          </a:p>
        </p:txBody>
      </p:sp>
    </p:spTree>
    <p:extLst>
      <p:ext uri="{BB962C8B-B14F-4D97-AF65-F5344CB8AC3E}">
        <p14:creationId xmlns:p14="http://schemas.microsoft.com/office/powerpoint/2010/main" val="2098058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Wait!!</a:t>
            </a:r>
          </a:p>
        </p:txBody>
      </p:sp>
      <p:sp>
        <p:nvSpPr>
          <p:cNvPr id="4" name="Slide Number Placeholder 3"/>
          <p:cNvSpPr>
            <a:spLocks noGrp="1"/>
          </p:cNvSpPr>
          <p:nvPr>
            <p:ph type="sldNum" sz="quarter" idx="12"/>
          </p:nvPr>
        </p:nvSpPr>
        <p:spPr/>
        <p:txBody>
          <a:bodyPr/>
          <a:lstStyle/>
          <a:p>
            <a:fld id="{0647F3F5-2718-4C11-898E-59BF5B29279A}" type="slidenum">
              <a:rPr lang="en-US" smtClean="0"/>
              <a:pPr/>
              <a:t>25</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335117"/>
            <a:ext cx="7448550" cy="418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fld id="{585E6D14-08F3-4DFD-9943-22B9A54D10C2}" type="datetime1">
              <a:rPr lang="en-US" smtClean="0"/>
              <a:t>9/21/20</a:t>
            </a:fld>
            <a:endParaRPr lang="en-US"/>
          </a:p>
        </p:txBody>
      </p:sp>
      <p:sp>
        <p:nvSpPr>
          <p:cNvPr id="7" name="Footer Placeholder 6"/>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Writing Good Proposals</a:t>
            </a:r>
            <a:endParaRPr lang="en-US" dirty="0"/>
          </a:p>
        </p:txBody>
      </p:sp>
    </p:spTree>
    <p:extLst>
      <p:ext uri="{BB962C8B-B14F-4D97-AF65-F5344CB8AC3E}">
        <p14:creationId xmlns:p14="http://schemas.microsoft.com/office/powerpoint/2010/main" val="1142722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1A815C-1648-4878-8CA1-C956F139F395}"/>
              </a:ext>
            </a:extLst>
          </p:cNvPr>
          <p:cNvSpPr>
            <a:spLocks noGrp="1"/>
          </p:cNvSpPr>
          <p:nvPr>
            <p:ph type="title"/>
          </p:nvPr>
        </p:nvSpPr>
        <p:spPr/>
        <p:txBody>
          <a:bodyPr/>
          <a:lstStyle/>
          <a:p>
            <a:r>
              <a:rPr lang="en-US" dirty="0"/>
              <a:t>Questions…</a:t>
            </a:r>
          </a:p>
        </p:txBody>
      </p:sp>
      <p:pic>
        <p:nvPicPr>
          <p:cNvPr id="6" name="Picture 5">
            <a:extLst>
              <a:ext uri="{FF2B5EF4-FFF2-40B4-BE49-F238E27FC236}">
                <a16:creationId xmlns:a16="http://schemas.microsoft.com/office/drawing/2014/main" id="{A6734BA7-E710-4C54-AAAE-82FE72E93CCB}"/>
              </a:ext>
            </a:extLst>
          </p:cNvPr>
          <p:cNvPicPr>
            <a:picLocks noChangeAspect="1"/>
          </p:cNvPicPr>
          <p:nvPr/>
        </p:nvPicPr>
        <p:blipFill>
          <a:blip r:embed="rId2"/>
          <a:stretch>
            <a:fillRect/>
          </a:stretch>
        </p:blipFill>
        <p:spPr>
          <a:xfrm>
            <a:off x="1009650" y="1871662"/>
            <a:ext cx="10172700" cy="3114675"/>
          </a:xfrm>
          <a:prstGeom prst="rect">
            <a:avLst/>
          </a:prstGeom>
        </p:spPr>
      </p:pic>
      <p:sp>
        <p:nvSpPr>
          <p:cNvPr id="7" name="Slide Number Placeholder 3">
            <a:extLst>
              <a:ext uri="{FF2B5EF4-FFF2-40B4-BE49-F238E27FC236}">
                <a16:creationId xmlns:a16="http://schemas.microsoft.com/office/drawing/2014/main" id="{6FFCBE85-76F8-431A-ACD8-FEA8A1F1C1F8}"/>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26</a:t>
            </a:fld>
            <a:endParaRPr lang="en-US" sz="1200" dirty="0">
              <a:solidFill>
                <a:schemeClr val="tx1">
                  <a:tint val="75000"/>
                </a:schemeClr>
              </a:solidFill>
            </a:endParaRPr>
          </a:p>
        </p:txBody>
      </p:sp>
    </p:spTree>
    <p:extLst>
      <p:ext uri="{BB962C8B-B14F-4D97-AF65-F5344CB8AC3E}">
        <p14:creationId xmlns:p14="http://schemas.microsoft.com/office/powerpoint/2010/main" val="1223933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038F-F2A4-4F00-A3D5-91CB3F756872}"/>
              </a:ext>
            </a:extLst>
          </p:cNvPr>
          <p:cNvSpPr>
            <a:spLocks noGrp="1"/>
          </p:cNvSpPr>
          <p:nvPr>
            <p:ph type="title"/>
          </p:nvPr>
        </p:nvSpPr>
        <p:spPr>
          <a:xfrm>
            <a:off x="401574" y="298720"/>
            <a:ext cx="10515600" cy="1325563"/>
          </a:xfrm>
        </p:spPr>
        <p:txBody>
          <a:bodyPr/>
          <a:lstStyle/>
          <a:p>
            <a:r>
              <a:rPr lang="en-US" dirty="0"/>
              <a:t>Contact Information</a:t>
            </a:r>
            <a:br>
              <a:rPr lang="en-US" dirty="0"/>
            </a:br>
            <a:endParaRPr lang="en-US" dirty="0"/>
          </a:p>
        </p:txBody>
      </p:sp>
      <p:sp>
        <p:nvSpPr>
          <p:cNvPr id="4" name="Content Placeholder 3">
            <a:extLst>
              <a:ext uri="{FF2B5EF4-FFF2-40B4-BE49-F238E27FC236}">
                <a16:creationId xmlns:a16="http://schemas.microsoft.com/office/drawing/2014/main" id="{A2E1AC1B-8F9A-402F-A342-E9156221E465}"/>
              </a:ext>
            </a:extLst>
          </p:cNvPr>
          <p:cNvSpPr>
            <a:spLocks noGrp="1"/>
          </p:cNvSpPr>
          <p:nvPr>
            <p:ph idx="1"/>
          </p:nvPr>
        </p:nvSpPr>
        <p:spPr>
          <a:xfrm>
            <a:off x="765048" y="1253331"/>
            <a:ext cx="10515600" cy="4351338"/>
          </a:xfrm>
        </p:spPr>
        <p:txBody>
          <a:bodyPr>
            <a:normAutofit lnSpcReduction="10000"/>
          </a:bodyPr>
          <a:lstStyle/>
          <a:p>
            <a:pPr marL="0" indent="0">
              <a:buNone/>
            </a:pPr>
            <a:r>
              <a:rPr lang="en-US" sz="4000" dirty="0"/>
              <a:t>Mike </a:t>
            </a:r>
            <a:r>
              <a:rPr lang="en-US" sz="4000" dirty="0" err="1"/>
              <a:t>Erlinger</a:t>
            </a:r>
            <a:endParaRPr lang="en-US" sz="4000" dirty="0"/>
          </a:p>
          <a:p>
            <a:pPr marL="0" indent="0">
              <a:buNone/>
            </a:pPr>
            <a:r>
              <a:rPr lang="en-US" sz="4000" dirty="0"/>
              <a:t>	</a:t>
            </a:r>
            <a:r>
              <a:rPr lang="en-US" sz="4000" dirty="0">
                <a:hlinkClick r:id="rId2"/>
              </a:rPr>
              <a:t>mike@cs.hmc.edu</a:t>
            </a:r>
            <a:endParaRPr lang="en-US" sz="4000" dirty="0"/>
          </a:p>
          <a:p>
            <a:pPr marL="0" indent="0">
              <a:buNone/>
            </a:pPr>
            <a:endParaRPr lang="en-US" sz="4000" dirty="0"/>
          </a:p>
          <a:p>
            <a:pPr marL="0" indent="0">
              <a:buNone/>
            </a:pPr>
            <a:r>
              <a:rPr lang="en-US" sz="4000" dirty="0"/>
              <a:t>Paul Tymann:</a:t>
            </a:r>
            <a:br>
              <a:rPr lang="en-US" sz="4000" dirty="0"/>
            </a:br>
            <a:endParaRPr lang="en-US" sz="4000" dirty="0"/>
          </a:p>
          <a:p>
            <a:pPr marL="457200" lvl="1" indent="0">
              <a:buNone/>
            </a:pPr>
            <a:r>
              <a:rPr lang="en-US" sz="4000" dirty="0"/>
              <a:t>ptymann@nsf.gov</a:t>
            </a:r>
          </a:p>
          <a:p>
            <a:pPr marL="457200" lvl="1" indent="0">
              <a:buNone/>
            </a:pPr>
            <a:r>
              <a:rPr lang="en-US" sz="4000" dirty="0"/>
              <a:t>703-292-9670</a:t>
            </a:r>
          </a:p>
        </p:txBody>
      </p:sp>
      <p:sp>
        <p:nvSpPr>
          <p:cNvPr id="5" name="Slide Number Placeholder 3">
            <a:extLst>
              <a:ext uri="{FF2B5EF4-FFF2-40B4-BE49-F238E27FC236}">
                <a16:creationId xmlns:a16="http://schemas.microsoft.com/office/drawing/2014/main" id="{B90A6311-AB52-4D01-B830-E26457EBE4C1}"/>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F4BEAD3-91E3-4FFC-B7DC-935959D17485}" type="slidenum">
              <a:rPr lang="en-US" sz="1200" smtClean="0">
                <a:solidFill>
                  <a:schemeClr val="tx1">
                    <a:tint val="75000"/>
                  </a:schemeClr>
                </a:solidFill>
              </a:rPr>
              <a:pPr algn="r">
                <a:spcAft>
                  <a:spcPts val="600"/>
                </a:spcAft>
              </a:pPr>
              <a:t>27</a:t>
            </a:fld>
            <a:endParaRPr lang="en-US" sz="1200" dirty="0">
              <a:solidFill>
                <a:schemeClr val="tx1">
                  <a:tint val="75000"/>
                </a:schemeClr>
              </a:solidFill>
            </a:endParaRPr>
          </a:p>
        </p:txBody>
      </p:sp>
    </p:spTree>
    <p:extLst>
      <p:ext uri="{BB962C8B-B14F-4D97-AF65-F5344CB8AC3E}">
        <p14:creationId xmlns:p14="http://schemas.microsoft.com/office/powerpoint/2010/main" val="2746772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544827-4429-4A43-BC2F-AEEB201D6AD8}"/>
              </a:ext>
            </a:extLst>
          </p:cNvPr>
          <p:cNvSpPr>
            <a:spLocks noGrp="1"/>
          </p:cNvSpPr>
          <p:nvPr>
            <p:ph type="title"/>
          </p:nvPr>
        </p:nvSpPr>
        <p:spPr>
          <a:xfrm>
            <a:off x="841248" y="600426"/>
            <a:ext cx="9875520" cy="3360625"/>
          </a:xfrm>
        </p:spPr>
        <p:txBody>
          <a:bodyPr vert="horz" lIns="91440" tIns="45720" rIns="91440" bIns="45720" rtlCol="0" anchor="b">
            <a:normAutofit fontScale="90000"/>
          </a:bodyPr>
          <a:lstStyle/>
          <a:p>
            <a:pPr algn="ctr"/>
            <a:r>
              <a:rPr lang="en-US" sz="8200" dirty="0"/>
              <a:t>Choosing the Right Program/ Funding Opportunity</a:t>
            </a:r>
            <a:endParaRPr lang="en-US" sz="82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FF7C368D-4472-444E-8102-D20544422A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3</a:t>
            </a:fld>
            <a:endParaRPr lang="en-US" sz="1200">
              <a:solidFill>
                <a:schemeClr val="tx1">
                  <a:tint val="75000"/>
                </a:schemeClr>
              </a:solidFill>
            </a:endParaRPr>
          </a:p>
        </p:txBody>
      </p:sp>
    </p:spTree>
    <p:extLst>
      <p:ext uri="{BB962C8B-B14F-4D97-AF65-F5344CB8AC3E}">
        <p14:creationId xmlns:p14="http://schemas.microsoft.com/office/powerpoint/2010/main" val="238749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2465-9B56-F345-B076-0C922631F1A7}"/>
              </a:ext>
            </a:extLst>
          </p:cNvPr>
          <p:cNvSpPr>
            <a:spLocks noGrp="1"/>
          </p:cNvSpPr>
          <p:nvPr>
            <p:ph type="title"/>
          </p:nvPr>
        </p:nvSpPr>
        <p:spPr/>
        <p:txBody>
          <a:bodyPr/>
          <a:lstStyle/>
          <a:p>
            <a:r>
              <a:rPr lang="en-US"/>
              <a:t>Division of Undergraduate Education (DUE)</a:t>
            </a:r>
          </a:p>
        </p:txBody>
      </p:sp>
      <p:sp>
        <p:nvSpPr>
          <p:cNvPr id="3" name="Content Placeholder 2">
            <a:extLst>
              <a:ext uri="{FF2B5EF4-FFF2-40B4-BE49-F238E27FC236}">
                <a16:creationId xmlns:a16="http://schemas.microsoft.com/office/drawing/2014/main" id="{F8312CBA-CB17-114A-9482-0F89A5176A4F}"/>
              </a:ext>
            </a:extLst>
          </p:cNvPr>
          <p:cNvSpPr>
            <a:spLocks noGrp="1"/>
          </p:cNvSpPr>
          <p:nvPr>
            <p:ph idx="1"/>
          </p:nvPr>
        </p:nvSpPr>
        <p:spPr>
          <a:xfrm>
            <a:off x="719328" y="1253331"/>
            <a:ext cx="10515600" cy="4351338"/>
          </a:xfrm>
        </p:spPr>
        <p:txBody>
          <a:bodyPr vert="horz" lIns="91440" tIns="45720" rIns="91440" bIns="45720" rtlCol="0" anchor="t">
            <a:normAutofit fontScale="70000" lnSpcReduction="20000"/>
          </a:bodyPr>
          <a:lstStyle/>
          <a:p>
            <a:pPr marL="177800" indent="-177800">
              <a:spcAft>
                <a:spcPts val="500"/>
              </a:spcAft>
            </a:pPr>
            <a:r>
              <a:rPr lang="en-US" sz="3600" b="1" dirty="0">
                <a:solidFill>
                  <a:srgbClr val="000000"/>
                </a:solidFill>
                <a:cs typeface="Lucida Sans Unicode" pitchFamily="34" charset="0"/>
              </a:rPr>
              <a:t>ATE</a:t>
            </a:r>
            <a:r>
              <a:rPr lang="en-US" sz="3600" dirty="0">
                <a:solidFill>
                  <a:srgbClr val="000000"/>
                </a:solidFill>
                <a:cs typeface="Lucida Sans Unicode" pitchFamily="34" charset="0"/>
              </a:rPr>
              <a:t> (NSF 18-571) -- $66 Million, 45-75 Awards</a:t>
            </a:r>
          </a:p>
          <a:p>
            <a:pPr marL="798195" lvl="1" indent="-340995">
              <a:spcAft>
                <a:spcPts val="500"/>
              </a:spcAft>
              <a:buFont typeface="Wingdings" panose="05000000000000000000" pitchFamily="2" charset="2"/>
              <a:buChar char="Ø"/>
            </a:pPr>
            <a:r>
              <a:rPr lang="en-US" dirty="0">
                <a:solidFill>
                  <a:srgbClr val="000000"/>
                </a:solidFill>
                <a:cs typeface="Lucida Sans Unicode"/>
              </a:rPr>
              <a:t>Focuses on the education of technicians to meet workforce demands in existing and emerging advanced technological fields.</a:t>
            </a:r>
          </a:p>
          <a:p>
            <a:pPr marL="177800" indent="-177800">
              <a:spcAft>
                <a:spcPts val="500"/>
              </a:spcAft>
            </a:pPr>
            <a:r>
              <a:rPr lang="en-US" sz="3600" b="1" dirty="0">
                <a:solidFill>
                  <a:srgbClr val="000000"/>
                </a:solidFill>
                <a:cs typeface="Lucida Sans Unicode" pitchFamily="34" charset="0"/>
              </a:rPr>
              <a:t>IUSE: EHR </a:t>
            </a:r>
            <a:r>
              <a:rPr lang="en-US" sz="3600" dirty="0">
                <a:solidFill>
                  <a:srgbClr val="000000"/>
                </a:solidFill>
                <a:cs typeface="Lucida Sans Unicode" pitchFamily="34" charset="0"/>
              </a:rPr>
              <a:t>(NSF 19-601) -- $63 </a:t>
            </a:r>
            <a:r>
              <a:rPr lang="en-US" sz="3600" dirty="0" err="1">
                <a:solidFill>
                  <a:srgbClr val="000000"/>
                </a:solidFill>
                <a:cs typeface="Lucida Sans Unicode" pitchFamily="34" charset="0"/>
              </a:rPr>
              <a:t>Milllion</a:t>
            </a:r>
            <a:r>
              <a:rPr lang="en-US" sz="3600" dirty="0">
                <a:solidFill>
                  <a:srgbClr val="000000"/>
                </a:solidFill>
                <a:cs typeface="Lucida Sans Unicode" pitchFamily="34" charset="0"/>
              </a:rPr>
              <a:t>, 105 Awards</a:t>
            </a:r>
          </a:p>
          <a:p>
            <a:pPr marL="798195" lvl="1" indent="-340995">
              <a:spcAft>
                <a:spcPts val="500"/>
              </a:spcAft>
              <a:buFont typeface="Wingdings" panose="05000000000000000000" pitchFamily="2" charset="2"/>
              <a:buChar char="Ø"/>
            </a:pPr>
            <a:r>
              <a:rPr lang="en-US" dirty="0">
                <a:solidFill>
                  <a:srgbClr val="000000"/>
                </a:solidFill>
                <a:cs typeface="Lucida Sans Unicode"/>
              </a:rPr>
              <a:t>Works to improve the effectiveness of undergraduate STEM education, to educate students to become leaders and innovators in STEM, and to provide a foundation in scientific literacy for all students.</a:t>
            </a:r>
          </a:p>
          <a:p>
            <a:pPr marL="177800" indent="-177800">
              <a:spcAft>
                <a:spcPts val="500"/>
              </a:spcAft>
            </a:pPr>
            <a:r>
              <a:rPr lang="en-US" sz="3600" b="1" dirty="0">
                <a:solidFill>
                  <a:srgbClr val="000000"/>
                </a:solidFill>
                <a:cs typeface="Lucida Sans Unicode" pitchFamily="34" charset="0"/>
              </a:rPr>
              <a:t>HSI Program</a:t>
            </a:r>
            <a:r>
              <a:rPr lang="en-US" sz="3600" dirty="0">
                <a:solidFill>
                  <a:srgbClr val="000000"/>
                </a:solidFill>
                <a:cs typeface="Lucida Sans Unicode" pitchFamily="34" charset="0"/>
              </a:rPr>
              <a:t> (NSF 19-540) -- $16 Million, 15 Awards</a:t>
            </a:r>
          </a:p>
          <a:p>
            <a:pPr marL="798195" lvl="1" indent="-340995">
              <a:spcAft>
                <a:spcPts val="500"/>
              </a:spcAft>
              <a:buFont typeface="Wingdings" panose="05000000000000000000" pitchFamily="2" charset="2"/>
              <a:buChar char="Ø"/>
            </a:pPr>
            <a:r>
              <a:rPr lang="en-US" dirty="0">
                <a:solidFill>
                  <a:srgbClr val="000000"/>
                </a:solidFill>
                <a:cs typeface="Lucida Sans Unicode" pitchFamily="34" charset="0"/>
              </a:rPr>
              <a:t>Supports building capacity and improving undergraduate STEM education at Hispanic-serving institutions</a:t>
            </a:r>
          </a:p>
          <a:p>
            <a:pPr marL="177800" indent="-177800">
              <a:spcAft>
                <a:spcPts val="500"/>
              </a:spcAft>
            </a:pPr>
            <a:r>
              <a:rPr lang="en-US" sz="3600" b="1" dirty="0">
                <a:solidFill>
                  <a:srgbClr val="000000"/>
                </a:solidFill>
                <a:cs typeface="Lucida Sans Unicode" pitchFamily="34" charset="0"/>
              </a:rPr>
              <a:t>Noyce</a:t>
            </a:r>
            <a:r>
              <a:rPr lang="en-US" sz="3600" dirty="0">
                <a:solidFill>
                  <a:srgbClr val="000000"/>
                </a:solidFill>
                <a:cs typeface="Lucida Sans Unicode" pitchFamily="34" charset="0"/>
              </a:rPr>
              <a:t> (NSF 17-541) -- $58 Million, 55-70 Awards</a:t>
            </a:r>
          </a:p>
          <a:p>
            <a:pPr marL="798195" lvl="1" indent="-340995">
              <a:spcAft>
                <a:spcPts val="500"/>
              </a:spcAft>
              <a:buFont typeface="Wingdings" panose="05000000000000000000" pitchFamily="2" charset="2"/>
              <a:buChar char="Ø"/>
            </a:pPr>
            <a:r>
              <a:rPr lang="en-US" dirty="0">
                <a:solidFill>
                  <a:srgbClr val="000000"/>
                </a:solidFill>
                <a:cs typeface="Lucida Sans Unicode"/>
              </a:rPr>
              <a:t>Supports talented STEM majors and STEM professionals to become K-12 STEM teachers.</a:t>
            </a:r>
          </a:p>
          <a:p>
            <a:pPr marL="177800" indent="-177800">
              <a:spcAft>
                <a:spcPts val="500"/>
              </a:spcAft>
            </a:pPr>
            <a:r>
              <a:rPr lang="en-US" sz="3600" b="1" dirty="0">
                <a:solidFill>
                  <a:srgbClr val="000000"/>
                </a:solidFill>
                <a:cs typeface="Lucida Sans Unicode" pitchFamily="34" charset="0"/>
              </a:rPr>
              <a:t>S-STEM</a:t>
            </a:r>
            <a:r>
              <a:rPr lang="en-US" sz="3600" dirty="0">
                <a:solidFill>
                  <a:srgbClr val="000000"/>
                </a:solidFill>
                <a:cs typeface="Lucida Sans Unicode" pitchFamily="34" charset="0"/>
              </a:rPr>
              <a:t> (NSF 20-526) $70-95 Million, 60-80 Awards</a:t>
            </a:r>
          </a:p>
          <a:p>
            <a:pPr marL="798195" lvl="1" indent="-340995">
              <a:spcAft>
                <a:spcPts val="500"/>
              </a:spcAft>
              <a:buFont typeface="Wingdings" panose="05000000000000000000" pitchFamily="2" charset="2"/>
              <a:buChar char="Ø"/>
            </a:pPr>
            <a:r>
              <a:rPr lang="en-US" dirty="0">
                <a:solidFill>
                  <a:srgbClr val="000000"/>
                </a:solidFill>
                <a:cs typeface="Lucida Sans Unicode" pitchFamily="34" charset="0"/>
              </a:rPr>
              <a:t>Supports institutional scholarship programs for full-time, academically-talented STEM students with demonstrated financial need.</a:t>
            </a:r>
          </a:p>
          <a:p>
            <a:pPr>
              <a:spcAft>
                <a:spcPts val="500"/>
              </a:spcAft>
            </a:pPr>
            <a:endParaRPr lang="en-US" dirty="0">
              <a:solidFill>
                <a:srgbClr val="000000"/>
              </a:solidFill>
              <a:cs typeface="Lucida Sans Unicode" pitchFamily="34" charset="0"/>
            </a:endParaRPr>
          </a:p>
          <a:p>
            <a:pPr>
              <a:spcAft>
                <a:spcPts val="500"/>
              </a:spcAft>
            </a:pPr>
            <a:endParaRPr lang="en-US" dirty="0"/>
          </a:p>
          <a:p>
            <a:endParaRPr lang="en-US" dirty="0"/>
          </a:p>
        </p:txBody>
      </p:sp>
      <p:sp>
        <p:nvSpPr>
          <p:cNvPr id="5" name="Slide Number Placeholder 3">
            <a:extLst>
              <a:ext uri="{FF2B5EF4-FFF2-40B4-BE49-F238E27FC236}">
                <a16:creationId xmlns:a16="http://schemas.microsoft.com/office/drawing/2014/main" id="{2FBDE054-B051-4C83-8303-F88BABA4D3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4</a:t>
            </a:fld>
            <a:endParaRPr lang="en-US" sz="1200" dirty="0">
              <a:solidFill>
                <a:schemeClr val="tx1">
                  <a:tint val="75000"/>
                </a:schemeClr>
              </a:solidFill>
            </a:endParaRPr>
          </a:p>
        </p:txBody>
      </p:sp>
    </p:spTree>
    <p:extLst>
      <p:ext uri="{BB962C8B-B14F-4D97-AF65-F5344CB8AC3E}">
        <p14:creationId xmlns:p14="http://schemas.microsoft.com/office/powerpoint/2010/main" val="164006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A78F-4B92-B04A-A752-BE29A690ACA5}"/>
              </a:ext>
            </a:extLst>
          </p:cNvPr>
          <p:cNvSpPr>
            <a:spLocks noGrp="1"/>
          </p:cNvSpPr>
          <p:nvPr>
            <p:ph type="title"/>
          </p:nvPr>
        </p:nvSpPr>
        <p:spPr>
          <a:xfrm>
            <a:off x="438149" y="124984"/>
            <a:ext cx="11104921" cy="1325563"/>
          </a:xfrm>
        </p:spPr>
        <p:txBody>
          <a:bodyPr/>
          <a:lstStyle/>
          <a:p>
            <a:r>
              <a:rPr lang="en-US"/>
              <a:t>Division of Human Resource Development (HRD)</a:t>
            </a:r>
          </a:p>
        </p:txBody>
      </p:sp>
      <p:sp>
        <p:nvSpPr>
          <p:cNvPr id="3" name="Content Placeholder 2">
            <a:extLst>
              <a:ext uri="{FF2B5EF4-FFF2-40B4-BE49-F238E27FC236}">
                <a16:creationId xmlns:a16="http://schemas.microsoft.com/office/drawing/2014/main" id="{EE03CB15-1F61-4547-85F9-773D8B5EF1F6}"/>
              </a:ext>
            </a:extLst>
          </p:cNvPr>
          <p:cNvSpPr>
            <a:spLocks noGrp="1"/>
          </p:cNvSpPr>
          <p:nvPr>
            <p:ph idx="1"/>
          </p:nvPr>
        </p:nvSpPr>
        <p:spPr>
          <a:xfrm>
            <a:off x="732809" y="1137367"/>
            <a:ext cx="10515600" cy="4351338"/>
          </a:xfrm>
        </p:spPr>
        <p:txBody>
          <a:bodyPr>
            <a:normAutofit fontScale="25000" lnSpcReduction="20000"/>
          </a:bodyPr>
          <a:lstStyle/>
          <a:p>
            <a:pPr marL="173038" indent="-173038">
              <a:lnSpc>
                <a:spcPct val="110000"/>
              </a:lnSpc>
              <a:spcBef>
                <a:spcPts val="0"/>
              </a:spcBef>
              <a:spcAft>
                <a:spcPts val="300"/>
              </a:spcAft>
            </a:pPr>
            <a:r>
              <a:rPr lang="en-US" sz="9600" b="1" dirty="0">
                <a:latin typeface="Calibri  "/>
              </a:rPr>
              <a:t>Alliances for Graduate Education and the Professoriate</a:t>
            </a:r>
            <a:r>
              <a:rPr lang="en-US" sz="9600" dirty="0">
                <a:latin typeface="Calibri  "/>
              </a:rPr>
              <a:t> (NSF 16-552)</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Improve pathways to the professoriate for historically underrepresented minority doctoral students (including those with disabilities), postdoctoral fellows and faculty  </a:t>
            </a:r>
          </a:p>
          <a:p>
            <a:pPr marL="173038" indent="-173038">
              <a:lnSpc>
                <a:spcPct val="110000"/>
              </a:lnSpc>
              <a:spcBef>
                <a:spcPts val="0"/>
              </a:spcBef>
              <a:spcAft>
                <a:spcPts val="300"/>
              </a:spcAft>
            </a:pPr>
            <a:r>
              <a:rPr lang="en-US" sz="9600" b="1" dirty="0">
                <a:latin typeface="Calibri  "/>
              </a:rPr>
              <a:t>Centers of Research Excellence in Science and Technology </a:t>
            </a:r>
            <a:r>
              <a:rPr lang="en-US" sz="9600" dirty="0">
                <a:latin typeface="Calibri  "/>
              </a:rPr>
              <a:t>(NSF 18-509)</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Enhance the research capabilities of MSIs  (Minority Serving Institutions) through the establishment of centers with collaborating partners that integrate education and research</a:t>
            </a:r>
          </a:p>
          <a:p>
            <a:pPr marL="173038" indent="-173038">
              <a:lnSpc>
                <a:spcPct val="110000"/>
              </a:lnSpc>
              <a:spcBef>
                <a:spcPts val="0"/>
              </a:spcBef>
              <a:spcAft>
                <a:spcPts val="300"/>
              </a:spcAft>
            </a:pPr>
            <a:r>
              <a:rPr lang="en-US" sz="9600" b="1" dirty="0">
                <a:latin typeface="Calibri  "/>
              </a:rPr>
              <a:t>HBCU-Undergraduate Program</a:t>
            </a:r>
            <a:r>
              <a:rPr lang="en-US" sz="9600" dirty="0">
                <a:latin typeface="Calibri  "/>
              </a:rPr>
              <a:t> (NSF 18-522)</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Evidence-based, innovative models and approaches to nourish improvements in the preparation and STEM workforce career success of HBCU undergraduates</a:t>
            </a:r>
          </a:p>
          <a:p>
            <a:pPr marL="173038" indent="-173038">
              <a:lnSpc>
                <a:spcPct val="110000"/>
              </a:lnSpc>
              <a:spcBef>
                <a:spcPts val="0"/>
              </a:spcBef>
              <a:spcAft>
                <a:spcPts val="300"/>
              </a:spcAft>
            </a:pPr>
            <a:r>
              <a:rPr lang="en-US" sz="9600" b="1" dirty="0">
                <a:latin typeface="Calibri  "/>
              </a:rPr>
              <a:t>Louis Stokes Alliances for Minority Participation</a:t>
            </a:r>
            <a:r>
              <a:rPr lang="en-US" sz="9600" dirty="0">
                <a:latin typeface="Calibri  "/>
              </a:rPr>
              <a:t> (NSF 17-579)</a:t>
            </a:r>
          </a:p>
          <a:p>
            <a:pPr marL="517525" lvl="1" indent="-223838">
              <a:lnSpc>
                <a:spcPct val="110000"/>
              </a:lnSpc>
              <a:spcBef>
                <a:spcPts val="0"/>
              </a:spcBef>
              <a:spcAft>
                <a:spcPts val="1000"/>
              </a:spcAft>
              <a:buFont typeface="Wingdings" panose="05000000000000000000" pitchFamily="2" charset="2"/>
              <a:buChar char="Ø"/>
            </a:pPr>
            <a:r>
              <a:rPr lang="en-US" sz="7400" dirty="0">
                <a:latin typeface="Calibri  "/>
              </a:rPr>
              <a:t>Alliances that implement strategies that result in the graduation of well-prepared, highly-qualified underrepresented students who pursue graduate studies or careers in STEM</a:t>
            </a:r>
          </a:p>
          <a:p>
            <a:pPr marL="120650" indent="-120650">
              <a:lnSpc>
                <a:spcPct val="110000"/>
              </a:lnSpc>
              <a:spcBef>
                <a:spcPts val="0"/>
              </a:spcBef>
              <a:spcAft>
                <a:spcPts val="300"/>
              </a:spcAft>
            </a:pPr>
            <a:r>
              <a:rPr lang="en-US" sz="9600" b="1" dirty="0">
                <a:latin typeface="Calibri  "/>
              </a:rPr>
              <a:t>Tribal Colleges and Universities Program</a:t>
            </a:r>
            <a:r>
              <a:rPr lang="en-US" sz="9600" dirty="0">
                <a:latin typeface="Calibri  "/>
              </a:rPr>
              <a:t> (NSF 18-546)</a:t>
            </a:r>
          </a:p>
          <a:p>
            <a:pPr marL="517525" lvl="1" indent="-223838">
              <a:lnSpc>
                <a:spcPct val="110000"/>
              </a:lnSpc>
              <a:spcBef>
                <a:spcPts val="0"/>
              </a:spcBef>
              <a:buFont typeface="Wingdings" panose="05000000000000000000" pitchFamily="2" charset="2"/>
              <a:buChar char="Ø"/>
            </a:pPr>
            <a:r>
              <a:rPr lang="en-US" sz="7400" dirty="0">
                <a:latin typeface="Calibri  "/>
              </a:rPr>
              <a:t>Awards to Tribal Colleges and Universities, Alaska Native-serving institutions, and Native Hawaiian-serving institutions to promote STEM education and research</a:t>
            </a:r>
          </a:p>
          <a:p>
            <a:endParaRPr lang="en-US" dirty="0"/>
          </a:p>
          <a:p>
            <a:endParaRPr lang="en-US" dirty="0"/>
          </a:p>
        </p:txBody>
      </p:sp>
      <p:sp>
        <p:nvSpPr>
          <p:cNvPr id="5" name="Slide Number Placeholder 3">
            <a:extLst>
              <a:ext uri="{FF2B5EF4-FFF2-40B4-BE49-F238E27FC236}">
                <a16:creationId xmlns:a16="http://schemas.microsoft.com/office/drawing/2014/main" id="{FD1C9D9D-B602-4C0B-ADB3-189367758F0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5</a:t>
            </a:fld>
            <a:endParaRPr lang="en-US" sz="1200" dirty="0">
              <a:solidFill>
                <a:schemeClr val="tx1">
                  <a:tint val="75000"/>
                </a:schemeClr>
              </a:solidFill>
            </a:endParaRPr>
          </a:p>
        </p:txBody>
      </p:sp>
    </p:spTree>
    <p:extLst>
      <p:ext uri="{BB962C8B-B14F-4D97-AF65-F5344CB8AC3E}">
        <p14:creationId xmlns:p14="http://schemas.microsoft.com/office/powerpoint/2010/main" val="1084875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4DDC-6C61-E24F-A012-9FC06C7BC5FA}"/>
              </a:ext>
            </a:extLst>
          </p:cNvPr>
          <p:cNvSpPr>
            <a:spLocks noGrp="1"/>
          </p:cNvSpPr>
          <p:nvPr>
            <p:ph type="title"/>
          </p:nvPr>
        </p:nvSpPr>
        <p:spPr/>
        <p:txBody>
          <a:bodyPr/>
          <a:lstStyle/>
          <a:p>
            <a:r>
              <a:rPr lang="en-US"/>
              <a:t>Other EHR Programs </a:t>
            </a:r>
          </a:p>
        </p:txBody>
      </p:sp>
      <p:sp>
        <p:nvSpPr>
          <p:cNvPr id="3" name="Content Placeholder 2">
            <a:extLst>
              <a:ext uri="{FF2B5EF4-FFF2-40B4-BE49-F238E27FC236}">
                <a16:creationId xmlns:a16="http://schemas.microsoft.com/office/drawing/2014/main" id="{CE3DEA2D-F4B4-E244-97C8-892E946C9B1E}"/>
              </a:ext>
            </a:extLst>
          </p:cNvPr>
          <p:cNvSpPr>
            <a:spLocks noGrp="1"/>
          </p:cNvSpPr>
          <p:nvPr>
            <p:ph idx="1"/>
          </p:nvPr>
        </p:nvSpPr>
        <p:spPr>
          <a:xfrm>
            <a:off x="838200" y="1324179"/>
            <a:ext cx="10515600" cy="4722659"/>
          </a:xfrm>
        </p:spPr>
        <p:txBody>
          <a:bodyPr>
            <a:normAutofit fontScale="92500" lnSpcReduction="10000"/>
          </a:bodyPr>
          <a:lstStyle/>
          <a:p>
            <a:pPr marL="173038" indent="-173038">
              <a:lnSpc>
                <a:spcPct val="100000"/>
              </a:lnSpc>
              <a:spcBef>
                <a:spcPts val="600"/>
              </a:spcBef>
            </a:pPr>
            <a:r>
              <a:rPr lang="en-US" sz="2500" b="1" dirty="0"/>
              <a:t>EHR Core Research (ECR, NSF 19-508) -- $53 Million, 13 EDU, 35 Small, 25 Medium</a:t>
            </a:r>
          </a:p>
          <a:p>
            <a:pPr lvl="1">
              <a:lnSpc>
                <a:spcPct val="100000"/>
              </a:lnSpc>
              <a:spcBef>
                <a:spcPts val="400"/>
              </a:spcBef>
              <a:buFont typeface="Wingdings" panose="05000000000000000000" pitchFamily="2" charset="2"/>
              <a:buChar char="Ø"/>
            </a:pPr>
            <a:r>
              <a:rPr lang="en-US" sz="2000" dirty="0"/>
              <a:t>Focuses on fundamental research (basic research or use-inspired basic research) that advances knowledge in one or more of the three Research Tracks: Research on </a:t>
            </a:r>
            <a:r>
              <a:rPr lang="en-US" sz="2000" b="1" dirty="0"/>
              <a:t>STEM Learning and Learning Environments</a:t>
            </a:r>
            <a:r>
              <a:rPr lang="en-US" sz="2000" dirty="0"/>
              <a:t>,</a:t>
            </a:r>
            <a:r>
              <a:rPr lang="en-US" sz="2000" b="1" dirty="0"/>
              <a:t> Research on Broadening Participation in STEM fields</a:t>
            </a:r>
            <a:r>
              <a:rPr lang="en-US" sz="2000" dirty="0"/>
              <a:t>, and </a:t>
            </a:r>
            <a:r>
              <a:rPr lang="en-US" sz="2000" b="1" dirty="0"/>
              <a:t>Research on STEM Workforce Development</a:t>
            </a:r>
            <a:endParaRPr lang="en-US" sz="2000" dirty="0"/>
          </a:p>
          <a:p>
            <a:pPr marL="177800" lvl="1" indent="-177800">
              <a:lnSpc>
                <a:spcPct val="85000"/>
              </a:lnSpc>
              <a:spcBef>
                <a:spcPts val="600"/>
              </a:spcBef>
            </a:pPr>
            <a:r>
              <a:rPr lang="en-US" sz="2500" b="1" dirty="0">
                <a:solidFill>
                  <a:srgbClr val="FF0000"/>
                </a:solidFill>
              </a:rPr>
              <a:t>Associated Dear Colleague Letters</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19-044: </a:t>
            </a:r>
            <a:r>
              <a:rPr lang="en-US" sz="2000" dirty="0">
                <a:solidFill>
                  <a:srgbClr val="002060"/>
                </a:solidFill>
              </a:rPr>
              <a:t>Fundamental Discipline-Based Education Research (DBER) Focused on Undergraduate and Graduate STEM Education within the EHR Core Research (ECR) Program</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19-033: </a:t>
            </a:r>
            <a:r>
              <a:rPr lang="en-US" sz="2000" dirty="0">
                <a:solidFill>
                  <a:srgbClr val="002060"/>
                </a:solidFill>
              </a:rPr>
              <a:t>Research to Improve STEM Teaching and Learning, and Workforce Development for Persons with Disabilities</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19-035: </a:t>
            </a:r>
            <a:r>
              <a:rPr lang="en-US" sz="2000" dirty="0">
                <a:solidFill>
                  <a:srgbClr val="002060"/>
                </a:solidFill>
              </a:rPr>
              <a:t>Fundamental Research on Equity, Inclusion, and Ethics in Postsecondary Academic Workplaces and the Academic Profession within the EHR Core Research Program</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19-025: </a:t>
            </a:r>
            <a:r>
              <a:rPr lang="en-US" sz="2000" dirty="0">
                <a:solidFill>
                  <a:srgbClr val="002060"/>
                </a:solidFill>
              </a:rPr>
              <a:t>STEM Workforce Development Using Flexible Personal Learning Environments</a:t>
            </a:r>
          </a:p>
          <a:p>
            <a:pPr marL="682625" indent="-219075">
              <a:lnSpc>
                <a:spcPct val="100000"/>
              </a:lnSpc>
              <a:spcBef>
                <a:spcPts val="400"/>
              </a:spcBef>
              <a:buFont typeface="Wingdings" panose="05000000000000000000" pitchFamily="2" charset="2"/>
              <a:buChar char="Ø"/>
            </a:pPr>
            <a:r>
              <a:rPr lang="en-US" sz="2000" b="1" dirty="0">
                <a:solidFill>
                  <a:srgbClr val="002060"/>
                </a:solidFill>
              </a:rPr>
              <a:t>NSF 19-036: </a:t>
            </a:r>
            <a:r>
              <a:rPr lang="en-US" sz="2000" dirty="0">
                <a:solidFill>
                  <a:srgbClr val="002060"/>
                </a:solidFill>
              </a:rPr>
              <a:t>Developing and Testing New Methodologies for STEM Learning Research, Research Syntheses, and Evaluation</a:t>
            </a:r>
          </a:p>
          <a:p>
            <a:pPr>
              <a:spcAft>
                <a:spcPts val="500"/>
              </a:spcAft>
            </a:pPr>
            <a:endParaRPr lang="en-US" sz="2000" dirty="0"/>
          </a:p>
          <a:p>
            <a:endParaRPr lang="en-US" dirty="0"/>
          </a:p>
        </p:txBody>
      </p:sp>
      <p:sp>
        <p:nvSpPr>
          <p:cNvPr id="5" name="Slide Number Placeholder 3">
            <a:extLst>
              <a:ext uri="{FF2B5EF4-FFF2-40B4-BE49-F238E27FC236}">
                <a16:creationId xmlns:a16="http://schemas.microsoft.com/office/drawing/2014/main" id="{AE71546A-0AD1-4580-A84D-F12FDC2BB1F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6</a:t>
            </a:fld>
            <a:endParaRPr lang="en-US" sz="1200" dirty="0">
              <a:solidFill>
                <a:schemeClr val="tx1">
                  <a:tint val="75000"/>
                </a:schemeClr>
              </a:solidFill>
            </a:endParaRPr>
          </a:p>
        </p:txBody>
      </p:sp>
    </p:spTree>
    <p:extLst>
      <p:ext uri="{BB962C8B-B14F-4D97-AF65-F5344CB8AC3E}">
        <p14:creationId xmlns:p14="http://schemas.microsoft.com/office/powerpoint/2010/main" val="2188082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5C1A-F97C-49A1-B5C5-BEA19AB8D315}"/>
              </a:ext>
            </a:extLst>
          </p:cNvPr>
          <p:cNvSpPr>
            <a:spLocks noGrp="1"/>
          </p:cNvSpPr>
          <p:nvPr>
            <p:ph type="title"/>
          </p:nvPr>
        </p:nvSpPr>
        <p:spPr/>
        <p:txBody>
          <a:bodyPr/>
          <a:lstStyle/>
          <a:p>
            <a:r>
              <a:rPr lang="en-US">
                <a:solidFill>
                  <a:schemeClr val="tx1"/>
                </a:solidFill>
              </a:rPr>
              <a:t>Secure and Trustworthy Cyberspace (</a:t>
            </a:r>
            <a:r>
              <a:rPr lang="en-US" err="1">
                <a:solidFill>
                  <a:schemeClr val="tx1"/>
                </a:solidFill>
              </a:rPr>
              <a:t>SaTC</a:t>
            </a:r>
            <a:r>
              <a:rPr lang="en-US">
                <a:solidFill>
                  <a:schemeClr val="tx1"/>
                </a:solidFill>
              </a:rPr>
              <a:t>)</a:t>
            </a:r>
          </a:p>
        </p:txBody>
      </p:sp>
      <p:sp>
        <p:nvSpPr>
          <p:cNvPr id="4" name="Slide Number Placeholder 3">
            <a:extLst>
              <a:ext uri="{FF2B5EF4-FFF2-40B4-BE49-F238E27FC236}">
                <a16:creationId xmlns:a16="http://schemas.microsoft.com/office/drawing/2014/main" id="{258F4EE9-B331-44C6-8721-3F3AF67A77FB}"/>
              </a:ext>
            </a:extLst>
          </p:cNvPr>
          <p:cNvSpPr>
            <a:spLocks noGrp="1"/>
          </p:cNvSpPr>
          <p:nvPr>
            <p:ph type="sldNum" sz="quarter" idx="4"/>
          </p:nvPr>
        </p:nvSpPr>
        <p:spPr>
          <a:xfrm>
            <a:off x="166517"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BEAD3-91E3-4FFC-B7DC-935959D17485}" type="slidenum">
              <a:rPr lang="en-US" smtClean="0"/>
              <a:pPr/>
              <a:t>7</a:t>
            </a:fld>
            <a:endParaRPr lang="en-US"/>
          </a:p>
        </p:txBody>
      </p:sp>
      <p:grpSp>
        <p:nvGrpSpPr>
          <p:cNvPr id="5" name="Group 4">
            <a:extLst>
              <a:ext uri="{FF2B5EF4-FFF2-40B4-BE49-F238E27FC236}">
                <a16:creationId xmlns:a16="http://schemas.microsoft.com/office/drawing/2014/main" id="{7A643B08-A23D-4752-9369-BE30EC402656}"/>
              </a:ext>
            </a:extLst>
          </p:cNvPr>
          <p:cNvGrpSpPr/>
          <p:nvPr/>
        </p:nvGrpSpPr>
        <p:grpSpPr>
          <a:xfrm>
            <a:off x="-453377" y="2066606"/>
            <a:ext cx="6725840" cy="3162113"/>
            <a:chOff x="1694711" y="1960761"/>
            <a:chExt cx="8177131" cy="3935670"/>
          </a:xfrm>
        </p:grpSpPr>
        <p:grpSp>
          <p:nvGrpSpPr>
            <p:cNvPr id="6" name="Group 5">
              <a:extLst>
                <a:ext uri="{FF2B5EF4-FFF2-40B4-BE49-F238E27FC236}">
                  <a16:creationId xmlns:a16="http://schemas.microsoft.com/office/drawing/2014/main" id="{48CBF09A-727C-4E00-87CD-D6D3E1BA5CAB}"/>
                </a:ext>
              </a:extLst>
            </p:cNvPr>
            <p:cNvGrpSpPr/>
            <p:nvPr/>
          </p:nvGrpSpPr>
          <p:grpSpPr>
            <a:xfrm>
              <a:off x="7022351" y="3753052"/>
              <a:ext cx="2849491" cy="680574"/>
              <a:chOff x="11306175" y="5618614"/>
              <a:chExt cx="5305425" cy="1072765"/>
            </a:xfrm>
          </p:grpSpPr>
          <p:cxnSp>
            <p:nvCxnSpPr>
              <p:cNvPr id="37" name="Straight Connector 36">
                <a:extLst>
                  <a:ext uri="{FF2B5EF4-FFF2-40B4-BE49-F238E27FC236}">
                    <a16:creationId xmlns:a16="http://schemas.microsoft.com/office/drawing/2014/main" id="{DD5CB094-FA27-4233-B2D9-6E4EB7B3630B}"/>
                  </a:ext>
                </a:extLst>
              </p:cNvPr>
              <p:cNvCxnSpPr/>
              <p:nvPr/>
            </p:nvCxnSpPr>
            <p:spPr>
              <a:xfrm flipH="1">
                <a:off x="11306175" y="5871175"/>
                <a:ext cx="1362075" cy="0"/>
              </a:xfrm>
              <a:prstGeom prst="line">
                <a:avLst/>
              </a:prstGeom>
              <a:ln w="2540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0F9FB7A-2E8F-46E5-A32A-6665A20B99DF}"/>
                  </a:ext>
                </a:extLst>
              </p:cNvPr>
              <p:cNvSpPr txBox="1"/>
              <p:nvPr/>
            </p:nvSpPr>
            <p:spPr>
              <a:xfrm>
                <a:off x="12945978" y="5618614"/>
                <a:ext cx="3056020" cy="663028"/>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MPS</a:t>
                </a:r>
                <a:endParaRPr lang="ru-RU" sz="200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9432E2AB-01B0-4926-B107-A9C61DFE3CA8}"/>
                  </a:ext>
                </a:extLst>
              </p:cNvPr>
              <p:cNvSpPr txBox="1"/>
              <p:nvPr/>
            </p:nvSpPr>
            <p:spPr>
              <a:xfrm>
                <a:off x="12966236" y="6257861"/>
                <a:ext cx="3645364" cy="433518"/>
              </a:xfrm>
              <a:prstGeom prst="rect">
                <a:avLst/>
              </a:prstGeom>
              <a:noFill/>
            </p:spPr>
            <p:txBody>
              <a:bodyPr wrap="square" rtlCol="0">
                <a:spAutoFit/>
              </a:bodyPr>
              <a:lstStyle/>
              <a:p>
                <a:r>
                  <a:rPr lang="en-US" sz="1100">
                    <a:solidFill>
                      <a:schemeClr val="tx2"/>
                    </a:solidFill>
                    <a:latin typeface="Arial" panose="020B0604020202020204" pitchFamily="34" charset="0"/>
                    <a:cs typeface="Arial" panose="020B0604020202020204" pitchFamily="34" charset="0"/>
                  </a:rPr>
                  <a:t>Math and Physical Sciences</a:t>
                </a:r>
                <a:endParaRPr lang="ru-RU" sz="1100">
                  <a:solidFill>
                    <a:schemeClr val="tx2"/>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85E6BD62-3237-43BD-9AEC-54D1250A2B88}"/>
                </a:ext>
              </a:extLst>
            </p:cNvPr>
            <p:cNvGrpSpPr/>
            <p:nvPr/>
          </p:nvGrpSpPr>
          <p:grpSpPr>
            <a:xfrm>
              <a:off x="2147804" y="1960761"/>
              <a:ext cx="3018251" cy="858537"/>
              <a:chOff x="2230325" y="2793490"/>
              <a:chExt cx="5619637" cy="1353281"/>
            </a:xfrm>
          </p:grpSpPr>
          <p:cxnSp>
            <p:nvCxnSpPr>
              <p:cNvPr id="33" name="Straight Connector 32">
                <a:extLst>
                  <a:ext uri="{FF2B5EF4-FFF2-40B4-BE49-F238E27FC236}">
                    <a16:creationId xmlns:a16="http://schemas.microsoft.com/office/drawing/2014/main" id="{D5004561-291A-40D2-855A-EB787A0EAEAB}"/>
                  </a:ext>
                </a:extLst>
              </p:cNvPr>
              <p:cNvCxnSpPr/>
              <p:nvPr/>
            </p:nvCxnSpPr>
            <p:spPr>
              <a:xfrm flipH="1" flipV="1">
                <a:off x="7448594" y="3041677"/>
                <a:ext cx="401368" cy="610615"/>
              </a:xfrm>
              <a:prstGeom prst="line">
                <a:avLst/>
              </a:prstGeom>
              <a:ln w="25400"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682F577-4771-462D-A8C3-4DF6A08D5221}"/>
                  </a:ext>
                </a:extLst>
              </p:cNvPr>
              <p:cNvCxnSpPr/>
              <p:nvPr/>
            </p:nvCxnSpPr>
            <p:spPr>
              <a:xfrm>
                <a:off x="6213230" y="3041677"/>
                <a:ext cx="1235364" cy="0"/>
              </a:xfrm>
              <a:prstGeom prst="line">
                <a:avLst/>
              </a:prstGeom>
              <a:ln w="25400" cap="sq">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6FB2BB3-73F6-4AA9-BA34-1376D01839D6}"/>
                  </a:ext>
                </a:extLst>
              </p:cNvPr>
              <p:cNvSpPr txBox="1"/>
              <p:nvPr/>
            </p:nvSpPr>
            <p:spPr>
              <a:xfrm>
                <a:off x="2230325" y="2793490"/>
                <a:ext cx="3645365" cy="663029"/>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CISE</a:t>
                </a:r>
                <a:endParaRPr lang="ru-RU" sz="20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518B7C0-5564-498B-8FF4-CBE16D05D2C7}"/>
                  </a:ext>
                </a:extLst>
              </p:cNvPr>
              <p:cNvSpPr txBox="1"/>
              <p:nvPr/>
            </p:nvSpPr>
            <p:spPr>
              <a:xfrm>
                <a:off x="2259639" y="3432741"/>
                <a:ext cx="3645365" cy="714030"/>
              </a:xfrm>
              <a:prstGeom prst="rect">
                <a:avLst/>
              </a:prstGeom>
              <a:noFill/>
            </p:spPr>
            <p:txBody>
              <a:bodyPr wrap="square" rtlCol="0">
                <a:spAutoFit/>
              </a:bodyPr>
              <a:lstStyle/>
              <a:p>
                <a:pPr algn="r"/>
                <a:r>
                  <a:rPr lang="en-US" sz="1100">
                    <a:solidFill>
                      <a:schemeClr val="tx2"/>
                    </a:solidFill>
                    <a:latin typeface="Arial" panose="020B0604020202020204" pitchFamily="34" charset="0"/>
                    <a:cs typeface="Arial" panose="020B0604020202020204" pitchFamily="34" charset="0"/>
                  </a:rPr>
                  <a:t>Computer &amp; Information Science &amp; Engineering </a:t>
                </a:r>
                <a:endParaRPr lang="ru-RU" sz="1100">
                  <a:solidFill>
                    <a:schemeClr val="tx2"/>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F8A08CDD-4DD0-4A01-A25A-F6756E9B4E65}"/>
                </a:ext>
              </a:extLst>
            </p:cNvPr>
            <p:cNvGrpSpPr/>
            <p:nvPr/>
          </p:nvGrpSpPr>
          <p:grpSpPr>
            <a:xfrm>
              <a:off x="4236882" y="4981175"/>
              <a:ext cx="2208361" cy="915256"/>
              <a:chOff x="6119948" y="7554476"/>
              <a:chExt cx="4111715" cy="1442686"/>
            </a:xfrm>
          </p:grpSpPr>
          <p:sp>
            <p:nvSpPr>
              <p:cNvPr id="30" name="TextBox 29">
                <a:extLst>
                  <a:ext uri="{FF2B5EF4-FFF2-40B4-BE49-F238E27FC236}">
                    <a16:creationId xmlns:a16="http://schemas.microsoft.com/office/drawing/2014/main" id="{9BD5F506-8C73-4EFB-9925-F10B63652FB5}"/>
                  </a:ext>
                </a:extLst>
              </p:cNvPr>
              <p:cNvSpPr txBox="1"/>
              <p:nvPr/>
            </p:nvSpPr>
            <p:spPr>
              <a:xfrm>
                <a:off x="6119948" y="8084683"/>
                <a:ext cx="3845020" cy="663030"/>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ENG</a:t>
                </a:r>
                <a:endParaRPr lang="ru-RU" sz="2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AA0399A-4B62-4A2A-BA5C-1D24B024E05A}"/>
                  </a:ext>
                </a:extLst>
              </p:cNvPr>
              <p:cNvSpPr txBox="1"/>
              <p:nvPr/>
            </p:nvSpPr>
            <p:spPr>
              <a:xfrm>
                <a:off x="6586297" y="8563645"/>
                <a:ext cx="3645366" cy="433517"/>
              </a:xfrm>
              <a:prstGeom prst="rect">
                <a:avLst/>
              </a:prstGeom>
              <a:noFill/>
            </p:spPr>
            <p:txBody>
              <a:bodyPr wrap="square" rtlCol="0">
                <a:spAutoFit/>
              </a:bodyPr>
              <a:lstStyle/>
              <a:p>
                <a:pPr algn="r"/>
                <a:r>
                  <a:rPr lang="en-US" sz="1100">
                    <a:solidFill>
                      <a:schemeClr val="tx2"/>
                    </a:solidFill>
                    <a:latin typeface="Arial" panose="020B0604020202020204" pitchFamily="34" charset="0"/>
                    <a:cs typeface="Arial" panose="020B0604020202020204" pitchFamily="34" charset="0"/>
                  </a:rPr>
                  <a:t>Engineering</a:t>
                </a:r>
                <a:endParaRPr lang="ru-RU" sz="1100">
                  <a:solidFill>
                    <a:schemeClr val="tx2"/>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65B66CA-6800-480A-AE84-F9C1C465C41B}"/>
                  </a:ext>
                </a:extLst>
              </p:cNvPr>
              <p:cNvCxnSpPr>
                <a:cxnSpLocks/>
                <a:stCxn id="24" idx="3"/>
              </p:cNvCxnSpPr>
              <p:nvPr/>
            </p:nvCxnSpPr>
            <p:spPr>
              <a:xfrm>
                <a:off x="9168760" y="7554476"/>
                <a:ext cx="0" cy="400742"/>
              </a:xfrm>
              <a:prstGeom prst="line">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4340DDC-9AB9-4659-8BDB-6F304A2F8270}"/>
                </a:ext>
              </a:extLst>
            </p:cNvPr>
            <p:cNvGrpSpPr/>
            <p:nvPr/>
          </p:nvGrpSpPr>
          <p:grpSpPr>
            <a:xfrm>
              <a:off x="6658425" y="2161843"/>
              <a:ext cx="3183262" cy="858537"/>
              <a:chOff x="10628584" y="3110448"/>
              <a:chExt cx="5926869" cy="1353281"/>
            </a:xfrm>
          </p:grpSpPr>
          <p:cxnSp>
            <p:nvCxnSpPr>
              <p:cNvPr id="26" name="Straight Connector 25">
                <a:extLst>
                  <a:ext uri="{FF2B5EF4-FFF2-40B4-BE49-F238E27FC236}">
                    <a16:creationId xmlns:a16="http://schemas.microsoft.com/office/drawing/2014/main" id="{4827C205-8E1B-42B3-829A-24CC64F21112}"/>
                  </a:ext>
                </a:extLst>
              </p:cNvPr>
              <p:cNvCxnSpPr/>
              <p:nvPr/>
            </p:nvCxnSpPr>
            <p:spPr>
              <a:xfrm>
                <a:off x="11114557" y="3365226"/>
                <a:ext cx="1512612" cy="0"/>
              </a:xfrm>
              <a:prstGeom prst="line">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40FDA47-FF7B-402B-810C-786382BB59E3}"/>
                  </a:ext>
                </a:extLst>
              </p:cNvPr>
              <p:cNvSpPr txBox="1"/>
              <p:nvPr/>
            </p:nvSpPr>
            <p:spPr>
              <a:xfrm>
                <a:off x="12889833" y="3110448"/>
                <a:ext cx="3056020" cy="663029"/>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SBE</a:t>
                </a:r>
                <a:endParaRPr lang="ru-RU"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61A68CB-0B44-4E38-AB6D-2CDB88DAAFBD}"/>
                  </a:ext>
                </a:extLst>
              </p:cNvPr>
              <p:cNvSpPr txBox="1"/>
              <p:nvPr/>
            </p:nvSpPr>
            <p:spPr>
              <a:xfrm>
                <a:off x="12910088" y="3749699"/>
                <a:ext cx="3645365" cy="714030"/>
              </a:xfrm>
              <a:prstGeom prst="rect">
                <a:avLst/>
              </a:prstGeom>
              <a:noFill/>
            </p:spPr>
            <p:txBody>
              <a:bodyPr wrap="square" rtlCol="0">
                <a:spAutoFit/>
              </a:bodyPr>
              <a:lstStyle/>
              <a:p>
                <a:r>
                  <a:rPr lang="en-US" sz="1100">
                    <a:solidFill>
                      <a:schemeClr val="tx2"/>
                    </a:solidFill>
                    <a:latin typeface="Arial" panose="020B0604020202020204" pitchFamily="34" charset="0"/>
                    <a:cs typeface="Arial" panose="020B0604020202020204" pitchFamily="34" charset="0"/>
                  </a:rPr>
                  <a:t>Social, Behavioral, and Economic Sciences</a:t>
                </a:r>
                <a:endParaRPr lang="ru-RU" sz="1100">
                  <a:solidFill>
                    <a:schemeClr val="tx2"/>
                  </a:solidFill>
                  <a:latin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D97C25DA-5739-4F3B-850F-DC301917839E}"/>
                  </a:ext>
                </a:extLst>
              </p:cNvPr>
              <p:cNvCxnSpPr/>
              <p:nvPr/>
            </p:nvCxnSpPr>
            <p:spPr>
              <a:xfrm flipV="1">
                <a:off x="10628584" y="3372058"/>
                <a:ext cx="485973" cy="501679"/>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Freeform 248">
              <a:extLst>
                <a:ext uri="{FF2B5EF4-FFF2-40B4-BE49-F238E27FC236}">
                  <a16:creationId xmlns:a16="http://schemas.microsoft.com/office/drawing/2014/main" id="{6AE6F3AD-DCD1-400B-99D0-BC8B6FC902F1}"/>
                </a:ext>
              </a:extLst>
            </p:cNvPr>
            <p:cNvSpPr>
              <a:spLocks noEditPoints="1"/>
            </p:cNvSpPr>
            <p:nvPr/>
          </p:nvSpPr>
          <p:spPr bwMode="auto">
            <a:xfrm>
              <a:off x="5652661" y="3199991"/>
              <a:ext cx="416817" cy="503282"/>
            </a:xfrm>
            <a:custGeom>
              <a:avLst/>
              <a:gdLst>
                <a:gd name="T0" fmla="*/ 172 w 176"/>
                <a:gd name="T1" fmla="*/ 84 h 176"/>
                <a:gd name="T2" fmla="*/ 168 w 176"/>
                <a:gd name="T3" fmla="*/ 88 h 176"/>
                <a:gd name="T4" fmla="*/ 88 w 176"/>
                <a:gd name="T5" fmla="*/ 168 h 176"/>
                <a:gd name="T6" fmla="*/ 24 w 176"/>
                <a:gd name="T7" fmla="*/ 136 h 176"/>
                <a:gd name="T8" fmla="*/ 56 w 176"/>
                <a:gd name="T9" fmla="*/ 136 h 176"/>
                <a:gd name="T10" fmla="*/ 60 w 176"/>
                <a:gd name="T11" fmla="*/ 132 h 176"/>
                <a:gd name="T12" fmla="*/ 56 w 176"/>
                <a:gd name="T13" fmla="*/ 128 h 176"/>
                <a:gd name="T14" fmla="*/ 16 w 176"/>
                <a:gd name="T15" fmla="*/ 128 h 176"/>
                <a:gd name="T16" fmla="*/ 12 w 176"/>
                <a:gd name="T17" fmla="*/ 132 h 176"/>
                <a:gd name="T18" fmla="*/ 12 w 176"/>
                <a:gd name="T19" fmla="*/ 172 h 176"/>
                <a:gd name="T20" fmla="*/ 16 w 176"/>
                <a:gd name="T21" fmla="*/ 176 h 176"/>
                <a:gd name="T22" fmla="*/ 20 w 176"/>
                <a:gd name="T23" fmla="*/ 172 h 176"/>
                <a:gd name="T24" fmla="*/ 20 w 176"/>
                <a:gd name="T25" fmla="*/ 144 h 176"/>
                <a:gd name="T26" fmla="*/ 88 w 176"/>
                <a:gd name="T27" fmla="*/ 176 h 176"/>
                <a:gd name="T28" fmla="*/ 176 w 176"/>
                <a:gd name="T29" fmla="*/ 88 h 176"/>
                <a:gd name="T30" fmla="*/ 172 w 176"/>
                <a:gd name="T31" fmla="*/ 84 h 176"/>
                <a:gd name="T32" fmla="*/ 88 w 176"/>
                <a:gd name="T33" fmla="*/ 8 h 176"/>
                <a:gd name="T34" fmla="*/ 152 w 176"/>
                <a:gd name="T35" fmla="*/ 40 h 176"/>
                <a:gd name="T36" fmla="*/ 120 w 176"/>
                <a:gd name="T37" fmla="*/ 40 h 176"/>
                <a:gd name="T38" fmla="*/ 116 w 176"/>
                <a:gd name="T39" fmla="*/ 44 h 176"/>
                <a:gd name="T40" fmla="*/ 120 w 176"/>
                <a:gd name="T41" fmla="*/ 48 h 176"/>
                <a:gd name="T42" fmla="*/ 160 w 176"/>
                <a:gd name="T43" fmla="*/ 48 h 176"/>
                <a:gd name="T44" fmla="*/ 164 w 176"/>
                <a:gd name="T45" fmla="*/ 44 h 176"/>
                <a:gd name="T46" fmla="*/ 164 w 176"/>
                <a:gd name="T47" fmla="*/ 4 h 176"/>
                <a:gd name="T48" fmla="*/ 160 w 176"/>
                <a:gd name="T49" fmla="*/ 0 h 176"/>
                <a:gd name="T50" fmla="*/ 156 w 176"/>
                <a:gd name="T51" fmla="*/ 4 h 176"/>
                <a:gd name="T52" fmla="*/ 156 w 176"/>
                <a:gd name="T53" fmla="*/ 32 h 176"/>
                <a:gd name="T54" fmla="*/ 88 w 176"/>
                <a:gd name="T55" fmla="*/ 0 h 176"/>
                <a:gd name="T56" fmla="*/ 0 w 176"/>
                <a:gd name="T57" fmla="*/ 88 h 176"/>
                <a:gd name="T58" fmla="*/ 4 w 176"/>
                <a:gd name="T59" fmla="*/ 92 h 176"/>
                <a:gd name="T60" fmla="*/ 8 w 176"/>
                <a:gd name="T61" fmla="*/ 88 h 176"/>
                <a:gd name="T62" fmla="*/ 88 w 176"/>
                <a:gd name="T63"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2" y="84"/>
                  </a:moveTo>
                  <a:cubicBezTo>
                    <a:pt x="170" y="84"/>
                    <a:pt x="168" y="86"/>
                    <a:pt x="168" y="88"/>
                  </a:cubicBezTo>
                  <a:cubicBezTo>
                    <a:pt x="168" y="132"/>
                    <a:pt x="132" y="168"/>
                    <a:pt x="88" y="168"/>
                  </a:cubicBezTo>
                  <a:cubicBezTo>
                    <a:pt x="62" y="168"/>
                    <a:pt x="39" y="155"/>
                    <a:pt x="24" y="136"/>
                  </a:cubicBezTo>
                  <a:cubicBezTo>
                    <a:pt x="56" y="136"/>
                    <a:pt x="56" y="136"/>
                    <a:pt x="56" y="136"/>
                  </a:cubicBezTo>
                  <a:cubicBezTo>
                    <a:pt x="58" y="136"/>
                    <a:pt x="60" y="134"/>
                    <a:pt x="60" y="132"/>
                  </a:cubicBezTo>
                  <a:cubicBezTo>
                    <a:pt x="60" y="130"/>
                    <a:pt x="58" y="128"/>
                    <a:pt x="56" y="128"/>
                  </a:cubicBezTo>
                  <a:cubicBezTo>
                    <a:pt x="16" y="128"/>
                    <a:pt x="16" y="128"/>
                    <a:pt x="16" y="128"/>
                  </a:cubicBezTo>
                  <a:cubicBezTo>
                    <a:pt x="14" y="128"/>
                    <a:pt x="12" y="130"/>
                    <a:pt x="12" y="132"/>
                  </a:cubicBezTo>
                  <a:cubicBezTo>
                    <a:pt x="12" y="172"/>
                    <a:pt x="12" y="172"/>
                    <a:pt x="12" y="172"/>
                  </a:cubicBezTo>
                  <a:cubicBezTo>
                    <a:pt x="12" y="174"/>
                    <a:pt x="14" y="176"/>
                    <a:pt x="16" y="176"/>
                  </a:cubicBezTo>
                  <a:cubicBezTo>
                    <a:pt x="18" y="176"/>
                    <a:pt x="20" y="174"/>
                    <a:pt x="20" y="172"/>
                  </a:cubicBezTo>
                  <a:cubicBezTo>
                    <a:pt x="20" y="144"/>
                    <a:pt x="20" y="144"/>
                    <a:pt x="20" y="144"/>
                  </a:cubicBezTo>
                  <a:cubicBezTo>
                    <a:pt x="36" y="163"/>
                    <a:pt x="61" y="176"/>
                    <a:pt x="88" y="176"/>
                  </a:cubicBezTo>
                  <a:cubicBezTo>
                    <a:pt x="137" y="176"/>
                    <a:pt x="176" y="137"/>
                    <a:pt x="176" y="88"/>
                  </a:cubicBezTo>
                  <a:cubicBezTo>
                    <a:pt x="176" y="86"/>
                    <a:pt x="174" y="84"/>
                    <a:pt x="172" y="84"/>
                  </a:cubicBezTo>
                  <a:moveTo>
                    <a:pt x="88" y="8"/>
                  </a:move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90"/>
                    <a:pt x="2" y="92"/>
                    <a:pt x="4" y="92"/>
                  </a:cubicBezTo>
                  <a:cubicBezTo>
                    <a:pt x="6" y="92"/>
                    <a:pt x="8" y="90"/>
                    <a:pt x="8" y="88"/>
                  </a:cubicBezTo>
                  <a:cubicBezTo>
                    <a:pt x="8" y="44"/>
                    <a:pt x="44" y="8"/>
                    <a:pt x="88" y="8"/>
                  </a:cubicBezTo>
                </a:path>
              </a:pathLst>
            </a:custGeom>
            <a:solidFill>
              <a:schemeClr val="tx1"/>
            </a:solidFill>
            <a:ln>
              <a:noFill/>
            </a:ln>
          </p:spPr>
          <p:txBody>
            <a:bodyPr vert="horz" wrap="square" lIns="45720" tIns="22860" rIns="45720" bIns="22860" numCol="1" anchor="t" anchorCtr="0" compatLnSpc="1">
              <a:prstTxWarp prst="textNoShape">
                <a:avLst/>
              </a:prstTxWarp>
            </a:bodyPr>
            <a:lstStyle/>
            <a:p>
              <a:endParaRPr lang="uk-UA" sz="900"/>
            </a:p>
          </p:txBody>
        </p:sp>
        <p:grpSp>
          <p:nvGrpSpPr>
            <p:cNvPr id="11" name="Group 10">
              <a:extLst>
                <a:ext uri="{FF2B5EF4-FFF2-40B4-BE49-F238E27FC236}">
                  <a16:creationId xmlns:a16="http://schemas.microsoft.com/office/drawing/2014/main" id="{68CE1351-EFBF-446C-91B8-369465C79B18}"/>
                </a:ext>
              </a:extLst>
            </p:cNvPr>
            <p:cNvGrpSpPr/>
            <p:nvPr/>
          </p:nvGrpSpPr>
          <p:grpSpPr>
            <a:xfrm>
              <a:off x="4597471" y="2081545"/>
              <a:ext cx="2553798" cy="2899627"/>
              <a:chOff x="6791326" y="2983881"/>
              <a:chExt cx="4754880" cy="4570583"/>
            </a:xfrm>
          </p:grpSpPr>
          <p:sp>
            <p:nvSpPr>
              <p:cNvPr id="20" name="Freeform 14">
                <a:extLst>
                  <a:ext uri="{FF2B5EF4-FFF2-40B4-BE49-F238E27FC236}">
                    <a16:creationId xmlns:a16="http://schemas.microsoft.com/office/drawing/2014/main" id="{7235D698-E067-4346-8522-8965E9B705E4}"/>
                  </a:ext>
                </a:extLst>
              </p:cNvPr>
              <p:cNvSpPr/>
              <p:nvPr/>
            </p:nvSpPr>
            <p:spPr>
              <a:xfrm>
                <a:off x="9197953" y="2983881"/>
                <a:ext cx="2232862" cy="1582454"/>
              </a:xfrm>
              <a:custGeom>
                <a:avLst/>
                <a:gdLst>
                  <a:gd name="connsiteX0" fmla="*/ 0 w 2232862"/>
                  <a:gd name="connsiteY0" fmla="*/ 0 h 1582454"/>
                  <a:gd name="connsiteX1" fmla="*/ 213891 w 2232862"/>
                  <a:gd name="connsiteY1" fmla="*/ 10385 h 1582454"/>
                  <a:gd name="connsiteX2" fmla="*/ 2161421 w 2232862"/>
                  <a:gd name="connsiteY2" fmla="*/ 1394769 h 1582454"/>
                  <a:gd name="connsiteX3" fmla="*/ 2232862 w 2232862"/>
                  <a:gd name="connsiteY3" fmla="*/ 1582454 h 1582454"/>
                  <a:gd name="connsiteX4" fmla="*/ 627724 w 2232862"/>
                  <a:gd name="connsiteY4" fmla="*/ 1464457 h 1582454"/>
                  <a:gd name="connsiteX5" fmla="*/ 0 w 2232862"/>
                  <a:gd name="connsiteY5" fmla="*/ 0 h 158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862" h="1582454">
                    <a:moveTo>
                      <a:pt x="0" y="0"/>
                    </a:moveTo>
                    <a:lnTo>
                      <a:pt x="213891" y="10385"/>
                    </a:lnTo>
                    <a:cubicBezTo>
                      <a:pt x="1093040" y="96234"/>
                      <a:pt x="1830582" y="642662"/>
                      <a:pt x="2161421" y="1394769"/>
                    </a:cubicBezTo>
                    <a:lnTo>
                      <a:pt x="2232862" y="1582454"/>
                    </a:lnTo>
                    <a:lnTo>
                      <a:pt x="627724" y="1464457"/>
                    </a:lnTo>
                    <a:lnTo>
                      <a:pt x="0"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1" name="Freeform 15">
                <a:extLst>
                  <a:ext uri="{FF2B5EF4-FFF2-40B4-BE49-F238E27FC236}">
                    <a16:creationId xmlns:a16="http://schemas.microsoft.com/office/drawing/2014/main" id="{CCCEB995-396B-46FE-8C7B-2970150ECA60}"/>
                  </a:ext>
                </a:extLst>
              </p:cNvPr>
              <p:cNvSpPr/>
              <p:nvPr/>
            </p:nvSpPr>
            <p:spPr>
              <a:xfrm>
                <a:off x="6906715" y="2983881"/>
                <a:ext cx="2232864" cy="1582454"/>
              </a:xfrm>
              <a:custGeom>
                <a:avLst/>
                <a:gdLst>
                  <a:gd name="connsiteX0" fmla="*/ 2232864 w 2232864"/>
                  <a:gd name="connsiteY0" fmla="*/ 0 h 1582454"/>
                  <a:gd name="connsiteX1" fmla="*/ 1605140 w 2232864"/>
                  <a:gd name="connsiteY1" fmla="*/ 1464457 h 1582454"/>
                  <a:gd name="connsiteX2" fmla="*/ 0 w 2232864"/>
                  <a:gd name="connsiteY2" fmla="*/ 1582454 h 1582454"/>
                  <a:gd name="connsiteX3" fmla="*/ 71441 w 2232864"/>
                  <a:gd name="connsiteY3" fmla="*/ 1394769 h 1582454"/>
                  <a:gd name="connsiteX4" fmla="*/ 2018971 w 2232864"/>
                  <a:gd name="connsiteY4" fmla="*/ 10385 h 1582454"/>
                  <a:gd name="connsiteX5" fmla="*/ 2232864 w 2232864"/>
                  <a:gd name="connsiteY5" fmla="*/ 0 h 158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864" h="1582454">
                    <a:moveTo>
                      <a:pt x="2232864" y="0"/>
                    </a:moveTo>
                    <a:lnTo>
                      <a:pt x="1605140" y="1464457"/>
                    </a:lnTo>
                    <a:lnTo>
                      <a:pt x="0" y="1582454"/>
                    </a:lnTo>
                    <a:lnTo>
                      <a:pt x="71441" y="1394769"/>
                    </a:lnTo>
                    <a:cubicBezTo>
                      <a:pt x="402280" y="642662"/>
                      <a:pt x="1139822" y="96234"/>
                      <a:pt x="2018971" y="10385"/>
                    </a:cubicBezTo>
                    <a:lnTo>
                      <a:pt x="2232864"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2" name="Freeform 16">
                <a:extLst>
                  <a:ext uri="{FF2B5EF4-FFF2-40B4-BE49-F238E27FC236}">
                    <a16:creationId xmlns:a16="http://schemas.microsoft.com/office/drawing/2014/main" id="{B12BD127-85F5-4445-A0AC-1E2411F27413}"/>
                  </a:ext>
                </a:extLst>
              </p:cNvPr>
              <p:cNvSpPr/>
              <p:nvPr/>
            </p:nvSpPr>
            <p:spPr>
              <a:xfrm>
                <a:off x="6791326" y="4648947"/>
                <a:ext cx="1314537" cy="2444456"/>
              </a:xfrm>
              <a:custGeom>
                <a:avLst/>
                <a:gdLst>
                  <a:gd name="connsiteX0" fmla="*/ 90768 w 1314537"/>
                  <a:gd name="connsiteY0" fmla="*/ 0 h 2444456"/>
                  <a:gd name="connsiteX1" fmla="*/ 1314537 w 1314537"/>
                  <a:gd name="connsiteY1" fmla="*/ 999516 h 2444456"/>
                  <a:gd name="connsiteX2" fmla="*/ 949935 w 1314537"/>
                  <a:gd name="connsiteY2" fmla="*/ 2444456 h 2444456"/>
                  <a:gd name="connsiteX3" fmla="*/ 865167 w 1314537"/>
                  <a:gd name="connsiteY3" fmla="*/ 2383506 h 2444456"/>
                  <a:gd name="connsiteX4" fmla="*/ 0 w 1314537"/>
                  <a:gd name="connsiteY4" fmla="*/ 619517 h 2444456"/>
                  <a:gd name="connsiteX5" fmla="*/ 48301 w 1314537"/>
                  <a:gd name="connsiteY5" fmla="*/ 158808 h 2444456"/>
                  <a:gd name="connsiteX6" fmla="*/ 90768 w 1314537"/>
                  <a:gd name="connsiteY6" fmla="*/ 0 h 244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537" h="2444456">
                    <a:moveTo>
                      <a:pt x="90768" y="0"/>
                    </a:moveTo>
                    <a:lnTo>
                      <a:pt x="1314537" y="999516"/>
                    </a:lnTo>
                    <a:lnTo>
                      <a:pt x="949935" y="2444456"/>
                    </a:lnTo>
                    <a:lnTo>
                      <a:pt x="865167" y="2383506"/>
                    </a:lnTo>
                    <a:cubicBezTo>
                      <a:pt x="336788" y="1964220"/>
                      <a:pt x="0" y="1329686"/>
                      <a:pt x="0" y="619517"/>
                    </a:cubicBezTo>
                    <a:cubicBezTo>
                      <a:pt x="0" y="461702"/>
                      <a:pt x="16632" y="307622"/>
                      <a:pt x="48301" y="158808"/>
                    </a:cubicBezTo>
                    <a:lnTo>
                      <a:pt x="90768"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3" name="Freeform 17">
                <a:extLst>
                  <a:ext uri="{FF2B5EF4-FFF2-40B4-BE49-F238E27FC236}">
                    <a16:creationId xmlns:a16="http://schemas.microsoft.com/office/drawing/2014/main" id="{66C3BFC2-5084-4177-BCEE-8890B7AF680F}"/>
                  </a:ext>
                </a:extLst>
              </p:cNvPr>
              <p:cNvSpPr/>
              <p:nvPr/>
            </p:nvSpPr>
            <p:spPr>
              <a:xfrm>
                <a:off x="10231671" y="4648950"/>
                <a:ext cx="1314535" cy="2444453"/>
              </a:xfrm>
              <a:custGeom>
                <a:avLst/>
                <a:gdLst>
                  <a:gd name="connsiteX0" fmla="*/ 1223767 w 1314535"/>
                  <a:gd name="connsiteY0" fmla="*/ 0 h 2444453"/>
                  <a:gd name="connsiteX1" fmla="*/ 1266234 w 1314535"/>
                  <a:gd name="connsiteY1" fmla="*/ 158806 h 2444453"/>
                  <a:gd name="connsiteX2" fmla="*/ 1314535 w 1314535"/>
                  <a:gd name="connsiteY2" fmla="*/ 619515 h 2444453"/>
                  <a:gd name="connsiteX3" fmla="*/ 449368 w 1314535"/>
                  <a:gd name="connsiteY3" fmla="*/ 2383504 h 2444453"/>
                  <a:gd name="connsiteX4" fmla="*/ 364601 w 1314535"/>
                  <a:gd name="connsiteY4" fmla="*/ 2444453 h 2444453"/>
                  <a:gd name="connsiteX5" fmla="*/ 0 w 1314535"/>
                  <a:gd name="connsiteY5" fmla="*/ 999514 h 2444453"/>
                  <a:gd name="connsiteX6" fmla="*/ 1223767 w 1314535"/>
                  <a:gd name="connsiteY6" fmla="*/ 0 h 244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535" h="2444453">
                    <a:moveTo>
                      <a:pt x="1223767" y="0"/>
                    </a:moveTo>
                    <a:lnTo>
                      <a:pt x="1266234" y="158806"/>
                    </a:lnTo>
                    <a:cubicBezTo>
                      <a:pt x="1297904" y="307620"/>
                      <a:pt x="1314535" y="461700"/>
                      <a:pt x="1314535" y="619515"/>
                    </a:cubicBezTo>
                    <a:cubicBezTo>
                      <a:pt x="1314535" y="1329684"/>
                      <a:pt x="977747" y="1964218"/>
                      <a:pt x="449368" y="2383504"/>
                    </a:cubicBezTo>
                    <a:lnTo>
                      <a:pt x="364601" y="2444453"/>
                    </a:lnTo>
                    <a:lnTo>
                      <a:pt x="0" y="999514"/>
                    </a:lnTo>
                    <a:lnTo>
                      <a:pt x="1223767"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4" name="Freeform 18">
                <a:extLst>
                  <a:ext uri="{FF2B5EF4-FFF2-40B4-BE49-F238E27FC236}">
                    <a16:creationId xmlns:a16="http://schemas.microsoft.com/office/drawing/2014/main" id="{7E470359-5D8D-4CFA-8E46-84A70ACC7539}"/>
                  </a:ext>
                </a:extLst>
              </p:cNvPr>
              <p:cNvSpPr/>
              <p:nvPr/>
            </p:nvSpPr>
            <p:spPr>
              <a:xfrm>
                <a:off x="7849961" y="6390180"/>
                <a:ext cx="2637611" cy="1164284"/>
              </a:xfrm>
              <a:custGeom>
                <a:avLst/>
                <a:gdLst>
                  <a:gd name="connsiteX0" fmla="*/ 1318806 w 2637611"/>
                  <a:gd name="connsiteY0" fmla="*/ 0 h 1164284"/>
                  <a:gd name="connsiteX1" fmla="*/ 2637611 w 2637611"/>
                  <a:gd name="connsiteY1" fmla="*/ 779971 h 1164284"/>
                  <a:gd name="connsiteX2" fmla="*/ 2452034 w 2637611"/>
                  <a:gd name="connsiteY2" fmla="*/ 888376 h 1164284"/>
                  <a:gd name="connsiteX3" fmla="*/ 1318805 w 2637611"/>
                  <a:gd name="connsiteY3" fmla="*/ 1164284 h 1164284"/>
                  <a:gd name="connsiteX4" fmla="*/ 185576 w 2637611"/>
                  <a:gd name="connsiteY4" fmla="*/ 888376 h 1164284"/>
                  <a:gd name="connsiteX5" fmla="*/ 0 w 2637611"/>
                  <a:gd name="connsiteY5" fmla="*/ 779972 h 1164284"/>
                  <a:gd name="connsiteX6" fmla="*/ 1318806 w 2637611"/>
                  <a:gd name="connsiteY6" fmla="*/ 0 h 116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611" h="1164284">
                    <a:moveTo>
                      <a:pt x="1318806" y="0"/>
                    </a:moveTo>
                    <a:lnTo>
                      <a:pt x="2637611" y="779971"/>
                    </a:lnTo>
                    <a:lnTo>
                      <a:pt x="2452034" y="888376"/>
                    </a:lnTo>
                    <a:cubicBezTo>
                      <a:pt x="2115167" y="1064335"/>
                      <a:pt x="1729125" y="1164284"/>
                      <a:pt x="1318805" y="1164284"/>
                    </a:cubicBezTo>
                    <a:cubicBezTo>
                      <a:pt x="908485" y="1164284"/>
                      <a:pt x="522443" y="1064335"/>
                      <a:pt x="185576" y="888376"/>
                    </a:cubicBezTo>
                    <a:lnTo>
                      <a:pt x="0" y="779972"/>
                    </a:lnTo>
                    <a:lnTo>
                      <a:pt x="1318806" y="0"/>
                    </a:lnTo>
                    <a:close/>
                  </a:path>
                </a:pathLst>
              </a:cu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900"/>
              </a:p>
            </p:txBody>
          </p:sp>
          <p:sp>
            <p:nvSpPr>
              <p:cNvPr id="25" name="Freeform 15">
                <a:extLst>
                  <a:ext uri="{FF2B5EF4-FFF2-40B4-BE49-F238E27FC236}">
                    <a16:creationId xmlns:a16="http://schemas.microsoft.com/office/drawing/2014/main" id="{D88597FE-6FF9-476C-8144-49D2AF56EC8B}"/>
                  </a:ext>
                </a:extLst>
              </p:cNvPr>
              <p:cNvSpPr>
                <a:spLocks noEditPoints="1"/>
              </p:cNvSpPr>
              <p:nvPr/>
            </p:nvSpPr>
            <p:spPr bwMode="auto">
              <a:xfrm>
                <a:off x="8922047" y="6833067"/>
                <a:ext cx="484901" cy="484901"/>
              </a:xfrm>
              <a:custGeom>
                <a:avLst/>
                <a:gdLst>
                  <a:gd name="T0" fmla="*/ 144 w 176"/>
                  <a:gd name="T1" fmla="*/ 88 h 176"/>
                  <a:gd name="T2" fmla="*/ 152 w 176"/>
                  <a:gd name="T3" fmla="*/ 88 h 176"/>
                  <a:gd name="T4" fmla="*/ 60 w 176"/>
                  <a:gd name="T5" fmla="*/ 136 h 176"/>
                  <a:gd name="T6" fmla="*/ 56 w 176"/>
                  <a:gd name="T7" fmla="*/ 143 h 176"/>
                  <a:gd name="T8" fmla="*/ 60 w 176"/>
                  <a:gd name="T9" fmla="*/ 136 h 176"/>
                  <a:gd name="T10" fmla="*/ 33 w 176"/>
                  <a:gd name="T11" fmla="*/ 120 h 176"/>
                  <a:gd name="T12" fmla="*/ 40 w 176"/>
                  <a:gd name="T13" fmla="*/ 116 h 176"/>
                  <a:gd name="T14" fmla="*/ 56 w 176"/>
                  <a:gd name="T15" fmla="*/ 33 h 176"/>
                  <a:gd name="T16" fmla="*/ 60 w 176"/>
                  <a:gd name="T17" fmla="*/ 40 h 176"/>
                  <a:gd name="T18" fmla="*/ 56 w 176"/>
                  <a:gd name="T19" fmla="*/ 33 h 176"/>
                  <a:gd name="T20" fmla="*/ 24 w 176"/>
                  <a:gd name="T21" fmla="*/ 88 h 176"/>
                  <a:gd name="T22" fmla="*/ 32 w 176"/>
                  <a:gd name="T23" fmla="*/ 88 h 176"/>
                  <a:gd name="T24" fmla="*/ 116 w 176"/>
                  <a:gd name="T25" fmla="*/ 40 h 176"/>
                  <a:gd name="T26" fmla="*/ 120 w 176"/>
                  <a:gd name="T27" fmla="*/ 33 h 176"/>
                  <a:gd name="T28" fmla="*/ 116 w 176"/>
                  <a:gd name="T29" fmla="*/ 40 h 176"/>
                  <a:gd name="T30" fmla="*/ 33 w 176"/>
                  <a:gd name="T31" fmla="*/ 56 h 176"/>
                  <a:gd name="T32" fmla="*/ 40 w 176"/>
                  <a:gd name="T33" fmla="*/ 60 h 176"/>
                  <a:gd name="T34" fmla="*/ 142 w 176"/>
                  <a:gd name="T35" fmla="*/ 115 h 176"/>
                  <a:gd name="T36" fmla="*/ 138 w 176"/>
                  <a:gd name="T37" fmla="*/ 121 h 176"/>
                  <a:gd name="T38" fmla="*/ 142 w 176"/>
                  <a:gd name="T39" fmla="*/ 115 h 176"/>
                  <a:gd name="T40" fmla="*/ 84 w 176"/>
                  <a:gd name="T41" fmla="*/ 148 h 176"/>
                  <a:gd name="T42" fmla="*/ 92 w 176"/>
                  <a:gd name="T43" fmla="*/ 148 h 176"/>
                  <a:gd name="T44" fmla="*/ 138 w 176"/>
                  <a:gd name="T45" fmla="*/ 55 h 176"/>
                  <a:gd name="T46" fmla="*/ 142 w 176"/>
                  <a:gd name="T47" fmla="*/ 61 h 176"/>
                  <a:gd name="T48" fmla="*/ 138 w 176"/>
                  <a:gd name="T49" fmla="*/ 55 h 176"/>
                  <a:gd name="T50" fmla="*/ 103 w 176"/>
                  <a:gd name="T51" fmla="*/ 84 h 176"/>
                  <a:gd name="T52" fmla="*/ 92 w 176"/>
                  <a:gd name="T53" fmla="*/ 28 h 176"/>
                  <a:gd name="T54" fmla="*/ 84 w 176"/>
                  <a:gd name="T55" fmla="*/ 28 h 176"/>
                  <a:gd name="T56" fmla="*/ 72 w 176"/>
                  <a:gd name="T57" fmla="*/ 88 h 176"/>
                  <a:gd name="T58" fmla="*/ 103 w 176"/>
                  <a:gd name="T59" fmla="*/ 92 h 176"/>
                  <a:gd name="T60" fmla="*/ 128 w 176"/>
                  <a:gd name="T61" fmla="*/ 88 h 176"/>
                  <a:gd name="T62" fmla="*/ 88 w 176"/>
                  <a:gd name="T63" fmla="*/ 96 h 176"/>
                  <a:gd name="T64" fmla="*/ 88 w 176"/>
                  <a:gd name="T65" fmla="*/ 80 h 176"/>
                  <a:gd name="T66" fmla="*/ 88 w 176"/>
                  <a:gd name="T67" fmla="*/ 96 h 176"/>
                  <a:gd name="T68" fmla="*/ 115 w 176"/>
                  <a:gd name="T69" fmla="*/ 142 h 176"/>
                  <a:gd name="T70" fmla="*/ 121 w 176"/>
                  <a:gd name="T71" fmla="*/ 138 h 176"/>
                  <a:gd name="T72" fmla="*/ 88 w 176"/>
                  <a:gd name="T73" fmla="*/ 0 h 176"/>
                  <a:gd name="T74" fmla="*/ 88 w 176"/>
                  <a:gd name="T75" fmla="*/ 176 h 176"/>
                  <a:gd name="T76" fmla="*/ 88 w 176"/>
                  <a:gd name="T77" fmla="*/ 0 h 176"/>
                  <a:gd name="T78" fmla="*/ 8 w 176"/>
                  <a:gd name="T79" fmla="*/ 88 h 176"/>
                  <a:gd name="T80" fmla="*/ 168 w 176"/>
                  <a:gd name="T81"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148" y="84"/>
                    </a:moveTo>
                    <a:cubicBezTo>
                      <a:pt x="146" y="84"/>
                      <a:pt x="144" y="86"/>
                      <a:pt x="144" y="88"/>
                    </a:cubicBezTo>
                    <a:cubicBezTo>
                      <a:pt x="144" y="90"/>
                      <a:pt x="146" y="92"/>
                      <a:pt x="148" y="92"/>
                    </a:cubicBezTo>
                    <a:cubicBezTo>
                      <a:pt x="150" y="92"/>
                      <a:pt x="152" y="90"/>
                      <a:pt x="152" y="88"/>
                    </a:cubicBezTo>
                    <a:cubicBezTo>
                      <a:pt x="152" y="86"/>
                      <a:pt x="150" y="84"/>
                      <a:pt x="148" y="84"/>
                    </a:cubicBezTo>
                    <a:moveTo>
                      <a:pt x="60" y="136"/>
                    </a:moveTo>
                    <a:cubicBezTo>
                      <a:pt x="58" y="135"/>
                      <a:pt x="56" y="136"/>
                      <a:pt x="55" y="138"/>
                    </a:cubicBezTo>
                    <a:cubicBezTo>
                      <a:pt x="53" y="140"/>
                      <a:pt x="54" y="142"/>
                      <a:pt x="56" y="143"/>
                    </a:cubicBezTo>
                    <a:cubicBezTo>
                      <a:pt x="58" y="145"/>
                      <a:pt x="60" y="144"/>
                      <a:pt x="61" y="142"/>
                    </a:cubicBezTo>
                    <a:cubicBezTo>
                      <a:pt x="63" y="140"/>
                      <a:pt x="62" y="138"/>
                      <a:pt x="60" y="136"/>
                    </a:cubicBezTo>
                    <a:moveTo>
                      <a:pt x="34" y="115"/>
                    </a:moveTo>
                    <a:cubicBezTo>
                      <a:pt x="32" y="116"/>
                      <a:pt x="31" y="118"/>
                      <a:pt x="33" y="120"/>
                    </a:cubicBezTo>
                    <a:cubicBezTo>
                      <a:pt x="34" y="122"/>
                      <a:pt x="36" y="123"/>
                      <a:pt x="38" y="121"/>
                    </a:cubicBezTo>
                    <a:cubicBezTo>
                      <a:pt x="40" y="120"/>
                      <a:pt x="41" y="118"/>
                      <a:pt x="40" y="116"/>
                    </a:cubicBezTo>
                    <a:cubicBezTo>
                      <a:pt x="38" y="114"/>
                      <a:pt x="36" y="113"/>
                      <a:pt x="34" y="115"/>
                    </a:cubicBezTo>
                    <a:moveTo>
                      <a:pt x="56" y="33"/>
                    </a:moveTo>
                    <a:cubicBezTo>
                      <a:pt x="54" y="34"/>
                      <a:pt x="53" y="36"/>
                      <a:pt x="55" y="38"/>
                    </a:cubicBezTo>
                    <a:cubicBezTo>
                      <a:pt x="56" y="40"/>
                      <a:pt x="58" y="41"/>
                      <a:pt x="60" y="40"/>
                    </a:cubicBezTo>
                    <a:cubicBezTo>
                      <a:pt x="62" y="38"/>
                      <a:pt x="63" y="36"/>
                      <a:pt x="61" y="34"/>
                    </a:cubicBezTo>
                    <a:cubicBezTo>
                      <a:pt x="60" y="32"/>
                      <a:pt x="58" y="31"/>
                      <a:pt x="56" y="33"/>
                    </a:cubicBezTo>
                    <a:moveTo>
                      <a:pt x="28" y="84"/>
                    </a:moveTo>
                    <a:cubicBezTo>
                      <a:pt x="26" y="84"/>
                      <a:pt x="24" y="86"/>
                      <a:pt x="24" y="88"/>
                    </a:cubicBezTo>
                    <a:cubicBezTo>
                      <a:pt x="24" y="90"/>
                      <a:pt x="26" y="92"/>
                      <a:pt x="28" y="92"/>
                    </a:cubicBezTo>
                    <a:cubicBezTo>
                      <a:pt x="30" y="92"/>
                      <a:pt x="32" y="90"/>
                      <a:pt x="32" y="88"/>
                    </a:cubicBezTo>
                    <a:cubicBezTo>
                      <a:pt x="32" y="86"/>
                      <a:pt x="30" y="84"/>
                      <a:pt x="28" y="84"/>
                    </a:cubicBezTo>
                    <a:moveTo>
                      <a:pt x="116" y="40"/>
                    </a:moveTo>
                    <a:cubicBezTo>
                      <a:pt x="118" y="41"/>
                      <a:pt x="120" y="40"/>
                      <a:pt x="121" y="38"/>
                    </a:cubicBezTo>
                    <a:cubicBezTo>
                      <a:pt x="123" y="36"/>
                      <a:pt x="122" y="34"/>
                      <a:pt x="120" y="33"/>
                    </a:cubicBezTo>
                    <a:cubicBezTo>
                      <a:pt x="118" y="31"/>
                      <a:pt x="116" y="32"/>
                      <a:pt x="115" y="34"/>
                    </a:cubicBezTo>
                    <a:cubicBezTo>
                      <a:pt x="113" y="36"/>
                      <a:pt x="114" y="38"/>
                      <a:pt x="116" y="40"/>
                    </a:cubicBezTo>
                    <a:moveTo>
                      <a:pt x="38" y="55"/>
                    </a:moveTo>
                    <a:cubicBezTo>
                      <a:pt x="36" y="53"/>
                      <a:pt x="34" y="54"/>
                      <a:pt x="33" y="56"/>
                    </a:cubicBezTo>
                    <a:cubicBezTo>
                      <a:pt x="31" y="58"/>
                      <a:pt x="32" y="60"/>
                      <a:pt x="34" y="61"/>
                    </a:cubicBezTo>
                    <a:cubicBezTo>
                      <a:pt x="36" y="63"/>
                      <a:pt x="38" y="62"/>
                      <a:pt x="40" y="60"/>
                    </a:cubicBezTo>
                    <a:cubicBezTo>
                      <a:pt x="41" y="58"/>
                      <a:pt x="40" y="56"/>
                      <a:pt x="38" y="55"/>
                    </a:cubicBezTo>
                    <a:moveTo>
                      <a:pt x="142" y="115"/>
                    </a:moveTo>
                    <a:cubicBezTo>
                      <a:pt x="140" y="113"/>
                      <a:pt x="138" y="114"/>
                      <a:pt x="137" y="116"/>
                    </a:cubicBezTo>
                    <a:cubicBezTo>
                      <a:pt x="135" y="118"/>
                      <a:pt x="136" y="120"/>
                      <a:pt x="138" y="121"/>
                    </a:cubicBezTo>
                    <a:cubicBezTo>
                      <a:pt x="140" y="123"/>
                      <a:pt x="142" y="122"/>
                      <a:pt x="143" y="120"/>
                    </a:cubicBezTo>
                    <a:cubicBezTo>
                      <a:pt x="145" y="118"/>
                      <a:pt x="144" y="116"/>
                      <a:pt x="142" y="115"/>
                    </a:cubicBezTo>
                    <a:moveTo>
                      <a:pt x="88" y="144"/>
                    </a:moveTo>
                    <a:cubicBezTo>
                      <a:pt x="86" y="144"/>
                      <a:pt x="84" y="146"/>
                      <a:pt x="84" y="148"/>
                    </a:cubicBezTo>
                    <a:cubicBezTo>
                      <a:pt x="84" y="150"/>
                      <a:pt x="86" y="152"/>
                      <a:pt x="88" y="152"/>
                    </a:cubicBezTo>
                    <a:cubicBezTo>
                      <a:pt x="90" y="152"/>
                      <a:pt x="92" y="150"/>
                      <a:pt x="92" y="148"/>
                    </a:cubicBezTo>
                    <a:cubicBezTo>
                      <a:pt x="92" y="146"/>
                      <a:pt x="90" y="144"/>
                      <a:pt x="88" y="144"/>
                    </a:cubicBezTo>
                    <a:moveTo>
                      <a:pt x="138" y="55"/>
                    </a:moveTo>
                    <a:cubicBezTo>
                      <a:pt x="136" y="56"/>
                      <a:pt x="135" y="58"/>
                      <a:pt x="137" y="60"/>
                    </a:cubicBezTo>
                    <a:cubicBezTo>
                      <a:pt x="138" y="62"/>
                      <a:pt x="140" y="63"/>
                      <a:pt x="142" y="61"/>
                    </a:cubicBezTo>
                    <a:cubicBezTo>
                      <a:pt x="144" y="60"/>
                      <a:pt x="145" y="58"/>
                      <a:pt x="143" y="56"/>
                    </a:cubicBezTo>
                    <a:cubicBezTo>
                      <a:pt x="142" y="54"/>
                      <a:pt x="140" y="53"/>
                      <a:pt x="138" y="55"/>
                    </a:cubicBezTo>
                    <a:moveTo>
                      <a:pt x="124" y="84"/>
                    </a:moveTo>
                    <a:cubicBezTo>
                      <a:pt x="103" y="84"/>
                      <a:pt x="103" y="84"/>
                      <a:pt x="103" y="84"/>
                    </a:cubicBezTo>
                    <a:cubicBezTo>
                      <a:pt x="102" y="78"/>
                      <a:pt x="98" y="74"/>
                      <a:pt x="92" y="73"/>
                    </a:cubicBezTo>
                    <a:cubicBezTo>
                      <a:pt x="92" y="28"/>
                      <a:pt x="92" y="28"/>
                      <a:pt x="92" y="28"/>
                    </a:cubicBezTo>
                    <a:cubicBezTo>
                      <a:pt x="92" y="26"/>
                      <a:pt x="90" y="24"/>
                      <a:pt x="88" y="24"/>
                    </a:cubicBezTo>
                    <a:cubicBezTo>
                      <a:pt x="86" y="24"/>
                      <a:pt x="84" y="26"/>
                      <a:pt x="84" y="28"/>
                    </a:cubicBezTo>
                    <a:cubicBezTo>
                      <a:pt x="84" y="73"/>
                      <a:pt x="84" y="73"/>
                      <a:pt x="84" y="73"/>
                    </a:cubicBezTo>
                    <a:cubicBezTo>
                      <a:pt x="77" y="74"/>
                      <a:pt x="72" y="81"/>
                      <a:pt x="72" y="88"/>
                    </a:cubicBezTo>
                    <a:cubicBezTo>
                      <a:pt x="72" y="97"/>
                      <a:pt x="79" y="104"/>
                      <a:pt x="88" y="104"/>
                    </a:cubicBezTo>
                    <a:cubicBezTo>
                      <a:pt x="95" y="104"/>
                      <a:pt x="102" y="99"/>
                      <a:pt x="103" y="92"/>
                    </a:cubicBezTo>
                    <a:cubicBezTo>
                      <a:pt x="124" y="92"/>
                      <a:pt x="124" y="92"/>
                      <a:pt x="124" y="92"/>
                    </a:cubicBezTo>
                    <a:cubicBezTo>
                      <a:pt x="126" y="92"/>
                      <a:pt x="128" y="90"/>
                      <a:pt x="128" y="88"/>
                    </a:cubicBezTo>
                    <a:cubicBezTo>
                      <a:pt x="128" y="86"/>
                      <a:pt x="126" y="84"/>
                      <a:pt x="124" y="84"/>
                    </a:cubicBezTo>
                    <a:moveTo>
                      <a:pt x="88" y="96"/>
                    </a:moveTo>
                    <a:cubicBezTo>
                      <a:pt x="84" y="96"/>
                      <a:pt x="80" y="92"/>
                      <a:pt x="80" y="88"/>
                    </a:cubicBezTo>
                    <a:cubicBezTo>
                      <a:pt x="80" y="84"/>
                      <a:pt x="84" y="80"/>
                      <a:pt x="88" y="80"/>
                    </a:cubicBezTo>
                    <a:cubicBezTo>
                      <a:pt x="92" y="80"/>
                      <a:pt x="96" y="84"/>
                      <a:pt x="96" y="88"/>
                    </a:cubicBezTo>
                    <a:cubicBezTo>
                      <a:pt x="96" y="92"/>
                      <a:pt x="92" y="96"/>
                      <a:pt x="88" y="96"/>
                    </a:cubicBezTo>
                    <a:moveTo>
                      <a:pt x="116" y="136"/>
                    </a:moveTo>
                    <a:cubicBezTo>
                      <a:pt x="114" y="138"/>
                      <a:pt x="113" y="140"/>
                      <a:pt x="115" y="142"/>
                    </a:cubicBezTo>
                    <a:cubicBezTo>
                      <a:pt x="116" y="144"/>
                      <a:pt x="118" y="145"/>
                      <a:pt x="120" y="143"/>
                    </a:cubicBezTo>
                    <a:cubicBezTo>
                      <a:pt x="122" y="142"/>
                      <a:pt x="123" y="140"/>
                      <a:pt x="121" y="138"/>
                    </a:cubicBezTo>
                    <a:cubicBezTo>
                      <a:pt x="120" y="136"/>
                      <a:pt x="118" y="135"/>
                      <a:pt x="116" y="13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uk-UA" sz="900"/>
              </a:p>
            </p:txBody>
          </p:sp>
        </p:grpSp>
        <p:sp>
          <p:nvSpPr>
            <p:cNvPr id="12" name="Freeform 133">
              <a:extLst>
                <a:ext uri="{FF2B5EF4-FFF2-40B4-BE49-F238E27FC236}">
                  <a16:creationId xmlns:a16="http://schemas.microsoft.com/office/drawing/2014/main" id="{8DFA0FAE-8811-49BF-A24D-8F83ACEF44BF}"/>
                </a:ext>
              </a:extLst>
            </p:cNvPr>
            <p:cNvSpPr>
              <a:spLocks noChangeAspect="1" noEditPoints="1"/>
            </p:cNvSpPr>
            <p:nvPr/>
          </p:nvSpPr>
          <p:spPr bwMode="auto">
            <a:xfrm>
              <a:off x="5137521" y="2525381"/>
              <a:ext cx="245557" cy="290053"/>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Freeform 432">
              <a:extLst>
                <a:ext uri="{FF2B5EF4-FFF2-40B4-BE49-F238E27FC236}">
                  <a16:creationId xmlns:a16="http://schemas.microsoft.com/office/drawing/2014/main" id="{F7DCF21F-513B-4CE9-901C-CE9FC066C41D}"/>
                </a:ext>
              </a:extLst>
            </p:cNvPr>
            <p:cNvSpPr>
              <a:spLocks noChangeAspect="1" noEditPoints="1"/>
            </p:cNvSpPr>
            <p:nvPr/>
          </p:nvSpPr>
          <p:spPr bwMode="auto">
            <a:xfrm>
              <a:off x="6695656" y="3737166"/>
              <a:ext cx="218868" cy="290053"/>
            </a:xfrm>
            <a:custGeom>
              <a:avLst/>
              <a:gdLst>
                <a:gd name="T0" fmla="*/ 40 w 160"/>
                <a:gd name="T1" fmla="*/ 140 h 176"/>
                <a:gd name="T2" fmla="*/ 48 w 160"/>
                <a:gd name="T3" fmla="*/ 140 h 176"/>
                <a:gd name="T4" fmla="*/ 112 w 160"/>
                <a:gd name="T5" fmla="*/ 48 h 176"/>
                <a:gd name="T6" fmla="*/ 120 w 160"/>
                <a:gd name="T7" fmla="*/ 24 h 176"/>
                <a:gd name="T8" fmla="*/ 128 w 160"/>
                <a:gd name="T9" fmla="*/ 8 h 176"/>
                <a:gd name="T10" fmla="*/ 40 w 160"/>
                <a:gd name="T11" fmla="*/ 0 h 176"/>
                <a:gd name="T12" fmla="*/ 32 w 160"/>
                <a:gd name="T13" fmla="*/ 16 h 176"/>
                <a:gd name="T14" fmla="*/ 48 w 160"/>
                <a:gd name="T15" fmla="*/ 24 h 176"/>
                <a:gd name="T16" fmla="*/ 0 w 160"/>
                <a:gd name="T17" fmla="*/ 136 h 176"/>
                <a:gd name="T18" fmla="*/ 120 w 160"/>
                <a:gd name="T19" fmla="*/ 176 h 176"/>
                <a:gd name="T20" fmla="*/ 112 w 160"/>
                <a:gd name="T21" fmla="*/ 48 h 176"/>
                <a:gd name="T22" fmla="*/ 120 w 160"/>
                <a:gd name="T23" fmla="*/ 8 h 176"/>
                <a:gd name="T24" fmla="*/ 40 w 160"/>
                <a:gd name="T25" fmla="*/ 16 h 176"/>
                <a:gd name="T26" fmla="*/ 104 w 160"/>
                <a:gd name="T27" fmla="*/ 24 h 176"/>
                <a:gd name="T28" fmla="*/ 79 w 160"/>
                <a:gd name="T29" fmla="*/ 44 h 176"/>
                <a:gd name="T30" fmla="*/ 56 w 160"/>
                <a:gd name="T31" fmla="*/ 48 h 176"/>
                <a:gd name="T32" fmla="*/ 104 w 160"/>
                <a:gd name="T33" fmla="*/ 24 h 176"/>
                <a:gd name="T34" fmla="*/ 40 w 160"/>
                <a:gd name="T35" fmla="*/ 168 h 176"/>
                <a:gd name="T36" fmla="*/ 37 w 160"/>
                <a:gd name="T37" fmla="*/ 79 h 176"/>
                <a:gd name="T38" fmla="*/ 61 w 160"/>
                <a:gd name="T39" fmla="*/ 56 h 176"/>
                <a:gd name="T40" fmla="*/ 104 w 160"/>
                <a:gd name="T41" fmla="*/ 44 h 176"/>
                <a:gd name="T42" fmla="*/ 123 w 160"/>
                <a:gd name="T43" fmla="*/ 79 h 176"/>
                <a:gd name="T44" fmla="*/ 120 w 160"/>
                <a:gd name="T45" fmla="*/ 168 h 176"/>
                <a:gd name="T46" fmla="*/ 40 w 160"/>
                <a:gd name="T47" fmla="*/ 108 h 176"/>
                <a:gd name="T48" fmla="*/ 64 w 160"/>
                <a:gd name="T49" fmla="*/ 108 h 176"/>
                <a:gd name="T50" fmla="*/ 52 w 160"/>
                <a:gd name="T51" fmla="*/ 112 h 176"/>
                <a:gd name="T52" fmla="*/ 52 w 160"/>
                <a:gd name="T53" fmla="*/ 104 h 176"/>
                <a:gd name="T54" fmla="*/ 52 w 160"/>
                <a:gd name="T55" fmla="*/ 112 h 176"/>
                <a:gd name="T56" fmla="*/ 120 w 160"/>
                <a:gd name="T57" fmla="*/ 148 h 176"/>
                <a:gd name="T58" fmla="*/ 128 w 160"/>
                <a:gd name="T59" fmla="*/ 148 h 176"/>
                <a:gd name="T60" fmla="*/ 116 w 160"/>
                <a:gd name="T61" fmla="*/ 120 h 176"/>
                <a:gd name="T62" fmla="*/ 116 w 160"/>
                <a:gd name="T63" fmla="*/ 128 h 176"/>
                <a:gd name="T64" fmla="*/ 116 w 160"/>
                <a:gd name="T65" fmla="*/ 120 h 176"/>
                <a:gd name="T66" fmla="*/ 88 w 160"/>
                <a:gd name="T67" fmla="*/ 96 h 176"/>
                <a:gd name="T68" fmla="*/ 104 w 160"/>
                <a:gd name="T69" fmla="*/ 96 h 176"/>
                <a:gd name="T70" fmla="*/ 80 w 160"/>
                <a:gd name="T71" fmla="*/ 128 h 176"/>
                <a:gd name="T72" fmla="*/ 80 w 160"/>
                <a:gd name="T73" fmla="*/ 144 h 176"/>
                <a:gd name="T74" fmla="*/ 80 w 160"/>
                <a:gd name="T75"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76">
                  <a:moveTo>
                    <a:pt x="44" y="136"/>
                  </a:moveTo>
                  <a:cubicBezTo>
                    <a:pt x="42" y="136"/>
                    <a:pt x="40" y="138"/>
                    <a:pt x="40" y="140"/>
                  </a:cubicBezTo>
                  <a:cubicBezTo>
                    <a:pt x="40" y="142"/>
                    <a:pt x="42" y="144"/>
                    <a:pt x="44" y="144"/>
                  </a:cubicBezTo>
                  <a:cubicBezTo>
                    <a:pt x="46" y="144"/>
                    <a:pt x="48" y="142"/>
                    <a:pt x="48" y="140"/>
                  </a:cubicBezTo>
                  <a:cubicBezTo>
                    <a:pt x="48" y="138"/>
                    <a:pt x="46" y="136"/>
                    <a:pt x="44" y="136"/>
                  </a:cubicBezTo>
                  <a:moveTo>
                    <a:pt x="112" y="48"/>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40" y="0"/>
                    <a:pt x="40" y="0"/>
                    <a:pt x="40" y="0"/>
                  </a:cubicBezTo>
                  <a:cubicBezTo>
                    <a:pt x="36" y="0"/>
                    <a:pt x="32" y="4"/>
                    <a:pt x="32" y="8"/>
                  </a:cubicBezTo>
                  <a:cubicBezTo>
                    <a:pt x="32" y="16"/>
                    <a:pt x="32" y="16"/>
                    <a:pt x="32" y="16"/>
                  </a:cubicBezTo>
                  <a:cubicBezTo>
                    <a:pt x="32" y="20"/>
                    <a:pt x="36" y="24"/>
                    <a:pt x="40" y="24"/>
                  </a:cubicBezTo>
                  <a:cubicBezTo>
                    <a:pt x="48" y="24"/>
                    <a:pt x="48" y="24"/>
                    <a:pt x="48" y="24"/>
                  </a:cubicBezTo>
                  <a:cubicBezTo>
                    <a:pt x="48" y="48"/>
                    <a:pt x="48" y="48"/>
                    <a:pt x="48" y="48"/>
                  </a:cubicBezTo>
                  <a:cubicBezTo>
                    <a:pt x="48" y="72"/>
                    <a:pt x="0" y="80"/>
                    <a:pt x="0" y="136"/>
                  </a:cubicBezTo>
                  <a:cubicBezTo>
                    <a:pt x="0" y="176"/>
                    <a:pt x="40" y="176"/>
                    <a:pt x="40" y="176"/>
                  </a:cubicBezTo>
                  <a:cubicBezTo>
                    <a:pt x="120" y="176"/>
                    <a:pt x="120" y="176"/>
                    <a:pt x="120" y="176"/>
                  </a:cubicBezTo>
                  <a:cubicBezTo>
                    <a:pt x="120" y="176"/>
                    <a:pt x="160" y="176"/>
                    <a:pt x="160" y="136"/>
                  </a:cubicBezTo>
                  <a:cubicBezTo>
                    <a:pt x="160" y="80"/>
                    <a:pt x="112" y="72"/>
                    <a:pt x="112" y="48"/>
                  </a:cubicBezTo>
                  <a:moveTo>
                    <a:pt x="40" y="8"/>
                  </a:moveTo>
                  <a:cubicBezTo>
                    <a:pt x="120" y="8"/>
                    <a:pt x="120" y="8"/>
                    <a:pt x="120" y="8"/>
                  </a:cubicBezTo>
                  <a:cubicBezTo>
                    <a:pt x="120" y="16"/>
                    <a:pt x="120" y="16"/>
                    <a:pt x="120" y="16"/>
                  </a:cubicBezTo>
                  <a:cubicBezTo>
                    <a:pt x="40" y="16"/>
                    <a:pt x="40" y="16"/>
                    <a:pt x="40" y="16"/>
                  </a:cubicBezTo>
                  <a:lnTo>
                    <a:pt x="40" y="8"/>
                  </a:lnTo>
                  <a:close/>
                  <a:moveTo>
                    <a:pt x="104" y="24"/>
                  </a:moveTo>
                  <a:cubicBezTo>
                    <a:pt x="104" y="36"/>
                    <a:pt x="104" y="36"/>
                    <a:pt x="104" y="36"/>
                  </a:cubicBezTo>
                  <a:cubicBezTo>
                    <a:pt x="97" y="37"/>
                    <a:pt x="88" y="39"/>
                    <a:pt x="79" y="44"/>
                  </a:cubicBezTo>
                  <a:cubicBezTo>
                    <a:pt x="71" y="48"/>
                    <a:pt x="63" y="49"/>
                    <a:pt x="56" y="48"/>
                  </a:cubicBezTo>
                  <a:cubicBezTo>
                    <a:pt x="56" y="48"/>
                    <a:pt x="56" y="48"/>
                    <a:pt x="56" y="48"/>
                  </a:cubicBezTo>
                  <a:cubicBezTo>
                    <a:pt x="56" y="24"/>
                    <a:pt x="56" y="24"/>
                    <a:pt x="56" y="24"/>
                  </a:cubicBezTo>
                  <a:lnTo>
                    <a:pt x="104" y="24"/>
                  </a:lnTo>
                  <a:close/>
                  <a:moveTo>
                    <a:pt x="120" y="168"/>
                  </a:moveTo>
                  <a:cubicBezTo>
                    <a:pt x="40" y="168"/>
                    <a:pt x="40" y="168"/>
                    <a:pt x="40" y="168"/>
                  </a:cubicBezTo>
                  <a:cubicBezTo>
                    <a:pt x="39" y="168"/>
                    <a:pt x="8" y="168"/>
                    <a:pt x="8" y="136"/>
                  </a:cubicBezTo>
                  <a:cubicBezTo>
                    <a:pt x="8" y="106"/>
                    <a:pt x="23" y="91"/>
                    <a:pt x="37" y="79"/>
                  </a:cubicBezTo>
                  <a:cubicBezTo>
                    <a:pt x="45" y="72"/>
                    <a:pt x="52" y="65"/>
                    <a:pt x="55" y="55"/>
                  </a:cubicBezTo>
                  <a:cubicBezTo>
                    <a:pt x="57" y="56"/>
                    <a:pt x="59" y="56"/>
                    <a:pt x="61" y="56"/>
                  </a:cubicBezTo>
                  <a:cubicBezTo>
                    <a:pt x="68" y="56"/>
                    <a:pt x="75" y="54"/>
                    <a:pt x="83" y="50"/>
                  </a:cubicBezTo>
                  <a:cubicBezTo>
                    <a:pt x="91" y="46"/>
                    <a:pt x="98" y="44"/>
                    <a:pt x="104" y="44"/>
                  </a:cubicBezTo>
                  <a:cubicBezTo>
                    <a:pt x="104" y="48"/>
                    <a:pt x="104" y="48"/>
                    <a:pt x="104" y="48"/>
                  </a:cubicBezTo>
                  <a:cubicBezTo>
                    <a:pt x="104" y="61"/>
                    <a:pt x="113" y="70"/>
                    <a:pt x="123" y="79"/>
                  </a:cubicBezTo>
                  <a:cubicBezTo>
                    <a:pt x="137" y="91"/>
                    <a:pt x="152" y="106"/>
                    <a:pt x="152" y="136"/>
                  </a:cubicBezTo>
                  <a:cubicBezTo>
                    <a:pt x="152" y="167"/>
                    <a:pt x="123" y="168"/>
                    <a:pt x="120" y="168"/>
                  </a:cubicBezTo>
                  <a:moveTo>
                    <a:pt x="52" y="96"/>
                  </a:moveTo>
                  <a:cubicBezTo>
                    <a:pt x="45" y="96"/>
                    <a:pt x="40" y="101"/>
                    <a:pt x="40" y="108"/>
                  </a:cubicBezTo>
                  <a:cubicBezTo>
                    <a:pt x="40" y="115"/>
                    <a:pt x="45" y="120"/>
                    <a:pt x="52" y="120"/>
                  </a:cubicBezTo>
                  <a:cubicBezTo>
                    <a:pt x="59" y="120"/>
                    <a:pt x="64" y="115"/>
                    <a:pt x="64" y="108"/>
                  </a:cubicBezTo>
                  <a:cubicBezTo>
                    <a:pt x="64" y="101"/>
                    <a:pt x="59" y="96"/>
                    <a:pt x="52" y="96"/>
                  </a:cubicBezTo>
                  <a:moveTo>
                    <a:pt x="52" y="112"/>
                  </a:moveTo>
                  <a:cubicBezTo>
                    <a:pt x="50" y="112"/>
                    <a:pt x="48" y="110"/>
                    <a:pt x="48" y="108"/>
                  </a:cubicBezTo>
                  <a:cubicBezTo>
                    <a:pt x="48" y="106"/>
                    <a:pt x="50" y="104"/>
                    <a:pt x="52" y="104"/>
                  </a:cubicBezTo>
                  <a:cubicBezTo>
                    <a:pt x="54" y="104"/>
                    <a:pt x="56" y="106"/>
                    <a:pt x="56" y="108"/>
                  </a:cubicBezTo>
                  <a:cubicBezTo>
                    <a:pt x="56" y="110"/>
                    <a:pt x="54" y="112"/>
                    <a:pt x="52" y="112"/>
                  </a:cubicBezTo>
                  <a:moveTo>
                    <a:pt x="124" y="144"/>
                  </a:moveTo>
                  <a:cubicBezTo>
                    <a:pt x="122" y="144"/>
                    <a:pt x="120" y="146"/>
                    <a:pt x="120" y="148"/>
                  </a:cubicBezTo>
                  <a:cubicBezTo>
                    <a:pt x="120" y="150"/>
                    <a:pt x="122" y="152"/>
                    <a:pt x="124" y="152"/>
                  </a:cubicBezTo>
                  <a:cubicBezTo>
                    <a:pt x="126" y="152"/>
                    <a:pt x="128" y="150"/>
                    <a:pt x="128" y="148"/>
                  </a:cubicBezTo>
                  <a:cubicBezTo>
                    <a:pt x="128" y="146"/>
                    <a:pt x="126" y="144"/>
                    <a:pt x="124" y="144"/>
                  </a:cubicBezTo>
                  <a:moveTo>
                    <a:pt x="116" y="120"/>
                  </a:moveTo>
                  <a:cubicBezTo>
                    <a:pt x="114" y="120"/>
                    <a:pt x="112" y="122"/>
                    <a:pt x="112" y="124"/>
                  </a:cubicBezTo>
                  <a:cubicBezTo>
                    <a:pt x="112" y="126"/>
                    <a:pt x="114" y="128"/>
                    <a:pt x="116" y="128"/>
                  </a:cubicBezTo>
                  <a:cubicBezTo>
                    <a:pt x="118" y="128"/>
                    <a:pt x="120" y="126"/>
                    <a:pt x="120" y="124"/>
                  </a:cubicBezTo>
                  <a:cubicBezTo>
                    <a:pt x="120" y="122"/>
                    <a:pt x="118" y="120"/>
                    <a:pt x="116" y="120"/>
                  </a:cubicBezTo>
                  <a:moveTo>
                    <a:pt x="96" y="88"/>
                  </a:moveTo>
                  <a:cubicBezTo>
                    <a:pt x="92" y="88"/>
                    <a:pt x="88" y="92"/>
                    <a:pt x="88" y="96"/>
                  </a:cubicBezTo>
                  <a:cubicBezTo>
                    <a:pt x="88" y="100"/>
                    <a:pt x="92" y="104"/>
                    <a:pt x="96" y="104"/>
                  </a:cubicBezTo>
                  <a:cubicBezTo>
                    <a:pt x="100" y="104"/>
                    <a:pt x="104" y="100"/>
                    <a:pt x="104" y="96"/>
                  </a:cubicBezTo>
                  <a:cubicBezTo>
                    <a:pt x="104" y="92"/>
                    <a:pt x="100" y="88"/>
                    <a:pt x="96" y="88"/>
                  </a:cubicBezTo>
                  <a:moveTo>
                    <a:pt x="80" y="128"/>
                  </a:moveTo>
                  <a:cubicBezTo>
                    <a:pt x="76" y="128"/>
                    <a:pt x="72" y="132"/>
                    <a:pt x="72" y="136"/>
                  </a:cubicBezTo>
                  <a:cubicBezTo>
                    <a:pt x="72" y="140"/>
                    <a:pt x="76" y="144"/>
                    <a:pt x="80" y="144"/>
                  </a:cubicBezTo>
                  <a:cubicBezTo>
                    <a:pt x="84" y="144"/>
                    <a:pt x="88" y="140"/>
                    <a:pt x="88" y="136"/>
                  </a:cubicBezTo>
                  <a:cubicBezTo>
                    <a:pt x="88" y="132"/>
                    <a:pt x="84" y="128"/>
                    <a:pt x="80" y="12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4" name="Freeform 106">
              <a:extLst>
                <a:ext uri="{FF2B5EF4-FFF2-40B4-BE49-F238E27FC236}">
                  <a16:creationId xmlns:a16="http://schemas.microsoft.com/office/drawing/2014/main" id="{681591A1-E6C2-4A83-AD55-835A6E292725}"/>
                </a:ext>
              </a:extLst>
            </p:cNvPr>
            <p:cNvSpPr>
              <a:spLocks noChangeAspect="1" noEditPoints="1"/>
            </p:cNvSpPr>
            <p:nvPr/>
          </p:nvSpPr>
          <p:spPr bwMode="auto">
            <a:xfrm>
              <a:off x="6334890" y="2525381"/>
              <a:ext cx="245557" cy="2449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Freeform 40">
              <a:extLst>
                <a:ext uri="{FF2B5EF4-FFF2-40B4-BE49-F238E27FC236}">
                  <a16:creationId xmlns:a16="http://schemas.microsoft.com/office/drawing/2014/main" id="{8D2A46B4-9BAA-4C66-AA13-9CE579889956}"/>
                </a:ext>
              </a:extLst>
            </p:cNvPr>
            <p:cNvSpPr>
              <a:spLocks noChangeAspect="1" noEditPoints="1"/>
            </p:cNvSpPr>
            <p:nvPr/>
          </p:nvSpPr>
          <p:spPr bwMode="auto">
            <a:xfrm>
              <a:off x="4798874" y="3735427"/>
              <a:ext cx="245557" cy="283749"/>
            </a:xfrm>
            <a:custGeom>
              <a:avLst/>
              <a:gdLst>
                <a:gd name="T0" fmla="*/ 144 w 176"/>
                <a:gd name="T1" fmla="*/ 0 h 176"/>
                <a:gd name="T2" fmla="*/ 121 w 176"/>
                <a:gd name="T3" fmla="*/ 9 h 176"/>
                <a:gd name="T4" fmla="*/ 13 w 176"/>
                <a:gd name="T5" fmla="*/ 117 h 176"/>
                <a:gd name="T6" fmla="*/ 0 w 176"/>
                <a:gd name="T7" fmla="*/ 176 h 176"/>
                <a:gd name="T8" fmla="*/ 59 w 176"/>
                <a:gd name="T9" fmla="*/ 163 h 176"/>
                <a:gd name="T10" fmla="*/ 167 w 176"/>
                <a:gd name="T11" fmla="*/ 55 h 176"/>
                <a:gd name="T12" fmla="*/ 176 w 176"/>
                <a:gd name="T13" fmla="*/ 32 h 176"/>
                <a:gd name="T14" fmla="*/ 144 w 176"/>
                <a:gd name="T15" fmla="*/ 0 h 176"/>
                <a:gd name="T16" fmla="*/ 52 w 176"/>
                <a:gd name="T17" fmla="*/ 155 h 176"/>
                <a:gd name="T18" fmla="*/ 24 w 176"/>
                <a:gd name="T19" fmla="*/ 162 h 176"/>
                <a:gd name="T20" fmla="*/ 24 w 176"/>
                <a:gd name="T21" fmla="*/ 152 h 176"/>
                <a:gd name="T22" fmla="*/ 14 w 176"/>
                <a:gd name="T23" fmla="*/ 152 h 176"/>
                <a:gd name="T24" fmla="*/ 21 w 176"/>
                <a:gd name="T25" fmla="*/ 124 h 176"/>
                <a:gd name="T26" fmla="*/ 52 w 176"/>
                <a:gd name="T27" fmla="*/ 124 h 176"/>
                <a:gd name="T28" fmla="*/ 52 w 176"/>
                <a:gd name="T29" fmla="*/ 155 h 176"/>
                <a:gd name="T30" fmla="*/ 60 w 176"/>
                <a:gd name="T31" fmla="*/ 150 h 176"/>
                <a:gd name="T32" fmla="*/ 60 w 176"/>
                <a:gd name="T33" fmla="*/ 120 h 176"/>
                <a:gd name="T34" fmla="*/ 56 w 176"/>
                <a:gd name="T35" fmla="*/ 116 h 176"/>
                <a:gd name="T36" fmla="*/ 26 w 176"/>
                <a:gd name="T37" fmla="*/ 116 h 176"/>
                <a:gd name="T38" fmla="*/ 112 w 176"/>
                <a:gd name="T39" fmla="*/ 30 h 176"/>
                <a:gd name="T40" fmla="*/ 146 w 176"/>
                <a:gd name="T41" fmla="*/ 64 h 176"/>
                <a:gd name="T42" fmla="*/ 60 w 176"/>
                <a:gd name="T43" fmla="*/ 150 h 176"/>
                <a:gd name="T44" fmla="*/ 161 w 176"/>
                <a:gd name="T45" fmla="*/ 49 h 176"/>
                <a:gd name="T46" fmla="*/ 152 w 176"/>
                <a:gd name="T47" fmla="*/ 58 h 176"/>
                <a:gd name="T48" fmla="*/ 118 w 176"/>
                <a:gd name="T49" fmla="*/ 24 h 176"/>
                <a:gd name="T50" fmla="*/ 127 w 176"/>
                <a:gd name="T51" fmla="*/ 15 h 176"/>
                <a:gd name="T52" fmla="*/ 144 w 176"/>
                <a:gd name="T53" fmla="*/ 8 h 176"/>
                <a:gd name="T54" fmla="*/ 168 w 176"/>
                <a:gd name="T55" fmla="*/ 32 h 176"/>
                <a:gd name="T56" fmla="*/ 161 w 176"/>
                <a:gd name="T57" fmla="*/ 4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76">
                  <a:moveTo>
                    <a:pt x="144" y="0"/>
                  </a:moveTo>
                  <a:cubicBezTo>
                    <a:pt x="135" y="0"/>
                    <a:pt x="127" y="4"/>
                    <a:pt x="121" y="9"/>
                  </a:cubicBezTo>
                  <a:cubicBezTo>
                    <a:pt x="13" y="117"/>
                    <a:pt x="13" y="117"/>
                    <a:pt x="13" y="117"/>
                  </a:cubicBezTo>
                  <a:cubicBezTo>
                    <a:pt x="0" y="176"/>
                    <a:pt x="0" y="176"/>
                    <a:pt x="0" y="176"/>
                  </a:cubicBezTo>
                  <a:cubicBezTo>
                    <a:pt x="59" y="163"/>
                    <a:pt x="59" y="163"/>
                    <a:pt x="59" y="163"/>
                  </a:cubicBezTo>
                  <a:cubicBezTo>
                    <a:pt x="167" y="55"/>
                    <a:pt x="167" y="55"/>
                    <a:pt x="167" y="55"/>
                  </a:cubicBezTo>
                  <a:cubicBezTo>
                    <a:pt x="172" y="49"/>
                    <a:pt x="176" y="41"/>
                    <a:pt x="176" y="32"/>
                  </a:cubicBezTo>
                  <a:cubicBezTo>
                    <a:pt x="176" y="14"/>
                    <a:pt x="162" y="0"/>
                    <a:pt x="144" y="0"/>
                  </a:cubicBezTo>
                  <a:moveTo>
                    <a:pt x="52" y="155"/>
                  </a:moveTo>
                  <a:cubicBezTo>
                    <a:pt x="24" y="162"/>
                    <a:pt x="24" y="162"/>
                    <a:pt x="24" y="162"/>
                  </a:cubicBezTo>
                  <a:cubicBezTo>
                    <a:pt x="24" y="152"/>
                    <a:pt x="24" y="152"/>
                    <a:pt x="24" y="152"/>
                  </a:cubicBezTo>
                  <a:cubicBezTo>
                    <a:pt x="14" y="152"/>
                    <a:pt x="14" y="152"/>
                    <a:pt x="14" y="152"/>
                  </a:cubicBezTo>
                  <a:cubicBezTo>
                    <a:pt x="21" y="124"/>
                    <a:pt x="21" y="124"/>
                    <a:pt x="21" y="124"/>
                  </a:cubicBezTo>
                  <a:cubicBezTo>
                    <a:pt x="52" y="124"/>
                    <a:pt x="52" y="124"/>
                    <a:pt x="52" y="124"/>
                  </a:cubicBezTo>
                  <a:lnTo>
                    <a:pt x="52" y="155"/>
                  </a:lnTo>
                  <a:close/>
                  <a:moveTo>
                    <a:pt x="60" y="150"/>
                  </a:moveTo>
                  <a:cubicBezTo>
                    <a:pt x="60" y="120"/>
                    <a:pt x="60" y="120"/>
                    <a:pt x="60" y="120"/>
                  </a:cubicBezTo>
                  <a:cubicBezTo>
                    <a:pt x="60" y="118"/>
                    <a:pt x="58" y="116"/>
                    <a:pt x="56" y="116"/>
                  </a:cubicBezTo>
                  <a:cubicBezTo>
                    <a:pt x="26" y="116"/>
                    <a:pt x="26" y="116"/>
                    <a:pt x="26" y="116"/>
                  </a:cubicBezTo>
                  <a:cubicBezTo>
                    <a:pt x="112" y="30"/>
                    <a:pt x="112" y="30"/>
                    <a:pt x="112" y="30"/>
                  </a:cubicBezTo>
                  <a:cubicBezTo>
                    <a:pt x="146" y="64"/>
                    <a:pt x="146" y="64"/>
                    <a:pt x="146" y="64"/>
                  </a:cubicBezTo>
                  <a:lnTo>
                    <a:pt x="60" y="150"/>
                  </a:lnTo>
                  <a:close/>
                  <a:moveTo>
                    <a:pt x="161" y="49"/>
                  </a:moveTo>
                  <a:cubicBezTo>
                    <a:pt x="152" y="58"/>
                    <a:pt x="152" y="58"/>
                    <a:pt x="152" y="58"/>
                  </a:cubicBezTo>
                  <a:cubicBezTo>
                    <a:pt x="118" y="24"/>
                    <a:pt x="118" y="24"/>
                    <a:pt x="118" y="24"/>
                  </a:cubicBezTo>
                  <a:cubicBezTo>
                    <a:pt x="127" y="15"/>
                    <a:pt x="127" y="15"/>
                    <a:pt x="127" y="15"/>
                  </a:cubicBezTo>
                  <a:cubicBezTo>
                    <a:pt x="127" y="15"/>
                    <a:pt x="134" y="8"/>
                    <a:pt x="144" y="8"/>
                  </a:cubicBezTo>
                  <a:cubicBezTo>
                    <a:pt x="157" y="8"/>
                    <a:pt x="168" y="19"/>
                    <a:pt x="168" y="32"/>
                  </a:cubicBezTo>
                  <a:cubicBezTo>
                    <a:pt x="168" y="39"/>
                    <a:pt x="165" y="45"/>
                    <a:pt x="161" y="4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cxnSp>
          <p:nvCxnSpPr>
            <p:cNvPr id="16" name="Straight Connector 15">
              <a:extLst>
                <a:ext uri="{FF2B5EF4-FFF2-40B4-BE49-F238E27FC236}">
                  <a16:creationId xmlns:a16="http://schemas.microsoft.com/office/drawing/2014/main" id="{CB175B17-606C-41C8-A030-BC3859522C78}"/>
                </a:ext>
              </a:extLst>
            </p:cNvPr>
            <p:cNvCxnSpPr/>
            <p:nvPr/>
          </p:nvCxnSpPr>
          <p:spPr>
            <a:xfrm>
              <a:off x="3938627" y="4027219"/>
              <a:ext cx="710158" cy="0"/>
            </a:xfrm>
            <a:prstGeom prst="line">
              <a:avLst/>
            </a:prstGeom>
            <a:ln w="25400" cap="sq">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5E3779F-3892-477E-947A-09C0AB0F9BF1}"/>
                </a:ext>
              </a:extLst>
            </p:cNvPr>
            <p:cNvGrpSpPr/>
            <p:nvPr/>
          </p:nvGrpSpPr>
          <p:grpSpPr>
            <a:xfrm>
              <a:off x="1694711" y="3877301"/>
              <a:ext cx="2370477" cy="794264"/>
              <a:chOff x="1845598" y="4761882"/>
              <a:chExt cx="2370477" cy="794264"/>
            </a:xfrm>
          </p:grpSpPr>
          <p:sp>
            <p:nvSpPr>
              <p:cNvPr id="18" name="TextBox 17">
                <a:extLst>
                  <a:ext uri="{FF2B5EF4-FFF2-40B4-BE49-F238E27FC236}">
                    <a16:creationId xmlns:a16="http://schemas.microsoft.com/office/drawing/2014/main" id="{13BC2358-3A62-4ABD-9AC1-DF5C9FD36DE6}"/>
                  </a:ext>
                </a:extLst>
              </p:cNvPr>
              <p:cNvSpPr txBox="1"/>
              <p:nvPr/>
            </p:nvSpPr>
            <p:spPr>
              <a:xfrm>
                <a:off x="1845598" y="4761882"/>
                <a:ext cx="1960426" cy="400110"/>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EHR</a:t>
                </a:r>
                <a:endParaRPr lang="ru-RU" sz="2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A66EBC7-955B-4C90-BD85-97BF0B312496}"/>
                  </a:ext>
                </a:extLst>
              </p:cNvPr>
              <p:cNvSpPr txBox="1"/>
              <p:nvPr/>
            </p:nvSpPr>
            <p:spPr>
              <a:xfrm>
                <a:off x="2393392" y="5140648"/>
                <a:ext cx="1822683" cy="415498"/>
              </a:xfrm>
              <a:prstGeom prst="rect">
                <a:avLst/>
              </a:prstGeom>
              <a:noFill/>
            </p:spPr>
            <p:txBody>
              <a:bodyPr wrap="square" rtlCol="0">
                <a:spAutoFit/>
              </a:bodyPr>
              <a:lstStyle/>
              <a:p>
                <a:pPr algn="r"/>
                <a:r>
                  <a:rPr lang="en-US" sz="1050">
                    <a:solidFill>
                      <a:schemeClr val="tx2"/>
                    </a:solidFill>
                    <a:latin typeface="Arial" panose="020B0604020202020204" pitchFamily="34" charset="0"/>
                    <a:cs typeface="Arial" panose="020B0604020202020204" pitchFamily="34" charset="0"/>
                  </a:rPr>
                  <a:t>Education and Human Resources</a:t>
                </a:r>
                <a:endParaRPr lang="ru-RU" sz="1050">
                  <a:solidFill>
                    <a:schemeClr val="tx2"/>
                  </a:solidFill>
                  <a:latin typeface="Arial" panose="020B0604020202020204" pitchFamily="34" charset="0"/>
                  <a:cs typeface="Arial" panose="020B0604020202020204" pitchFamily="34" charset="0"/>
                </a:endParaRPr>
              </a:p>
            </p:txBody>
          </p:sp>
        </p:grpSp>
      </p:grpSp>
      <p:sp>
        <p:nvSpPr>
          <p:cNvPr id="40" name="TextBox 39">
            <a:extLst>
              <a:ext uri="{FF2B5EF4-FFF2-40B4-BE49-F238E27FC236}">
                <a16:creationId xmlns:a16="http://schemas.microsoft.com/office/drawing/2014/main" id="{A7BC6A3F-D6AC-4349-B21E-90792AF06D4C}"/>
              </a:ext>
            </a:extLst>
          </p:cNvPr>
          <p:cNvSpPr txBox="1"/>
          <p:nvPr/>
        </p:nvSpPr>
        <p:spPr>
          <a:xfrm>
            <a:off x="6056418" y="1378926"/>
            <a:ext cx="5652079" cy="3985706"/>
          </a:xfrm>
          <a:prstGeom prst="rect">
            <a:avLst/>
          </a:prstGeom>
          <a:noFill/>
        </p:spPr>
        <p:txBody>
          <a:bodyPr wrap="square" rtlCol="0">
            <a:spAutoFit/>
          </a:bodyPr>
          <a:lstStyle/>
          <a:p>
            <a:pPr marL="342900" indent="-342900">
              <a:buFont typeface="Arial" panose="020B0604020202020204" pitchFamily="34" charset="0"/>
              <a:buChar char="•"/>
            </a:pPr>
            <a:r>
              <a:rPr lang="en-US" sz="2300"/>
              <a:t>NSF’s flagship research program for </a:t>
            </a:r>
            <a:r>
              <a:rPr lang="en-US" sz="2300" b="1"/>
              <a:t>inter-disciplinary</a:t>
            </a:r>
            <a:r>
              <a:rPr lang="en-US" sz="2300"/>
              <a:t>, foundational research on security and privacy.</a:t>
            </a:r>
          </a:p>
          <a:p>
            <a:pPr marL="342900" indent="-342900">
              <a:buFont typeface="Arial" panose="020B0604020202020204" pitchFamily="34" charset="0"/>
              <a:buChar char="•"/>
            </a:pPr>
            <a:r>
              <a:rPr lang="en-US" sz="2300" err="1"/>
              <a:t>SaTC</a:t>
            </a:r>
            <a:r>
              <a:rPr lang="en-US" sz="2300"/>
              <a:t> views cybersecurity and privacy as a socio-technical problem. </a:t>
            </a:r>
          </a:p>
          <a:p>
            <a:pPr marL="342900" indent="-342900">
              <a:buFont typeface="Arial" panose="020B0604020202020204" pitchFamily="34" charset="0"/>
              <a:buChar char="•"/>
            </a:pPr>
            <a:r>
              <a:rPr lang="en-US" sz="2300" err="1"/>
              <a:t>SaTC</a:t>
            </a:r>
            <a:r>
              <a:rPr lang="en-US" sz="2300"/>
              <a:t> seeks new ways to design, build and operate cyber systems, protect existing infrastructure, and motivate and educate individuals about cybersecurity.</a:t>
            </a:r>
          </a:p>
          <a:p>
            <a:pPr marL="342900" indent="-342900">
              <a:buFont typeface="Arial" panose="020B0604020202020204" pitchFamily="34" charset="0"/>
              <a:buChar char="•"/>
            </a:pPr>
            <a:r>
              <a:rPr lang="en-US" sz="2300" err="1"/>
              <a:t>SaTC</a:t>
            </a:r>
            <a:r>
              <a:rPr lang="en-US" sz="2300"/>
              <a:t> currently manages 924 active awards.</a:t>
            </a:r>
          </a:p>
          <a:p>
            <a:pPr marL="342900" indent="-342900">
              <a:buFont typeface="Arial" panose="020B0604020202020204" pitchFamily="34" charset="0"/>
              <a:buChar char="•"/>
            </a:pPr>
            <a:endParaRPr lang="en-US" sz="2300"/>
          </a:p>
        </p:txBody>
      </p:sp>
      <p:sp>
        <p:nvSpPr>
          <p:cNvPr id="41" name="Slide Number Placeholder 3">
            <a:extLst>
              <a:ext uri="{FF2B5EF4-FFF2-40B4-BE49-F238E27FC236}">
                <a16:creationId xmlns:a16="http://schemas.microsoft.com/office/drawing/2014/main" id="{CDEEB17B-6DB7-4009-8FEE-82C5CB46E21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7</a:t>
            </a:fld>
            <a:endParaRPr lang="en-US" sz="1200" dirty="0">
              <a:solidFill>
                <a:schemeClr val="tx1">
                  <a:tint val="75000"/>
                </a:schemeClr>
              </a:solidFill>
            </a:endParaRPr>
          </a:p>
        </p:txBody>
      </p:sp>
    </p:spTree>
    <p:extLst>
      <p:ext uri="{BB962C8B-B14F-4D97-AF65-F5344CB8AC3E}">
        <p14:creationId xmlns:p14="http://schemas.microsoft.com/office/powerpoint/2010/main" val="1118654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97F6-C00D-40DC-98F7-9E83ABE251E9}"/>
              </a:ext>
            </a:extLst>
          </p:cNvPr>
          <p:cNvSpPr>
            <a:spLocks noGrp="1"/>
          </p:cNvSpPr>
          <p:nvPr>
            <p:ph type="title"/>
          </p:nvPr>
        </p:nvSpPr>
        <p:spPr/>
        <p:txBody>
          <a:bodyPr/>
          <a:lstStyle/>
          <a:p>
            <a:r>
              <a:rPr lang="en-US">
                <a:solidFill>
                  <a:schemeClr val="tx1"/>
                </a:solidFill>
              </a:rPr>
              <a:t>Active Awards in Diverse Topic Areas:</a:t>
            </a:r>
          </a:p>
        </p:txBody>
      </p:sp>
      <p:sp>
        <p:nvSpPr>
          <p:cNvPr id="4" name="Slide Number Placeholder 3">
            <a:extLst>
              <a:ext uri="{FF2B5EF4-FFF2-40B4-BE49-F238E27FC236}">
                <a16:creationId xmlns:a16="http://schemas.microsoft.com/office/drawing/2014/main" id="{0BDAAA04-14D3-47F3-A31E-CE178FD6304A}"/>
              </a:ext>
            </a:extLst>
          </p:cNvPr>
          <p:cNvSpPr>
            <a:spLocks noGrp="1"/>
          </p:cNvSpPr>
          <p:nvPr>
            <p:ph type="sldNum" sz="quarter" idx="4"/>
          </p:nvPr>
        </p:nvSpPr>
        <p:spPr>
          <a:xfrm>
            <a:off x="166517"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BEAD3-91E3-4FFC-B7DC-935959D17485}" type="slidenum">
              <a:rPr lang="en-US" smtClean="0"/>
              <a:pPr/>
              <a:t>8</a:t>
            </a:fld>
            <a:endParaRPr lang="en-US"/>
          </a:p>
        </p:txBody>
      </p:sp>
      <p:grpSp>
        <p:nvGrpSpPr>
          <p:cNvPr id="37" name="Group 36">
            <a:extLst>
              <a:ext uri="{FF2B5EF4-FFF2-40B4-BE49-F238E27FC236}">
                <a16:creationId xmlns:a16="http://schemas.microsoft.com/office/drawing/2014/main" id="{ADB7C343-A11E-4E3E-A97F-1C8F5AA2DE07}"/>
              </a:ext>
            </a:extLst>
          </p:cNvPr>
          <p:cNvGrpSpPr/>
          <p:nvPr/>
        </p:nvGrpSpPr>
        <p:grpSpPr>
          <a:xfrm>
            <a:off x="438150" y="1341120"/>
            <a:ext cx="11286818" cy="4619687"/>
            <a:chOff x="715478" y="1341120"/>
            <a:chExt cx="10991850" cy="5212080"/>
          </a:xfrm>
        </p:grpSpPr>
        <p:sp>
          <p:nvSpPr>
            <p:cNvPr id="36" name="Rectangle 35">
              <a:extLst>
                <a:ext uri="{FF2B5EF4-FFF2-40B4-BE49-F238E27FC236}">
                  <a16:creationId xmlns:a16="http://schemas.microsoft.com/office/drawing/2014/main" id="{660036D1-79B8-478A-B3D5-5263E03B7B59}"/>
                </a:ext>
              </a:extLst>
            </p:cNvPr>
            <p:cNvSpPr/>
            <p:nvPr/>
          </p:nvSpPr>
          <p:spPr>
            <a:xfrm>
              <a:off x="715478" y="1341120"/>
              <a:ext cx="10991850" cy="5212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5" name="Group 34">
              <a:extLst>
                <a:ext uri="{FF2B5EF4-FFF2-40B4-BE49-F238E27FC236}">
                  <a16:creationId xmlns:a16="http://schemas.microsoft.com/office/drawing/2014/main" id="{8F38B55D-87F0-4C90-8BE1-780DDFA21C6D}"/>
                </a:ext>
              </a:extLst>
            </p:cNvPr>
            <p:cNvGrpSpPr/>
            <p:nvPr/>
          </p:nvGrpSpPr>
          <p:grpSpPr>
            <a:xfrm>
              <a:off x="880511" y="1484248"/>
              <a:ext cx="10679315" cy="4872102"/>
              <a:chOff x="880511" y="1484248"/>
              <a:chExt cx="10679315" cy="4872102"/>
            </a:xfrm>
          </p:grpSpPr>
          <p:graphicFrame>
            <p:nvGraphicFramePr>
              <p:cNvPr id="5" name="Content Placeholder 5">
                <a:extLst>
                  <a:ext uri="{FF2B5EF4-FFF2-40B4-BE49-F238E27FC236}">
                    <a16:creationId xmlns:a16="http://schemas.microsoft.com/office/drawing/2014/main" id="{920E3EBF-53DA-401F-9DCE-F5B69870C4EB}"/>
                  </a:ext>
                </a:extLst>
              </p:cNvPr>
              <p:cNvGraphicFramePr>
                <a:graphicFrameLocks/>
              </p:cNvGraphicFramePr>
              <p:nvPr/>
            </p:nvGraphicFramePr>
            <p:xfrm>
              <a:off x="880511" y="1484248"/>
              <a:ext cx="2467279" cy="4872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E4E3A704-94BC-4498-BF53-2D1349A0D970}"/>
                  </a:ext>
                </a:extLst>
              </p:cNvPr>
              <p:cNvGrpSpPr/>
              <p:nvPr/>
            </p:nvGrpSpPr>
            <p:grpSpPr>
              <a:xfrm>
                <a:off x="3563262" y="1484248"/>
                <a:ext cx="2468343" cy="4872102"/>
                <a:chOff x="2950821" y="1489319"/>
                <a:chExt cx="2468343" cy="4514216"/>
              </a:xfrm>
            </p:grpSpPr>
            <p:graphicFrame>
              <p:nvGraphicFramePr>
                <p:cNvPr id="7" name="Content Placeholder 5">
                  <a:extLst>
                    <a:ext uri="{FF2B5EF4-FFF2-40B4-BE49-F238E27FC236}">
                      <a16:creationId xmlns:a16="http://schemas.microsoft.com/office/drawing/2014/main" id="{AD53835A-880E-41E2-8035-0B6AA585B30E}"/>
                    </a:ext>
                  </a:extLst>
                </p:cNvPr>
                <p:cNvGraphicFramePr>
                  <a:graphicFrameLocks/>
                </p:cNvGraphicFramePr>
                <p:nvPr/>
              </p:nvGraphicFramePr>
              <p:xfrm>
                <a:off x="2950821" y="1489319"/>
                <a:ext cx="2468343" cy="4514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Graphic 7" descr="Thumbs Up Sign">
                  <a:extLst>
                    <a:ext uri="{FF2B5EF4-FFF2-40B4-BE49-F238E27FC236}">
                      <a16:creationId xmlns:a16="http://schemas.microsoft.com/office/drawing/2014/main" id="{1DDF894B-364C-48C4-B4AD-808C608B70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23974" y="5332992"/>
                  <a:ext cx="448935" cy="448935"/>
                </a:xfrm>
                <a:prstGeom prst="rect">
                  <a:avLst/>
                </a:prstGeom>
              </p:spPr>
            </p:pic>
            <p:pic>
              <p:nvPicPr>
                <p:cNvPr id="9" name="Graphic 8" descr="Processor">
                  <a:extLst>
                    <a:ext uri="{FF2B5EF4-FFF2-40B4-BE49-F238E27FC236}">
                      <a16:creationId xmlns:a16="http://schemas.microsoft.com/office/drawing/2014/main" id="{8FC33A31-365B-4A5A-BD9C-18ED79BB284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50822" y="3533084"/>
                  <a:ext cx="448935" cy="448935"/>
                </a:xfrm>
                <a:prstGeom prst="rect">
                  <a:avLst/>
                </a:prstGeom>
              </p:spPr>
            </p:pic>
            <p:pic>
              <p:nvPicPr>
                <p:cNvPr id="10" name="Graphic 9" descr="Network">
                  <a:extLst>
                    <a:ext uri="{FF2B5EF4-FFF2-40B4-BE49-F238E27FC236}">
                      <a16:creationId xmlns:a16="http://schemas.microsoft.com/office/drawing/2014/main" id="{7FC6DA85-63EA-4C4D-A0FF-E987FC0032B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07040" y="1707776"/>
                  <a:ext cx="448935" cy="448935"/>
                </a:xfrm>
                <a:prstGeom prst="rect">
                  <a:avLst/>
                </a:prstGeom>
              </p:spPr>
            </p:pic>
            <p:pic>
              <p:nvPicPr>
                <p:cNvPr id="11" name="Graphic 10" descr="Bar chart">
                  <a:extLst>
                    <a:ext uri="{FF2B5EF4-FFF2-40B4-BE49-F238E27FC236}">
                      <a16:creationId xmlns:a16="http://schemas.microsoft.com/office/drawing/2014/main" id="{C6C48D93-2BF2-4C96-9DAA-6D1F1C35C98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50823" y="2774544"/>
                  <a:ext cx="355668" cy="355668"/>
                </a:xfrm>
                <a:prstGeom prst="rect">
                  <a:avLst/>
                </a:prstGeom>
              </p:spPr>
            </p:pic>
            <p:pic>
              <p:nvPicPr>
                <p:cNvPr id="12" name="Graphic 11" descr="Cloud Computing">
                  <a:extLst>
                    <a:ext uri="{FF2B5EF4-FFF2-40B4-BE49-F238E27FC236}">
                      <a16:creationId xmlns:a16="http://schemas.microsoft.com/office/drawing/2014/main" id="{457B797A-1869-4C11-8CF4-560FB917737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23974" y="4452489"/>
                  <a:ext cx="448935" cy="448935"/>
                </a:xfrm>
                <a:prstGeom prst="rect">
                  <a:avLst/>
                </a:prstGeom>
              </p:spPr>
            </p:pic>
            <p:pic>
              <p:nvPicPr>
                <p:cNvPr id="13" name="Graphic 12" descr="Research">
                  <a:extLst>
                    <a:ext uri="{FF2B5EF4-FFF2-40B4-BE49-F238E27FC236}">
                      <a16:creationId xmlns:a16="http://schemas.microsoft.com/office/drawing/2014/main" id="{F2F6B37F-C14D-4536-A086-CDFB21FB6FE1}"/>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31875" y="2569741"/>
                  <a:ext cx="336319" cy="336319"/>
                </a:xfrm>
                <a:prstGeom prst="rect">
                  <a:avLst/>
                </a:prstGeom>
              </p:spPr>
            </p:pic>
          </p:grpSp>
          <p:grpSp>
            <p:nvGrpSpPr>
              <p:cNvPr id="14" name="Group 13">
                <a:extLst>
                  <a:ext uri="{FF2B5EF4-FFF2-40B4-BE49-F238E27FC236}">
                    <a16:creationId xmlns:a16="http://schemas.microsoft.com/office/drawing/2014/main" id="{55421040-B2C4-49E7-AD86-5EA0EBFCAB6D}"/>
                  </a:ext>
                </a:extLst>
              </p:cNvPr>
              <p:cNvGrpSpPr/>
              <p:nvPr/>
            </p:nvGrpSpPr>
            <p:grpSpPr>
              <a:xfrm>
                <a:off x="2887126" y="1693131"/>
                <a:ext cx="480553" cy="4441304"/>
                <a:chOff x="2860232" y="1693131"/>
                <a:chExt cx="480553" cy="4441304"/>
              </a:xfrm>
            </p:grpSpPr>
            <p:pic>
              <p:nvPicPr>
                <p:cNvPr id="15" name="Graphic 14" descr="Unlock">
                  <a:extLst>
                    <a:ext uri="{FF2B5EF4-FFF2-40B4-BE49-F238E27FC236}">
                      <a16:creationId xmlns:a16="http://schemas.microsoft.com/office/drawing/2014/main" id="{DC14FF05-8199-419C-936F-D71F855C0FB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868699" y="1693131"/>
                  <a:ext cx="451821" cy="451821"/>
                </a:xfrm>
                <a:prstGeom prst="rect">
                  <a:avLst/>
                </a:prstGeom>
              </p:spPr>
            </p:pic>
            <p:pic>
              <p:nvPicPr>
                <p:cNvPr id="16" name="Graphic 15" descr="Security Camera">
                  <a:extLst>
                    <a:ext uri="{FF2B5EF4-FFF2-40B4-BE49-F238E27FC236}">
                      <a16:creationId xmlns:a16="http://schemas.microsoft.com/office/drawing/2014/main" id="{2E77722F-3312-4648-8890-246E5A82EE5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875304" y="4702524"/>
                  <a:ext cx="451821" cy="451821"/>
                </a:xfrm>
                <a:prstGeom prst="rect">
                  <a:avLst/>
                </a:prstGeom>
              </p:spPr>
            </p:pic>
            <p:pic>
              <p:nvPicPr>
                <p:cNvPr id="17" name="Graphic 16" descr="Key">
                  <a:extLst>
                    <a:ext uri="{FF2B5EF4-FFF2-40B4-BE49-F238E27FC236}">
                      <a16:creationId xmlns:a16="http://schemas.microsoft.com/office/drawing/2014/main" id="{4742B4D8-B753-4F77-B377-3C6A0A794BD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860232" y="3706742"/>
                  <a:ext cx="451821" cy="451821"/>
                </a:xfrm>
                <a:prstGeom prst="rect">
                  <a:avLst/>
                </a:prstGeom>
              </p:spPr>
            </p:pic>
            <p:pic>
              <p:nvPicPr>
                <p:cNvPr id="18" name="Graphic 17" descr="Head with Gears">
                  <a:extLst>
                    <a:ext uri="{FF2B5EF4-FFF2-40B4-BE49-F238E27FC236}">
                      <a16:creationId xmlns:a16="http://schemas.microsoft.com/office/drawing/2014/main" id="{1A32AD1D-9AC1-4BF2-8D9D-25212FB92E1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878556" y="5682614"/>
                  <a:ext cx="451821" cy="451821"/>
                </a:xfrm>
                <a:prstGeom prst="rect">
                  <a:avLst/>
                </a:prstGeom>
              </p:spPr>
            </p:pic>
            <p:pic>
              <p:nvPicPr>
                <p:cNvPr id="19" name="Graphic 18" descr="Fingerprint">
                  <a:extLst>
                    <a:ext uri="{FF2B5EF4-FFF2-40B4-BE49-F238E27FC236}">
                      <a16:creationId xmlns:a16="http://schemas.microsoft.com/office/drawing/2014/main" id="{D966C0DA-BF41-444F-B61F-F69C3CE5177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864449" y="2689987"/>
                  <a:ext cx="476336" cy="476336"/>
                </a:xfrm>
                <a:prstGeom prst="rect">
                  <a:avLst/>
                </a:prstGeom>
              </p:spPr>
            </p:pic>
          </p:grpSp>
          <p:grpSp>
            <p:nvGrpSpPr>
              <p:cNvPr id="20" name="Group 19">
                <a:extLst>
                  <a:ext uri="{FF2B5EF4-FFF2-40B4-BE49-F238E27FC236}">
                    <a16:creationId xmlns:a16="http://schemas.microsoft.com/office/drawing/2014/main" id="{ED1D9487-A8E0-486B-9399-58F7683A3ADC}"/>
                  </a:ext>
                </a:extLst>
              </p:cNvPr>
              <p:cNvGrpSpPr/>
              <p:nvPr/>
            </p:nvGrpSpPr>
            <p:grpSpPr>
              <a:xfrm>
                <a:off x="9099786" y="1484248"/>
                <a:ext cx="2460040" cy="4872102"/>
                <a:chOff x="8390069" y="1484248"/>
                <a:chExt cx="2460040" cy="4514216"/>
              </a:xfrm>
            </p:grpSpPr>
            <p:graphicFrame>
              <p:nvGraphicFramePr>
                <p:cNvPr id="21" name="Content Placeholder 5">
                  <a:extLst>
                    <a:ext uri="{FF2B5EF4-FFF2-40B4-BE49-F238E27FC236}">
                      <a16:creationId xmlns:a16="http://schemas.microsoft.com/office/drawing/2014/main" id="{B68C5FB5-8112-4EE2-9B3A-6DF25C21CA32}"/>
                    </a:ext>
                  </a:extLst>
                </p:cNvPr>
                <p:cNvGraphicFramePr>
                  <a:graphicFrameLocks/>
                </p:cNvGraphicFramePr>
                <p:nvPr/>
              </p:nvGraphicFramePr>
              <p:xfrm>
                <a:off x="8390069" y="1484248"/>
                <a:ext cx="2460040" cy="4514216"/>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pic>
              <p:nvPicPr>
                <p:cNvPr id="22" name="Graphic 21" descr="Disk">
                  <a:extLst>
                    <a:ext uri="{FF2B5EF4-FFF2-40B4-BE49-F238E27FC236}">
                      <a16:creationId xmlns:a16="http://schemas.microsoft.com/office/drawing/2014/main" id="{20154D7B-6393-41AF-9601-917E6B1031BF}"/>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446084" y="2607299"/>
                  <a:ext cx="424386" cy="414938"/>
                </a:xfrm>
                <a:prstGeom prst="rect">
                  <a:avLst/>
                </a:prstGeom>
              </p:spPr>
            </p:pic>
            <p:pic>
              <p:nvPicPr>
                <p:cNvPr id="23" name="Graphic 22" descr="Server">
                  <a:extLst>
                    <a:ext uri="{FF2B5EF4-FFF2-40B4-BE49-F238E27FC236}">
                      <a16:creationId xmlns:a16="http://schemas.microsoft.com/office/drawing/2014/main" id="{DE8D2182-43CC-42C1-A014-1489F2843BBE}"/>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8432637" y="3537773"/>
                  <a:ext cx="424386" cy="414938"/>
                </a:xfrm>
                <a:prstGeom prst="rect">
                  <a:avLst/>
                </a:prstGeom>
              </p:spPr>
            </p:pic>
            <p:pic>
              <p:nvPicPr>
                <p:cNvPr id="24" name="Graphic 23" descr="Handshake">
                  <a:extLst>
                    <a:ext uri="{FF2B5EF4-FFF2-40B4-BE49-F238E27FC236}">
                      <a16:creationId xmlns:a16="http://schemas.microsoft.com/office/drawing/2014/main" id="{414F8345-AE38-4F98-BD85-21F3CAB914E0}"/>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8499872" y="4470760"/>
                  <a:ext cx="424386" cy="414938"/>
                </a:xfrm>
                <a:prstGeom prst="rect">
                  <a:avLst/>
                </a:prstGeom>
              </p:spPr>
            </p:pic>
            <p:pic>
              <p:nvPicPr>
                <p:cNvPr id="25" name="Graphic 24" descr="Customer review">
                  <a:extLst>
                    <a:ext uri="{FF2B5EF4-FFF2-40B4-BE49-F238E27FC236}">
                      <a16:creationId xmlns:a16="http://schemas.microsoft.com/office/drawing/2014/main" id="{BED11428-C922-49B8-9782-5A6A0EDB78AA}"/>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8402834" y="1675258"/>
                  <a:ext cx="522107" cy="510483"/>
                </a:xfrm>
                <a:prstGeom prst="rect">
                  <a:avLst/>
                </a:prstGeom>
              </p:spPr>
            </p:pic>
            <p:pic>
              <p:nvPicPr>
                <p:cNvPr id="26" name="Graphic 25" descr="Boardroom">
                  <a:extLst>
                    <a:ext uri="{FF2B5EF4-FFF2-40B4-BE49-F238E27FC236}">
                      <a16:creationId xmlns:a16="http://schemas.microsoft.com/office/drawing/2014/main" id="{D6E51819-4DBE-43B8-A070-B50B36BF7965}"/>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8401586" y="5319081"/>
                  <a:ext cx="530482" cy="518672"/>
                </a:xfrm>
                <a:prstGeom prst="rect">
                  <a:avLst/>
                </a:prstGeom>
              </p:spPr>
            </p:pic>
          </p:grpSp>
          <p:grpSp>
            <p:nvGrpSpPr>
              <p:cNvPr id="27" name="Group 26">
                <a:extLst>
                  <a:ext uri="{FF2B5EF4-FFF2-40B4-BE49-F238E27FC236}">
                    <a16:creationId xmlns:a16="http://schemas.microsoft.com/office/drawing/2014/main" id="{6933FB37-E11E-4B20-BA6D-AA0E09EF0120}"/>
                  </a:ext>
                </a:extLst>
              </p:cNvPr>
              <p:cNvGrpSpPr/>
              <p:nvPr/>
            </p:nvGrpSpPr>
            <p:grpSpPr>
              <a:xfrm>
                <a:off x="6247077" y="1484248"/>
                <a:ext cx="2637237" cy="4872102"/>
                <a:chOff x="6318863" y="1484248"/>
                <a:chExt cx="2637237" cy="4872102"/>
              </a:xfrm>
            </p:grpSpPr>
            <p:graphicFrame>
              <p:nvGraphicFramePr>
                <p:cNvPr id="28" name="Content Placeholder 5">
                  <a:extLst>
                    <a:ext uri="{FF2B5EF4-FFF2-40B4-BE49-F238E27FC236}">
                      <a16:creationId xmlns:a16="http://schemas.microsoft.com/office/drawing/2014/main" id="{D9D45EDE-AEFE-4CC6-A758-8036FB2E3600}"/>
                    </a:ext>
                  </a:extLst>
                </p:cNvPr>
                <p:cNvGraphicFramePr>
                  <a:graphicFrameLocks/>
                </p:cNvGraphicFramePr>
                <p:nvPr/>
              </p:nvGraphicFramePr>
              <p:xfrm>
                <a:off x="6318863" y="1484248"/>
                <a:ext cx="2613955" cy="4872102"/>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pic>
              <p:nvPicPr>
                <p:cNvPr id="29" name="Graphic 28" descr="Wireless router">
                  <a:extLst>
                    <a:ext uri="{FF2B5EF4-FFF2-40B4-BE49-F238E27FC236}">
                      <a16:creationId xmlns:a16="http://schemas.microsoft.com/office/drawing/2014/main" id="{3124DF7E-5A79-441C-997D-18B7359D465D}"/>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8524350" y="4901541"/>
                  <a:ext cx="350924" cy="352915"/>
                </a:xfrm>
                <a:prstGeom prst="rect">
                  <a:avLst/>
                </a:prstGeom>
              </p:spPr>
            </p:pic>
            <p:pic>
              <p:nvPicPr>
                <p:cNvPr id="30" name="Graphic 29" descr="Jail">
                  <a:extLst>
                    <a:ext uri="{FF2B5EF4-FFF2-40B4-BE49-F238E27FC236}">
                      <a16:creationId xmlns:a16="http://schemas.microsoft.com/office/drawing/2014/main" id="{F9D673CA-7258-4705-A052-96331FB314B6}"/>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8429541" y="1744467"/>
                  <a:ext cx="447990" cy="450530"/>
                </a:xfrm>
                <a:prstGeom prst="rect">
                  <a:avLst/>
                </a:prstGeom>
              </p:spPr>
            </p:pic>
            <p:pic>
              <p:nvPicPr>
                <p:cNvPr id="31" name="Graphic 30" descr="Upward trend">
                  <a:extLst>
                    <a:ext uri="{FF2B5EF4-FFF2-40B4-BE49-F238E27FC236}">
                      <a16:creationId xmlns:a16="http://schemas.microsoft.com/office/drawing/2014/main" id="{D8DBFD89-FB82-412B-9D32-C1F8B62FB8AE}"/>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8419935" y="3707468"/>
                  <a:ext cx="447990" cy="450530"/>
                </a:xfrm>
                <a:prstGeom prst="rect">
                  <a:avLst/>
                </a:prstGeom>
              </p:spPr>
            </p:pic>
            <p:pic>
              <p:nvPicPr>
                <p:cNvPr id="32" name="Graphic 31" descr="USB">
                  <a:extLst>
                    <a:ext uri="{FF2B5EF4-FFF2-40B4-BE49-F238E27FC236}">
                      <a16:creationId xmlns:a16="http://schemas.microsoft.com/office/drawing/2014/main" id="{A01AEC6D-3B1D-4F5D-B5B5-5B72C5D1A9A4}"/>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8483329" y="4546379"/>
                  <a:ext cx="438384" cy="368609"/>
                </a:xfrm>
                <a:prstGeom prst="rect">
                  <a:avLst/>
                </a:prstGeom>
              </p:spPr>
            </p:pic>
            <p:pic>
              <p:nvPicPr>
                <p:cNvPr id="33" name="Graphic 32" descr="Pencil">
                  <a:extLst>
                    <a:ext uri="{FF2B5EF4-FFF2-40B4-BE49-F238E27FC236}">
                      <a16:creationId xmlns:a16="http://schemas.microsoft.com/office/drawing/2014/main" id="{B4CA5A20-216E-45E8-A446-78037BF9EE1D}"/>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8390814" y="2631704"/>
                  <a:ext cx="447990" cy="450530"/>
                </a:xfrm>
                <a:prstGeom prst="rect">
                  <a:avLst/>
                </a:prstGeom>
              </p:spPr>
            </p:pic>
            <p:pic>
              <p:nvPicPr>
                <p:cNvPr id="34" name="Graphic 33" descr="Blind">
                  <a:extLst>
                    <a:ext uri="{FF2B5EF4-FFF2-40B4-BE49-F238E27FC236}">
                      <a16:creationId xmlns:a16="http://schemas.microsoft.com/office/drawing/2014/main" id="{CD157A16-BC2A-4D9B-B82D-D61DFEC614FA}"/>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8396112" y="5649376"/>
                  <a:ext cx="559988" cy="563163"/>
                </a:xfrm>
                <a:prstGeom prst="rect">
                  <a:avLst/>
                </a:prstGeom>
              </p:spPr>
            </p:pic>
          </p:grpSp>
        </p:grpSp>
      </p:grpSp>
      <p:sp>
        <p:nvSpPr>
          <p:cNvPr id="38" name="Slide Number Placeholder 3">
            <a:extLst>
              <a:ext uri="{FF2B5EF4-FFF2-40B4-BE49-F238E27FC236}">
                <a16:creationId xmlns:a16="http://schemas.microsoft.com/office/drawing/2014/main" id="{C516B54E-1B20-43E6-8F45-D8F559FD7F7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8</a:t>
            </a:fld>
            <a:endParaRPr lang="en-US" sz="1200" dirty="0">
              <a:solidFill>
                <a:schemeClr val="tx1">
                  <a:tint val="75000"/>
                </a:schemeClr>
              </a:solidFill>
            </a:endParaRPr>
          </a:p>
        </p:txBody>
      </p:sp>
    </p:spTree>
    <p:extLst>
      <p:ext uri="{BB962C8B-B14F-4D97-AF65-F5344CB8AC3E}">
        <p14:creationId xmlns:p14="http://schemas.microsoft.com/office/powerpoint/2010/main" val="200396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S CyberCorps logo.JPG">
            <a:extLst>
              <a:ext uri="{FF2B5EF4-FFF2-40B4-BE49-F238E27FC236}">
                <a16:creationId xmlns:a16="http://schemas.microsoft.com/office/drawing/2014/main" id="{0D9D207A-5A3A-4274-B8A3-172962EA5326}"/>
              </a:ext>
            </a:extLst>
          </p:cNvPr>
          <p:cNvPicPr/>
          <p:nvPr/>
        </p:nvPicPr>
        <p:blipFill>
          <a:blip r:embed="rId2" cstate="print"/>
          <a:stretch>
            <a:fillRect/>
          </a:stretch>
        </p:blipFill>
        <p:spPr>
          <a:xfrm>
            <a:off x="3211971" y="415804"/>
            <a:ext cx="1940739" cy="1098557"/>
          </a:xfrm>
          <a:prstGeom prst="rect">
            <a:avLst/>
          </a:prstGeom>
        </p:spPr>
      </p:pic>
      <p:sp>
        <p:nvSpPr>
          <p:cNvPr id="3" name="Title 1">
            <a:extLst>
              <a:ext uri="{FF2B5EF4-FFF2-40B4-BE49-F238E27FC236}">
                <a16:creationId xmlns:a16="http://schemas.microsoft.com/office/drawing/2014/main" id="{E241D2FE-CDF7-4441-BACF-3B7C76B9EF5C}"/>
              </a:ext>
            </a:extLst>
          </p:cNvPr>
          <p:cNvSpPr txBox="1">
            <a:spLocks/>
          </p:cNvSpPr>
          <p:nvPr/>
        </p:nvSpPr>
        <p:spPr>
          <a:xfrm>
            <a:off x="4923859" y="228323"/>
            <a:ext cx="7027349" cy="1473518"/>
          </a:xfrm>
          <a:prstGeom prst="rect">
            <a:avLst/>
          </a:prstGeom>
        </p:spPr>
        <p:txBody>
          <a:bodyPr>
            <a:noAutofit/>
          </a:bodyPr>
          <a:lstStyle>
            <a:lvl1pPr algn="ctr" defTabSz="914400" rtl="0" eaLnBrk="1" latinLnBrk="0" hangingPunct="1">
              <a:spcBef>
                <a:spcPct val="0"/>
              </a:spcBef>
              <a:buNone/>
              <a:defRPr sz="4400" kern="1200">
                <a:solidFill>
                  <a:schemeClr val="bg2"/>
                </a:solidFill>
                <a:latin typeface="+mj-lt"/>
                <a:ea typeface="+mj-ea"/>
                <a:cs typeface="+mj-cs"/>
              </a:defRPr>
            </a:lvl1pPr>
          </a:lstStyle>
          <a:p>
            <a:r>
              <a:rPr lang="en-US" sz="3200" dirty="0">
                <a:solidFill>
                  <a:schemeClr val="tx2"/>
                </a:solidFill>
                <a:effectLst>
                  <a:outerShdw blurRad="38100" dist="38100" dir="2700000" algn="tl">
                    <a:srgbClr val="000000">
                      <a:alpha val="43137"/>
                    </a:srgbClr>
                  </a:outerShdw>
                </a:effectLst>
              </a:rPr>
              <a:t>NSF </a:t>
            </a:r>
            <a:r>
              <a:rPr lang="en-US" sz="3200" dirty="0" err="1">
                <a:solidFill>
                  <a:schemeClr val="tx2"/>
                </a:solidFill>
                <a:effectLst>
                  <a:outerShdw blurRad="38100" dist="38100" dir="2700000" algn="tl">
                    <a:srgbClr val="000000">
                      <a:alpha val="43137"/>
                    </a:srgbClr>
                  </a:outerShdw>
                </a:effectLst>
              </a:rPr>
              <a:t>CyberCorps</a:t>
            </a:r>
            <a:r>
              <a:rPr lang="en-US" sz="3200" dirty="0">
                <a:solidFill>
                  <a:schemeClr val="tx2"/>
                </a:solidFill>
                <a:effectLst>
                  <a:outerShdw blurRad="38100" dist="38100" dir="2700000" algn="tl">
                    <a:srgbClr val="000000">
                      <a:alpha val="43137"/>
                    </a:srgbClr>
                  </a:outerShdw>
                </a:effectLst>
              </a:rPr>
              <a:t>®: </a:t>
            </a:r>
          </a:p>
          <a:p>
            <a:r>
              <a:rPr lang="en-US" sz="3200" dirty="0">
                <a:solidFill>
                  <a:schemeClr val="tx2"/>
                </a:solidFill>
                <a:effectLst>
                  <a:outerShdw blurRad="38100" dist="38100" dir="2700000" algn="tl">
                    <a:srgbClr val="000000">
                      <a:alpha val="43137"/>
                    </a:srgbClr>
                  </a:outerShdw>
                </a:effectLst>
              </a:rPr>
              <a:t>NSF 19-521 -- $15m, 8 to 12</a:t>
            </a:r>
          </a:p>
          <a:p>
            <a:r>
              <a:rPr lang="en-US" sz="3200" dirty="0">
                <a:solidFill>
                  <a:schemeClr val="tx2"/>
                </a:solidFill>
                <a:effectLst>
                  <a:outerShdw blurRad="38100" dist="38100" dir="2700000" algn="tl">
                    <a:srgbClr val="000000">
                      <a:alpha val="43137"/>
                    </a:srgbClr>
                  </a:outerShdw>
                </a:effectLst>
              </a:rPr>
              <a:t>Scholarship for Service (SFS) Program</a:t>
            </a:r>
          </a:p>
          <a:p>
            <a:endParaRPr lang="en-US" sz="4000" i="1" dirty="0">
              <a:solidFill>
                <a:schemeClr val="tx2"/>
              </a:solidFill>
            </a:endParaRPr>
          </a:p>
        </p:txBody>
      </p:sp>
      <p:sp>
        <p:nvSpPr>
          <p:cNvPr id="4" name="TextBox 3">
            <a:extLst>
              <a:ext uri="{FF2B5EF4-FFF2-40B4-BE49-F238E27FC236}">
                <a16:creationId xmlns:a16="http://schemas.microsoft.com/office/drawing/2014/main" id="{B374D037-C932-4689-8AE0-8E6C10A8C442}"/>
              </a:ext>
            </a:extLst>
          </p:cNvPr>
          <p:cNvSpPr txBox="1"/>
          <p:nvPr/>
        </p:nvSpPr>
        <p:spPr>
          <a:xfrm>
            <a:off x="3819525" y="1814001"/>
            <a:ext cx="1333185" cy="584775"/>
          </a:xfrm>
          <a:prstGeom prst="rect">
            <a:avLst/>
          </a:prstGeom>
          <a:noFill/>
        </p:spPr>
        <p:txBody>
          <a:bodyPr wrap="none" rtlCol="0">
            <a:spAutoFit/>
          </a:bodyPr>
          <a:lstStyle/>
          <a:p>
            <a:r>
              <a:rPr lang="en-US" sz="3200" b="1" dirty="0">
                <a:solidFill>
                  <a:schemeClr val="tx2"/>
                </a:solidFill>
                <a:latin typeface="Calibri"/>
              </a:rPr>
              <a:t>GOALS</a:t>
            </a:r>
          </a:p>
        </p:txBody>
      </p:sp>
      <p:sp>
        <p:nvSpPr>
          <p:cNvPr id="5" name="TextBox 4">
            <a:extLst>
              <a:ext uri="{FF2B5EF4-FFF2-40B4-BE49-F238E27FC236}">
                <a16:creationId xmlns:a16="http://schemas.microsoft.com/office/drawing/2014/main" id="{B3226D38-A86E-41C7-A201-655FF47274B0}"/>
              </a:ext>
            </a:extLst>
          </p:cNvPr>
          <p:cNvSpPr txBox="1"/>
          <p:nvPr/>
        </p:nvSpPr>
        <p:spPr>
          <a:xfrm>
            <a:off x="8301620" y="1814001"/>
            <a:ext cx="2082621" cy="584776"/>
          </a:xfrm>
          <a:prstGeom prst="rect">
            <a:avLst/>
          </a:prstGeom>
          <a:noFill/>
        </p:spPr>
        <p:txBody>
          <a:bodyPr wrap="none" rtlCol="0">
            <a:spAutoFit/>
          </a:bodyPr>
          <a:lstStyle/>
          <a:p>
            <a:r>
              <a:rPr lang="en-US" sz="3200" b="1" dirty="0">
                <a:solidFill>
                  <a:schemeClr val="tx2"/>
                </a:solidFill>
                <a:latin typeface="Calibri"/>
              </a:rPr>
              <a:t>ELIGIBILITY</a:t>
            </a:r>
          </a:p>
        </p:txBody>
      </p:sp>
      <p:sp>
        <p:nvSpPr>
          <p:cNvPr id="6" name="TextBox 5">
            <a:extLst>
              <a:ext uri="{FF2B5EF4-FFF2-40B4-BE49-F238E27FC236}">
                <a16:creationId xmlns:a16="http://schemas.microsoft.com/office/drawing/2014/main" id="{C117EF2D-84DC-43A0-BE14-91C1209C36F8}"/>
              </a:ext>
            </a:extLst>
          </p:cNvPr>
          <p:cNvSpPr txBox="1"/>
          <p:nvPr/>
        </p:nvSpPr>
        <p:spPr>
          <a:xfrm>
            <a:off x="3819525" y="2510937"/>
            <a:ext cx="4063721" cy="357020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a:solidFill>
                  <a:schemeClr val="tx2"/>
                </a:solidFill>
              </a:rPr>
              <a:t>Increase the number of qualified employees working for Federal, State, Local, and Tribal governments in cybersecurity</a:t>
            </a:r>
          </a:p>
          <a:p>
            <a:pPr marL="285750" indent="-285750">
              <a:buFont typeface="Arial" panose="020B0604020202020204" pitchFamily="34" charset="0"/>
              <a:buChar char="•"/>
            </a:pPr>
            <a:r>
              <a:rPr lang="en-US" sz="2400">
                <a:solidFill>
                  <a:schemeClr val="tx2"/>
                </a:solidFill>
              </a:rPr>
              <a:t>Increase the capacity of US education enterprise to produce professionals in cybersecurity </a:t>
            </a:r>
          </a:p>
        </p:txBody>
      </p:sp>
      <p:sp>
        <p:nvSpPr>
          <p:cNvPr id="7" name="TextBox 6">
            <a:extLst>
              <a:ext uri="{FF2B5EF4-FFF2-40B4-BE49-F238E27FC236}">
                <a16:creationId xmlns:a16="http://schemas.microsoft.com/office/drawing/2014/main" id="{340D3AD8-E194-4942-A093-A0A2EAAF19C1}"/>
              </a:ext>
            </a:extLst>
          </p:cNvPr>
          <p:cNvSpPr txBox="1"/>
          <p:nvPr/>
        </p:nvSpPr>
        <p:spPr>
          <a:xfrm>
            <a:off x="8301620" y="2510937"/>
            <a:ext cx="3787820" cy="320087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schemeClr val="tx2"/>
                </a:solidFill>
              </a:rPr>
              <a:t>Institution: National CAE/CD designation or offers coherent formal cybersecurity program</a:t>
            </a:r>
          </a:p>
          <a:p>
            <a:pPr marL="285750" indent="-285750">
              <a:buFont typeface="Arial" panose="020B0604020202020204" pitchFamily="34" charset="0"/>
              <a:buChar char="•"/>
            </a:pPr>
            <a:r>
              <a:rPr lang="en-US" sz="2400" dirty="0">
                <a:solidFill>
                  <a:schemeClr val="tx2"/>
                </a:solidFill>
              </a:rPr>
              <a:t>Student: US citizen or Permanent Resident, enrolled in cybersecurity program (full time)</a:t>
            </a:r>
          </a:p>
        </p:txBody>
      </p:sp>
      <p:sp>
        <p:nvSpPr>
          <p:cNvPr id="8" name="Slide Number Placeholder 3">
            <a:extLst>
              <a:ext uri="{FF2B5EF4-FFF2-40B4-BE49-F238E27FC236}">
                <a16:creationId xmlns:a16="http://schemas.microsoft.com/office/drawing/2014/main" id="{BD86177A-C4CB-4209-9B94-85D9892FDD3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F4BEAD3-91E3-4FFC-B7DC-935959D17485}" type="slidenum">
              <a:rPr lang="en-US" sz="1200" smtClean="0">
                <a:solidFill>
                  <a:schemeClr val="tx1">
                    <a:tint val="75000"/>
                  </a:schemeClr>
                </a:solidFill>
              </a:rPr>
              <a:pPr algn="r">
                <a:spcAft>
                  <a:spcPts val="600"/>
                </a:spcAft>
              </a:pPr>
              <a:t>9</a:t>
            </a:fld>
            <a:endParaRPr lang="en-US" sz="1200" dirty="0">
              <a:solidFill>
                <a:schemeClr val="tx1">
                  <a:tint val="75000"/>
                </a:schemeClr>
              </a:solidFill>
            </a:endParaRPr>
          </a:p>
        </p:txBody>
      </p:sp>
    </p:spTree>
    <p:extLst>
      <p:ext uri="{BB962C8B-B14F-4D97-AF65-F5344CB8AC3E}">
        <p14:creationId xmlns:p14="http://schemas.microsoft.com/office/powerpoint/2010/main" val="2410354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31D262BB335742A497324A413C0FE3" ma:contentTypeVersion="5" ma:contentTypeDescription="Create a new document." ma:contentTypeScope="" ma:versionID="97646447c8fc58b0222b3e71a80b7db2">
  <xsd:schema xmlns:xsd="http://www.w3.org/2001/XMLSchema" xmlns:xs="http://www.w3.org/2001/XMLSchema" xmlns:p="http://schemas.microsoft.com/office/2006/metadata/properties" xmlns:ns3="2876d627-34bd-49e6-a96d-eb26f58ba9bc" xmlns:ns4="5bfe56f7-1ffc-4de8-9bd1-b05d8d507a60" targetNamespace="http://schemas.microsoft.com/office/2006/metadata/properties" ma:root="true" ma:fieldsID="ecd8dc1356fa6a346f879d2fb4340d1b" ns3:_="" ns4:_="">
    <xsd:import namespace="2876d627-34bd-49e6-a96d-eb26f58ba9bc"/>
    <xsd:import namespace="5bfe56f7-1ffc-4de8-9bd1-b05d8d507a6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6d627-34bd-49e6-a96d-eb26f58ba9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fe56f7-1ffc-4de8-9bd1-b05d8d507a6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50D369-FFDB-4D51-882C-5287BC720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76d627-34bd-49e6-a96d-eb26f58ba9bc"/>
    <ds:schemaRef ds:uri="5bfe56f7-1ffc-4de8-9bd1-b05d8d507a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9FD0B9-5397-4853-A0F7-0E854C3CD651}">
  <ds:schemaRefs>
    <ds:schemaRef ds:uri="http://schemas.microsoft.com/sharepoint/v3/contenttype/forms"/>
  </ds:schemaRefs>
</ds:datastoreItem>
</file>

<file path=customXml/itemProps3.xml><?xml version="1.0" encoding="utf-8"?>
<ds:datastoreItem xmlns:ds="http://schemas.openxmlformats.org/officeDocument/2006/customXml" ds:itemID="{B8374722-0291-41FE-BD83-3C048354403D}">
  <ds:schemaRefs>
    <ds:schemaRef ds:uri="http://schemas.microsoft.com/office/2006/metadata/properties"/>
    <ds:schemaRef ds:uri="http://purl.org/dc/terms/"/>
    <ds:schemaRef ds:uri="http://schemas.microsoft.com/office/2006/documentManagement/types"/>
    <ds:schemaRef ds:uri="2876d627-34bd-49e6-a96d-eb26f58ba9bc"/>
    <ds:schemaRef ds:uri="http://schemas.microsoft.com/office/infopath/2007/PartnerControls"/>
    <ds:schemaRef ds:uri="http://purl.org/dc/elements/1.1/"/>
    <ds:schemaRef ds:uri="5bfe56f7-1ffc-4de8-9bd1-b05d8d507a60"/>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18536</TotalTime>
  <Words>1998</Words>
  <Application>Microsoft Macintosh PowerPoint</Application>
  <PresentationFormat>Widescreen</PresentationFormat>
  <Paragraphs>264</Paragraphs>
  <Slides>27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vt:lpstr>
      <vt:lpstr>Calibri Light</vt:lpstr>
      <vt:lpstr>Noto Sans Symbols</vt:lpstr>
      <vt:lpstr>Rambla</vt:lpstr>
      <vt:lpstr>Verdana</vt:lpstr>
      <vt:lpstr>Wingdings</vt:lpstr>
      <vt:lpstr>Office Theme</vt:lpstr>
      <vt:lpstr>PowerPoint Presentation</vt:lpstr>
      <vt:lpstr>And a word from my sponsor….</vt:lpstr>
      <vt:lpstr>Choosing the Right Program/ Funding Opportunity</vt:lpstr>
      <vt:lpstr>Division of Undergraduate Education (DUE)</vt:lpstr>
      <vt:lpstr>Division of Human Resource Development (HRD)</vt:lpstr>
      <vt:lpstr>Other EHR Programs </vt:lpstr>
      <vt:lpstr>Secure and Trustworthy Cyberspace (SaTC)</vt:lpstr>
      <vt:lpstr>Active Awards in Diverse Topic Areas:</vt:lpstr>
      <vt:lpstr>PowerPoint Presentation</vt:lpstr>
      <vt:lpstr>CS4All NSF 20-539</vt:lpstr>
      <vt:lpstr>ITEST   NSF 19-583 </vt:lpstr>
      <vt:lpstr>Other Cross-Directorate Programs</vt:lpstr>
      <vt:lpstr>CCSC Showcase Preparing a Competitive Proposal</vt:lpstr>
      <vt:lpstr>Remember Only This!!!</vt:lpstr>
      <vt:lpstr>Study Solicitation  </vt:lpstr>
      <vt:lpstr>Study Solicitation  </vt:lpstr>
      <vt:lpstr>Billiards</vt:lpstr>
      <vt:lpstr>Do Your Homework</vt:lpstr>
      <vt:lpstr>Well Designed Evaluation Plan</vt:lpstr>
      <vt:lpstr>Research vs. Evaluation</vt:lpstr>
      <vt:lpstr>Detailed Project Management Plan</vt:lpstr>
      <vt:lpstr>Means of Sustaining &amp; Disseminating</vt:lpstr>
      <vt:lpstr>Proposal Writing Guidelines</vt:lpstr>
      <vt:lpstr>Review</vt:lpstr>
      <vt:lpstr>Don’t Wait!!</vt:lpstr>
      <vt:lpstr>Questions…</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Rollins, Sami</dc:creator>
  <cp:lastModifiedBy>Microsoft Office User</cp:lastModifiedBy>
  <cp:revision>18</cp:revision>
  <cp:lastPrinted>2020-09-09T19:24:08Z</cp:lastPrinted>
  <dcterms:created xsi:type="dcterms:W3CDTF">2020-02-18T19:28:05Z</dcterms:created>
  <dcterms:modified xsi:type="dcterms:W3CDTF">2020-09-21T19:05:48Z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0x010100AB31D262BB335742A497324A413C0FE3</vt:lpwstr>
  </property>
</Properties>
</file>