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73" r:id="rId2"/>
    <p:sldId id="393" r:id="rId3"/>
    <p:sldId id="395" r:id="rId4"/>
    <p:sldId id="435" r:id="rId5"/>
    <p:sldId id="418" r:id="rId6"/>
    <p:sldId id="436" r:id="rId7"/>
    <p:sldId id="437" r:id="rId8"/>
    <p:sldId id="421" r:id="rId9"/>
    <p:sldId id="396" r:id="rId10"/>
    <p:sldId id="397" r:id="rId11"/>
    <p:sldId id="360" r:id="rId12"/>
    <p:sldId id="420" r:id="rId13"/>
    <p:sldId id="434" r:id="rId14"/>
    <p:sldId id="422" r:id="rId15"/>
    <p:sldId id="423" r:id="rId16"/>
    <p:sldId id="424" r:id="rId17"/>
    <p:sldId id="426" r:id="rId18"/>
    <p:sldId id="425" r:id="rId19"/>
    <p:sldId id="428" r:id="rId20"/>
    <p:sldId id="429" r:id="rId21"/>
    <p:sldId id="430" r:id="rId22"/>
    <p:sldId id="431" r:id="rId23"/>
    <p:sldId id="432" r:id="rId24"/>
    <p:sldId id="433" r:id="rId25"/>
    <p:sldId id="427" r:id="rId26"/>
    <p:sldId id="438" r:id="rId27"/>
    <p:sldId id="419" r:id="rId28"/>
    <p:sldId id="391" r:id="rId29"/>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4E30C"/>
    <a:srgbClr val="FFFFFF"/>
    <a:srgbClr val="DACB0C"/>
    <a:srgbClr val="4C89C0"/>
    <a:srgbClr val="182F5E"/>
    <a:srgbClr val="028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606" autoAdjust="0"/>
    <p:restoredTop sz="93367" autoAdjust="0"/>
  </p:normalViewPr>
  <p:slideViewPr>
    <p:cSldViewPr>
      <p:cViewPr>
        <p:scale>
          <a:sx n="105" d="100"/>
          <a:sy n="105" d="100"/>
        </p:scale>
        <p:origin x="-2240" y="-632"/>
      </p:cViewPr>
      <p:guideLst>
        <p:guide orient="horz" pos="2160"/>
        <p:guide pos="2880"/>
      </p:guideLst>
    </p:cSldViewPr>
  </p:slideViewPr>
  <p:notesTextViewPr>
    <p:cViewPr>
      <p:scale>
        <a:sx n="1" d="1"/>
        <a:sy n="1" d="1"/>
      </p:scale>
      <p:origin x="0" y="0"/>
    </p:cViewPr>
  </p:notesTextViewPr>
  <p:sorterViewPr>
    <p:cViewPr>
      <p:scale>
        <a:sx n="150" d="100"/>
        <a:sy n="150" d="100"/>
      </p:scale>
      <p:origin x="0" y="548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145" cy="350040"/>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5265144" y="0"/>
            <a:ext cx="4029145" cy="350040"/>
          </a:xfrm>
          <a:prstGeom prst="rect">
            <a:avLst/>
          </a:prstGeom>
        </p:spPr>
        <p:txBody>
          <a:bodyPr vert="horz" lIns="91650" tIns="45825" rIns="91650" bIns="45825" rtlCol="0"/>
          <a:lstStyle>
            <a:lvl1pPr algn="r">
              <a:defRPr sz="1200"/>
            </a:lvl1pPr>
          </a:lstStyle>
          <a:p>
            <a:fld id="{D0BDAFCA-3E90-4C7D-B511-7D3E5D009CE5}" type="datetimeFigureOut">
              <a:rPr lang="en-US" smtClean="0"/>
              <a:t>10/10/19</a:t>
            </a:fld>
            <a:endParaRPr lang="en-US"/>
          </a:p>
        </p:txBody>
      </p:sp>
      <p:sp>
        <p:nvSpPr>
          <p:cNvPr id="4" name="Footer Placeholder 3"/>
          <p:cNvSpPr>
            <a:spLocks noGrp="1"/>
          </p:cNvSpPr>
          <p:nvPr>
            <p:ph type="ftr" sz="quarter" idx="2"/>
          </p:nvPr>
        </p:nvSpPr>
        <p:spPr>
          <a:xfrm>
            <a:off x="0" y="6659162"/>
            <a:ext cx="4029145" cy="350040"/>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5265144" y="6659162"/>
            <a:ext cx="4029145" cy="350040"/>
          </a:xfrm>
          <a:prstGeom prst="rect">
            <a:avLst/>
          </a:prstGeom>
        </p:spPr>
        <p:txBody>
          <a:bodyPr vert="horz" lIns="91650" tIns="45825" rIns="91650" bIns="45825" rtlCol="0" anchor="b"/>
          <a:lstStyle>
            <a:lvl1pPr algn="r">
              <a:defRPr sz="1200"/>
            </a:lvl1pPr>
          </a:lstStyle>
          <a:p>
            <a:fld id="{ED74D8C5-9D73-47A5-81B6-F8CCAFF4977A}" type="slidenum">
              <a:rPr lang="en-US" smtClean="0"/>
              <a:t>‹#›</a:t>
            </a:fld>
            <a:endParaRPr lang="en-US"/>
          </a:p>
        </p:txBody>
      </p:sp>
    </p:spTree>
    <p:extLst>
      <p:ext uri="{BB962C8B-B14F-4D97-AF65-F5344CB8AC3E}">
        <p14:creationId xmlns:p14="http://schemas.microsoft.com/office/powerpoint/2010/main" val="34369101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0520"/>
          </a:xfrm>
          <a:prstGeom prst="rect">
            <a:avLst/>
          </a:prstGeom>
        </p:spPr>
        <p:txBody>
          <a:bodyPr vert="horz" lIns="93171" tIns="46586" rIns="93171" bIns="46586" rtlCol="0"/>
          <a:lstStyle>
            <a:lvl1pPr algn="l">
              <a:defRPr sz="1300"/>
            </a:lvl1pPr>
          </a:lstStyle>
          <a:p>
            <a:endParaRPr lang="en-US"/>
          </a:p>
        </p:txBody>
      </p:sp>
      <p:sp>
        <p:nvSpPr>
          <p:cNvPr id="3" name="Date Placeholder 2"/>
          <p:cNvSpPr>
            <a:spLocks noGrp="1"/>
          </p:cNvSpPr>
          <p:nvPr>
            <p:ph type="dt" idx="1"/>
          </p:nvPr>
        </p:nvSpPr>
        <p:spPr>
          <a:xfrm>
            <a:off x="5265809" y="2"/>
            <a:ext cx="4028440" cy="350520"/>
          </a:xfrm>
          <a:prstGeom prst="rect">
            <a:avLst/>
          </a:prstGeom>
        </p:spPr>
        <p:txBody>
          <a:bodyPr vert="horz" lIns="93171" tIns="46586" rIns="93171" bIns="46586" rtlCol="0"/>
          <a:lstStyle>
            <a:lvl1pPr algn="r">
              <a:defRPr sz="1300"/>
            </a:lvl1pPr>
          </a:lstStyle>
          <a:p>
            <a:fld id="{4A750B4D-AFBB-4E35-A8A0-BE0C17DEF78E}" type="datetimeFigureOut">
              <a:rPr lang="en-US" smtClean="0"/>
              <a:t>10/10/19</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71" tIns="46586" rIns="93171"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1" tIns="46586" rIns="93171"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1" tIns="46586" rIns="93171" bIns="46586" rtlCol="0" anchor="b"/>
          <a:lstStyle>
            <a:lvl1pPr algn="r">
              <a:defRPr sz="1300"/>
            </a:lvl1pPr>
          </a:lstStyle>
          <a:p>
            <a:fld id="{BBF6B259-4982-4142-9D5E-84D7AC23B11B}" type="slidenum">
              <a:rPr lang="en-US" smtClean="0"/>
              <a:t>‹#›</a:t>
            </a:fld>
            <a:endParaRPr lang="en-US"/>
          </a:p>
        </p:txBody>
      </p:sp>
    </p:spTree>
    <p:extLst>
      <p:ext uri="{BB962C8B-B14F-4D97-AF65-F5344CB8AC3E}">
        <p14:creationId xmlns:p14="http://schemas.microsoft.com/office/powerpoint/2010/main" val="703975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p:spPr>
        <p:txBody>
          <a:bodyPr/>
          <a:lstStyle/>
          <a:p>
            <a:r>
              <a:rPr lang="en-US" dirty="0" smtClean="0"/>
              <a:t>DUE DD Presentation</a:t>
            </a:r>
          </a:p>
        </p:txBody>
      </p:sp>
      <p:sp>
        <p:nvSpPr>
          <p:cNvPr id="64515" name="Rectangle 3"/>
          <p:cNvSpPr>
            <a:spLocks noGrp="1" noChangeArrowheads="1"/>
          </p:cNvSpPr>
          <p:nvPr>
            <p:ph type="dt" sz="quarter" idx="1"/>
          </p:nvPr>
        </p:nvSpPr>
        <p:spPr>
          <a:noFill/>
        </p:spPr>
        <p:txBody>
          <a:bodyPr/>
          <a:lstStyle/>
          <a:p>
            <a:r>
              <a:rPr lang="en-US" dirty="0" smtClean="0"/>
              <a:t>14 Jul 06</a:t>
            </a:r>
          </a:p>
        </p:txBody>
      </p:sp>
      <p:sp>
        <p:nvSpPr>
          <p:cNvPr id="64516" name="Rectangle 6"/>
          <p:cNvSpPr>
            <a:spLocks noGrp="1" noChangeArrowheads="1"/>
          </p:cNvSpPr>
          <p:nvPr>
            <p:ph type="ftr" sz="quarter" idx="4"/>
          </p:nvPr>
        </p:nvSpPr>
        <p:spPr>
          <a:noFill/>
        </p:spPr>
        <p:txBody>
          <a:bodyPr/>
          <a:lstStyle/>
          <a:p>
            <a:r>
              <a:rPr lang="en-US" dirty="0" smtClean="0"/>
              <a:t>D M Litynski</a:t>
            </a:r>
          </a:p>
        </p:txBody>
      </p:sp>
      <p:sp>
        <p:nvSpPr>
          <p:cNvPr id="64517" name="Rectangle 7"/>
          <p:cNvSpPr>
            <a:spLocks noGrp="1" noChangeArrowheads="1"/>
          </p:cNvSpPr>
          <p:nvPr>
            <p:ph type="sldNum" sz="quarter" idx="5"/>
          </p:nvPr>
        </p:nvSpPr>
        <p:spPr>
          <a:noFill/>
        </p:spPr>
        <p:txBody>
          <a:bodyPr/>
          <a:lstStyle/>
          <a:p>
            <a:fld id="{46898640-ABEC-4CEB-BBFA-1B42F388D50C}" type="slidenum">
              <a:rPr lang="en-US" smtClean="0"/>
              <a:pPr/>
              <a:t>2</a:t>
            </a:fld>
            <a:endParaRPr lang="en-US" dirty="0" smtClean="0"/>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2873375" y="520700"/>
            <a:ext cx="3549650" cy="2662238"/>
          </a:xfrm>
          <a:ln/>
        </p:spPr>
      </p:sp>
      <p:sp>
        <p:nvSpPr>
          <p:cNvPr id="34819" name="Rectangle 3"/>
          <p:cNvSpPr>
            <a:spLocks noGrp="1" noChangeArrowheads="1"/>
          </p:cNvSpPr>
          <p:nvPr>
            <p:ph type="body" idx="1"/>
          </p:nvPr>
        </p:nvSpPr>
        <p:spPr>
          <a:xfrm>
            <a:off x="1226609" y="3355560"/>
            <a:ext cx="6843184" cy="3124512"/>
          </a:xfrm>
          <a:noFill/>
          <a:ln/>
        </p:spPr>
        <p:txBody>
          <a:bodyPr/>
          <a:lstStyle/>
          <a:p>
            <a:pPr eaLnBrk="1" hangingPunct="1"/>
            <a:r>
              <a:rPr lang="en-US" dirty="0" smtClean="0"/>
              <a:t>Updated March 10, 2014 with recommendations</a:t>
            </a:r>
            <a:r>
              <a:rPr lang="en-US" baseline="0" dirty="0" smtClean="0"/>
              <a:t> from BFA’s Jeremy Leffler.  </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194" y="3329941"/>
            <a:ext cx="8690113" cy="3154680"/>
          </a:xfrm>
        </p:spPr>
        <p:txBody>
          <a:bodyPr>
            <a:normAutofit fontScale="77500" lnSpcReduction="20000"/>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The five review elements apply to both </a:t>
            </a:r>
            <a:r>
              <a:rPr lang="en-US" sz="1600" dirty="0" smtClean="0"/>
              <a:t>criteria</a:t>
            </a:r>
            <a:endParaRPr lang="en-US" sz="1600"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2873375" y="520700"/>
            <a:ext cx="3549650" cy="2662238"/>
          </a:xfrm>
          <a:ln/>
        </p:spPr>
      </p:sp>
      <p:sp>
        <p:nvSpPr>
          <p:cNvPr id="35843" name="Rectangle 3"/>
          <p:cNvSpPr>
            <a:spLocks noGrp="1" noChangeArrowheads="1"/>
          </p:cNvSpPr>
          <p:nvPr>
            <p:ph type="body" idx="1"/>
          </p:nvPr>
        </p:nvSpPr>
        <p:spPr>
          <a:xfrm>
            <a:off x="1226609" y="3355560"/>
            <a:ext cx="6843184" cy="3124512"/>
          </a:xfrm>
          <a:noFill/>
          <a:ln/>
        </p:spPr>
        <p:txBody>
          <a:bodyPr/>
          <a:lstStyle/>
          <a:p>
            <a:pPr eaLnBrk="1" hangingPunct="1">
              <a:buFontTx/>
              <a:buChar char="•"/>
            </a:pPr>
            <a:r>
              <a:rPr lang="en-US" dirty="0" smtClean="0"/>
              <a:t>Program Directors make a recommendation to award or decline based on the input from merit review</a:t>
            </a:r>
          </a:p>
          <a:p>
            <a:pPr eaLnBrk="1" hangingPunct="1">
              <a:buFontTx/>
              <a:buChar char="•"/>
            </a:pPr>
            <a:r>
              <a:rPr lang="en-US" dirty="0" smtClean="0"/>
              <a:t>Division Directors agree or not with this recommendation</a:t>
            </a:r>
          </a:p>
          <a:p>
            <a:pPr eaLnBrk="1" hangingPunct="1">
              <a:buFontTx/>
              <a:buChar char="•"/>
            </a:pPr>
            <a:r>
              <a:rPr lang="en-US" dirty="0" smtClean="0"/>
              <a:t>Grants Officers make awards to organizations.</a:t>
            </a:r>
          </a:p>
          <a:p>
            <a:pPr eaLnBrk="1" hangingPunct="1">
              <a:buFontTx/>
              <a:buChar char="•"/>
            </a:pPr>
            <a:r>
              <a:rPr lang="en-US" dirty="0" smtClean="0"/>
              <a:t>Committee of Visitors looks at the details of the Program process and outcomes and makes recommendations for improvement if needed</a:t>
            </a:r>
          </a:p>
          <a:p>
            <a:pPr eaLnBrk="1" hangingPunct="1"/>
            <a:endParaRPr lang="en-US" altLang="ko-KR" dirty="0" smtClean="0">
              <a:ea typeface="굴림" charset="-127"/>
            </a:endParaRPr>
          </a:p>
          <a:p>
            <a:pPr eaLnBrk="1" hangingPunct="1"/>
            <a:r>
              <a:rPr lang="en-US" altLang="ko-KR" dirty="0" smtClean="0">
                <a:ea typeface="굴림" charset="-127"/>
              </a:rPr>
              <a:t>Image description: NSF Merit Review Process: Phase I consists of steps for proposal preparation and submission within 90 days; Phase II consists of steps for proposal review and processing within 6 months; and Phase III consists of steps for award processing within 30 days.</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2873375" y="520700"/>
            <a:ext cx="3549650" cy="2662238"/>
          </a:xfrm>
          <a:ln/>
        </p:spPr>
      </p:sp>
      <p:sp>
        <p:nvSpPr>
          <p:cNvPr id="25603" name="Rectangle 3"/>
          <p:cNvSpPr>
            <a:spLocks noGrp="1" noChangeArrowheads="1"/>
          </p:cNvSpPr>
          <p:nvPr>
            <p:ph type="body" idx="1"/>
          </p:nvPr>
        </p:nvSpPr>
        <p:spPr>
          <a:xfrm>
            <a:off x="1226609" y="3355560"/>
            <a:ext cx="6843184" cy="3124512"/>
          </a:xfrm>
          <a:noFill/>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5313435" y="6653657"/>
            <a:ext cx="3982967" cy="347167"/>
          </a:xfrm>
          <a:prstGeom prst="rect">
            <a:avLst/>
          </a:prstGeom>
          <a:noFill/>
          <a:ln w="9525">
            <a:noFill/>
            <a:miter lim="800000"/>
            <a:headEnd/>
            <a:tailEnd/>
          </a:ln>
        </p:spPr>
        <p:txBody>
          <a:bodyPr lIns="90779" tIns="45389" rIns="90779" bIns="45389" anchor="b"/>
          <a:lstStyle/>
          <a:p>
            <a:pPr algn="r" defTabSz="907680"/>
            <a:fld id="{2F59CC44-B437-4225-A783-73AE0CD4D539}" type="slidenum">
              <a:rPr lang="en-US" sz="1200">
                <a:latin typeface="Times New Roman" pitchFamily="18" charset="0"/>
                <a:ea typeface="ＭＳ Ｐゴシック" pitchFamily="1" charset="-128"/>
              </a:rPr>
              <a:pPr algn="r" defTabSz="907680"/>
              <a:t>5</a:t>
            </a:fld>
            <a:endParaRPr lang="en-US" sz="1200" dirty="0">
              <a:latin typeface="Times New Roman" pitchFamily="18" charset="0"/>
              <a:ea typeface="ＭＳ Ｐゴシック" pitchFamily="1" charset="-128"/>
            </a:endParaRPr>
          </a:p>
        </p:txBody>
      </p:sp>
      <p:sp>
        <p:nvSpPr>
          <p:cNvPr id="28675" name="Rectangle 2"/>
          <p:cNvSpPr>
            <a:spLocks noGrp="1" noRot="1" noChangeAspect="1" noChangeArrowheads="1" noTextEdit="1"/>
          </p:cNvSpPr>
          <p:nvPr>
            <p:ph type="sldImg"/>
          </p:nvPr>
        </p:nvSpPr>
        <p:spPr>
          <a:xfrm>
            <a:off x="2897188" y="523875"/>
            <a:ext cx="3508375" cy="2630488"/>
          </a:xfrm>
          <a:ln/>
        </p:spPr>
      </p:sp>
      <p:sp>
        <p:nvSpPr>
          <p:cNvPr id="28676" name="Rectangle 3"/>
          <p:cNvSpPr>
            <a:spLocks noGrp="1" noChangeArrowheads="1"/>
          </p:cNvSpPr>
          <p:nvPr>
            <p:ph type="body" idx="1"/>
          </p:nvPr>
        </p:nvSpPr>
        <p:spPr>
          <a:xfrm>
            <a:off x="1239944" y="3331617"/>
            <a:ext cx="6816518" cy="3154440"/>
          </a:xfrm>
          <a:noFill/>
          <a:ln/>
        </p:spPr>
        <p:txBody>
          <a:bodyPr lIns="90779" tIns="45389" rIns="90779" bIns="45389"/>
          <a:lstStyle/>
          <a:p>
            <a:pPr eaLnBrk="1" hangingPunct="1"/>
            <a:r>
              <a:rPr lang="en-US" altLang="ko-KR" dirty="0" smtClean="0">
                <a:ea typeface="굴림" charset="-127"/>
              </a:rPr>
              <a:t>Image description: Members of the National Science Board of 1950.</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2892425" y="525463"/>
            <a:ext cx="3508375" cy="2630487"/>
          </a:xfrm>
          <a:ln/>
        </p:spPr>
      </p:sp>
      <p:sp>
        <p:nvSpPr>
          <p:cNvPr id="29699" name="Rectangle 3"/>
          <p:cNvSpPr>
            <a:spLocks noGrp="1" noChangeArrowheads="1"/>
          </p:cNvSpPr>
          <p:nvPr>
            <p:ph type="body" idx="1"/>
          </p:nvPr>
        </p:nvSpPr>
        <p:spPr>
          <a:xfrm>
            <a:off x="1239521" y="3330420"/>
            <a:ext cx="6817360" cy="3154441"/>
          </a:xfrm>
          <a:noFill/>
          <a:ln/>
        </p:spPr>
        <p:txBody>
          <a:bodyPr/>
          <a:lstStyle/>
          <a:p>
            <a:pPr defTabSz="917235" eaLnBrk="1" hangingPunct="1">
              <a:defRPr/>
            </a:pPr>
            <a:r>
              <a:rPr lang="en-US" altLang="ko-KR" dirty="0" smtClean="0">
                <a:ea typeface="굴림" charset="-127"/>
              </a:rPr>
              <a:t>Strategic goals </a:t>
            </a:r>
            <a:r>
              <a:rPr lang="en-US" altLang="ko-KR" baseline="0" dirty="0" smtClean="0">
                <a:ea typeface="굴림" charset="-127"/>
              </a:rPr>
              <a:t>updated (May 26, 2011) from http://www.nsf.gov/news/strategicplan/</a:t>
            </a:r>
            <a:endParaRPr lang="en-US" altLang="ko-KR" dirty="0" smtClean="0">
              <a:ea typeface="굴림" charset="-127"/>
            </a:endParaRPr>
          </a:p>
          <a:p>
            <a:pPr eaLnBrk="1" hangingPunct="1"/>
            <a:endParaRPr lang="en-US" altLang="ko-KR" dirty="0" smtClean="0">
              <a:ea typeface="굴림" charset="-127"/>
            </a:endParaRPr>
          </a:p>
          <a:p>
            <a:pPr eaLnBrk="1" hangingPunct="1"/>
            <a:r>
              <a:rPr lang="en-US" altLang="ko-KR" dirty="0" smtClean="0">
                <a:ea typeface="굴림" charset="-127"/>
              </a:rPr>
              <a:t>Image description 1: Crowd of people walking.</a:t>
            </a:r>
          </a:p>
          <a:p>
            <a:pPr eaLnBrk="1" hangingPunct="1"/>
            <a:endParaRPr lang="en-US" altLang="ko-KR" dirty="0" smtClean="0">
              <a:ea typeface="굴림" charset="-127"/>
            </a:endParaRPr>
          </a:p>
          <a:p>
            <a:pPr eaLnBrk="1" hangingPunct="1"/>
            <a:r>
              <a:rPr lang="en-US" altLang="ko-KR" dirty="0" smtClean="0">
                <a:ea typeface="굴림" charset="-127"/>
              </a:rPr>
              <a:t>Image description 2: Silhouette of a man looking at a computer.</a:t>
            </a:r>
          </a:p>
          <a:p>
            <a:pPr eaLnBrk="1" hangingPunct="1"/>
            <a:endParaRPr lang="en-US" altLang="ko-KR" dirty="0" smtClean="0">
              <a:ea typeface="굴림" charset="-127"/>
            </a:endParaRPr>
          </a:p>
          <a:p>
            <a:pPr eaLnBrk="1" hangingPunct="1"/>
            <a:r>
              <a:rPr lang="en-US" altLang="ko-KR" dirty="0" smtClean="0">
                <a:ea typeface="굴림" charset="-127"/>
              </a:rPr>
              <a:t>Image description 3: Researcher working with equipment on a ship.</a:t>
            </a:r>
            <a:endParaRPr lang="en-US"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2873375" y="520700"/>
            <a:ext cx="3549650" cy="2662238"/>
          </a:xfrm>
          <a:ln/>
        </p:spPr>
      </p:sp>
      <p:sp>
        <p:nvSpPr>
          <p:cNvPr id="28675" name="Rectangle 3"/>
          <p:cNvSpPr>
            <a:spLocks noGrp="1" noChangeArrowheads="1"/>
          </p:cNvSpPr>
          <p:nvPr>
            <p:ph type="body" idx="1"/>
          </p:nvPr>
        </p:nvSpPr>
        <p:spPr>
          <a:xfrm>
            <a:off x="1226609" y="3355560"/>
            <a:ext cx="6843184" cy="3124512"/>
          </a:xfrm>
          <a:noFill/>
          <a:ln/>
        </p:spPr>
        <p:txBody>
          <a:bodyPr/>
          <a:lstStyle/>
          <a:p>
            <a:pPr eaLnBrk="1" hangingPunct="1"/>
            <a:r>
              <a:rPr lang="en-US" dirty="0" smtClean="0"/>
              <a:t>Data based on FY15 budget</a:t>
            </a:r>
            <a:r>
              <a:rPr lang="en-US" baseline="0" dirty="0" smtClean="0"/>
              <a:t> request.</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9A5E9-68C4-4750-A554-9FB1DDCABC1A}" type="slidenum">
              <a:rPr lang="en-US" smtClean="0"/>
              <a:pPr/>
              <a:t>13</a:t>
            </a:fld>
            <a:endParaRPr lang="en-US" dirty="0"/>
          </a:p>
        </p:txBody>
      </p:sp>
    </p:spTree>
    <p:extLst>
      <p:ext uri="{BB962C8B-B14F-4D97-AF65-F5344CB8AC3E}">
        <p14:creationId xmlns:p14="http://schemas.microsoft.com/office/powerpoint/2010/main" val="9205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2873375" y="520700"/>
            <a:ext cx="3549650" cy="2662238"/>
          </a:xfrm>
          <a:ln/>
        </p:spPr>
      </p:sp>
      <p:sp>
        <p:nvSpPr>
          <p:cNvPr id="31747" name="Rectangle 3"/>
          <p:cNvSpPr>
            <a:spLocks noGrp="1" noChangeArrowheads="1"/>
          </p:cNvSpPr>
          <p:nvPr>
            <p:ph type="body" idx="1"/>
          </p:nvPr>
        </p:nvSpPr>
        <p:spPr>
          <a:xfrm>
            <a:off x="1226609" y="3355560"/>
            <a:ext cx="6843184" cy="3124512"/>
          </a:xfrm>
          <a:noFill/>
          <a:ln/>
        </p:spPr>
        <p:txBody>
          <a:bodyPr/>
          <a:lstStyle/>
          <a:p>
            <a:pPr eaLnBrk="1" hangingPunct="1"/>
            <a:r>
              <a:rPr lang="en-US" dirty="0" smtClean="0"/>
              <a:t>Updated from en</a:t>
            </a:r>
            <a:r>
              <a:rPr lang="en-US" baseline="0" dirty="0" smtClean="0"/>
              <a:t>d of FY</a:t>
            </a:r>
            <a:r>
              <a:rPr lang="en-US" dirty="0" smtClean="0"/>
              <a:t> </a:t>
            </a:r>
            <a:r>
              <a:rPr lang="en-US" u="sng" dirty="0" smtClean="0">
                <a:solidFill>
                  <a:srgbClr val="FF0000"/>
                </a:solidFill>
              </a:rPr>
              <a:t>2013</a:t>
            </a:r>
            <a:r>
              <a:rPr lang="en-US" dirty="0" smtClean="0">
                <a:solidFill>
                  <a:srgbClr val="FF0000"/>
                </a:solidFill>
              </a:rPr>
              <a:t> </a:t>
            </a:r>
            <a:r>
              <a:rPr lang="en-US" dirty="0" smtClean="0"/>
              <a:t>data from FPPS.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2873375" y="520700"/>
            <a:ext cx="3549650" cy="2662238"/>
          </a:xfrm>
          <a:ln/>
        </p:spPr>
      </p:sp>
      <p:sp>
        <p:nvSpPr>
          <p:cNvPr id="32771" name="Rectangle 3"/>
          <p:cNvSpPr>
            <a:spLocks noGrp="1" noChangeArrowheads="1"/>
          </p:cNvSpPr>
          <p:nvPr>
            <p:ph type="body" idx="1"/>
          </p:nvPr>
        </p:nvSpPr>
        <p:spPr>
          <a:xfrm>
            <a:off x="1226609" y="3355560"/>
            <a:ext cx="6843184" cy="3124512"/>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2873375" y="520700"/>
            <a:ext cx="3549650" cy="2662238"/>
          </a:xfrm>
          <a:ln/>
        </p:spPr>
      </p:sp>
      <p:sp>
        <p:nvSpPr>
          <p:cNvPr id="33795" name="Rectangle 3"/>
          <p:cNvSpPr>
            <a:spLocks noGrp="1" noChangeArrowheads="1"/>
          </p:cNvSpPr>
          <p:nvPr>
            <p:ph type="body" idx="1"/>
          </p:nvPr>
        </p:nvSpPr>
        <p:spPr>
          <a:xfrm>
            <a:off x="1226609" y="3355560"/>
            <a:ext cx="6843184" cy="3124512"/>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Footer Placeholder 4"/>
          <p:cNvSpPr>
            <a:spLocks noGrp="1"/>
          </p:cNvSpPr>
          <p:nvPr>
            <p:ph type="ftr" sz="quarter" idx="3"/>
          </p:nvPr>
        </p:nvSpPr>
        <p:spPr>
          <a:xfrm>
            <a:off x="1828800" y="632460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177568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D7ED1-2E9A-9C4E-A412-D1200DF2F0E2}" type="datetime1">
              <a:rPr lang="en-US" smtClean="0">
                <a:solidFill>
                  <a:prstClr val="black">
                    <a:tint val="75000"/>
                  </a:prstClr>
                </a:solidFill>
              </a:rPr>
              <a:t>10/10/19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NSF, DUE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7086600" y="228600"/>
            <a:ext cx="2057400" cy="923330"/>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302309486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CC8DC-22E1-1444-9F3E-25AF6EE8916E}" type="datetime1">
              <a:rPr lang="en-US" smtClean="0">
                <a:solidFill>
                  <a:prstClr val="black">
                    <a:tint val="75000"/>
                  </a:prstClr>
                </a:solidFill>
              </a:rPr>
              <a:t>10/10/19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NSF, DUE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7086600" y="228600"/>
            <a:ext cx="2057400" cy="923330"/>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3014759767"/>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5486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14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600200"/>
            <a:ext cx="4114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657600"/>
            <a:ext cx="4114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9E615D62-A110-3B4D-84FB-2AF9378E6E5F}" type="datetime1">
              <a:rPr lang="en-US" smtClean="0"/>
              <a:t>10/10/19</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NSF, DUE</a:t>
            </a:r>
            <a:endParaRPr lang="en-US"/>
          </a:p>
        </p:txBody>
      </p:sp>
      <p:sp>
        <p:nvSpPr>
          <p:cNvPr id="8" name="Slide Number Placeholder 5"/>
          <p:cNvSpPr>
            <a:spLocks noGrp="1"/>
          </p:cNvSpPr>
          <p:nvPr>
            <p:ph type="sldNum" sz="quarter" idx="12"/>
          </p:nvPr>
        </p:nvSpPr>
        <p:spPr/>
        <p:txBody>
          <a:bodyPr/>
          <a:lstStyle>
            <a:lvl1pPr>
              <a:defRPr/>
            </a:lvl1pPr>
          </a:lstStyle>
          <a:p>
            <a:pPr>
              <a:defRPr/>
            </a:pPr>
            <a:fld id="{D3CAD3F5-E451-4ACC-A0EC-62A982AE9B15}" type="slidenum">
              <a:rPr lang="en-US"/>
              <a:pPr>
                <a:defRPr/>
              </a:pPr>
              <a:t>‹#›</a:t>
            </a:fld>
            <a:endParaRPr lang="en-US"/>
          </a:p>
        </p:txBody>
      </p:sp>
    </p:spTree>
    <p:extLst>
      <p:ext uri="{BB962C8B-B14F-4D97-AF65-F5344CB8AC3E}">
        <p14:creationId xmlns:p14="http://schemas.microsoft.com/office/powerpoint/2010/main" val="3489789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 name="Picture 7" descr="PPT Template_Final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itle Placeholder 1"/>
          <p:cNvSpPr>
            <a:spLocks/>
          </p:cNvSpPr>
          <p:nvPr/>
        </p:nvSpPr>
        <p:spPr bwMode="auto">
          <a:xfrm>
            <a:off x="4419600" y="2057400"/>
            <a:ext cx="3657600" cy="1143000"/>
          </a:xfrm>
          <a:prstGeom prst="rect">
            <a:avLst/>
          </a:prstGeom>
          <a:noFill/>
          <a:ln w="9525">
            <a:noFill/>
            <a:miter lim="800000"/>
            <a:headEnd/>
            <a:tailEnd/>
          </a:ln>
        </p:spPr>
        <p:txBody>
          <a:bodyPr anchor="ctr"/>
          <a:lstStyle/>
          <a:p>
            <a:pPr eaLnBrk="0" hangingPunct="0">
              <a:defRPr/>
            </a:pPr>
            <a:endParaRPr lang="en-US" sz="3600">
              <a:solidFill>
                <a:srgbClr val="595959"/>
              </a:solidFill>
              <a:latin typeface="Calibri" pitchFamily="34" charset="0"/>
            </a:endParaRPr>
          </a:p>
        </p:txBody>
      </p:sp>
      <p:pic>
        <p:nvPicPr>
          <p:cNvPr id="5" name="Picture 8" descr="NSF Ambassador PPT Template.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Title Placeholder 1"/>
          <p:cNvSpPr>
            <a:spLocks/>
          </p:cNvSpPr>
          <p:nvPr userDrawn="1"/>
        </p:nvSpPr>
        <p:spPr bwMode="auto">
          <a:xfrm>
            <a:off x="4572000" y="3657600"/>
            <a:ext cx="3657600" cy="1143000"/>
          </a:xfrm>
          <a:prstGeom prst="rect">
            <a:avLst/>
          </a:prstGeom>
          <a:noFill/>
          <a:ln w="9525">
            <a:noFill/>
            <a:miter lim="800000"/>
            <a:headEnd/>
            <a:tailEnd/>
          </a:ln>
        </p:spPr>
        <p:txBody>
          <a:bodyPr anchor="ctr"/>
          <a:lstStyle/>
          <a:p>
            <a:pPr eaLnBrk="0" hangingPunct="0">
              <a:defRPr/>
            </a:pPr>
            <a:endParaRPr lang="en-US" sz="3600">
              <a:solidFill>
                <a:srgbClr val="595959"/>
              </a:solidFill>
              <a:latin typeface="Calibri" pitchFamily="34" charset="0"/>
            </a:endParaRPr>
          </a:p>
        </p:txBody>
      </p:sp>
      <p:sp>
        <p:nvSpPr>
          <p:cNvPr id="121861" name="Title Placeholder 1"/>
          <p:cNvSpPr>
            <a:spLocks noGrp="1"/>
          </p:cNvSpPr>
          <p:nvPr>
            <p:ph type="ctrTitle"/>
          </p:nvPr>
        </p:nvSpPr>
        <p:spPr>
          <a:xfrm>
            <a:off x="4343400" y="2209800"/>
            <a:ext cx="4419600" cy="1470025"/>
          </a:xfrm>
        </p:spPr>
        <p:txBody>
          <a:bodyPr/>
          <a:lstStyle>
            <a:lvl1pPr>
              <a:defRPr smtClean="0"/>
            </a:lvl1pPr>
          </a:lstStyle>
          <a:p>
            <a:r>
              <a:rPr lang="en-US" smtClean="0"/>
              <a:t>Click to edit Master title style</a:t>
            </a:r>
          </a:p>
        </p:txBody>
      </p:sp>
      <p:sp>
        <p:nvSpPr>
          <p:cNvPr id="7" name="Date Placeholder 3"/>
          <p:cNvSpPr>
            <a:spLocks noGrp="1"/>
          </p:cNvSpPr>
          <p:nvPr>
            <p:ph type="dt" sz="half" idx="10"/>
          </p:nvPr>
        </p:nvSpPr>
        <p:spPr>
          <a:xfrm>
            <a:off x="457200" y="6245225"/>
            <a:ext cx="2133600" cy="476250"/>
          </a:xfrm>
        </p:spPr>
        <p:txBody>
          <a:bodyPr/>
          <a:lstStyle>
            <a:lvl1pPr algn="l" fontAlgn="auto">
              <a:spcBef>
                <a:spcPts val="0"/>
              </a:spcBef>
              <a:spcAft>
                <a:spcPts val="0"/>
              </a:spcAft>
              <a:defRPr sz="1200">
                <a:solidFill>
                  <a:schemeClr val="tx1">
                    <a:tint val="75000"/>
                  </a:schemeClr>
                </a:solidFill>
                <a:latin typeface="+mn-lt"/>
                <a:cs typeface="+mn-cs"/>
              </a:defRPr>
            </a:lvl1pPr>
          </a:lstStyle>
          <a:p>
            <a:pPr>
              <a:defRPr/>
            </a:pPr>
            <a:fld id="{1915313D-9A95-A144-90A9-4F286D56E0A9}" type="datetime1">
              <a:rPr lang="en-US" smtClean="0"/>
              <a:t>10/10/19</a:t>
            </a:fld>
            <a:endParaRPr lang="en-US"/>
          </a:p>
        </p:txBody>
      </p:sp>
      <p:sp>
        <p:nvSpPr>
          <p:cNvPr id="8" name="Footer Placeholder 4"/>
          <p:cNvSpPr>
            <a:spLocks noGrp="1"/>
          </p:cNvSpPr>
          <p:nvPr>
            <p:ph type="ftr" sz="quarter" idx="11"/>
          </p:nvPr>
        </p:nvSpPr>
        <p:spPr>
          <a:xfrm>
            <a:off x="3124200" y="6245225"/>
            <a:ext cx="2895600" cy="476250"/>
          </a:xfrm>
        </p:spPr>
        <p:txBody>
          <a:bodyP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NSF, DUE</a:t>
            </a:r>
            <a:endParaRPr lang="en-US"/>
          </a:p>
        </p:txBody>
      </p:sp>
      <p:sp>
        <p:nvSpPr>
          <p:cNvPr id="9" name="Slide Number Placeholder 5"/>
          <p:cNvSpPr>
            <a:spLocks noGrp="1"/>
          </p:cNvSpPr>
          <p:nvPr>
            <p:ph type="sldNum" sz="quarter" idx="12"/>
          </p:nvPr>
        </p:nvSpPr>
        <p:spPr>
          <a:xfrm>
            <a:off x="6553200" y="6245225"/>
            <a:ext cx="2133600" cy="476250"/>
          </a:xfrm>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FF1494B9-2AE1-4A2D-9214-474A5837812B}" type="slidenum">
              <a:rPr lang="en-US"/>
              <a:pPr>
                <a:defRPr/>
              </a:pPr>
              <a:t>‹#›</a:t>
            </a:fld>
            <a:endParaRPr lang="en-US"/>
          </a:p>
        </p:txBody>
      </p:sp>
    </p:spTree>
    <p:extLst>
      <p:ext uri="{BB962C8B-B14F-4D97-AF65-F5344CB8AC3E}">
        <p14:creationId xmlns:p14="http://schemas.microsoft.com/office/powerpoint/2010/main" val="47849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5486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14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0" y="1600200"/>
            <a:ext cx="4114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2C9AA9-5985-E74C-9E69-E054830B1580}" type="datetime1">
              <a:rPr lang="en-US" smtClean="0"/>
              <a:t>10/10/19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NSF, DUE</a:t>
            </a:r>
            <a:endParaRPr lang="en-US"/>
          </a:p>
        </p:txBody>
      </p:sp>
      <p:sp>
        <p:nvSpPr>
          <p:cNvPr id="7" name="Slide Number Placeholder 5"/>
          <p:cNvSpPr>
            <a:spLocks noGrp="1"/>
          </p:cNvSpPr>
          <p:nvPr>
            <p:ph type="sldNum" sz="quarter" idx="12"/>
          </p:nvPr>
        </p:nvSpPr>
        <p:spPr/>
        <p:txBody>
          <a:bodyPr/>
          <a:lstStyle>
            <a:lvl1pPr>
              <a:defRPr/>
            </a:lvl1pPr>
          </a:lstStyle>
          <a:p>
            <a:pPr>
              <a:defRPr/>
            </a:pPr>
            <a:fld id="{18A7D6FD-8B57-45D9-9E3E-20CAA88F88E0}" type="slidenum">
              <a:rPr lang="en-US"/>
              <a:pPr>
                <a:defRPr/>
              </a:pPr>
              <a:t>‹#›</a:t>
            </a:fld>
            <a:endParaRPr lang="en-US"/>
          </a:p>
        </p:txBody>
      </p:sp>
    </p:spTree>
    <p:extLst>
      <p:ext uri="{BB962C8B-B14F-4D97-AF65-F5344CB8AC3E}">
        <p14:creationId xmlns:p14="http://schemas.microsoft.com/office/powerpoint/2010/main" val="3544046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74625"/>
            <a:ext cx="7770813" cy="1555750"/>
          </a:xfrm>
        </p:spPr>
        <p:txBody>
          <a:bodyPr/>
          <a:lstStyle/>
          <a:p>
            <a:r>
              <a:rPr lang="en-US"/>
              <a:t>Click to edit Master title style</a:t>
            </a:r>
          </a:p>
        </p:txBody>
      </p:sp>
      <p:sp>
        <p:nvSpPr>
          <p:cNvPr id="3" name="Text Placeholder 2"/>
          <p:cNvSpPr>
            <a:spLocks noGrp="1"/>
          </p:cNvSpPr>
          <p:nvPr>
            <p:ph type="body" sz="half" idx="1"/>
          </p:nvPr>
        </p:nvSpPr>
        <p:spPr>
          <a:xfrm>
            <a:off x="1066800" y="1828800"/>
            <a:ext cx="3808413" cy="411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027613" y="1828800"/>
            <a:ext cx="3810000" cy="4113213"/>
          </a:xfrm>
        </p:spPr>
        <p:txBody>
          <a:bodyPr/>
          <a:lstStyle/>
          <a:p>
            <a:pPr lvl="0"/>
            <a:endParaRPr lang="en-US" noProof="0" dirty="0"/>
          </a:p>
        </p:txBody>
      </p:sp>
      <p:sp>
        <p:nvSpPr>
          <p:cNvPr id="5" name="Rectangle 3"/>
          <p:cNvSpPr>
            <a:spLocks noGrp="1" noChangeArrowheads="1"/>
          </p:cNvSpPr>
          <p:nvPr>
            <p:ph type="dt" idx="10"/>
          </p:nvPr>
        </p:nvSpPr>
        <p:spPr>
          <a:ln/>
        </p:spPr>
        <p:txBody>
          <a:bodyPr/>
          <a:lstStyle>
            <a:lvl1pPr>
              <a:defRPr/>
            </a:lvl1pPr>
          </a:lstStyle>
          <a:p>
            <a:pPr>
              <a:defRPr/>
            </a:pPr>
            <a:endParaRPr lang="en-GB" dirty="0"/>
          </a:p>
        </p:txBody>
      </p:sp>
      <p:sp>
        <p:nvSpPr>
          <p:cNvPr id="6" name="Rectangle 4"/>
          <p:cNvSpPr>
            <a:spLocks noGrp="1" noChangeArrowheads="1"/>
          </p:cNvSpPr>
          <p:nvPr>
            <p:ph type="ftr" idx="11"/>
          </p:nvPr>
        </p:nvSpPr>
        <p:spPr>
          <a:ln/>
        </p:spPr>
        <p:txBody>
          <a:bodyPr/>
          <a:lstStyle>
            <a:lvl1pPr>
              <a:defRPr/>
            </a:lvl1pPr>
          </a:lstStyle>
          <a:p>
            <a:pPr>
              <a:defRPr/>
            </a:pPr>
            <a:endParaRPr lang="en-GB" dirty="0"/>
          </a:p>
        </p:txBody>
      </p:sp>
      <p:sp>
        <p:nvSpPr>
          <p:cNvPr id="7" name="Rectangle 5"/>
          <p:cNvSpPr>
            <a:spLocks noGrp="1" noChangeArrowheads="1"/>
          </p:cNvSpPr>
          <p:nvPr>
            <p:ph type="sldNum" idx="12"/>
          </p:nvPr>
        </p:nvSpPr>
        <p:spPr>
          <a:ln/>
        </p:spPr>
        <p:txBody>
          <a:bodyPr/>
          <a:lstStyle>
            <a:lvl1pPr>
              <a:defRPr/>
            </a:lvl1pPr>
          </a:lstStyle>
          <a:p>
            <a:pPr>
              <a:defRPr/>
            </a:pPr>
            <a:fld id="{10AA3C7F-8DAA-4479-A2DF-08A3462B6A7A}" type="slidenum">
              <a:rPr lang="en-GB"/>
              <a:pPr>
                <a:defRPr/>
              </a:pPr>
              <a:t>‹#›</a:t>
            </a:fld>
            <a:endParaRPr lang="en-GB" dirty="0"/>
          </a:p>
        </p:txBody>
      </p:sp>
    </p:spTree>
    <p:extLst>
      <p:ext uri="{BB962C8B-B14F-4D97-AF65-F5344CB8AC3E}">
        <p14:creationId xmlns:p14="http://schemas.microsoft.com/office/powerpoint/2010/main" val="279129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3EEF9F-F487-494C-9AF2-43FE08CDC4D8}" type="datetime1">
              <a:rPr lang="en-US" smtClean="0">
                <a:solidFill>
                  <a:prstClr val="black">
                    <a:tint val="75000"/>
                  </a:prstClr>
                </a:solidFill>
              </a:rPr>
              <a:t>10/10/19</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1828800" y="632460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341709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56CE4-F98A-7842-9FFE-C1EE09884E7B}" type="datetime1">
              <a:rPr lang="en-US" smtClean="0">
                <a:solidFill>
                  <a:prstClr val="black">
                    <a:tint val="75000"/>
                  </a:prstClr>
                </a:solidFill>
              </a:rPr>
              <a:t>10/10/19</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1828800" y="632460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324991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1C64E-3D33-8144-8CAB-7EDB46424605}" type="datetime1">
              <a:rPr lang="en-US" smtClean="0">
                <a:solidFill>
                  <a:prstClr val="black">
                    <a:tint val="75000"/>
                  </a:prstClr>
                </a:solidFill>
              </a:rPr>
              <a:t>10/10/19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NSF, DUE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42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286B82-0BED-8743-9C6C-CA9BE04DD29C}" type="datetime1">
              <a:rPr lang="en-US" smtClean="0">
                <a:solidFill>
                  <a:prstClr val="black">
                    <a:tint val="75000"/>
                  </a:prstClr>
                </a:solidFill>
              </a:rPr>
              <a:t>10/10/19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NSF, DUE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20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A8F433-476D-7B48-87F8-D24E1592738A}" type="datetime1">
              <a:rPr lang="en-US" smtClean="0">
                <a:solidFill>
                  <a:prstClr val="black">
                    <a:tint val="75000"/>
                  </a:prstClr>
                </a:solidFill>
              </a:rPr>
              <a:t>10/10/19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6" name="Footer Placeholder 4"/>
          <p:cNvSpPr>
            <a:spLocks noGrp="1"/>
          </p:cNvSpPr>
          <p:nvPr>
            <p:ph type="ftr" sz="quarter" idx="3"/>
          </p:nvPr>
        </p:nvSpPr>
        <p:spPr>
          <a:xfrm>
            <a:off x="1828800" y="632460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40008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2331C-A44F-BA4D-9C32-11DDED20212D}" type="datetime1">
              <a:rPr lang="en-US" smtClean="0">
                <a:solidFill>
                  <a:prstClr val="black">
                    <a:tint val="75000"/>
                  </a:prstClr>
                </a:solidFill>
              </a:rPr>
              <a:t>10/10/19</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3" name="TextBox 2"/>
          <p:cNvSpPr txBox="1"/>
          <p:nvPr userDrawn="1"/>
        </p:nvSpPr>
        <p:spPr>
          <a:xfrm>
            <a:off x="7086600" y="228600"/>
            <a:ext cx="2057400" cy="923330"/>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265972088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1169E-8CCB-9443-9078-C718B800D436}" type="datetime1">
              <a:rPr lang="en-US" smtClean="0">
                <a:solidFill>
                  <a:prstClr val="black">
                    <a:tint val="75000"/>
                  </a:prstClr>
                </a:solidFill>
              </a:rPr>
              <a:t>10/10/19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NSF, DUE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8" name="TextBox 7"/>
          <p:cNvSpPr txBox="1"/>
          <p:nvPr userDrawn="1"/>
        </p:nvSpPr>
        <p:spPr>
          <a:xfrm>
            <a:off x="7086600" y="228600"/>
            <a:ext cx="2057400" cy="923330"/>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260004116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6BDE5-2BB2-734A-B4DC-54EA1F3A2DEC}" type="datetime1">
              <a:rPr lang="en-US" smtClean="0">
                <a:solidFill>
                  <a:prstClr val="black">
                    <a:tint val="75000"/>
                  </a:prstClr>
                </a:solidFill>
              </a:rPr>
              <a:t>10/10/19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NSF, DUE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8" name="TextBox 7"/>
          <p:cNvSpPr txBox="1"/>
          <p:nvPr userDrawn="1"/>
        </p:nvSpPr>
        <p:spPr>
          <a:xfrm>
            <a:off x="7086600" y="228600"/>
            <a:ext cx="2057400" cy="923330"/>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429429080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8" Type="http://schemas.openxmlformats.org/officeDocument/2006/relationships/image" Target="../media/image2.jpe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75761"/>
            <a:ext cx="8229600" cy="77683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6CF2C-74A7-6B45-90F6-3B9D675EDADD}" type="datetime1">
              <a:rPr lang="en-US" smtClean="0">
                <a:solidFill>
                  <a:prstClr val="black">
                    <a:tint val="75000"/>
                  </a:prstClr>
                </a:solidFill>
              </a:rPr>
              <a:t>10/10/19</a:t>
            </a:fld>
            <a:endParaRPr lang="en-US">
              <a:solidFill>
                <a:prstClr val="black">
                  <a:tint val="75000"/>
                </a:prstClr>
              </a:solidFill>
            </a:endParaRPr>
          </a:p>
        </p:txBody>
      </p:sp>
      <p:sp>
        <p:nvSpPr>
          <p:cNvPr id="5" name="Footer Placeholder 4"/>
          <p:cNvSpPr>
            <a:spLocks noGrp="1"/>
          </p:cNvSpPr>
          <p:nvPr>
            <p:ph type="ftr" sz="quarter" idx="3"/>
          </p:nvPr>
        </p:nvSpPr>
        <p:spPr>
          <a:xfrm>
            <a:off x="1828800" y="632460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NSF, DUE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BAACD-8C11-451D-AF75-3A01F06292C2}"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14"/>
          <p:cNvGrpSpPr>
            <a:grpSpLocks/>
          </p:cNvGrpSpPr>
          <p:nvPr userDrawn="1"/>
        </p:nvGrpSpPr>
        <p:grpSpPr bwMode="auto">
          <a:xfrm>
            <a:off x="152400" y="298450"/>
            <a:ext cx="4419600" cy="731838"/>
            <a:chOff x="96" y="266"/>
            <a:chExt cx="2784" cy="461"/>
          </a:xfrm>
        </p:grpSpPr>
        <p:pic>
          <p:nvPicPr>
            <p:cNvPr id="8" name="Picture 6" descr="greenline"/>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576" y="648"/>
              <a:ext cx="2304"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nsf1 logo.jpg"/>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96" y="266"/>
              <a:ext cx="453"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534" y="336"/>
              <a:ext cx="159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700">
                  <a:solidFill>
                    <a:schemeClr val="hlink"/>
                  </a:solidFill>
                  <a:latin typeface="Comic Sans MS" pitchFamily="66" charset="0"/>
                  <a:ea typeface="ＭＳ Ｐゴシック" pitchFamily="34" charset="-128"/>
                </a:defRPr>
              </a:lvl1pPr>
              <a:lvl2pPr marL="742950" indent="-285750">
                <a:defRPr sz="1700">
                  <a:solidFill>
                    <a:schemeClr val="hlink"/>
                  </a:solidFill>
                  <a:latin typeface="Comic Sans MS" pitchFamily="66" charset="0"/>
                  <a:ea typeface="ＭＳ Ｐゴシック" pitchFamily="34" charset="-128"/>
                </a:defRPr>
              </a:lvl2pPr>
              <a:lvl3pPr marL="1143000" indent="-228600">
                <a:defRPr sz="1700">
                  <a:solidFill>
                    <a:schemeClr val="hlink"/>
                  </a:solidFill>
                  <a:latin typeface="Comic Sans MS" pitchFamily="66" charset="0"/>
                  <a:ea typeface="ＭＳ Ｐゴシック" pitchFamily="34" charset="-128"/>
                </a:defRPr>
              </a:lvl3pPr>
              <a:lvl4pPr marL="1600200" indent="-228600">
                <a:defRPr sz="1700">
                  <a:solidFill>
                    <a:schemeClr val="hlink"/>
                  </a:solidFill>
                  <a:latin typeface="Comic Sans MS" pitchFamily="66" charset="0"/>
                  <a:ea typeface="ＭＳ Ｐゴシック" pitchFamily="34" charset="-128"/>
                </a:defRPr>
              </a:lvl4pPr>
              <a:lvl5pPr marL="2057400" indent="-228600">
                <a:defRPr sz="1700">
                  <a:solidFill>
                    <a:schemeClr val="hlink"/>
                  </a:solidFill>
                  <a:latin typeface="Comic Sans MS" pitchFamily="66" charset="0"/>
                  <a:ea typeface="ＭＳ Ｐゴシック" pitchFamily="34" charset="-128"/>
                </a:defRPr>
              </a:lvl5pPr>
              <a:lvl6pPr marL="2514600" indent="-228600" eaLnBrk="0" fontAlgn="base" hangingPunct="0">
                <a:lnSpc>
                  <a:spcPts val="3400"/>
                </a:lnSpc>
                <a:spcBef>
                  <a:spcPct val="0"/>
                </a:spcBef>
                <a:spcAft>
                  <a:spcPct val="0"/>
                </a:spcAft>
                <a:defRPr sz="1700">
                  <a:solidFill>
                    <a:schemeClr val="hlink"/>
                  </a:solidFill>
                  <a:latin typeface="Comic Sans MS" pitchFamily="66" charset="0"/>
                  <a:ea typeface="ＭＳ Ｐゴシック" pitchFamily="34" charset="-128"/>
                </a:defRPr>
              </a:lvl6pPr>
              <a:lvl7pPr marL="2971800" indent="-228600" eaLnBrk="0" fontAlgn="base" hangingPunct="0">
                <a:lnSpc>
                  <a:spcPts val="3400"/>
                </a:lnSpc>
                <a:spcBef>
                  <a:spcPct val="0"/>
                </a:spcBef>
                <a:spcAft>
                  <a:spcPct val="0"/>
                </a:spcAft>
                <a:defRPr sz="1700">
                  <a:solidFill>
                    <a:schemeClr val="hlink"/>
                  </a:solidFill>
                  <a:latin typeface="Comic Sans MS" pitchFamily="66" charset="0"/>
                  <a:ea typeface="ＭＳ Ｐゴシック" pitchFamily="34" charset="-128"/>
                </a:defRPr>
              </a:lvl7pPr>
              <a:lvl8pPr marL="3429000" indent="-228600" eaLnBrk="0" fontAlgn="base" hangingPunct="0">
                <a:lnSpc>
                  <a:spcPts val="3400"/>
                </a:lnSpc>
                <a:spcBef>
                  <a:spcPct val="0"/>
                </a:spcBef>
                <a:spcAft>
                  <a:spcPct val="0"/>
                </a:spcAft>
                <a:defRPr sz="1700">
                  <a:solidFill>
                    <a:schemeClr val="hlink"/>
                  </a:solidFill>
                  <a:latin typeface="Comic Sans MS" pitchFamily="66" charset="0"/>
                  <a:ea typeface="ＭＳ Ｐゴシック" pitchFamily="34" charset="-128"/>
                </a:defRPr>
              </a:lvl8pPr>
              <a:lvl9pPr marL="3886200" indent="-228600" eaLnBrk="0" fontAlgn="base" hangingPunct="0">
                <a:lnSpc>
                  <a:spcPts val="3400"/>
                </a:lnSpc>
                <a:spcBef>
                  <a:spcPct val="0"/>
                </a:spcBef>
                <a:spcAft>
                  <a:spcPct val="0"/>
                </a:spcAft>
                <a:defRPr sz="1700">
                  <a:solidFill>
                    <a:schemeClr val="hlink"/>
                  </a:solidFill>
                  <a:latin typeface="Comic Sans MS" pitchFamily="66" charset="0"/>
                  <a:ea typeface="ＭＳ Ｐゴシック" pitchFamily="34" charset="-128"/>
                </a:defRPr>
              </a:lvl9pPr>
            </a:lstStyle>
            <a:p>
              <a:r>
                <a:rPr lang="en-US" sz="1400" b="1" dirty="0">
                  <a:solidFill>
                    <a:srgbClr val="0033CC"/>
                  </a:solidFill>
                  <a:latin typeface="Cambria" pitchFamily="18" charset="0"/>
                </a:rPr>
                <a:t>National Science Foundation</a:t>
              </a:r>
            </a:p>
          </p:txBody>
        </p:sp>
      </p:grpSp>
      <p:sp>
        <p:nvSpPr>
          <p:cNvPr id="13" name="Rectangle 3"/>
          <p:cNvSpPr txBox="1">
            <a:spLocks noChangeArrowheads="1"/>
          </p:cNvSpPr>
          <p:nvPr userDrawn="1"/>
        </p:nvSpPr>
        <p:spPr>
          <a:xfrm>
            <a:off x="76200" y="76200"/>
            <a:ext cx="8915400" cy="152400"/>
          </a:xfrm>
          <a:prstGeom prst="rect">
            <a:avLst/>
          </a:prstGeom>
          <a:solidFill>
            <a:srgbClr val="333399"/>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 smtClean="0">
                <a:solidFill>
                  <a:prstClr val="black"/>
                </a:solidFill>
                <a:ea typeface="ＭＳ Ｐゴシック" pitchFamily="34" charset="-128"/>
              </a:rPr>
              <a:t> </a:t>
            </a:r>
            <a:endParaRPr lang="en-US" sz="800">
              <a:solidFill>
                <a:prstClr val="black"/>
              </a:solidFill>
              <a:ea typeface="ＭＳ Ｐゴシック" pitchFamily="34" charset="-128"/>
            </a:endParaRPr>
          </a:p>
        </p:txBody>
      </p:sp>
      <p:sp>
        <p:nvSpPr>
          <p:cNvPr id="14" name="Rectangle 4"/>
          <p:cNvSpPr txBox="1">
            <a:spLocks noChangeArrowheads="1"/>
          </p:cNvSpPr>
          <p:nvPr userDrawn="1"/>
        </p:nvSpPr>
        <p:spPr>
          <a:xfrm>
            <a:off x="76200" y="6629400"/>
            <a:ext cx="8915400" cy="152400"/>
          </a:xfrm>
          <a:prstGeom prst="rect">
            <a:avLst/>
          </a:prstGeom>
          <a:solidFill>
            <a:srgbClr val="8CA1CA"/>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r>
              <a:rPr lang="en-US" sz="800" dirty="0" smtClean="0">
                <a:solidFill>
                  <a:prstClr val="black"/>
                </a:solidFill>
                <a:ea typeface="ＭＳ Ｐゴシック" pitchFamily="34" charset="-128"/>
              </a:rPr>
              <a:t> </a:t>
            </a:r>
            <a:endParaRPr lang="en-US" sz="800" dirty="0">
              <a:solidFill>
                <a:prstClr val="black"/>
              </a:solidFill>
              <a:ea typeface="ＭＳ Ｐゴシック" pitchFamily="34" charset="-128"/>
            </a:endParaRPr>
          </a:p>
        </p:txBody>
      </p:sp>
      <p:pic>
        <p:nvPicPr>
          <p:cNvPr id="15" name="Picture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620000" y="228600"/>
            <a:ext cx="12922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203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emf"/><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1" Type="http://schemas.openxmlformats.org/officeDocument/2006/relationships/hyperlink" Target="http://www.nsf.gov/od/oeo/index.jsp" TargetMode="External"/><Relationship Id="rId12" Type="http://schemas.openxmlformats.org/officeDocument/2006/relationships/hyperlink" Target="http://www.nsf.gov/od/ogc/index.jsp" TargetMode="External"/><Relationship Id="rId13" Type="http://schemas.openxmlformats.org/officeDocument/2006/relationships/hyperlink" Target="http://www.nsf.gov/od/oia/index.jsp" TargetMode="External"/><Relationship Id="rId14" Type="http://schemas.openxmlformats.org/officeDocument/2006/relationships/hyperlink" Target="http://www.nsf.gov/olpa" TargetMode="External"/><Relationship Id="rId15" Type="http://schemas.openxmlformats.org/officeDocument/2006/relationships/hyperlink" Target="http://www.nsf.gov/dir/index.jsp?org=SBE" TargetMode="External"/><Relationship Id="rId16" Type="http://schemas.openxmlformats.org/officeDocument/2006/relationships/hyperlink" Target="http://www.nsf.gov/dir/index.jsp?org=ehr" TargetMode="External"/><Relationship Id="rId17" Type="http://schemas.openxmlformats.org/officeDocument/2006/relationships/hyperlink" Target="http://www.nsf.gov/bfa/index.jsp" TargetMode="External"/><Relationship Id="rId18" Type="http://schemas.openxmlformats.org/officeDocument/2006/relationships/hyperlink" Target="http://www.nsf.gov/oirm/index.jsp"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www.nsf.gov/dir/index.jsp?org=mps" TargetMode="External"/><Relationship Id="rId4" Type="http://schemas.openxmlformats.org/officeDocument/2006/relationships/hyperlink" Target="http://www.nsf.gov/dir/index.jsp?org=geo" TargetMode="External"/><Relationship Id="rId5" Type="http://schemas.openxmlformats.org/officeDocument/2006/relationships/hyperlink" Target="http://www.nsf.gov/dir/index.jsp?org=eng" TargetMode="External"/><Relationship Id="rId6" Type="http://schemas.openxmlformats.org/officeDocument/2006/relationships/hyperlink" Target="http://www.nsf.gov/dir/index.jsp?org=cise" TargetMode="External"/><Relationship Id="rId7" Type="http://schemas.openxmlformats.org/officeDocument/2006/relationships/hyperlink" Target="http://www.nsf.gov/dir/index.jsp?org=bio" TargetMode="External"/><Relationship Id="rId8" Type="http://schemas.openxmlformats.org/officeDocument/2006/relationships/hyperlink" Target="http://www.nsf.gov/oig" TargetMode="External"/><Relationship Id="rId9" Type="http://schemas.openxmlformats.org/officeDocument/2006/relationships/hyperlink" Target="http://www.nsf.gov/od" TargetMode="External"/><Relationship Id="rId10" Type="http://schemas.openxmlformats.org/officeDocument/2006/relationships/hyperlink" Target="http://www.nsf.gov/ns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sf.gov/pubs/policydocs/pappg17_1/index.js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dirty="0"/>
          </a:p>
        </p:txBody>
      </p:sp>
      <p:sp>
        <p:nvSpPr>
          <p:cNvPr id="2" name="TextBox 1"/>
          <p:cNvSpPr txBox="1"/>
          <p:nvPr/>
        </p:nvSpPr>
        <p:spPr>
          <a:xfrm>
            <a:off x="735951" y="1295400"/>
            <a:ext cx="7822333" cy="707886"/>
          </a:xfrm>
          <a:prstGeom prst="rect">
            <a:avLst/>
          </a:prstGeom>
          <a:noFill/>
        </p:spPr>
        <p:txBody>
          <a:bodyPr wrap="square" rtlCol="0">
            <a:spAutoFit/>
          </a:bodyPr>
          <a:lstStyle/>
          <a:p>
            <a:pPr algn="ctr"/>
            <a:r>
              <a:rPr lang="en-US" sz="4000" b="1" dirty="0" smtClean="0">
                <a:solidFill>
                  <a:srgbClr val="1F497D"/>
                </a:solidFill>
              </a:rPr>
              <a:t>NSF Overview</a:t>
            </a:r>
            <a:endParaRPr lang="en-US" sz="4000" b="1" dirty="0">
              <a:solidFill>
                <a:srgbClr val="1F497D"/>
              </a:solidFill>
            </a:endParaRPr>
          </a:p>
        </p:txBody>
      </p:sp>
      <p:sp>
        <p:nvSpPr>
          <p:cNvPr id="3" name="TextBox 2"/>
          <p:cNvSpPr txBox="1"/>
          <p:nvPr/>
        </p:nvSpPr>
        <p:spPr>
          <a:xfrm>
            <a:off x="1752600" y="2209800"/>
            <a:ext cx="6172200" cy="2477602"/>
          </a:xfrm>
          <a:prstGeom prst="rect">
            <a:avLst/>
          </a:prstGeom>
          <a:noFill/>
        </p:spPr>
        <p:txBody>
          <a:bodyPr wrap="square" rtlCol="0">
            <a:spAutoFit/>
          </a:bodyPr>
          <a:lstStyle/>
          <a:p>
            <a:pPr algn="ctr">
              <a:spcAft>
                <a:spcPts val="600"/>
              </a:spcAft>
            </a:pPr>
            <a:endParaRPr lang="en-US" sz="2000" b="1" dirty="0" smtClean="0"/>
          </a:p>
          <a:p>
            <a:pPr algn="ctr">
              <a:spcAft>
                <a:spcPts val="600"/>
              </a:spcAft>
            </a:pPr>
            <a:r>
              <a:rPr lang="en-US" sz="2400" b="1" dirty="0" smtClean="0"/>
              <a:t>Mike Erlinger</a:t>
            </a:r>
          </a:p>
          <a:p>
            <a:pPr algn="ctr">
              <a:spcAft>
                <a:spcPts val="600"/>
              </a:spcAft>
            </a:pPr>
            <a:r>
              <a:rPr lang="en-US" sz="2400" b="1" dirty="0" smtClean="0"/>
              <a:t>Program Director:  July 2014 to July 2016</a:t>
            </a:r>
          </a:p>
          <a:p>
            <a:pPr algn="ctr"/>
            <a:r>
              <a:rPr lang="en-US" sz="2400" dirty="0" smtClean="0"/>
              <a:t>NSF Division of Undergraduate Education (DUE)</a:t>
            </a:r>
          </a:p>
          <a:p>
            <a:pPr algn="ctr"/>
            <a:r>
              <a:rPr lang="en-US" sz="2400" dirty="0" smtClean="0"/>
              <a:t>Education and Human Resources Directorate (EHR</a:t>
            </a:r>
            <a:r>
              <a:rPr lang="en-US" sz="2000" dirty="0" smtClean="0"/>
              <a:t>)</a:t>
            </a:r>
            <a:endParaRPr lang="en-US" sz="2000" dirty="0"/>
          </a:p>
        </p:txBody>
      </p:sp>
      <p:sp>
        <p:nvSpPr>
          <p:cNvPr id="8" name="Footer Placeholder 3"/>
          <p:cNvSpPr>
            <a:spLocks noGrp="1"/>
          </p:cNvSpPr>
          <p:nvPr>
            <p:ph type="ftr" sz="quarter" idx="4294967295"/>
          </p:nvPr>
        </p:nvSpPr>
        <p:spPr>
          <a:xfrm>
            <a:off x="838200" y="5715000"/>
            <a:ext cx="7543800" cy="914400"/>
          </a:xfrm>
        </p:spPr>
        <p:txBody>
          <a:bodyPr anchor="ctr"/>
          <a:lstStyle/>
          <a:p>
            <a:r>
              <a:rPr lang="en-US" sz="2000" b="1" smtClean="0">
                <a:solidFill>
                  <a:schemeClr val="tx2"/>
                </a:solidFill>
              </a:rPr>
              <a:t>NSF, DUE</a:t>
            </a:r>
            <a:endParaRPr lang="en-US" sz="2000" b="1" dirty="0">
              <a:solidFill>
                <a:schemeClr val="tx2"/>
              </a:solidFill>
            </a:endParaRPr>
          </a:p>
        </p:txBody>
      </p:sp>
      <p:sp>
        <p:nvSpPr>
          <p:cNvPr id="5" name="TextBox 4"/>
          <p:cNvSpPr txBox="1"/>
          <p:nvPr/>
        </p:nvSpPr>
        <p:spPr>
          <a:xfrm>
            <a:off x="2269613" y="589935"/>
            <a:ext cx="184666" cy="369332"/>
          </a:xfrm>
          <a:prstGeom prst="rect">
            <a:avLst/>
          </a:prstGeom>
          <a:noFill/>
        </p:spPr>
        <p:txBody>
          <a:bodyPr wrap="none" rtlCol="0">
            <a:spAutoFit/>
          </a:bodyPr>
          <a:lstStyle/>
          <a:p>
            <a:endParaRPr lang="en-US" dirty="0"/>
          </a:p>
        </p:txBody>
      </p:sp>
      <p:pic>
        <p:nvPicPr>
          <p:cNvPr id="7" name="Picture 4" descr="http://www.nsf.gov/images/logos/ns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232" y="4708451"/>
            <a:ext cx="915769" cy="921286"/>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7A681905-85D9-7A4D-BCF4-C40158535D70}" type="datetime1">
              <a:rPr lang="en-US" smtClean="0">
                <a:solidFill>
                  <a:prstClr val="black">
                    <a:tint val="75000"/>
                  </a:prstClr>
                </a:solidFill>
              </a:rPr>
              <a:t>10/10/19</a:t>
            </a:fld>
            <a:endParaRPr lang="en-US">
              <a:solidFill>
                <a:prstClr val="black">
                  <a:tint val="75000"/>
                </a:prstClr>
              </a:solidFill>
            </a:endParaRPr>
          </a:p>
        </p:txBody>
      </p:sp>
    </p:spTree>
    <p:extLst>
      <p:ext uri="{BB962C8B-B14F-4D97-AF65-F5344CB8AC3E}">
        <p14:creationId xmlns:p14="http://schemas.microsoft.com/office/powerpoint/2010/main" val="27194921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NSF STEM </a:t>
            </a:r>
            <a:r>
              <a:rPr lang="en-US" dirty="0">
                <a:latin typeface="Arial" panose="020B0604020202020204" pitchFamily="34" charset="0"/>
                <a:cs typeface="Arial" panose="020B0604020202020204" pitchFamily="34" charset="0"/>
              </a:rPr>
              <a:t>Workforce Priorities</a:t>
            </a:r>
          </a:p>
        </p:txBody>
      </p:sp>
      <p:sp>
        <p:nvSpPr>
          <p:cNvPr id="2" name="Content Placeholder 1"/>
          <p:cNvSpPr>
            <a:spLocks noGrp="1"/>
          </p:cNvSpPr>
          <p:nvPr>
            <p:ph idx="1"/>
          </p:nvPr>
        </p:nvSpPr>
        <p:spPr/>
        <p:txBody>
          <a:bodyPr>
            <a:normAutofit fontScale="92500"/>
          </a:bodyPr>
          <a:lstStyle/>
          <a:p>
            <a:pPr marL="519113" indent="-458788"/>
            <a:r>
              <a:rPr lang="en-US" sz="3600" dirty="0" smtClean="0">
                <a:latin typeface="Arial" panose="020B0604020202020204" pitchFamily="34" charset="0"/>
                <a:cs typeface="Arial" panose="020B0604020202020204" pitchFamily="34" charset="0"/>
              </a:rPr>
              <a:t>Prepare </a:t>
            </a:r>
            <a:r>
              <a:rPr lang="en-US" sz="3600" dirty="0">
                <a:latin typeface="Arial" panose="020B0604020202020204" pitchFamily="34" charset="0"/>
                <a:cs typeface="Arial" panose="020B0604020202020204" pitchFamily="34" charset="0"/>
              </a:rPr>
              <a:t>students to be </a:t>
            </a:r>
            <a:r>
              <a:rPr lang="en-US" sz="3600" dirty="0" smtClean="0">
                <a:latin typeface="Arial" panose="020B0604020202020204" pitchFamily="34" charset="0"/>
                <a:cs typeface="Arial" panose="020B0604020202020204" pitchFamily="34" charset="0"/>
              </a:rPr>
              <a:t>leaders</a:t>
            </a:r>
            <a:r>
              <a:rPr lang="en-US" sz="3600" dirty="0">
                <a:latin typeface="Arial" panose="020B0604020202020204" pitchFamily="34" charset="0"/>
                <a:cs typeface="Arial" panose="020B0604020202020204" pitchFamily="34" charset="0"/>
              </a:rPr>
              <a:t>,</a:t>
            </a:r>
            <a:r>
              <a:rPr lang="en-US" sz="3600" dirty="0" smtClean="0">
                <a:solidFill>
                  <a:srgbClr val="FF0000"/>
                </a:solidFill>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teachers, </a:t>
            </a:r>
            <a:r>
              <a:rPr lang="en-US" sz="3600" dirty="0">
                <a:latin typeface="Arial" panose="020B0604020202020204" pitchFamily="34" charset="0"/>
                <a:cs typeface="Arial" panose="020B0604020202020204" pitchFamily="34" charset="0"/>
              </a:rPr>
              <a:t>and innovators in emerging and rapidly changing STEM </a:t>
            </a:r>
            <a:r>
              <a:rPr lang="en-US" sz="3600" dirty="0" smtClean="0">
                <a:latin typeface="Arial" panose="020B0604020202020204" pitchFamily="34" charset="0"/>
                <a:cs typeface="Arial" panose="020B0604020202020204" pitchFamily="34" charset="0"/>
              </a:rPr>
              <a:t>fields</a:t>
            </a:r>
          </a:p>
          <a:p>
            <a:pPr marL="519113" indent="-458788"/>
            <a:r>
              <a:rPr lang="en-US" sz="3600" dirty="0" smtClean="0">
                <a:latin typeface="Arial" panose="020B0604020202020204" pitchFamily="34" charset="0"/>
                <a:cs typeface="Arial" panose="020B0604020202020204" pitchFamily="34" charset="0"/>
              </a:rPr>
              <a:t>Develop </a:t>
            </a:r>
            <a:r>
              <a:rPr lang="en-US" sz="3600" dirty="0">
                <a:latin typeface="Arial" panose="020B0604020202020204" pitchFamily="34" charset="0"/>
                <a:cs typeface="Arial" panose="020B0604020202020204" pitchFamily="34" charset="0"/>
              </a:rPr>
              <a:t>a scientifically literate </a:t>
            </a:r>
            <a:r>
              <a:rPr lang="en-US" sz="3600" dirty="0" smtClean="0">
                <a:latin typeface="Arial" panose="020B0604020202020204" pitchFamily="34" charset="0"/>
                <a:cs typeface="Arial" panose="020B0604020202020204" pitchFamily="34" charset="0"/>
              </a:rPr>
              <a:t>populace</a:t>
            </a:r>
            <a:endParaRPr lang="en-US" sz="3600" dirty="0">
              <a:latin typeface="Arial" panose="020B0604020202020204" pitchFamily="34" charset="0"/>
              <a:cs typeface="Arial" panose="020B0604020202020204" pitchFamily="34" charset="0"/>
            </a:endParaRPr>
          </a:p>
          <a:p>
            <a:pPr marL="60325" indent="0">
              <a:buNone/>
            </a:pP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i="1" dirty="0" smtClean="0">
                <a:latin typeface="Arial" panose="020B0604020202020204" pitchFamily="34" charset="0"/>
                <a:cs typeface="Arial" panose="020B0604020202020204" pitchFamily="34" charset="0"/>
              </a:rPr>
              <a:t>Both depend </a:t>
            </a:r>
            <a:r>
              <a:rPr lang="en-US" sz="3200" i="1" dirty="0">
                <a:latin typeface="Arial" panose="020B0604020202020204" pitchFamily="34" charset="0"/>
                <a:cs typeface="Arial" panose="020B0604020202020204" pitchFamily="34" charset="0"/>
              </a:rPr>
              <a:t>on the </a:t>
            </a:r>
            <a:r>
              <a:rPr lang="en-US" sz="3200" i="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nature and quality</a:t>
            </a:r>
            <a:r>
              <a:rPr lang="en-US" sz="3200" i="1" dirty="0">
                <a:latin typeface="Arial" panose="020B0604020202020204" pitchFamily="34" charset="0"/>
                <a:cs typeface="Arial" panose="020B0604020202020204" pitchFamily="34" charset="0"/>
              </a:rPr>
              <a:t> of the undergraduate education </a:t>
            </a:r>
            <a:r>
              <a:rPr lang="en-US" sz="3200" i="1" dirty="0" smtClean="0">
                <a:latin typeface="Arial" panose="020B0604020202020204" pitchFamily="34" charset="0"/>
                <a:cs typeface="Arial" panose="020B0604020202020204" pitchFamily="34" charset="0"/>
              </a:rPr>
              <a:t>experience, but go beyond undergraduates</a:t>
            </a:r>
            <a:endParaRPr lang="en-US" sz="3200" i="1"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fld id="{680B01EB-D4EA-954F-98E9-EE557CB5330E}" type="datetime1">
              <a:rPr lang="en-US" smtClean="0"/>
              <a:t>10/10/19</a:t>
            </a:fld>
            <a:endParaRPr lang="en-US"/>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US" smtClean="0"/>
              <a:t>NSF, DUE</a:t>
            </a:r>
            <a:endParaRPr lang="en-US"/>
          </a:p>
        </p:txBody>
      </p:sp>
    </p:spTree>
    <p:extLst>
      <p:ext uri="{BB962C8B-B14F-4D97-AF65-F5344CB8AC3E}">
        <p14:creationId xmlns:p14="http://schemas.microsoft.com/office/powerpoint/2010/main" val="8570460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3"/>
          <p:cNvSpPr txBox="1">
            <a:spLocks/>
          </p:cNvSpPr>
          <p:nvPr/>
        </p:nvSpPr>
        <p:spPr>
          <a:xfrm>
            <a:off x="201873" y="5681002"/>
            <a:ext cx="8915400" cy="736842"/>
          </a:xfrm>
          <a:prstGeom prst="roundRect">
            <a:avLst/>
          </a:prstGeom>
          <a:no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Calibri" panose="020F0502020204030204" pitchFamily="34" charset="0"/>
              </a:rPr>
              <a:t>NSF by the numbers</a:t>
            </a:r>
            <a:endParaRPr lang="en-US" sz="3200" dirty="0">
              <a:latin typeface="Calibri" panose="020F0502020204030204" pitchFamily="34" charset="0"/>
            </a:endParaRPr>
          </a:p>
        </p:txBody>
      </p:sp>
      <p:sp>
        <p:nvSpPr>
          <p:cNvPr id="38" name="TextBox 37"/>
          <p:cNvSpPr txBox="1"/>
          <p:nvPr/>
        </p:nvSpPr>
        <p:spPr>
          <a:xfrm>
            <a:off x="171636" y="6261239"/>
            <a:ext cx="8819962" cy="280075"/>
          </a:xfrm>
          <a:prstGeom prst="rect">
            <a:avLst/>
          </a:prstGeom>
          <a:noFill/>
        </p:spPr>
        <p:txBody>
          <a:bodyPr wrap="square" lIns="64005" tIns="32003" rIns="64005" bIns="32003" rtlCol="0">
            <a:spAutoFit/>
          </a:bodyPr>
          <a:lstStyle/>
          <a:p>
            <a:pPr algn="ctr"/>
            <a:r>
              <a:rPr lang="en-US" sz="1400" i="1" dirty="0">
                <a:cs typeface="Arial"/>
              </a:rPr>
              <a:t>Other than the FY </a:t>
            </a:r>
            <a:r>
              <a:rPr lang="en-US" sz="1400" i="1" dirty="0" smtClean="0">
                <a:cs typeface="Arial"/>
              </a:rPr>
              <a:t>2015 estimation, numbers </a:t>
            </a:r>
            <a:r>
              <a:rPr lang="en-US" sz="1400" i="1" dirty="0">
                <a:cs typeface="Arial"/>
              </a:rPr>
              <a:t>shown are </a:t>
            </a:r>
            <a:r>
              <a:rPr lang="en-US" sz="1400" i="1" dirty="0" smtClean="0">
                <a:cs typeface="Arial"/>
              </a:rPr>
              <a:t>based on FY 2014 activities.</a:t>
            </a:r>
            <a:endParaRPr lang="en-US" sz="1400" i="1" dirty="0">
              <a:cs typeface="Arial"/>
            </a:endParaRPr>
          </a:p>
        </p:txBody>
      </p:sp>
      <p:sp>
        <p:nvSpPr>
          <p:cNvPr id="39" name="Right Brace 38"/>
          <p:cNvSpPr/>
          <p:nvPr/>
        </p:nvSpPr>
        <p:spPr>
          <a:xfrm>
            <a:off x="2667000" y="1441254"/>
            <a:ext cx="576048" cy="3957839"/>
          </a:xfrm>
          <a:prstGeom prst="rightBrace">
            <a:avLst/>
          </a:prstGeom>
          <a:ln w="38100"/>
        </p:spPr>
        <p:style>
          <a:lnRef idx="1">
            <a:schemeClr val="accent3"/>
          </a:lnRef>
          <a:fillRef idx="0">
            <a:schemeClr val="accent3"/>
          </a:fillRef>
          <a:effectRef idx="0">
            <a:schemeClr val="accent3"/>
          </a:effectRef>
          <a:fontRef idx="minor">
            <a:schemeClr val="tx1"/>
          </a:fontRef>
        </p:style>
        <p:txBody>
          <a:bodyPr lIns="64008" tIns="32004" rIns="64008" bIns="32004" anchor="ctr"/>
          <a:lstStyle/>
          <a:p>
            <a:pPr algn="ctr" defTabSz="914309">
              <a:defRPr/>
            </a:pPr>
            <a:endParaRPr lang="en-US" sz="1200" dirty="0">
              <a:solidFill>
                <a:prstClr val="black"/>
              </a:solidFill>
            </a:endParaRPr>
          </a:p>
        </p:txBody>
      </p:sp>
      <p:sp>
        <p:nvSpPr>
          <p:cNvPr id="40" name="Right Brace 39"/>
          <p:cNvSpPr/>
          <p:nvPr/>
        </p:nvSpPr>
        <p:spPr>
          <a:xfrm>
            <a:off x="5959665" y="1389251"/>
            <a:ext cx="576048" cy="4291751"/>
          </a:xfrm>
          <a:prstGeom prst="rightBrace">
            <a:avLst/>
          </a:prstGeom>
          <a:ln w="38100"/>
        </p:spPr>
        <p:style>
          <a:lnRef idx="1">
            <a:schemeClr val="accent5"/>
          </a:lnRef>
          <a:fillRef idx="0">
            <a:schemeClr val="accent5"/>
          </a:fillRef>
          <a:effectRef idx="0">
            <a:schemeClr val="accent5"/>
          </a:effectRef>
          <a:fontRef idx="minor">
            <a:schemeClr val="tx1"/>
          </a:fontRef>
        </p:style>
        <p:txBody>
          <a:bodyPr lIns="64008" tIns="32004" rIns="64008" bIns="32004" anchor="ctr"/>
          <a:lstStyle/>
          <a:p>
            <a:pPr algn="ctr" defTabSz="914309">
              <a:defRPr/>
            </a:pPr>
            <a:endParaRPr lang="en-US" sz="1200" dirty="0">
              <a:solidFill>
                <a:prstClr val="black"/>
              </a:solidFill>
            </a:endParaRPr>
          </a:p>
        </p:txBody>
      </p:sp>
      <p:grpSp>
        <p:nvGrpSpPr>
          <p:cNvPr id="41" name="Group 40"/>
          <p:cNvGrpSpPr/>
          <p:nvPr/>
        </p:nvGrpSpPr>
        <p:grpSpPr>
          <a:xfrm>
            <a:off x="187585" y="1203988"/>
            <a:ext cx="2295367" cy="1293858"/>
            <a:chOff x="457200" y="6168330"/>
            <a:chExt cx="3124199" cy="990600"/>
          </a:xfrm>
        </p:grpSpPr>
        <p:sp>
          <p:nvSpPr>
            <p:cNvPr id="42" name="Rounded Rectangle 41"/>
            <p:cNvSpPr/>
            <p:nvPr/>
          </p:nvSpPr>
          <p:spPr>
            <a:xfrm>
              <a:off x="457200" y="6168330"/>
              <a:ext cx="3124199" cy="990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dirty="0">
                <a:solidFill>
                  <a:prstClr val="white"/>
                </a:solidFill>
              </a:endParaRPr>
            </a:p>
          </p:txBody>
        </p:sp>
        <p:sp>
          <p:nvSpPr>
            <p:cNvPr id="44" name="TextBox 43"/>
            <p:cNvSpPr txBox="1"/>
            <p:nvPr/>
          </p:nvSpPr>
          <p:spPr>
            <a:xfrm>
              <a:off x="1599016" y="6396238"/>
              <a:ext cx="1982383" cy="534787"/>
            </a:xfrm>
            <a:prstGeom prst="rect">
              <a:avLst/>
            </a:prstGeom>
            <a:noFill/>
          </p:spPr>
          <p:txBody>
            <a:bodyPr wrap="square" rtlCol="0" anchor="ctr" anchorCtr="0">
              <a:spAutoFit/>
            </a:bodyPr>
            <a:lstStyle/>
            <a:p>
              <a:r>
                <a:rPr lang="en-US" sz="1600" dirty="0">
                  <a:solidFill>
                    <a:prstClr val="white"/>
                  </a:solidFill>
                  <a:cs typeface="Arial"/>
                </a:rPr>
                <a:t>b</a:t>
              </a:r>
              <a:r>
                <a:rPr lang="en-US" sz="1600" dirty="0" smtClean="0">
                  <a:solidFill>
                    <a:prstClr val="white"/>
                  </a:solidFill>
                  <a:cs typeface="Arial"/>
                </a:rPr>
                <a:t>illion </a:t>
              </a:r>
              <a:r>
                <a:rPr lang="en-US" sz="1600" dirty="0">
                  <a:solidFill>
                    <a:prstClr val="white"/>
                  </a:solidFill>
                  <a:cs typeface="Arial"/>
                </a:rPr>
                <a:t>FY 2015 </a:t>
              </a:r>
              <a:r>
                <a:rPr lang="en-US" sz="1600" dirty="0" smtClean="0">
                  <a:solidFill>
                    <a:prstClr val="white"/>
                  </a:solidFill>
                  <a:cs typeface="Arial"/>
                </a:rPr>
                <a:t>estimation</a:t>
              </a:r>
              <a:endParaRPr lang="en-US" sz="1600" dirty="0">
                <a:solidFill>
                  <a:prstClr val="white"/>
                </a:solidFill>
                <a:cs typeface="Arial"/>
              </a:endParaRPr>
            </a:p>
          </p:txBody>
        </p:sp>
      </p:grpSp>
      <p:grpSp>
        <p:nvGrpSpPr>
          <p:cNvPr id="45" name="Group 44"/>
          <p:cNvGrpSpPr/>
          <p:nvPr/>
        </p:nvGrpSpPr>
        <p:grpSpPr>
          <a:xfrm>
            <a:off x="187586" y="2661729"/>
            <a:ext cx="2295366" cy="1318894"/>
            <a:chOff x="457200" y="7327480"/>
            <a:chExt cx="3124200" cy="990600"/>
          </a:xfrm>
        </p:grpSpPr>
        <p:sp>
          <p:nvSpPr>
            <p:cNvPr id="46" name="Rounded Rectangle 45"/>
            <p:cNvSpPr/>
            <p:nvPr/>
          </p:nvSpPr>
          <p:spPr>
            <a:xfrm>
              <a:off x="457200" y="7327480"/>
              <a:ext cx="3124200" cy="990600"/>
            </a:xfrm>
            <a:prstGeom prst="roundRect">
              <a:avLst/>
            </a:prstGeom>
            <a:solidFill>
              <a:srgbClr val="628B13"/>
            </a:solidFill>
            <a:ln w="25400">
              <a:solidFill>
                <a:srgbClr val="A2E80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endParaRPr>
            </a:p>
          </p:txBody>
        </p:sp>
        <p:sp>
          <p:nvSpPr>
            <p:cNvPr id="48" name="TextBox 47"/>
            <p:cNvSpPr txBox="1"/>
            <p:nvPr/>
          </p:nvSpPr>
          <p:spPr>
            <a:xfrm>
              <a:off x="1599014" y="7418240"/>
              <a:ext cx="1982386" cy="809081"/>
            </a:xfrm>
            <a:prstGeom prst="rect">
              <a:avLst/>
            </a:prstGeom>
            <a:noFill/>
          </p:spPr>
          <p:txBody>
            <a:bodyPr wrap="square" rtlCol="0" anchor="ctr" anchorCtr="0">
              <a:spAutoFit/>
            </a:bodyPr>
            <a:lstStyle/>
            <a:p>
              <a:r>
                <a:rPr lang="en-US" sz="1600" dirty="0">
                  <a:solidFill>
                    <a:prstClr val="white"/>
                  </a:solidFill>
                  <a:cs typeface="Arial"/>
                </a:rPr>
                <a:t>funds research, education and related activities</a:t>
              </a:r>
            </a:p>
          </p:txBody>
        </p:sp>
      </p:grpSp>
      <p:grpSp>
        <p:nvGrpSpPr>
          <p:cNvPr id="49" name="Group 48"/>
          <p:cNvGrpSpPr/>
          <p:nvPr/>
        </p:nvGrpSpPr>
        <p:grpSpPr>
          <a:xfrm>
            <a:off x="187586" y="4292984"/>
            <a:ext cx="2295369" cy="1296148"/>
            <a:chOff x="457200" y="8492468"/>
            <a:chExt cx="3124200" cy="978877"/>
          </a:xfrm>
        </p:grpSpPr>
        <p:sp>
          <p:nvSpPr>
            <p:cNvPr id="50" name="Rounded Rectangle 49"/>
            <p:cNvSpPr/>
            <p:nvPr/>
          </p:nvSpPr>
          <p:spPr>
            <a:xfrm>
              <a:off x="457200" y="8492468"/>
              <a:ext cx="3124200" cy="978877"/>
            </a:xfrm>
            <a:prstGeom prst="roundRect">
              <a:avLst/>
            </a:prstGeom>
            <a:solidFill>
              <a:srgbClr val="628B13"/>
            </a:solidFill>
            <a:ln w="25400">
              <a:solidFill>
                <a:srgbClr val="A2E80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endParaRPr>
            </a:p>
          </p:txBody>
        </p:sp>
        <p:sp>
          <p:nvSpPr>
            <p:cNvPr id="52" name="TextBox 51"/>
            <p:cNvSpPr txBox="1"/>
            <p:nvPr/>
          </p:nvSpPr>
          <p:spPr>
            <a:xfrm>
              <a:off x="1375413" y="8640715"/>
              <a:ext cx="2205985" cy="694110"/>
            </a:xfrm>
            <a:prstGeom prst="rect">
              <a:avLst/>
            </a:prstGeom>
            <a:noFill/>
          </p:spPr>
          <p:txBody>
            <a:bodyPr wrap="square" rtlCol="0" anchor="ctr" anchorCtr="0">
              <a:spAutoFit/>
            </a:bodyPr>
            <a:lstStyle/>
            <a:p>
              <a:pPr algn="ctr"/>
              <a:r>
                <a:rPr lang="en-US" sz="2800" dirty="0" smtClean="0">
                  <a:solidFill>
                    <a:prstClr val="white"/>
                  </a:solidFill>
                  <a:cs typeface="Arial"/>
                </a:rPr>
                <a:t>48,100</a:t>
              </a:r>
              <a:endParaRPr lang="en-US" sz="2800" dirty="0">
                <a:solidFill>
                  <a:prstClr val="white"/>
                </a:solidFill>
                <a:cs typeface="Arial"/>
              </a:endParaRPr>
            </a:p>
            <a:p>
              <a:pPr algn="ctr"/>
              <a:r>
                <a:rPr lang="en-US" sz="1600" dirty="0" smtClean="0">
                  <a:solidFill>
                    <a:prstClr val="white"/>
                  </a:solidFill>
                  <a:cs typeface="Arial"/>
                </a:rPr>
                <a:t>proposals</a:t>
              </a:r>
              <a:endParaRPr lang="en-US" sz="1600" dirty="0">
                <a:solidFill>
                  <a:prstClr val="white"/>
                </a:solidFill>
                <a:cs typeface="Arial"/>
              </a:endParaRPr>
            </a:p>
          </p:txBody>
        </p:sp>
      </p:grpSp>
      <p:grpSp>
        <p:nvGrpSpPr>
          <p:cNvPr id="53" name="Group 52"/>
          <p:cNvGrpSpPr/>
          <p:nvPr/>
        </p:nvGrpSpPr>
        <p:grpSpPr>
          <a:xfrm>
            <a:off x="3385367" y="1203988"/>
            <a:ext cx="2360544" cy="1293858"/>
            <a:chOff x="3810284" y="6333486"/>
            <a:chExt cx="3143057" cy="990600"/>
          </a:xfrm>
        </p:grpSpPr>
        <p:sp>
          <p:nvSpPr>
            <p:cNvPr id="54" name="Rounded Rectangle 53"/>
            <p:cNvSpPr/>
            <p:nvPr/>
          </p:nvSpPr>
          <p:spPr>
            <a:xfrm>
              <a:off x="3810284" y="6333486"/>
              <a:ext cx="3143057" cy="990600"/>
            </a:xfrm>
            <a:prstGeom prst="roundRect">
              <a:avLst/>
            </a:prstGeom>
            <a:solidFill>
              <a:srgbClr val="166B83"/>
            </a:solidFill>
            <a:ln w="25400">
              <a:solidFill>
                <a:srgbClr val="1DC6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endParaRPr>
            </a:p>
          </p:txBody>
        </p:sp>
        <p:sp>
          <p:nvSpPr>
            <p:cNvPr id="55" name="TextBox 54"/>
            <p:cNvSpPr txBox="1"/>
            <p:nvPr/>
          </p:nvSpPr>
          <p:spPr>
            <a:xfrm>
              <a:off x="4790977" y="6400508"/>
              <a:ext cx="1945788" cy="759960"/>
            </a:xfrm>
            <a:prstGeom prst="rect">
              <a:avLst/>
            </a:prstGeom>
            <a:noFill/>
          </p:spPr>
          <p:txBody>
            <a:bodyPr wrap="none" rtlCol="0" anchor="ctr" anchorCtr="0">
              <a:spAutoFit/>
            </a:bodyPr>
            <a:lstStyle/>
            <a:p>
              <a:pPr algn="ctr"/>
              <a:r>
                <a:rPr lang="en-US" sz="3200" dirty="0" smtClean="0">
                  <a:solidFill>
                    <a:prstClr val="white"/>
                  </a:solidFill>
                  <a:cs typeface="Arial"/>
                </a:rPr>
                <a:t>11,000</a:t>
              </a:r>
            </a:p>
            <a:p>
              <a:pPr algn="ctr"/>
              <a:r>
                <a:rPr lang="en-US" sz="1600" dirty="0" smtClean="0">
                  <a:solidFill>
                    <a:prstClr val="white"/>
                  </a:solidFill>
                  <a:cs typeface="Arial"/>
                </a:rPr>
                <a:t>awards funded</a:t>
              </a:r>
              <a:endParaRPr lang="en-US" sz="1600" dirty="0">
                <a:solidFill>
                  <a:prstClr val="white"/>
                </a:solidFill>
                <a:cs typeface="Arial"/>
              </a:endParaRPr>
            </a:p>
          </p:txBody>
        </p:sp>
        <p:pic>
          <p:nvPicPr>
            <p:cNvPr id="56" name="Picture 55"/>
            <p:cNvPicPr>
              <a:picLocks noChangeAspect="1"/>
            </p:cNvPicPr>
            <p:nvPr/>
          </p:nvPicPr>
          <p:blipFill>
            <a:blip r:embed="rId2" cstate="print"/>
            <a:stretch>
              <a:fillRect/>
            </a:stretch>
          </p:blipFill>
          <p:spPr>
            <a:xfrm>
              <a:off x="4011902" y="6490519"/>
              <a:ext cx="694946" cy="694944"/>
            </a:xfrm>
            <a:prstGeom prst="rect">
              <a:avLst/>
            </a:prstGeom>
          </p:spPr>
        </p:pic>
      </p:grpSp>
      <p:grpSp>
        <p:nvGrpSpPr>
          <p:cNvPr id="57" name="Group 56"/>
          <p:cNvGrpSpPr/>
          <p:nvPr/>
        </p:nvGrpSpPr>
        <p:grpSpPr>
          <a:xfrm>
            <a:off x="3398042" y="2726491"/>
            <a:ext cx="2297066" cy="1254130"/>
            <a:chOff x="4240559" y="7164287"/>
            <a:chExt cx="3164349" cy="1049522"/>
          </a:xfrm>
        </p:grpSpPr>
        <p:sp>
          <p:nvSpPr>
            <p:cNvPr id="58" name="Rounded Rectangle 57"/>
            <p:cNvSpPr/>
            <p:nvPr/>
          </p:nvSpPr>
          <p:spPr>
            <a:xfrm>
              <a:off x="4240559" y="7164287"/>
              <a:ext cx="3164349" cy="1049522"/>
            </a:xfrm>
            <a:prstGeom prst="roundRect">
              <a:avLst/>
            </a:prstGeom>
            <a:solidFill>
              <a:srgbClr val="166B83"/>
            </a:solidFill>
            <a:ln w="25400">
              <a:solidFill>
                <a:srgbClr val="1DC6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endParaRPr>
            </a:p>
          </p:txBody>
        </p:sp>
        <p:sp>
          <p:nvSpPr>
            <p:cNvPr id="59" name="TextBox 58"/>
            <p:cNvSpPr txBox="1"/>
            <p:nvPr/>
          </p:nvSpPr>
          <p:spPr>
            <a:xfrm>
              <a:off x="5227937" y="7195182"/>
              <a:ext cx="1952970" cy="901473"/>
            </a:xfrm>
            <a:prstGeom prst="rect">
              <a:avLst/>
            </a:prstGeom>
            <a:noFill/>
          </p:spPr>
          <p:txBody>
            <a:bodyPr wrap="square" rtlCol="0" anchor="ctr" anchorCtr="0">
              <a:spAutoFit/>
            </a:bodyPr>
            <a:lstStyle/>
            <a:p>
              <a:pPr algn="ctr"/>
              <a:r>
                <a:rPr lang="en-US" sz="3200" dirty="0" smtClean="0">
                  <a:solidFill>
                    <a:prstClr val="white"/>
                  </a:solidFill>
                  <a:cs typeface="Arial"/>
                </a:rPr>
                <a:t>1,826</a:t>
              </a:r>
              <a:endParaRPr lang="en-US" sz="3200" dirty="0">
                <a:solidFill>
                  <a:prstClr val="white"/>
                </a:solidFill>
                <a:cs typeface="Arial"/>
              </a:endParaRPr>
            </a:p>
            <a:p>
              <a:pPr algn="ctr"/>
              <a:r>
                <a:rPr lang="en-US" sz="1600" dirty="0" smtClean="0">
                  <a:solidFill>
                    <a:prstClr val="white"/>
                  </a:solidFill>
                  <a:cs typeface="Arial"/>
                </a:rPr>
                <a:t>NSF-funded </a:t>
              </a:r>
              <a:endParaRPr lang="en-US" sz="1600" dirty="0">
                <a:solidFill>
                  <a:prstClr val="white"/>
                </a:solidFill>
                <a:cs typeface="Arial"/>
              </a:endParaRPr>
            </a:p>
            <a:p>
              <a:pPr algn="ctr"/>
              <a:r>
                <a:rPr lang="en-US" sz="1600" dirty="0" smtClean="0">
                  <a:solidFill>
                    <a:prstClr val="white"/>
                  </a:solidFill>
                  <a:cs typeface="Arial"/>
                </a:rPr>
                <a:t>Institutions</a:t>
              </a:r>
              <a:endParaRPr lang="en-US" sz="1600" dirty="0">
                <a:solidFill>
                  <a:prstClr val="white"/>
                </a:solidFill>
                <a:cs typeface="Arial"/>
              </a:endParaRPr>
            </a:p>
          </p:txBody>
        </p:sp>
        <p:pic>
          <p:nvPicPr>
            <p:cNvPr id="60" name="Picture 59"/>
            <p:cNvPicPr>
              <a:picLocks noChangeAspect="1"/>
            </p:cNvPicPr>
            <p:nvPr/>
          </p:nvPicPr>
          <p:blipFill>
            <a:blip r:embed="rId3" cstate="print"/>
            <a:stretch>
              <a:fillRect/>
            </a:stretch>
          </p:blipFill>
          <p:spPr>
            <a:xfrm>
              <a:off x="4460527" y="7440547"/>
              <a:ext cx="661318" cy="539115"/>
            </a:xfrm>
            <a:prstGeom prst="rect">
              <a:avLst/>
            </a:prstGeom>
          </p:spPr>
        </p:pic>
      </p:grpSp>
      <p:grpSp>
        <p:nvGrpSpPr>
          <p:cNvPr id="61" name="Group 60"/>
          <p:cNvGrpSpPr/>
          <p:nvPr/>
        </p:nvGrpSpPr>
        <p:grpSpPr>
          <a:xfrm>
            <a:off x="3385367" y="4298773"/>
            <a:ext cx="2424023" cy="1280242"/>
            <a:chOff x="4419598" y="8483697"/>
            <a:chExt cx="3355992" cy="1450766"/>
          </a:xfrm>
        </p:grpSpPr>
        <p:sp>
          <p:nvSpPr>
            <p:cNvPr id="62" name="Rounded Rectangle 61"/>
            <p:cNvSpPr/>
            <p:nvPr/>
          </p:nvSpPr>
          <p:spPr>
            <a:xfrm>
              <a:off x="4419598" y="8483697"/>
              <a:ext cx="3180229" cy="1450766"/>
            </a:xfrm>
            <a:prstGeom prst="roundRect">
              <a:avLst/>
            </a:prstGeom>
            <a:solidFill>
              <a:srgbClr val="166B83"/>
            </a:solidFill>
            <a:ln w="25400">
              <a:solidFill>
                <a:srgbClr val="1DC6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endParaRPr>
            </a:p>
          </p:txBody>
        </p:sp>
        <p:sp>
          <p:nvSpPr>
            <p:cNvPr id="63" name="TextBox 62"/>
            <p:cNvSpPr txBox="1"/>
            <p:nvPr/>
          </p:nvSpPr>
          <p:spPr>
            <a:xfrm>
              <a:off x="5163125" y="8720035"/>
              <a:ext cx="2612465" cy="955160"/>
            </a:xfrm>
            <a:prstGeom prst="rect">
              <a:avLst/>
            </a:prstGeom>
            <a:noFill/>
          </p:spPr>
          <p:txBody>
            <a:bodyPr wrap="square" rtlCol="0" anchor="ctr" anchorCtr="0">
              <a:spAutoFit/>
            </a:bodyPr>
            <a:lstStyle/>
            <a:p>
              <a:pPr algn="ctr"/>
              <a:r>
                <a:rPr lang="en-US" sz="2400" dirty="0" smtClean="0">
                  <a:solidFill>
                    <a:prstClr val="white"/>
                  </a:solidFill>
                  <a:cs typeface="Arial"/>
                </a:rPr>
                <a:t>320,900</a:t>
              </a:r>
              <a:endParaRPr lang="en-US" sz="1200" dirty="0">
                <a:solidFill>
                  <a:prstClr val="white"/>
                </a:solidFill>
                <a:cs typeface="Arial"/>
              </a:endParaRPr>
            </a:p>
            <a:p>
              <a:pPr algn="ctr"/>
              <a:r>
                <a:rPr lang="en-US" sz="1600" dirty="0" smtClean="0">
                  <a:solidFill>
                    <a:prstClr val="white"/>
                  </a:solidFill>
                  <a:cs typeface="Arial"/>
                </a:rPr>
                <a:t>NSF-supported researchers </a:t>
              </a:r>
              <a:endParaRPr lang="en-US" sz="3200" dirty="0" smtClean="0">
                <a:solidFill>
                  <a:prstClr val="white"/>
                </a:solidFill>
                <a:cs typeface="Arial"/>
              </a:endParaRPr>
            </a:p>
          </p:txBody>
        </p:sp>
        <p:pic>
          <p:nvPicPr>
            <p:cNvPr id="64" name="Picture 63"/>
            <p:cNvPicPr>
              <a:picLocks noChangeAspect="1"/>
            </p:cNvPicPr>
            <p:nvPr/>
          </p:nvPicPr>
          <p:blipFill>
            <a:blip r:embed="rId4" cstate="print"/>
            <a:stretch>
              <a:fillRect/>
            </a:stretch>
          </p:blipFill>
          <p:spPr>
            <a:xfrm>
              <a:off x="4563974" y="8685986"/>
              <a:ext cx="846764" cy="694944"/>
            </a:xfrm>
            <a:prstGeom prst="rect">
              <a:avLst/>
            </a:prstGeom>
          </p:spPr>
        </p:pic>
      </p:grpSp>
      <p:grpSp>
        <p:nvGrpSpPr>
          <p:cNvPr id="65" name="Group 64"/>
          <p:cNvGrpSpPr/>
          <p:nvPr/>
        </p:nvGrpSpPr>
        <p:grpSpPr>
          <a:xfrm>
            <a:off x="6584052" y="4247015"/>
            <a:ext cx="2297066" cy="1332000"/>
            <a:chOff x="4419600" y="6112938"/>
            <a:chExt cx="3143058" cy="1284263"/>
          </a:xfrm>
          <a:solidFill>
            <a:schemeClr val="accent6">
              <a:lumMod val="75000"/>
            </a:schemeClr>
          </a:solidFill>
        </p:grpSpPr>
        <p:sp>
          <p:nvSpPr>
            <p:cNvPr id="66" name="Rounded Rectangle 65"/>
            <p:cNvSpPr/>
            <p:nvPr/>
          </p:nvSpPr>
          <p:spPr>
            <a:xfrm>
              <a:off x="4419600" y="6112938"/>
              <a:ext cx="3143058" cy="1284263"/>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solidFill>
                  <a:prstClr val="white"/>
                </a:solidFill>
              </a:endParaRPr>
            </a:p>
          </p:txBody>
        </p:sp>
        <p:sp>
          <p:nvSpPr>
            <p:cNvPr id="67" name="TextBox 66"/>
            <p:cNvSpPr txBox="1"/>
            <p:nvPr/>
          </p:nvSpPr>
          <p:spPr>
            <a:xfrm>
              <a:off x="5552870" y="6607338"/>
              <a:ext cx="1998884" cy="436402"/>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tIns="0" bIns="0" rtlCol="0" anchor="ctr" anchorCtr="0">
              <a:spAutoFit/>
            </a:bodyPr>
            <a:lstStyle/>
            <a:p>
              <a:pPr algn="ctr"/>
              <a:r>
                <a:rPr lang="en-US" sz="1600" dirty="0" smtClean="0">
                  <a:solidFill>
                    <a:prstClr val="white"/>
                  </a:solidFill>
                  <a:cs typeface="Arial"/>
                </a:rPr>
                <a:t>214 Nobel Prize winners</a:t>
              </a:r>
              <a:endParaRPr lang="en-US" sz="1600" dirty="0">
                <a:solidFill>
                  <a:prstClr val="white"/>
                </a:solidFill>
                <a:cs typeface="Arial"/>
              </a:endParaRPr>
            </a:p>
          </p:txBody>
        </p:sp>
      </p:grpSp>
      <p:grpSp>
        <p:nvGrpSpPr>
          <p:cNvPr id="68" name="Group 67"/>
          <p:cNvGrpSpPr/>
          <p:nvPr/>
        </p:nvGrpSpPr>
        <p:grpSpPr>
          <a:xfrm>
            <a:off x="6526820" y="1226707"/>
            <a:ext cx="2464779" cy="1271139"/>
            <a:chOff x="4240555" y="7186610"/>
            <a:chExt cx="4050374" cy="990600"/>
          </a:xfrm>
          <a:solidFill>
            <a:schemeClr val="accent6">
              <a:lumMod val="75000"/>
            </a:schemeClr>
          </a:solidFill>
        </p:grpSpPr>
        <p:sp>
          <p:nvSpPr>
            <p:cNvPr id="69" name="Rounded Rectangle 68"/>
            <p:cNvSpPr/>
            <p:nvPr/>
          </p:nvSpPr>
          <p:spPr>
            <a:xfrm>
              <a:off x="4240555" y="7186610"/>
              <a:ext cx="4050373" cy="990600"/>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solidFill>
                  <a:prstClr val="white"/>
                </a:solidFill>
              </a:endParaRPr>
            </a:p>
          </p:txBody>
        </p:sp>
        <p:sp>
          <p:nvSpPr>
            <p:cNvPr id="70" name="TextBox 69"/>
            <p:cNvSpPr txBox="1"/>
            <p:nvPr/>
          </p:nvSpPr>
          <p:spPr>
            <a:xfrm>
              <a:off x="5466371" y="7319790"/>
              <a:ext cx="2824558" cy="759961"/>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spAutoFit/>
            </a:bodyPr>
            <a:lstStyle/>
            <a:p>
              <a:pPr algn="ctr"/>
              <a:r>
                <a:rPr lang="en-US" sz="1600" dirty="0">
                  <a:solidFill>
                    <a:prstClr val="white"/>
                  </a:solidFill>
                  <a:cs typeface="Arial"/>
                </a:rPr>
                <a:t>All S&amp;</a:t>
              </a:r>
              <a:r>
                <a:rPr lang="en-US" sz="1600" dirty="0" smtClean="0">
                  <a:solidFill>
                    <a:prstClr val="white"/>
                  </a:solidFill>
                  <a:cs typeface="Arial"/>
                </a:rPr>
                <a:t>E disciplines funded</a:t>
              </a:r>
              <a:endParaRPr lang="en-US" sz="1600" dirty="0">
                <a:solidFill>
                  <a:prstClr val="white"/>
                </a:solidFill>
                <a:cs typeface="Arial"/>
              </a:endParaRPr>
            </a:p>
          </p:txBody>
        </p:sp>
      </p:grpSp>
      <p:grpSp>
        <p:nvGrpSpPr>
          <p:cNvPr id="71" name="Group 70"/>
          <p:cNvGrpSpPr/>
          <p:nvPr/>
        </p:nvGrpSpPr>
        <p:grpSpPr>
          <a:xfrm>
            <a:off x="6526820" y="2661731"/>
            <a:ext cx="2411530" cy="1358609"/>
            <a:chOff x="3718909" y="8505747"/>
            <a:chExt cx="3180229" cy="978877"/>
          </a:xfrm>
          <a:solidFill>
            <a:schemeClr val="accent6">
              <a:lumMod val="75000"/>
            </a:schemeClr>
          </a:solidFill>
        </p:grpSpPr>
        <p:sp>
          <p:nvSpPr>
            <p:cNvPr id="72" name="Rounded Rectangle 71"/>
            <p:cNvSpPr/>
            <p:nvPr/>
          </p:nvSpPr>
          <p:spPr>
            <a:xfrm>
              <a:off x="3718909" y="8505747"/>
              <a:ext cx="3180229" cy="978877"/>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solidFill>
                  <a:prstClr val="white"/>
                </a:solidFill>
              </a:endParaRPr>
            </a:p>
          </p:txBody>
        </p:sp>
        <p:sp>
          <p:nvSpPr>
            <p:cNvPr id="73" name="TextBox 72"/>
            <p:cNvSpPr txBox="1"/>
            <p:nvPr/>
          </p:nvSpPr>
          <p:spPr>
            <a:xfrm>
              <a:off x="5079423" y="8528572"/>
              <a:ext cx="1658257" cy="877002"/>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1600" dirty="0">
                  <a:solidFill>
                    <a:prstClr val="white"/>
                  </a:solidFill>
                  <a:cs typeface="Arial"/>
                </a:rPr>
                <a:t>Funds </a:t>
              </a:r>
              <a:r>
                <a:rPr lang="en-US" sz="1600" dirty="0" smtClean="0">
                  <a:solidFill>
                    <a:prstClr val="white"/>
                  </a:solidFill>
                  <a:cs typeface="Arial"/>
                </a:rPr>
                <a:t>research into </a:t>
              </a:r>
              <a:r>
                <a:rPr lang="en-US" sz="1600" dirty="0">
                  <a:solidFill>
                    <a:prstClr val="white"/>
                  </a:solidFill>
                  <a:cs typeface="Arial"/>
                </a:rPr>
                <a:t>STEM </a:t>
              </a:r>
            </a:p>
            <a:p>
              <a:pPr algn="ctr"/>
              <a:r>
                <a:rPr lang="en-US" sz="1600" dirty="0">
                  <a:solidFill>
                    <a:prstClr val="white"/>
                  </a:solidFill>
                  <a:cs typeface="Arial"/>
                </a:rPr>
                <a:t>education</a:t>
              </a:r>
            </a:p>
          </p:txBody>
        </p:sp>
      </p:grpSp>
      <p:pic>
        <p:nvPicPr>
          <p:cNvPr id="74" name="Picture 2" descr="G:\Infographics_Value_of_Science\image_research\MeritReview\medal.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73551" y="4593498"/>
            <a:ext cx="963202" cy="82091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G:\Speeches\2014\Cordova\ERC\book.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713294" y="2947407"/>
            <a:ext cx="883716" cy="62099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G:\Speeches\2014\Cordova\ERC\beaker.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697434" y="1358308"/>
            <a:ext cx="627499" cy="85904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p:cNvPicPr>
            <a:picLocks noChangeAspect="1"/>
          </p:cNvPicPr>
          <p:nvPr/>
        </p:nvPicPr>
        <p:blipFill>
          <a:blip r:embed="rId8" cstate="print"/>
          <a:stretch>
            <a:fillRect/>
          </a:stretch>
        </p:blipFill>
        <p:spPr>
          <a:xfrm>
            <a:off x="432816" y="4562066"/>
            <a:ext cx="497129" cy="773510"/>
          </a:xfrm>
          <a:prstGeom prst="rect">
            <a:avLst/>
          </a:prstGeom>
        </p:spPr>
      </p:pic>
      <p:sp>
        <p:nvSpPr>
          <p:cNvPr id="4" name="TextBox 3"/>
          <p:cNvSpPr txBox="1"/>
          <p:nvPr/>
        </p:nvSpPr>
        <p:spPr>
          <a:xfrm>
            <a:off x="241714" y="1589713"/>
            <a:ext cx="993381" cy="523220"/>
          </a:xfrm>
          <a:prstGeom prst="rect">
            <a:avLst/>
          </a:prstGeom>
          <a:noFill/>
        </p:spPr>
        <p:txBody>
          <a:bodyPr wrap="square" rtlCol="0">
            <a:spAutoFit/>
          </a:bodyPr>
          <a:lstStyle/>
          <a:p>
            <a:r>
              <a:rPr lang="en-US" sz="2800" dirty="0" smtClean="0">
                <a:solidFill>
                  <a:schemeClr val="bg2"/>
                </a:solidFill>
              </a:rPr>
              <a:t>$7.3</a:t>
            </a:r>
            <a:endParaRPr lang="en-US" sz="2800" dirty="0">
              <a:solidFill>
                <a:schemeClr val="bg2"/>
              </a:solidFill>
            </a:endParaRPr>
          </a:p>
        </p:txBody>
      </p:sp>
      <p:sp>
        <p:nvSpPr>
          <p:cNvPr id="78" name="TextBox 77"/>
          <p:cNvSpPr txBox="1"/>
          <p:nvPr/>
        </p:nvSpPr>
        <p:spPr>
          <a:xfrm>
            <a:off x="241713" y="3014974"/>
            <a:ext cx="993381" cy="523220"/>
          </a:xfrm>
          <a:prstGeom prst="rect">
            <a:avLst/>
          </a:prstGeom>
          <a:noFill/>
        </p:spPr>
        <p:txBody>
          <a:bodyPr wrap="square" rtlCol="0">
            <a:spAutoFit/>
          </a:bodyPr>
          <a:lstStyle/>
          <a:p>
            <a:r>
              <a:rPr lang="en-US" sz="2800" dirty="0" smtClean="0">
                <a:solidFill>
                  <a:schemeClr val="bg2"/>
                </a:solidFill>
              </a:rPr>
              <a:t>94%</a:t>
            </a:r>
            <a:endParaRPr lang="en-US" sz="2800" dirty="0">
              <a:solidFill>
                <a:schemeClr val="bg2"/>
              </a:solidFill>
            </a:endParaRPr>
          </a:p>
        </p:txBody>
      </p:sp>
      <p:sp>
        <p:nvSpPr>
          <p:cNvPr id="5" name="Date Placeholder 4"/>
          <p:cNvSpPr>
            <a:spLocks noGrp="1"/>
          </p:cNvSpPr>
          <p:nvPr>
            <p:ph type="dt" sz="half" idx="10"/>
          </p:nvPr>
        </p:nvSpPr>
        <p:spPr/>
        <p:txBody>
          <a:bodyPr/>
          <a:lstStyle/>
          <a:p>
            <a:fld id="{1B01A4B3-D1E5-324A-96F7-94BE78B2ECFB}" type="datetime1">
              <a:rPr lang="en-US" smtClean="0">
                <a:solidFill>
                  <a:prstClr val="black">
                    <a:tint val="75000"/>
                  </a:prstClr>
                </a:solidFill>
              </a:rPr>
              <a:t>10/10/19</a:t>
            </a:fld>
            <a:endParaRPr lang="en-US">
              <a:solidFill>
                <a:prstClr val="black">
                  <a:tint val="75000"/>
                </a:prstClr>
              </a:solidFill>
            </a:endParaRPr>
          </a:p>
        </p:txBody>
      </p:sp>
    </p:spTree>
    <p:extLst>
      <p:ext uri="{BB962C8B-B14F-4D97-AF65-F5344CB8AC3E}">
        <p14:creationId xmlns:p14="http://schemas.microsoft.com/office/powerpoint/2010/main" val="8789504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81000" y="228600"/>
            <a:ext cx="6019800" cy="579438"/>
          </a:xfrm>
          <a:prstGeom prst="rect">
            <a:avLst/>
          </a:prstGeom>
          <a:noFill/>
          <a:ln w="9525">
            <a:noFill/>
            <a:miter lim="800000"/>
            <a:headEnd/>
            <a:tailEnd/>
          </a:ln>
        </p:spPr>
        <p:txBody>
          <a:bodyPr>
            <a:spAutoFit/>
          </a:bodyPr>
          <a:lstStyle/>
          <a:p>
            <a:pPr>
              <a:spcBef>
                <a:spcPct val="50000"/>
              </a:spcBef>
            </a:pPr>
            <a:endParaRPr lang="en-US" sz="3200">
              <a:solidFill>
                <a:srgbClr val="595959"/>
              </a:solidFill>
              <a:latin typeface="Calibri" pitchFamily="34" charset="0"/>
              <a:ea typeface="ＭＳ Ｐゴシック" pitchFamily="1" charset="-128"/>
            </a:endParaRPr>
          </a:p>
        </p:txBody>
      </p:sp>
      <p:sp>
        <p:nvSpPr>
          <p:cNvPr id="10244" name="Rectangle 3"/>
          <p:cNvSpPr>
            <a:spLocks noChangeArrowheads="1"/>
          </p:cNvSpPr>
          <p:nvPr/>
        </p:nvSpPr>
        <p:spPr bwMode="auto">
          <a:xfrm>
            <a:off x="6934200" y="2057400"/>
            <a:ext cx="2057400" cy="3733800"/>
          </a:xfrm>
          <a:prstGeom prst="rect">
            <a:avLst/>
          </a:prstGeom>
          <a:noFill/>
          <a:ln w="9525">
            <a:noFill/>
            <a:miter lim="800000"/>
            <a:headEnd/>
            <a:tailEnd/>
          </a:ln>
        </p:spPr>
        <p:txBody>
          <a:bodyPr/>
          <a:lstStyle/>
          <a:p>
            <a:pPr algn="ctr">
              <a:spcBef>
                <a:spcPct val="20000"/>
              </a:spcBef>
            </a:pPr>
            <a:r>
              <a:rPr lang="en-US" sz="2000" i="1" dirty="0">
                <a:solidFill>
                  <a:schemeClr val="accent2"/>
                </a:solidFill>
              </a:rPr>
              <a:t>With an annual budget of about $7 billion, NSF funds approximately 25 % of all federally supported basic research conducted by U.S. colleges and universities.</a:t>
            </a:r>
            <a:r>
              <a:rPr lang="en-US" sz="2000" dirty="0">
                <a:solidFill>
                  <a:srgbClr val="595959"/>
                </a:solidFill>
              </a:rPr>
              <a:t> </a:t>
            </a:r>
          </a:p>
        </p:txBody>
      </p:sp>
      <p:sp>
        <p:nvSpPr>
          <p:cNvPr id="10245" name="Rectangle 6"/>
          <p:cNvSpPr>
            <a:spLocks noGrp="1"/>
          </p:cNvSpPr>
          <p:nvPr>
            <p:ph type="title" idx="4294967295"/>
          </p:nvPr>
        </p:nvSpPr>
        <p:spPr>
          <a:xfrm>
            <a:off x="457200" y="762000"/>
            <a:ext cx="8229600" cy="776839"/>
          </a:xfrm>
        </p:spPr>
        <p:txBody>
          <a:bodyPr>
            <a:normAutofit/>
          </a:bodyPr>
          <a:lstStyle/>
          <a:p>
            <a:r>
              <a:rPr lang="en-US" sz="3200" dirty="0" smtClean="0"/>
              <a:t>NSF : Share of Total Federal Support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6629400" cy="506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65D93BED-4475-7846-9228-97CEDAF8462E}" type="datetime1">
              <a:rPr lang="en-US" smtClean="0">
                <a:solidFill>
                  <a:prstClr val="black">
                    <a:tint val="75000"/>
                  </a:prstClr>
                </a:solidFill>
              </a:rPr>
              <a:t>10/10/19</a:t>
            </a:fld>
            <a:endParaRPr lang="en-US">
              <a:solidFill>
                <a:prstClr val="black">
                  <a:tint val="75000"/>
                </a:prstClr>
              </a:solidFill>
            </a:endParaRPr>
          </a:p>
        </p:txBody>
      </p:sp>
    </p:spTree>
    <p:extLst>
      <p:ext uri="{BB962C8B-B14F-4D97-AF65-F5344CB8AC3E}">
        <p14:creationId xmlns:p14="http://schemas.microsoft.com/office/powerpoint/2010/main" val="12021305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AutoShape 2">
            <a:hlinkClick r:id="rId3" highlightClick="1"/>
          </p:cNvPr>
          <p:cNvSpPr>
            <a:spLocks noChangeArrowheads="1"/>
          </p:cNvSpPr>
          <p:nvPr/>
        </p:nvSpPr>
        <p:spPr bwMode="auto">
          <a:xfrm>
            <a:off x="7467600" y="4114800"/>
            <a:ext cx="1447800" cy="1066800"/>
          </a:xfrm>
          <a:prstGeom prst="actionButtonBlank">
            <a:avLst/>
          </a:prstGeom>
          <a:solidFill>
            <a:srgbClr val="FFFF00">
              <a:alpha val="50195"/>
            </a:srgbClr>
          </a:solidFill>
          <a:ln w="9525">
            <a:noFill/>
            <a:miter lim="800000"/>
            <a:headEnd/>
            <a:tailEnd/>
          </a:ln>
        </p:spPr>
        <p:txBody>
          <a:bodyPr wrap="none" anchor="ctr"/>
          <a:lstStyle/>
          <a:p>
            <a:r>
              <a:rPr lang="en-US" sz="1200" dirty="0">
                <a:solidFill>
                  <a:schemeClr val="tx1"/>
                </a:solidFill>
                <a:latin typeface="Arial" charset="0"/>
              </a:rPr>
              <a:t>Mathematical</a:t>
            </a:r>
          </a:p>
          <a:p>
            <a:r>
              <a:rPr lang="en-US" sz="1200" dirty="0">
                <a:solidFill>
                  <a:schemeClr val="tx1"/>
                </a:solidFill>
                <a:latin typeface="Arial" charset="0"/>
              </a:rPr>
              <a:t>&amp; Physical</a:t>
            </a:r>
          </a:p>
          <a:p>
            <a:r>
              <a:rPr lang="en-US" sz="1200" dirty="0">
                <a:solidFill>
                  <a:schemeClr val="tx1"/>
                </a:solidFill>
                <a:latin typeface="Arial" charset="0"/>
              </a:rPr>
              <a:t>Sciences</a:t>
            </a:r>
          </a:p>
          <a:p>
            <a:r>
              <a:rPr lang="en-US" sz="1200" dirty="0">
                <a:solidFill>
                  <a:schemeClr val="tx1"/>
                </a:solidFill>
                <a:latin typeface="Arial" charset="0"/>
              </a:rPr>
              <a:t>(MPS)</a:t>
            </a:r>
          </a:p>
        </p:txBody>
      </p:sp>
      <p:sp>
        <p:nvSpPr>
          <p:cNvPr id="13316" name="AutoShape 3">
            <a:hlinkClick r:id="rId4" highlightClick="1"/>
          </p:cNvPr>
          <p:cNvSpPr>
            <a:spLocks noChangeArrowheads="1"/>
          </p:cNvSpPr>
          <p:nvPr/>
        </p:nvSpPr>
        <p:spPr bwMode="auto">
          <a:xfrm>
            <a:off x="5562600" y="4114800"/>
            <a:ext cx="1447800" cy="1066800"/>
          </a:xfrm>
          <a:prstGeom prst="actionButtonBlank">
            <a:avLst/>
          </a:prstGeom>
          <a:solidFill>
            <a:srgbClr val="FFFF00">
              <a:alpha val="50195"/>
            </a:srgbClr>
          </a:solidFill>
          <a:ln w="9525">
            <a:noFill/>
            <a:miter lim="800000"/>
            <a:headEnd/>
            <a:tailEnd/>
          </a:ln>
        </p:spPr>
        <p:txBody>
          <a:bodyPr wrap="none" anchor="ctr"/>
          <a:lstStyle/>
          <a:p>
            <a:r>
              <a:rPr lang="en-US" sz="1200" dirty="0">
                <a:solidFill>
                  <a:schemeClr val="tx1"/>
                </a:solidFill>
                <a:latin typeface="Arial" charset="0"/>
              </a:rPr>
              <a:t>Geosciences</a:t>
            </a:r>
          </a:p>
          <a:p>
            <a:r>
              <a:rPr lang="en-US" sz="1200" dirty="0">
                <a:solidFill>
                  <a:schemeClr val="tx1"/>
                </a:solidFill>
                <a:latin typeface="Arial" charset="0"/>
              </a:rPr>
              <a:t>(GEO)</a:t>
            </a:r>
          </a:p>
        </p:txBody>
      </p:sp>
      <p:sp>
        <p:nvSpPr>
          <p:cNvPr id="13317" name="AutoShape 4">
            <a:hlinkClick r:id="rId5" highlightClick="1"/>
          </p:cNvPr>
          <p:cNvSpPr>
            <a:spLocks noChangeArrowheads="1"/>
          </p:cNvSpPr>
          <p:nvPr/>
        </p:nvSpPr>
        <p:spPr bwMode="auto">
          <a:xfrm>
            <a:off x="3733800" y="4114800"/>
            <a:ext cx="1447800" cy="1066800"/>
          </a:xfrm>
          <a:prstGeom prst="actionButtonBlank">
            <a:avLst/>
          </a:prstGeom>
          <a:solidFill>
            <a:srgbClr val="FFFF00">
              <a:alpha val="50195"/>
            </a:srgbClr>
          </a:solidFill>
          <a:ln w="9525">
            <a:noFill/>
            <a:miter lim="800000"/>
            <a:headEnd/>
            <a:tailEnd/>
          </a:ln>
        </p:spPr>
        <p:txBody>
          <a:bodyPr wrap="none" anchor="ctr"/>
          <a:lstStyle/>
          <a:p>
            <a:r>
              <a:rPr lang="en-US" sz="1200" dirty="0">
                <a:solidFill>
                  <a:schemeClr val="tx1"/>
                </a:solidFill>
                <a:latin typeface="Arial" charset="0"/>
              </a:rPr>
              <a:t>Engineering</a:t>
            </a:r>
          </a:p>
          <a:p>
            <a:r>
              <a:rPr lang="en-US" sz="1200" dirty="0">
                <a:solidFill>
                  <a:schemeClr val="tx1"/>
                </a:solidFill>
                <a:latin typeface="Arial" charset="0"/>
              </a:rPr>
              <a:t>(ENG)</a:t>
            </a:r>
          </a:p>
        </p:txBody>
      </p:sp>
      <p:sp>
        <p:nvSpPr>
          <p:cNvPr id="13318" name="AutoShape 5">
            <a:hlinkClick r:id="rId6" highlightClick="1"/>
          </p:cNvPr>
          <p:cNvSpPr>
            <a:spLocks noChangeArrowheads="1"/>
          </p:cNvSpPr>
          <p:nvPr/>
        </p:nvSpPr>
        <p:spPr bwMode="auto">
          <a:xfrm>
            <a:off x="2133600" y="4114800"/>
            <a:ext cx="1444625" cy="1066800"/>
          </a:xfrm>
          <a:prstGeom prst="actionButtonBlank">
            <a:avLst/>
          </a:prstGeom>
          <a:solidFill>
            <a:srgbClr val="FFFF00">
              <a:alpha val="50195"/>
            </a:srgbClr>
          </a:solidFill>
          <a:ln w="9525">
            <a:noFill/>
            <a:miter lim="800000"/>
            <a:headEnd/>
            <a:tailEnd/>
          </a:ln>
        </p:spPr>
        <p:txBody>
          <a:bodyPr wrap="none" anchor="ctr"/>
          <a:lstStyle/>
          <a:p>
            <a:r>
              <a:rPr lang="en-US" sz="1400" b="1" dirty="0">
                <a:solidFill>
                  <a:schemeClr val="tx1"/>
                </a:solidFill>
                <a:latin typeface="Arial" charset="0"/>
              </a:rPr>
              <a:t>Computer &amp;</a:t>
            </a:r>
          </a:p>
          <a:p>
            <a:r>
              <a:rPr lang="en-US" sz="1400" b="1" dirty="0">
                <a:solidFill>
                  <a:schemeClr val="tx1"/>
                </a:solidFill>
                <a:latin typeface="Arial" charset="0"/>
              </a:rPr>
              <a:t>Information </a:t>
            </a:r>
          </a:p>
          <a:p>
            <a:r>
              <a:rPr lang="en-US" sz="1400" b="1" dirty="0">
                <a:solidFill>
                  <a:schemeClr val="tx1"/>
                </a:solidFill>
                <a:latin typeface="Arial" charset="0"/>
              </a:rPr>
              <a:t>Science &amp;</a:t>
            </a:r>
          </a:p>
          <a:p>
            <a:r>
              <a:rPr lang="en-US" sz="1400" b="1" dirty="0">
                <a:solidFill>
                  <a:schemeClr val="tx1"/>
                </a:solidFill>
                <a:latin typeface="Arial" charset="0"/>
              </a:rPr>
              <a:t>Engineering</a:t>
            </a:r>
          </a:p>
          <a:p>
            <a:r>
              <a:rPr lang="en-US" sz="1400" b="1" dirty="0">
                <a:solidFill>
                  <a:schemeClr val="tx1"/>
                </a:solidFill>
                <a:latin typeface="Arial" charset="0"/>
              </a:rPr>
              <a:t>(CISE)</a:t>
            </a:r>
          </a:p>
        </p:txBody>
      </p:sp>
      <p:sp>
        <p:nvSpPr>
          <p:cNvPr id="13319" name="AutoShape 6">
            <a:hlinkClick r:id="rId7" highlightClick="1"/>
          </p:cNvPr>
          <p:cNvSpPr>
            <a:spLocks noChangeArrowheads="1"/>
          </p:cNvSpPr>
          <p:nvPr/>
        </p:nvSpPr>
        <p:spPr bwMode="auto">
          <a:xfrm>
            <a:off x="533400" y="4114800"/>
            <a:ext cx="1444625" cy="1066800"/>
          </a:xfrm>
          <a:prstGeom prst="actionButtonBlank">
            <a:avLst/>
          </a:prstGeom>
          <a:solidFill>
            <a:srgbClr val="FFFF00">
              <a:alpha val="50195"/>
            </a:srgbClr>
          </a:solidFill>
          <a:ln w="9525">
            <a:noFill/>
            <a:miter lim="800000"/>
            <a:headEnd/>
            <a:tailEnd/>
          </a:ln>
        </p:spPr>
        <p:txBody>
          <a:bodyPr wrap="none" anchor="ctr"/>
          <a:lstStyle/>
          <a:p>
            <a:r>
              <a:rPr lang="en-US" sz="1200" dirty="0">
                <a:solidFill>
                  <a:schemeClr val="tx1"/>
                </a:solidFill>
                <a:latin typeface="Arial" charset="0"/>
              </a:rPr>
              <a:t>Biological</a:t>
            </a:r>
          </a:p>
          <a:p>
            <a:r>
              <a:rPr lang="en-US" sz="1200" dirty="0">
                <a:solidFill>
                  <a:schemeClr val="tx1"/>
                </a:solidFill>
                <a:latin typeface="Arial" charset="0"/>
              </a:rPr>
              <a:t>Sciences</a:t>
            </a:r>
          </a:p>
          <a:p>
            <a:r>
              <a:rPr lang="en-US" sz="1200" dirty="0">
                <a:solidFill>
                  <a:schemeClr val="tx1"/>
                </a:solidFill>
                <a:latin typeface="Arial" charset="0"/>
              </a:rPr>
              <a:t>(BIO)</a:t>
            </a:r>
          </a:p>
        </p:txBody>
      </p:sp>
      <p:sp>
        <p:nvSpPr>
          <p:cNvPr id="13320" name="AutoShape 7">
            <a:hlinkClick r:id="rId8" highlightClick="1"/>
          </p:cNvPr>
          <p:cNvSpPr>
            <a:spLocks noChangeArrowheads="1"/>
          </p:cNvSpPr>
          <p:nvPr/>
        </p:nvSpPr>
        <p:spPr bwMode="auto">
          <a:xfrm>
            <a:off x="228600" y="2289175"/>
            <a:ext cx="1901825" cy="758825"/>
          </a:xfrm>
          <a:prstGeom prst="actionButtonBlank">
            <a:avLst/>
          </a:prstGeom>
          <a:solidFill>
            <a:srgbClr val="3333FF">
              <a:alpha val="50195"/>
            </a:srgbClr>
          </a:solidFill>
          <a:ln w="9525">
            <a:noFill/>
            <a:miter lim="800000"/>
            <a:headEnd/>
            <a:tailEnd/>
          </a:ln>
        </p:spPr>
        <p:txBody>
          <a:bodyPr wrap="none" anchor="ctr"/>
          <a:lstStyle/>
          <a:p>
            <a:r>
              <a:rPr lang="en-US" sz="1200" dirty="0">
                <a:solidFill>
                  <a:schemeClr val="tx1"/>
                </a:solidFill>
                <a:latin typeface="Arial" charset="0"/>
              </a:rPr>
              <a:t>Office of the</a:t>
            </a:r>
          </a:p>
          <a:p>
            <a:r>
              <a:rPr lang="en-US" sz="1200" dirty="0">
                <a:solidFill>
                  <a:schemeClr val="tx1"/>
                </a:solidFill>
                <a:latin typeface="Arial" charset="0"/>
              </a:rPr>
              <a:t>Inspector General</a:t>
            </a:r>
          </a:p>
          <a:p>
            <a:r>
              <a:rPr lang="en-US" sz="1200" dirty="0">
                <a:solidFill>
                  <a:schemeClr val="tx1"/>
                </a:solidFill>
                <a:latin typeface="Arial" charset="0"/>
              </a:rPr>
              <a:t>(OIG)</a:t>
            </a:r>
          </a:p>
        </p:txBody>
      </p:sp>
      <p:sp>
        <p:nvSpPr>
          <p:cNvPr id="13321" name="AutoShape 8">
            <a:hlinkClick r:id="rId9" highlightClick="1"/>
          </p:cNvPr>
          <p:cNvSpPr>
            <a:spLocks noChangeArrowheads="1"/>
          </p:cNvSpPr>
          <p:nvPr/>
        </p:nvSpPr>
        <p:spPr bwMode="auto">
          <a:xfrm>
            <a:off x="4267200" y="1219200"/>
            <a:ext cx="1901825" cy="762000"/>
          </a:xfrm>
          <a:prstGeom prst="actionButtonBlank">
            <a:avLst/>
          </a:prstGeom>
          <a:solidFill>
            <a:srgbClr val="FF6600">
              <a:alpha val="50195"/>
            </a:srgbClr>
          </a:solidFill>
          <a:ln w="9525">
            <a:noFill/>
            <a:miter lim="800000"/>
            <a:headEnd/>
            <a:tailEnd/>
          </a:ln>
        </p:spPr>
        <p:txBody>
          <a:bodyPr wrap="none" anchor="ctr"/>
          <a:lstStyle/>
          <a:p>
            <a:r>
              <a:rPr lang="en-US" sz="1200" dirty="0">
                <a:solidFill>
                  <a:schemeClr val="tx1"/>
                </a:solidFill>
                <a:latin typeface="Arial" charset="0"/>
              </a:rPr>
              <a:t>Director</a:t>
            </a:r>
          </a:p>
          <a:p>
            <a:r>
              <a:rPr lang="en-US" sz="1200" dirty="0">
                <a:solidFill>
                  <a:schemeClr val="tx1"/>
                </a:solidFill>
                <a:latin typeface="Arial" charset="0"/>
              </a:rPr>
              <a:t>Deputy Director</a:t>
            </a:r>
          </a:p>
        </p:txBody>
      </p:sp>
      <p:sp>
        <p:nvSpPr>
          <p:cNvPr id="13322" name="AutoShape 9">
            <a:hlinkClick r:id="rId10" highlightClick="1"/>
          </p:cNvPr>
          <p:cNvSpPr>
            <a:spLocks noChangeArrowheads="1"/>
          </p:cNvSpPr>
          <p:nvPr/>
        </p:nvSpPr>
        <p:spPr bwMode="auto">
          <a:xfrm>
            <a:off x="2133600" y="1219200"/>
            <a:ext cx="1905000" cy="762000"/>
          </a:xfrm>
          <a:prstGeom prst="actionButtonBlank">
            <a:avLst/>
          </a:prstGeom>
          <a:solidFill>
            <a:srgbClr val="FF6600">
              <a:alpha val="50195"/>
            </a:srgbClr>
          </a:solidFill>
          <a:ln w="9525">
            <a:noFill/>
            <a:miter lim="800000"/>
            <a:headEnd/>
            <a:tailEnd/>
          </a:ln>
        </p:spPr>
        <p:txBody>
          <a:bodyPr wrap="none" anchor="ctr"/>
          <a:lstStyle/>
          <a:p>
            <a:r>
              <a:rPr lang="en-US" sz="1200" dirty="0" smtClean="0">
                <a:solidFill>
                  <a:schemeClr val="tx1"/>
                </a:solidFill>
                <a:latin typeface="Arial" charset="0"/>
              </a:rPr>
              <a:t>Board</a:t>
            </a:r>
            <a:endParaRPr lang="en-US" sz="1200" dirty="0">
              <a:solidFill>
                <a:schemeClr val="tx1"/>
              </a:solidFill>
              <a:latin typeface="Arial" charset="0"/>
            </a:endParaRPr>
          </a:p>
          <a:p>
            <a:r>
              <a:rPr lang="en-US" sz="1200" dirty="0" smtClean="0">
                <a:solidFill>
                  <a:schemeClr val="tx1"/>
                </a:solidFill>
                <a:latin typeface="Arial" charset="0"/>
              </a:rPr>
              <a:t>(National Science NSB</a:t>
            </a:r>
            <a:r>
              <a:rPr lang="en-US" sz="1200" dirty="0">
                <a:solidFill>
                  <a:schemeClr val="tx1"/>
                </a:solidFill>
                <a:latin typeface="Arial" charset="0"/>
              </a:rPr>
              <a:t>)</a:t>
            </a:r>
          </a:p>
        </p:txBody>
      </p:sp>
      <p:sp>
        <p:nvSpPr>
          <p:cNvPr id="13323" name="Line 10"/>
          <p:cNvSpPr>
            <a:spLocks noChangeShapeType="1"/>
          </p:cNvSpPr>
          <p:nvPr/>
        </p:nvSpPr>
        <p:spPr bwMode="auto">
          <a:xfrm>
            <a:off x="914400" y="3733800"/>
            <a:ext cx="7315200" cy="0"/>
          </a:xfrm>
          <a:prstGeom prst="line">
            <a:avLst/>
          </a:prstGeom>
          <a:ln w="28575">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dirty="0"/>
          </a:p>
        </p:txBody>
      </p:sp>
      <p:sp>
        <p:nvSpPr>
          <p:cNvPr id="146444" name="Rectangle 12"/>
          <p:cNvSpPr>
            <a:spLocks noChangeArrowheads="1"/>
          </p:cNvSpPr>
          <p:nvPr/>
        </p:nvSpPr>
        <p:spPr bwMode="auto">
          <a:xfrm>
            <a:off x="4724400" y="5257800"/>
            <a:ext cx="1600200" cy="1066800"/>
          </a:xfrm>
          <a:prstGeom prst="rect">
            <a:avLst/>
          </a:prstGeom>
          <a:noFill/>
          <a:ln w="28575">
            <a:noFill/>
            <a:miter lim="800000"/>
            <a:headEnd type="none" w="sm" len="sm"/>
            <a:tailEnd type="none" w="sm" len="sm"/>
          </a:ln>
          <a:effectLst/>
        </p:spPr>
        <p:txBody>
          <a:bodyPr wrap="none" anchor="ctr"/>
          <a:lstStyle/>
          <a:p>
            <a:pPr eaLnBrk="0" hangingPunct="0">
              <a:defRPr/>
            </a:pPr>
            <a:endParaRPr kumimoji="1" lang="en-US" sz="2400" b="0" dirty="0">
              <a:solidFill>
                <a:srgbClr val="333399"/>
              </a:solidFill>
              <a:effectLst>
                <a:outerShdw blurRad="38100" dist="38100" dir="2700000" algn="tl">
                  <a:srgbClr val="000000"/>
                </a:outerShdw>
              </a:effectLst>
              <a:latin typeface="Arial Unicode MS" pitchFamily="34" charset="-128"/>
            </a:endParaRPr>
          </a:p>
        </p:txBody>
      </p:sp>
      <p:sp>
        <p:nvSpPr>
          <p:cNvPr id="13326" name="Line 13"/>
          <p:cNvSpPr>
            <a:spLocks noChangeShapeType="1"/>
          </p:cNvSpPr>
          <p:nvPr/>
        </p:nvSpPr>
        <p:spPr bwMode="auto">
          <a:xfrm>
            <a:off x="6172200" y="1524000"/>
            <a:ext cx="304800" cy="0"/>
          </a:xfrm>
          <a:prstGeom prst="line">
            <a:avLst/>
          </a:prstGeom>
          <a:noFill/>
          <a:ln w="28575">
            <a:solidFill>
              <a:schemeClr val="tx2"/>
            </a:solidFill>
            <a:round/>
            <a:headEnd/>
            <a:tailEnd/>
          </a:ln>
        </p:spPr>
        <p:txBody>
          <a:bodyPr wrap="none" anchor="ctr"/>
          <a:lstStyle/>
          <a:p>
            <a:endParaRPr lang="en-US" dirty="0"/>
          </a:p>
        </p:txBody>
      </p:sp>
      <p:sp>
        <p:nvSpPr>
          <p:cNvPr id="13327" name="Line 14"/>
          <p:cNvSpPr>
            <a:spLocks noChangeShapeType="1"/>
          </p:cNvSpPr>
          <p:nvPr/>
        </p:nvSpPr>
        <p:spPr bwMode="auto">
          <a:xfrm>
            <a:off x="5257800" y="3429000"/>
            <a:ext cx="0" cy="1600200"/>
          </a:xfrm>
          <a:prstGeom prst="line">
            <a:avLst/>
          </a:prstGeom>
          <a:noFill/>
          <a:ln w="28575">
            <a:solidFill>
              <a:schemeClr val="tx2"/>
            </a:solidFill>
            <a:round/>
            <a:headEnd/>
            <a:tailEnd/>
          </a:ln>
        </p:spPr>
        <p:txBody>
          <a:bodyPr wrap="none" anchor="ctr"/>
          <a:lstStyle/>
          <a:p>
            <a:endParaRPr lang="en-US" dirty="0"/>
          </a:p>
        </p:txBody>
      </p:sp>
      <p:sp>
        <p:nvSpPr>
          <p:cNvPr id="13328" name="Line 15"/>
          <p:cNvSpPr>
            <a:spLocks noChangeShapeType="1"/>
          </p:cNvSpPr>
          <p:nvPr/>
        </p:nvSpPr>
        <p:spPr bwMode="auto">
          <a:xfrm>
            <a:off x="1143000" y="5257800"/>
            <a:ext cx="6248400" cy="0"/>
          </a:xfrm>
          <a:prstGeom prst="line">
            <a:avLst/>
          </a:prstGeom>
          <a:noFill/>
          <a:ln w="28575">
            <a:solidFill>
              <a:schemeClr val="tx2"/>
            </a:solidFill>
            <a:round/>
            <a:headEnd/>
            <a:tailEnd/>
          </a:ln>
        </p:spPr>
        <p:txBody>
          <a:bodyPr wrap="none" anchor="ctr"/>
          <a:lstStyle/>
          <a:p>
            <a:endParaRPr lang="en-US" dirty="0"/>
          </a:p>
        </p:txBody>
      </p:sp>
      <p:sp>
        <p:nvSpPr>
          <p:cNvPr id="13329" name="Line 16"/>
          <p:cNvSpPr>
            <a:spLocks noChangeShapeType="1"/>
          </p:cNvSpPr>
          <p:nvPr/>
        </p:nvSpPr>
        <p:spPr bwMode="auto">
          <a:xfrm>
            <a:off x="914400" y="3733800"/>
            <a:ext cx="0" cy="381000"/>
          </a:xfrm>
          <a:prstGeom prst="line">
            <a:avLst/>
          </a:prstGeom>
          <a:noFill/>
          <a:ln w="28575">
            <a:solidFill>
              <a:schemeClr val="tx2"/>
            </a:solidFill>
            <a:round/>
            <a:headEnd/>
            <a:tailEnd/>
          </a:ln>
        </p:spPr>
        <p:txBody>
          <a:bodyPr wrap="none" anchor="ctr"/>
          <a:lstStyle/>
          <a:p>
            <a:endParaRPr lang="en-US" dirty="0"/>
          </a:p>
        </p:txBody>
      </p:sp>
      <p:sp>
        <p:nvSpPr>
          <p:cNvPr id="13330" name="Line 17"/>
          <p:cNvSpPr>
            <a:spLocks noChangeShapeType="1"/>
          </p:cNvSpPr>
          <p:nvPr/>
        </p:nvSpPr>
        <p:spPr bwMode="auto">
          <a:xfrm>
            <a:off x="2590800" y="3733800"/>
            <a:ext cx="0" cy="381000"/>
          </a:xfrm>
          <a:prstGeom prst="line">
            <a:avLst/>
          </a:prstGeom>
          <a:noFill/>
          <a:ln w="28575">
            <a:solidFill>
              <a:schemeClr val="tx2"/>
            </a:solidFill>
            <a:round/>
            <a:headEnd/>
            <a:tailEnd/>
          </a:ln>
        </p:spPr>
        <p:txBody>
          <a:bodyPr wrap="none" anchor="ctr"/>
          <a:lstStyle/>
          <a:p>
            <a:endParaRPr lang="en-US" dirty="0"/>
          </a:p>
        </p:txBody>
      </p:sp>
      <p:sp>
        <p:nvSpPr>
          <p:cNvPr id="13331" name="Line 18"/>
          <p:cNvSpPr>
            <a:spLocks noChangeShapeType="1"/>
          </p:cNvSpPr>
          <p:nvPr/>
        </p:nvSpPr>
        <p:spPr bwMode="auto">
          <a:xfrm>
            <a:off x="4191000" y="3733800"/>
            <a:ext cx="0" cy="381000"/>
          </a:xfrm>
          <a:prstGeom prst="line">
            <a:avLst/>
          </a:prstGeom>
          <a:noFill/>
          <a:ln w="28575">
            <a:solidFill>
              <a:schemeClr val="tx2"/>
            </a:solidFill>
            <a:round/>
            <a:headEnd/>
            <a:tailEnd/>
          </a:ln>
        </p:spPr>
        <p:txBody>
          <a:bodyPr wrap="none" anchor="ctr"/>
          <a:lstStyle/>
          <a:p>
            <a:endParaRPr lang="en-US" dirty="0"/>
          </a:p>
        </p:txBody>
      </p:sp>
      <p:sp>
        <p:nvSpPr>
          <p:cNvPr id="13332" name="Line 19"/>
          <p:cNvSpPr>
            <a:spLocks noChangeShapeType="1"/>
          </p:cNvSpPr>
          <p:nvPr/>
        </p:nvSpPr>
        <p:spPr bwMode="auto">
          <a:xfrm>
            <a:off x="6248400" y="3733800"/>
            <a:ext cx="0" cy="381000"/>
          </a:xfrm>
          <a:prstGeom prst="line">
            <a:avLst/>
          </a:prstGeom>
          <a:noFill/>
          <a:ln w="28575">
            <a:solidFill>
              <a:schemeClr val="tx2"/>
            </a:solidFill>
            <a:round/>
            <a:headEnd/>
            <a:tailEnd/>
          </a:ln>
        </p:spPr>
        <p:txBody>
          <a:bodyPr wrap="none" anchor="ctr"/>
          <a:lstStyle/>
          <a:p>
            <a:endParaRPr lang="en-US" dirty="0"/>
          </a:p>
        </p:txBody>
      </p:sp>
      <p:sp>
        <p:nvSpPr>
          <p:cNvPr id="13334" name="Line 21"/>
          <p:cNvSpPr>
            <a:spLocks noChangeShapeType="1"/>
          </p:cNvSpPr>
          <p:nvPr/>
        </p:nvSpPr>
        <p:spPr bwMode="auto">
          <a:xfrm>
            <a:off x="3200400" y="5257800"/>
            <a:ext cx="0" cy="304800"/>
          </a:xfrm>
          <a:prstGeom prst="line">
            <a:avLst/>
          </a:prstGeom>
          <a:noFill/>
          <a:ln w="28575">
            <a:solidFill>
              <a:schemeClr val="tx2"/>
            </a:solidFill>
            <a:round/>
            <a:headEnd/>
            <a:tailEnd/>
          </a:ln>
        </p:spPr>
        <p:txBody>
          <a:bodyPr wrap="none" anchor="ctr"/>
          <a:lstStyle/>
          <a:p>
            <a:endParaRPr lang="en-US" dirty="0"/>
          </a:p>
        </p:txBody>
      </p:sp>
      <p:sp>
        <p:nvSpPr>
          <p:cNvPr id="13335" name="Line 22"/>
          <p:cNvSpPr>
            <a:spLocks noChangeShapeType="1"/>
          </p:cNvSpPr>
          <p:nvPr/>
        </p:nvSpPr>
        <p:spPr bwMode="auto">
          <a:xfrm>
            <a:off x="5257800" y="5029200"/>
            <a:ext cx="0" cy="228600"/>
          </a:xfrm>
          <a:prstGeom prst="line">
            <a:avLst/>
          </a:prstGeom>
          <a:noFill/>
          <a:ln w="28575">
            <a:solidFill>
              <a:schemeClr val="tx2"/>
            </a:solidFill>
            <a:round/>
            <a:headEnd/>
            <a:tailEnd/>
          </a:ln>
        </p:spPr>
        <p:txBody>
          <a:bodyPr wrap="none" anchor="ctr"/>
          <a:lstStyle/>
          <a:p>
            <a:endParaRPr lang="en-US" dirty="0"/>
          </a:p>
        </p:txBody>
      </p:sp>
      <p:sp>
        <p:nvSpPr>
          <p:cNvPr id="13336" name="Line 23"/>
          <p:cNvSpPr>
            <a:spLocks noChangeShapeType="1"/>
          </p:cNvSpPr>
          <p:nvPr/>
        </p:nvSpPr>
        <p:spPr bwMode="auto">
          <a:xfrm flipV="1">
            <a:off x="7391400" y="5257800"/>
            <a:ext cx="0" cy="304800"/>
          </a:xfrm>
          <a:prstGeom prst="line">
            <a:avLst/>
          </a:prstGeom>
          <a:noFill/>
          <a:ln w="28575">
            <a:solidFill>
              <a:schemeClr val="tx2"/>
            </a:solidFill>
            <a:round/>
            <a:headEnd/>
            <a:tailEnd/>
          </a:ln>
        </p:spPr>
        <p:txBody>
          <a:bodyPr wrap="none" anchor="ctr"/>
          <a:lstStyle/>
          <a:p>
            <a:endParaRPr lang="en-US" dirty="0"/>
          </a:p>
        </p:txBody>
      </p:sp>
      <p:sp>
        <p:nvSpPr>
          <p:cNvPr id="13337" name="Line 24"/>
          <p:cNvSpPr>
            <a:spLocks noChangeShapeType="1"/>
          </p:cNvSpPr>
          <p:nvPr/>
        </p:nvSpPr>
        <p:spPr bwMode="auto">
          <a:xfrm>
            <a:off x="5257800" y="1981200"/>
            <a:ext cx="0" cy="1447800"/>
          </a:xfrm>
          <a:prstGeom prst="line">
            <a:avLst/>
          </a:prstGeom>
          <a:noFill/>
          <a:ln w="28575">
            <a:solidFill>
              <a:schemeClr val="tx2"/>
            </a:solidFill>
            <a:miter lim="800000"/>
            <a:headEnd/>
            <a:tailEnd/>
          </a:ln>
        </p:spPr>
        <p:txBody>
          <a:bodyPr wrap="none"/>
          <a:lstStyle/>
          <a:p>
            <a:endParaRPr lang="en-US" dirty="0"/>
          </a:p>
        </p:txBody>
      </p:sp>
      <p:sp>
        <p:nvSpPr>
          <p:cNvPr id="13340" name="Line 27"/>
          <p:cNvSpPr>
            <a:spLocks noChangeShapeType="1"/>
          </p:cNvSpPr>
          <p:nvPr/>
        </p:nvSpPr>
        <p:spPr bwMode="auto">
          <a:xfrm flipH="1">
            <a:off x="4038600" y="1524000"/>
            <a:ext cx="228600" cy="0"/>
          </a:xfrm>
          <a:prstGeom prst="line">
            <a:avLst/>
          </a:prstGeom>
          <a:noFill/>
          <a:ln w="28575">
            <a:solidFill>
              <a:schemeClr val="tx2"/>
            </a:solidFill>
            <a:miter lim="800000"/>
            <a:headEnd/>
            <a:tailEnd/>
          </a:ln>
        </p:spPr>
        <p:txBody>
          <a:bodyPr wrap="none"/>
          <a:lstStyle/>
          <a:p>
            <a:endParaRPr lang="en-US" dirty="0"/>
          </a:p>
        </p:txBody>
      </p:sp>
      <p:sp>
        <p:nvSpPr>
          <p:cNvPr id="13342" name="AutoShape 29">
            <a:hlinkClick r:id="rId11" highlightClick="1"/>
          </p:cNvPr>
          <p:cNvSpPr>
            <a:spLocks noChangeArrowheads="1"/>
          </p:cNvSpPr>
          <p:nvPr/>
        </p:nvSpPr>
        <p:spPr bwMode="auto">
          <a:xfrm>
            <a:off x="6629400" y="2133600"/>
            <a:ext cx="2286000" cy="381000"/>
          </a:xfrm>
          <a:prstGeom prst="actionButtonBlank">
            <a:avLst/>
          </a:prstGeom>
          <a:solidFill>
            <a:srgbClr val="FF6600">
              <a:alpha val="50195"/>
            </a:srgbClr>
          </a:solidFill>
          <a:ln w="9525">
            <a:noFill/>
            <a:miter lim="800000"/>
            <a:headEnd/>
            <a:tailEnd/>
          </a:ln>
        </p:spPr>
        <p:txBody>
          <a:bodyPr wrap="none" anchor="ctr"/>
          <a:lstStyle/>
          <a:p>
            <a:pPr algn="l"/>
            <a:r>
              <a:rPr lang="en-US" sz="1200" dirty="0">
                <a:solidFill>
                  <a:schemeClr val="tx1"/>
                </a:solidFill>
                <a:latin typeface="Arial" charset="0"/>
              </a:rPr>
              <a:t>Office of </a:t>
            </a:r>
            <a:r>
              <a:rPr lang="en-US" sz="1200" dirty="0" smtClean="0">
                <a:solidFill>
                  <a:schemeClr val="tx1"/>
                </a:solidFill>
                <a:latin typeface="Arial" charset="0"/>
              </a:rPr>
              <a:t>Diversity and Inclusion</a:t>
            </a:r>
            <a:endParaRPr lang="en-US" sz="1200" dirty="0">
              <a:solidFill>
                <a:schemeClr val="tx1"/>
              </a:solidFill>
              <a:latin typeface="Arial" charset="0"/>
            </a:endParaRPr>
          </a:p>
        </p:txBody>
      </p:sp>
      <p:sp>
        <p:nvSpPr>
          <p:cNvPr id="13343" name="AutoShape 30">
            <a:hlinkClick r:id="rId12" highlightClick="1"/>
          </p:cNvPr>
          <p:cNvSpPr>
            <a:spLocks noChangeArrowheads="1"/>
          </p:cNvSpPr>
          <p:nvPr/>
        </p:nvSpPr>
        <p:spPr bwMode="auto">
          <a:xfrm>
            <a:off x="6624320" y="1212850"/>
            <a:ext cx="2286000" cy="311150"/>
          </a:xfrm>
          <a:prstGeom prst="actionButtonBlank">
            <a:avLst/>
          </a:prstGeom>
          <a:solidFill>
            <a:srgbClr val="FF6600">
              <a:alpha val="50195"/>
            </a:srgbClr>
          </a:solidFill>
          <a:ln w="9525">
            <a:noFill/>
            <a:miter lim="800000"/>
            <a:headEnd/>
            <a:tailEnd/>
          </a:ln>
        </p:spPr>
        <p:txBody>
          <a:bodyPr wrap="none" anchor="ctr"/>
          <a:lstStyle/>
          <a:p>
            <a:pPr algn="l"/>
            <a:r>
              <a:rPr lang="en-US" sz="1200" dirty="0">
                <a:solidFill>
                  <a:schemeClr val="tx1"/>
                </a:solidFill>
                <a:latin typeface="Arial" charset="0"/>
              </a:rPr>
              <a:t>Office of the General Counsel</a:t>
            </a:r>
          </a:p>
        </p:txBody>
      </p:sp>
      <p:sp>
        <p:nvSpPr>
          <p:cNvPr id="13344" name="AutoShape 31">
            <a:hlinkClick r:id="rId13" highlightClick="1"/>
          </p:cNvPr>
          <p:cNvSpPr>
            <a:spLocks noChangeArrowheads="1"/>
          </p:cNvSpPr>
          <p:nvPr/>
        </p:nvSpPr>
        <p:spPr bwMode="auto">
          <a:xfrm>
            <a:off x="6629400" y="1600200"/>
            <a:ext cx="2286000" cy="457200"/>
          </a:xfrm>
          <a:prstGeom prst="actionButtonBlank">
            <a:avLst/>
          </a:prstGeom>
          <a:solidFill>
            <a:srgbClr val="FF6600">
              <a:alpha val="50195"/>
            </a:srgbClr>
          </a:solidFill>
          <a:ln w="9525">
            <a:noFill/>
            <a:miter lim="800000"/>
            <a:headEnd/>
            <a:tailEnd/>
          </a:ln>
        </p:spPr>
        <p:txBody>
          <a:bodyPr wrap="none" anchor="ctr"/>
          <a:lstStyle/>
          <a:p>
            <a:pPr algn="l"/>
            <a:r>
              <a:rPr lang="en-US" sz="1200" dirty="0">
                <a:solidFill>
                  <a:schemeClr val="tx1"/>
                </a:solidFill>
                <a:latin typeface="Arial" charset="0"/>
              </a:rPr>
              <a:t>Office of </a:t>
            </a:r>
            <a:r>
              <a:rPr lang="en-US" sz="1200" dirty="0" smtClean="0">
                <a:solidFill>
                  <a:schemeClr val="tx1"/>
                </a:solidFill>
                <a:latin typeface="Arial" charset="0"/>
              </a:rPr>
              <a:t>International and </a:t>
            </a:r>
          </a:p>
          <a:p>
            <a:pPr algn="l"/>
            <a:r>
              <a:rPr lang="en-US" sz="1200" dirty="0" smtClean="0">
                <a:solidFill>
                  <a:schemeClr val="tx1"/>
                </a:solidFill>
                <a:latin typeface="Arial" charset="0"/>
              </a:rPr>
              <a:t>Integrative </a:t>
            </a:r>
            <a:r>
              <a:rPr lang="en-US" sz="1200" dirty="0">
                <a:solidFill>
                  <a:schemeClr val="tx1"/>
                </a:solidFill>
                <a:latin typeface="Arial" charset="0"/>
              </a:rPr>
              <a:t>Activities</a:t>
            </a:r>
          </a:p>
        </p:txBody>
      </p:sp>
      <p:sp>
        <p:nvSpPr>
          <p:cNvPr id="13346" name="AutoShape 33">
            <a:hlinkClick r:id="rId14" highlightClick="1"/>
          </p:cNvPr>
          <p:cNvSpPr>
            <a:spLocks noChangeArrowheads="1"/>
          </p:cNvSpPr>
          <p:nvPr/>
        </p:nvSpPr>
        <p:spPr bwMode="auto">
          <a:xfrm>
            <a:off x="6629400" y="2590800"/>
            <a:ext cx="2286000" cy="381000"/>
          </a:xfrm>
          <a:prstGeom prst="actionButtonBlank">
            <a:avLst/>
          </a:prstGeom>
          <a:solidFill>
            <a:srgbClr val="FF6600">
              <a:alpha val="50195"/>
            </a:srgbClr>
          </a:solidFill>
          <a:ln w="9525">
            <a:noFill/>
            <a:miter lim="800000"/>
            <a:headEnd/>
            <a:tailEnd/>
          </a:ln>
        </p:spPr>
        <p:txBody>
          <a:bodyPr wrap="none" anchor="ctr"/>
          <a:lstStyle/>
          <a:p>
            <a:pPr algn="l"/>
            <a:r>
              <a:rPr lang="en-US" sz="1200" dirty="0">
                <a:solidFill>
                  <a:schemeClr val="tx1"/>
                </a:solidFill>
                <a:latin typeface="Arial" charset="0"/>
              </a:rPr>
              <a:t>Office of Legislative &amp;</a:t>
            </a:r>
          </a:p>
          <a:p>
            <a:pPr algn="l"/>
            <a:r>
              <a:rPr lang="en-US" sz="1200" dirty="0">
                <a:solidFill>
                  <a:schemeClr val="tx1"/>
                </a:solidFill>
                <a:latin typeface="Arial" charset="0"/>
              </a:rPr>
              <a:t>Public Affairs</a:t>
            </a:r>
          </a:p>
        </p:txBody>
      </p:sp>
      <p:sp>
        <p:nvSpPr>
          <p:cNvPr id="13348" name="Line 35"/>
          <p:cNvSpPr>
            <a:spLocks noChangeShapeType="1"/>
          </p:cNvSpPr>
          <p:nvPr/>
        </p:nvSpPr>
        <p:spPr bwMode="auto">
          <a:xfrm>
            <a:off x="6477000" y="838200"/>
            <a:ext cx="0" cy="2667000"/>
          </a:xfrm>
          <a:prstGeom prst="line">
            <a:avLst/>
          </a:prstGeom>
          <a:noFill/>
          <a:ln w="28575">
            <a:solidFill>
              <a:schemeClr val="tx1"/>
            </a:solidFill>
            <a:round/>
            <a:headEnd/>
            <a:tailEnd/>
          </a:ln>
        </p:spPr>
        <p:txBody>
          <a:bodyPr/>
          <a:lstStyle/>
          <a:p>
            <a:endParaRPr lang="en-US" dirty="0"/>
          </a:p>
        </p:txBody>
      </p:sp>
      <p:sp>
        <p:nvSpPr>
          <p:cNvPr id="13349" name="AutoShape 36">
            <a:hlinkClick r:id="rId15" highlightClick="1"/>
          </p:cNvPr>
          <p:cNvSpPr>
            <a:spLocks noChangeArrowheads="1"/>
          </p:cNvSpPr>
          <p:nvPr/>
        </p:nvSpPr>
        <p:spPr bwMode="auto">
          <a:xfrm>
            <a:off x="685800" y="5562600"/>
            <a:ext cx="1444625" cy="1069975"/>
          </a:xfrm>
          <a:prstGeom prst="actionButtonBlank">
            <a:avLst/>
          </a:prstGeom>
          <a:solidFill>
            <a:srgbClr val="FFFF00">
              <a:alpha val="50195"/>
            </a:srgbClr>
          </a:solidFill>
          <a:ln w="9525">
            <a:noFill/>
            <a:miter lim="800000"/>
            <a:headEnd/>
            <a:tailEnd/>
          </a:ln>
        </p:spPr>
        <p:txBody>
          <a:bodyPr wrap="none" anchor="ctr"/>
          <a:lstStyle/>
          <a:p>
            <a:r>
              <a:rPr lang="en-US" sz="1200" dirty="0">
                <a:solidFill>
                  <a:schemeClr val="tx1"/>
                </a:solidFill>
                <a:latin typeface="Arial" charset="0"/>
              </a:rPr>
              <a:t>Social, </a:t>
            </a:r>
          </a:p>
          <a:p>
            <a:r>
              <a:rPr lang="en-US" sz="1200" dirty="0">
                <a:solidFill>
                  <a:schemeClr val="tx1"/>
                </a:solidFill>
                <a:latin typeface="Arial" charset="0"/>
              </a:rPr>
              <a:t>Behavioral</a:t>
            </a:r>
          </a:p>
          <a:p>
            <a:r>
              <a:rPr lang="en-US" sz="1200" dirty="0">
                <a:solidFill>
                  <a:schemeClr val="tx1"/>
                </a:solidFill>
                <a:latin typeface="Arial" charset="0"/>
              </a:rPr>
              <a:t>&amp; Economic</a:t>
            </a:r>
          </a:p>
          <a:p>
            <a:r>
              <a:rPr lang="en-US" sz="1200" dirty="0">
                <a:solidFill>
                  <a:schemeClr val="tx1"/>
                </a:solidFill>
                <a:latin typeface="Arial" charset="0"/>
              </a:rPr>
              <a:t>Sciences</a:t>
            </a:r>
          </a:p>
          <a:p>
            <a:r>
              <a:rPr lang="en-US" sz="1200" dirty="0">
                <a:solidFill>
                  <a:schemeClr val="tx1"/>
                </a:solidFill>
                <a:latin typeface="Arial" charset="0"/>
              </a:rPr>
              <a:t>(SBE)</a:t>
            </a:r>
          </a:p>
        </p:txBody>
      </p:sp>
      <p:sp>
        <p:nvSpPr>
          <p:cNvPr id="13350" name="Line 37"/>
          <p:cNvSpPr>
            <a:spLocks noChangeShapeType="1"/>
          </p:cNvSpPr>
          <p:nvPr/>
        </p:nvSpPr>
        <p:spPr bwMode="auto">
          <a:xfrm flipH="1" flipV="1">
            <a:off x="1143000" y="5257800"/>
            <a:ext cx="0" cy="304800"/>
          </a:xfrm>
          <a:prstGeom prst="line">
            <a:avLst/>
          </a:prstGeom>
          <a:noFill/>
          <a:ln w="28575">
            <a:solidFill>
              <a:schemeClr val="tx1"/>
            </a:solidFill>
            <a:round/>
            <a:headEnd/>
            <a:tailEnd/>
          </a:ln>
        </p:spPr>
        <p:txBody>
          <a:bodyPr/>
          <a:lstStyle/>
          <a:p>
            <a:endParaRPr lang="en-US" dirty="0"/>
          </a:p>
        </p:txBody>
      </p:sp>
      <p:sp>
        <p:nvSpPr>
          <p:cNvPr id="13351" name="AutoShape 38">
            <a:hlinkClick r:id="rId16" highlightClick="1"/>
          </p:cNvPr>
          <p:cNvSpPr>
            <a:spLocks noChangeArrowheads="1"/>
          </p:cNvSpPr>
          <p:nvPr/>
        </p:nvSpPr>
        <p:spPr bwMode="auto">
          <a:xfrm>
            <a:off x="2895600" y="5562600"/>
            <a:ext cx="1444625" cy="1069975"/>
          </a:xfrm>
          <a:prstGeom prst="actionButtonBlank">
            <a:avLst/>
          </a:prstGeom>
          <a:solidFill>
            <a:srgbClr val="FFFF00">
              <a:alpha val="50195"/>
            </a:srgbClr>
          </a:solidFill>
          <a:ln w="9525">
            <a:noFill/>
            <a:miter lim="800000"/>
            <a:headEnd/>
            <a:tailEnd/>
          </a:ln>
        </p:spPr>
        <p:txBody>
          <a:bodyPr wrap="none" anchor="ctr"/>
          <a:lstStyle/>
          <a:p>
            <a:r>
              <a:rPr lang="en-US" sz="1400" b="1" dirty="0">
                <a:solidFill>
                  <a:schemeClr val="tx1"/>
                </a:solidFill>
                <a:latin typeface="Arial" charset="0"/>
              </a:rPr>
              <a:t>Education </a:t>
            </a:r>
          </a:p>
          <a:p>
            <a:r>
              <a:rPr lang="en-US" sz="1400" b="1" dirty="0">
                <a:solidFill>
                  <a:schemeClr val="tx1"/>
                </a:solidFill>
                <a:latin typeface="Arial" charset="0"/>
              </a:rPr>
              <a:t>&amp; Human</a:t>
            </a:r>
          </a:p>
          <a:p>
            <a:r>
              <a:rPr lang="en-US" sz="1400" b="1" dirty="0">
                <a:solidFill>
                  <a:schemeClr val="tx1"/>
                </a:solidFill>
                <a:latin typeface="Arial" charset="0"/>
              </a:rPr>
              <a:t>Resources</a:t>
            </a:r>
          </a:p>
          <a:p>
            <a:r>
              <a:rPr lang="en-US" sz="1400" b="1" dirty="0">
                <a:solidFill>
                  <a:schemeClr val="tx1"/>
                </a:solidFill>
                <a:latin typeface="Arial" charset="0"/>
              </a:rPr>
              <a:t>(EHR)</a:t>
            </a:r>
          </a:p>
        </p:txBody>
      </p:sp>
      <p:sp>
        <p:nvSpPr>
          <p:cNvPr id="13352" name="AutoShape 39">
            <a:hlinkClick r:id="rId17" highlightClick="1"/>
          </p:cNvPr>
          <p:cNvSpPr>
            <a:spLocks noChangeArrowheads="1"/>
          </p:cNvSpPr>
          <p:nvPr/>
        </p:nvSpPr>
        <p:spPr bwMode="auto">
          <a:xfrm>
            <a:off x="4953000" y="5562600"/>
            <a:ext cx="1444625" cy="1069975"/>
          </a:xfrm>
          <a:prstGeom prst="actionButtonBlank">
            <a:avLst/>
          </a:prstGeom>
          <a:solidFill>
            <a:srgbClr val="CC99FF">
              <a:alpha val="50195"/>
            </a:srgbClr>
          </a:solidFill>
          <a:ln w="9525">
            <a:noFill/>
            <a:miter lim="800000"/>
            <a:headEnd/>
            <a:tailEnd/>
          </a:ln>
        </p:spPr>
        <p:txBody>
          <a:bodyPr wrap="none" anchor="ctr"/>
          <a:lstStyle/>
          <a:p>
            <a:r>
              <a:rPr lang="en-US" sz="1200" dirty="0">
                <a:solidFill>
                  <a:schemeClr val="tx1"/>
                </a:solidFill>
                <a:latin typeface="Arial" charset="0"/>
              </a:rPr>
              <a:t>Budget, Finance </a:t>
            </a:r>
          </a:p>
          <a:p>
            <a:r>
              <a:rPr lang="en-US" sz="1200" dirty="0">
                <a:solidFill>
                  <a:schemeClr val="tx1"/>
                </a:solidFill>
                <a:latin typeface="Arial" charset="0"/>
              </a:rPr>
              <a:t>&amp; Award</a:t>
            </a:r>
          </a:p>
          <a:p>
            <a:r>
              <a:rPr lang="en-US" sz="1200" dirty="0">
                <a:solidFill>
                  <a:schemeClr val="tx1"/>
                </a:solidFill>
                <a:latin typeface="Arial" charset="0"/>
              </a:rPr>
              <a:t> Management</a:t>
            </a:r>
          </a:p>
          <a:p>
            <a:r>
              <a:rPr lang="en-US" sz="1200" dirty="0">
                <a:solidFill>
                  <a:schemeClr val="tx1"/>
                </a:solidFill>
                <a:latin typeface="Arial" charset="0"/>
              </a:rPr>
              <a:t>(BFA)</a:t>
            </a:r>
          </a:p>
        </p:txBody>
      </p:sp>
      <p:sp>
        <p:nvSpPr>
          <p:cNvPr id="13353" name="AutoShape 40">
            <a:hlinkClick r:id="rId18" highlightClick="1"/>
          </p:cNvPr>
          <p:cNvSpPr>
            <a:spLocks noChangeArrowheads="1"/>
          </p:cNvSpPr>
          <p:nvPr/>
        </p:nvSpPr>
        <p:spPr bwMode="auto">
          <a:xfrm>
            <a:off x="7086600" y="5562600"/>
            <a:ext cx="1444625" cy="1069975"/>
          </a:xfrm>
          <a:prstGeom prst="actionButtonBlank">
            <a:avLst/>
          </a:prstGeom>
          <a:solidFill>
            <a:srgbClr val="CC99FF">
              <a:alpha val="50195"/>
            </a:srgbClr>
          </a:solidFill>
          <a:ln w="9525">
            <a:noFill/>
            <a:miter lim="800000"/>
            <a:headEnd/>
            <a:tailEnd/>
          </a:ln>
        </p:spPr>
        <p:txBody>
          <a:bodyPr wrap="none" anchor="ctr"/>
          <a:lstStyle/>
          <a:p>
            <a:r>
              <a:rPr lang="en-US" sz="1200" dirty="0">
                <a:solidFill>
                  <a:schemeClr val="tx1"/>
                </a:solidFill>
                <a:latin typeface="Arial" charset="0"/>
              </a:rPr>
              <a:t>Information</a:t>
            </a:r>
          </a:p>
          <a:p>
            <a:r>
              <a:rPr lang="en-US" sz="1200" dirty="0">
                <a:solidFill>
                  <a:schemeClr val="tx1"/>
                </a:solidFill>
                <a:latin typeface="Arial" charset="0"/>
              </a:rPr>
              <a:t>&amp; Resource </a:t>
            </a:r>
          </a:p>
          <a:p>
            <a:r>
              <a:rPr lang="en-US" sz="1200" dirty="0">
                <a:solidFill>
                  <a:schemeClr val="tx1"/>
                </a:solidFill>
                <a:latin typeface="Arial" charset="0"/>
              </a:rPr>
              <a:t>Management</a:t>
            </a:r>
          </a:p>
          <a:p>
            <a:r>
              <a:rPr lang="en-US" sz="1200" dirty="0">
                <a:solidFill>
                  <a:schemeClr val="tx1"/>
                </a:solidFill>
                <a:latin typeface="Arial" charset="0"/>
              </a:rPr>
              <a:t>(IRM)</a:t>
            </a:r>
          </a:p>
        </p:txBody>
      </p:sp>
      <p:sp>
        <p:nvSpPr>
          <p:cNvPr id="13354" name="Text Box 41"/>
          <p:cNvSpPr txBox="1">
            <a:spLocks noChangeArrowheads="1"/>
          </p:cNvSpPr>
          <p:nvPr/>
        </p:nvSpPr>
        <p:spPr bwMode="auto">
          <a:xfrm>
            <a:off x="1295400" y="3048000"/>
            <a:ext cx="4191000" cy="457200"/>
          </a:xfrm>
          <a:prstGeom prst="rect">
            <a:avLst/>
          </a:prstGeom>
          <a:noFill/>
          <a:ln w="28575">
            <a:noFill/>
            <a:miter lim="800000"/>
            <a:headEnd type="none" w="sm" len="sm"/>
            <a:tailEnd type="none" w="sm" len="sm"/>
          </a:ln>
        </p:spPr>
        <p:txBody>
          <a:bodyPr>
            <a:spAutoFit/>
          </a:bodyPr>
          <a:lstStyle/>
          <a:p>
            <a:pPr eaLnBrk="0" hangingPunct="0"/>
            <a:r>
              <a:rPr kumimoji="1" lang="en-US" sz="2400" dirty="0">
                <a:solidFill>
                  <a:srgbClr val="000090"/>
                </a:solidFill>
                <a:latin typeface="Arial" charset="0"/>
              </a:rPr>
              <a:t>NSF Organizational Chart</a:t>
            </a:r>
          </a:p>
        </p:txBody>
      </p:sp>
      <p:cxnSp>
        <p:nvCxnSpPr>
          <p:cNvPr id="43" name="Straight Connector 42"/>
          <p:cNvCxnSpPr>
            <a:stCxn id="13315" idx="3"/>
            <a:endCxn id="13323" idx="1"/>
          </p:cNvCxnSpPr>
          <p:nvPr/>
        </p:nvCxnSpPr>
        <p:spPr bwMode="auto">
          <a:xfrm flipV="1">
            <a:off x="8191500" y="3733800"/>
            <a:ext cx="38100" cy="381000"/>
          </a:xfrm>
          <a:prstGeom prst="line">
            <a:avLst/>
          </a:prstGeom>
          <a:noFill/>
          <a:ln w="9525" cap="flat" cmpd="sng" algn="ctr">
            <a:noFill/>
            <a:prstDash val="solid"/>
            <a:round/>
            <a:headEnd type="none" w="med" len="med"/>
            <a:tailEnd type="none" w="med" len="med"/>
          </a:ln>
          <a:effectLst/>
        </p:spPr>
      </p:cxnSp>
      <p:cxnSp>
        <p:nvCxnSpPr>
          <p:cNvPr id="46" name="Straight Connector 45"/>
          <p:cNvCxnSpPr/>
          <p:nvPr/>
        </p:nvCxnSpPr>
        <p:spPr bwMode="auto">
          <a:xfrm>
            <a:off x="8229600" y="3733800"/>
            <a:ext cx="0" cy="381000"/>
          </a:xfrm>
          <a:prstGeom prst="line">
            <a:avLst/>
          </a:prstGeom>
          <a:noFill/>
          <a:ln w="2857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9906000" y="3810000"/>
            <a:ext cx="914400" cy="914400"/>
          </a:xfrm>
          <a:prstGeom prst="line">
            <a:avLst/>
          </a:prstGeom>
          <a:noFill/>
          <a:ln w="9525" cap="flat" cmpd="sng" algn="ctr">
            <a:noFill/>
            <a:prstDash val="solid"/>
            <a:round/>
            <a:headEnd type="none" w="med" len="med"/>
            <a:tailEnd type="none" w="med" len="med"/>
          </a:ln>
          <a:effectLst/>
        </p:spPr>
      </p:cxnSp>
      <p:cxnSp>
        <p:nvCxnSpPr>
          <p:cNvPr id="51" name="Straight Connector 50"/>
          <p:cNvCxnSpPr/>
          <p:nvPr/>
        </p:nvCxnSpPr>
        <p:spPr bwMode="auto">
          <a:xfrm flipH="1" flipV="1">
            <a:off x="8610600" y="3886200"/>
            <a:ext cx="76200" cy="228600"/>
          </a:xfrm>
          <a:prstGeom prst="line">
            <a:avLst/>
          </a:prstGeom>
          <a:noFill/>
          <a:ln w="9525" cap="flat" cmpd="sng" algn="ctr">
            <a:noFill/>
            <a:prstDash val="solid"/>
            <a:round/>
            <a:headEnd type="none" w="med" len="med"/>
            <a:tailEnd type="none" w="med" len="med"/>
          </a:ln>
          <a:effectLst/>
        </p:spPr>
      </p:cxnSp>
      <p:sp>
        <p:nvSpPr>
          <p:cNvPr id="64" name="TextBox 63"/>
          <p:cNvSpPr txBox="1"/>
          <p:nvPr/>
        </p:nvSpPr>
        <p:spPr>
          <a:xfrm>
            <a:off x="6629400" y="3048000"/>
            <a:ext cx="2286000" cy="276999"/>
          </a:xfrm>
          <a:prstGeom prst="rect">
            <a:avLst/>
          </a:prstGeom>
          <a:solidFill>
            <a:srgbClr val="FF6600">
              <a:alpha val="56000"/>
            </a:srgbClr>
          </a:solidFill>
        </p:spPr>
        <p:txBody>
          <a:bodyPr wrap="square" rtlCol="0">
            <a:spAutoFit/>
          </a:bodyPr>
          <a:lstStyle/>
          <a:p>
            <a:pPr algn="l"/>
            <a:r>
              <a:rPr lang="en-US" sz="1200" dirty="0" smtClean="0">
                <a:solidFill>
                  <a:schemeClr val="tx1"/>
                </a:solidFill>
                <a:latin typeface="Arial" charset="0"/>
              </a:rPr>
              <a:t>Office of Polar Programs</a:t>
            </a:r>
            <a:endParaRPr lang="en-US" sz="1200" dirty="0">
              <a:solidFill>
                <a:schemeClr val="tx1"/>
              </a:solidFill>
              <a:latin typeface="Arial" charset="0"/>
            </a:endParaRPr>
          </a:p>
        </p:txBody>
      </p:sp>
      <p:sp>
        <p:nvSpPr>
          <p:cNvPr id="2" name="Date Placeholder 1"/>
          <p:cNvSpPr>
            <a:spLocks noGrp="1"/>
          </p:cNvSpPr>
          <p:nvPr>
            <p:ph type="dt" sz="half" idx="10"/>
          </p:nvPr>
        </p:nvSpPr>
        <p:spPr/>
        <p:txBody>
          <a:bodyPr/>
          <a:lstStyle/>
          <a:p>
            <a:fld id="{492E688E-DFAE-444E-AF33-DEE2CE2D6AEC}" type="datetime1">
              <a:rPr lang="en-US" smtClean="0"/>
              <a:t>10/10/19</a:t>
            </a:fld>
            <a:endParaRPr lang="en-US"/>
          </a:p>
        </p:txBody>
      </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de-DE" smtClean="0"/>
              <a:t>CCSC Memphis 2016</a:t>
            </a:r>
            <a:endParaRPr lang="en-US"/>
          </a:p>
        </p:txBody>
      </p:sp>
    </p:spTree>
    <p:extLst>
      <p:ext uri="{BB962C8B-B14F-4D97-AF65-F5344CB8AC3E}">
        <p14:creationId xmlns:p14="http://schemas.microsoft.com/office/powerpoint/2010/main" val="359160689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r>
              <a:rPr lang="en-US" smtClean="0"/>
              <a:t>NSF Workforce</a:t>
            </a:r>
          </a:p>
        </p:txBody>
      </p:sp>
      <p:sp>
        <p:nvSpPr>
          <p:cNvPr id="13315" name="Rectangle 4"/>
          <p:cNvSpPr>
            <a:spLocks noGrp="1"/>
          </p:cNvSpPr>
          <p:nvPr>
            <p:ph type="body" idx="1"/>
          </p:nvPr>
        </p:nvSpPr>
        <p:spPr/>
        <p:txBody>
          <a:bodyPr/>
          <a:lstStyle/>
          <a:p>
            <a:pPr eaLnBrk="1" hangingPunct="1"/>
            <a:r>
              <a:rPr lang="en-US" sz="2800" dirty="0" smtClean="0"/>
              <a:t>Consists of approximately </a:t>
            </a:r>
          </a:p>
          <a:p>
            <a:pPr lvl="1" eaLnBrk="1" hangingPunct="1"/>
            <a:r>
              <a:rPr lang="en-US" sz="2400" u="sng" dirty="0" smtClean="0">
                <a:solidFill>
                  <a:srgbClr val="FF0000"/>
                </a:solidFill>
              </a:rPr>
              <a:t>1,478</a:t>
            </a:r>
            <a:r>
              <a:rPr lang="en-US" sz="2400" dirty="0" smtClean="0"/>
              <a:t>  Federal  employees (includes staff of the National Science Board Office and the Office of the Inspector General);</a:t>
            </a:r>
          </a:p>
          <a:p>
            <a:pPr lvl="1" eaLnBrk="1" hangingPunct="1"/>
            <a:r>
              <a:rPr lang="en-US" sz="2400" u="sng" dirty="0" smtClean="0">
                <a:solidFill>
                  <a:srgbClr val="FF0000"/>
                </a:solidFill>
              </a:rPr>
              <a:t>179</a:t>
            </a:r>
            <a:r>
              <a:rPr lang="en-US" sz="2400" dirty="0" smtClean="0"/>
              <a:t> Non-Federal Intergovernmental Personnel Act (IPA) assignees coming from research institutions;</a:t>
            </a:r>
          </a:p>
          <a:p>
            <a:pPr lvl="1" eaLnBrk="1" hangingPunct="1"/>
            <a:r>
              <a:rPr lang="en-US" sz="2400" dirty="0" smtClean="0">
                <a:solidFill>
                  <a:srgbClr val="FF0000"/>
                </a:solidFill>
              </a:rPr>
              <a:t>450</a:t>
            </a:r>
            <a:r>
              <a:rPr lang="en-US" sz="2400" dirty="0" smtClean="0"/>
              <a:t> contract workers.</a:t>
            </a:r>
          </a:p>
          <a:p>
            <a:pPr eaLnBrk="1" hangingPunct="1"/>
            <a:r>
              <a:rPr lang="en-US" sz="2800" dirty="0" smtClean="0"/>
              <a:t>Unlike other science agencies, NSF does not maintain its own research laboratories.</a:t>
            </a:r>
          </a:p>
          <a:p>
            <a:pPr eaLnBrk="1" hangingPunct="1"/>
            <a:endParaRPr lang="en-US" sz="2800" dirty="0" smtClean="0"/>
          </a:p>
          <a:p>
            <a:endParaRPr lang="en-US" sz="2800" dirty="0" smtClean="0"/>
          </a:p>
        </p:txBody>
      </p:sp>
      <p:sp>
        <p:nvSpPr>
          <p:cNvPr id="2" name="Date Placeholder 1"/>
          <p:cNvSpPr>
            <a:spLocks noGrp="1"/>
          </p:cNvSpPr>
          <p:nvPr>
            <p:ph type="dt" sz="half" idx="10"/>
          </p:nvPr>
        </p:nvSpPr>
        <p:spPr/>
        <p:txBody>
          <a:bodyPr/>
          <a:lstStyle/>
          <a:p>
            <a:fld id="{2A3E73EB-BB80-464F-8A54-5E0A9B043A9A}" type="datetime1">
              <a:rPr lang="en-US" smtClean="0">
                <a:solidFill>
                  <a:prstClr val="black">
                    <a:tint val="75000"/>
                  </a:prstClr>
                </a:solidFill>
              </a:rPr>
              <a:t>10/10/19</a:t>
            </a:fld>
            <a:endParaRPr lang="en-US">
              <a:solidFill>
                <a:prstClr val="black">
                  <a:tint val="75000"/>
                </a:prstClr>
              </a:solidFill>
            </a:endParaRPr>
          </a:p>
        </p:txBody>
      </p:sp>
      <p:sp>
        <p:nvSpPr>
          <p:cNvPr id="3" name="Footer Placeholder 2"/>
          <p:cNvSpPr>
            <a:spLocks noGrp="1"/>
          </p:cNvSpPr>
          <p:nvPr>
            <p:ph type="ftr" sz="quarter" idx="3"/>
          </p:nvPr>
        </p:nvSpPr>
        <p:spPr/>
        <p:txBody>
          <a:body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17237078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ctrTitle"/>
          </p:nvPr>
        </p:nvSpPr>
        <p:spPr>
          <a:xfrm>
            <a:off x="4292600" y="2209800"/>
            <a:ext cx="4876800" cy="1470025"/>
          </a:xfrm>
        </p:spPr>
        <p:txBody>
          <a:bodyPr>
            <a:normAutofit fontScale="90000"/>
          </a:bodyPr>
          <a:lstStyle/>
          <a:p>
            <a:r>
              <a:rPr lang="en-US" sz="3200" dirty="0" smtClean="0"/>
              <a:t>NSF </a:t>
            </a:r>
            <a:r>
              <a:rPr lang="en-US" sz="3200" dirty="0"/>
              <a:t>Work: </a:t>
            </a:r>
            <a:br>
              <a:rPr lang="en-US" sz="3200" dirty="0"/>
            </a:br>
            <a:r>
              <a:rPr lang="en-US" sz="3200" dirty="0"/>
              <a:t>Programs &amp; The Merit Review Process</a:t>
            </a:r>
          </a:p>
        </p:txBody>
      </p:sp>
      <p:sp>
        <p:nvSpPr>
          <p:cNvPr id="2" name="Date Placeholder 1"/>
          <p:cNvSpPr>
            <a:spLocks noGrp="1"/>
          </p:cNvSpPr>
          <p:nvPr>
            <p:ph type="dt" sz="half" idx="10"/>
          </p:nvPr>
        </p:nvSpPr>
        <p:spPr/>
        <p:txBody>
          <a:bodyPr/>
          <a:lstStyle/>
          <a:p>
            <a:pPr>
              <a:defRPr/>
            </a:pPr>
            <a:fld id="{9EB06A1E-DD9F-B14D-9464-C47194A4A2E6}" type="datetime1">
              <a:rPr lang="en-US" smtClean="0"/>
              <a:t>10/10/19</a:t>
            </a:fld>
            <a:endParaRPr lang="en-US"/>
          </a:p>
        </p:txBody>
      </p:sp>
      <p:sp>
        <p:nvSpPr>
          <p:cNvPr id="3" name="Footer Placeholder 2"/>
          <p:cNvSpPr>
            <a:spLocks noGrp="1"/>
          </p:cNvSpPr>
          <p:nvPr>
            <p:ph type="ftr" sz="quarter" idx="11"/>
          </p:nvPr>
        </p:nvSpPr>
        <p:spPr/>
        <p:txBody>
          <a:bodyPr/>
          <a:lstStyle/>
          <a:p>
            <a:pPr>
              <a:defRPr/>
            </a:pPr>
            <a:r>
              <a:rPr lang="en-US" smtClean="0"/>
              <a:t>NSF, DUE</a:t>
            </a:r>
            <a:endParaRPr lang="en-US"/>
          </a:p>
        </p:txBody>
      </p:sp>
    </p:spTree>
    <p:extLst>
      <p:ext uri="{BB962C8B-B14F-4D97-AF65-F5344CB8AC3E}">
        <p14:creationId xmlns:p14="http://schemas.microsoft.com/office/powerpoint/2010/main" val="35457629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txBox="1">
            <a:spLocks noGrp="1"/>
          </p:cNvSpPr>
          <p:nvPr/>
        </p:nvSpPr>
        <p:spPr bwMode="auto">
          <a:xfrm>
            <a:off x="3124200" y="6248400"/>
            <a:ext cx="2895600" cy="457200"/>
          </a:xfrm>
          <a:prstGeom prst="rect">
            <a:avLst/>
          </a:prstGeom>
          <a:noFill/>
          <a:ln w="9525">
            <a:noFill/>
            <a:miter lim="800000"/>
            <a:headEnd/>
            <a:tailEnd/>
          </a:ln>
        </p:spPr>
        <p:txBody>
          <a:bodyPr/>
          <a:lstStyle/>
          <a:p>
            <a:pPr algn="ctr"/>
            <a:fld id="{EBBDE370-5CC1-45D7-AB82-C1508CC3411F}" type="slidenum">
              <a:rPr lang="en-US" sz="1200">
                <a:latin typeface="Tahoma" pitchFamily="34" charset="0"/>
                <a:ea typeface="ＭＳ Ｐゴシック" pitchFamily="1" charset="-128"/>
              </a:rPr>
              <a:pPr algn="ctr"/>
              <a:t>16</a:t>
            </a:fld>
            <a:endParaRPr lang="en-US" sz="1200">
              <a:latin typeface="Tahoma" pitchFamily="34" charset="0"/>
              <a:ea typeface="ＭＳ Ｐゴシック" pitchFamily="1" charset="-128"/>
            </a:endParaRPr>
          </a:p>
        </p:txBody>
      </p:sp>
      <p:sp>
        <p:nvSpPr>
          <p:cNvPr id="15363" name="Rectangle 2"/>
          <p:cNvSpPr>
            <a:spLocks noGrp="1" noChangeArrowheads="1"/>
          </p:cNvSpPr>
          <p:nvPr>
            <p:ph type="title" idx="4294967295"/>
          </p:nvPr>
        </p:nvSpPr>
        <p:spPr>
          <a:xfrm>
            <a:off x="609600" y="914400"/>
            <a:ext cx="7772400" cy="838200"/>
          </a:xfrm>
        </p:spPr>
        <p:txBody>
          <a:bodyPr/>
          <a:lstStyle/>
          <a:p>
            <a:pPr eaLnBrk="1" hangingPunct="1"/>
            <a:r>
              <a:rPr lang="en-US" dirty="0" smtClean="0"/>
              <a:t>What is a Program?</a:t>
            </a:r>
          </a:p>
        </p:txBody>
      </p:sp>
      <p:sp>
        <p:nvSpPr>
          <p:cNvPr id="15364" name="Rectangle 3"/>
          <p:cNvSpPr>
            <a:spLocks noGrp="1" noChangeArrowheads="1"/>
          </p:cNvSpPr>
          <p:nvPr>
            <p:ph type="body" idx="4294967295"/>
          </p:nvPr>
        </p:nvSpPr>
        <p:spPr>
          <a:xfrm>
            <a:off x="685800" y="1828800"/>
            <a:ext cx="6019800" cy="4191000"/>
          </a:xfrm>
        </p:spPr>
        <p:txBody>
          <a:bodyPr/>
          <a:lstStyle/>
          <a:p>
            <a:pPr eaLnBrk="1" hangingPunct="1">
              <a:lnSpc>
                <a:spcPct val="90000"/>
              </a:lnSpc>
            </a:pPr>
            <a:r>
              <a:rPr lang="en-US" sz="2800" dirty="0" smtClean="0"/>
              <a:t>A well-defined grant-giving function, usually with a well-defined budget</a:t>
            </a:r>
          </a:p>
          <a:p>
            <a:pPr eaLnBrk="1" hangingPunct="1">
              <a:lnSpc>
                <a:spcPct val="90000"/>
              </a:lnSpc>
            </a:pPr>
            <a:r>
              <a:rPr lang="en-US" sz="2800" dirty="0" smtClean="0"/>
              <a:t>Usually means an individual investigator grant program, but could also refer to a facilities program (e.g., National Radio Astronomy Observatory), a center program or fellowship program for students.</a:t>
            </a:r>
          </a:p>
          <a:p>
            <a:pPr eaLnBrk="1" hangingPunct="1">
              <a:lnSpc>
                <a:spcPct val="90000"/>
              </a:lnSpc>
            </a:pPr>
            <a:r>
              <a:rPr lang="en-US" sz="2800" dirty="0" smtClean="0"/>
              <a:t>New programs (directions) and refinements ongoing</a:t>
            </a:r>
          </a:p>
        </p:txBody>
      </p:sp>
      <p:sp>
        <p:nvSpPr>
          <p:cNvPr id="15365" name="Text Box 5"/>
          <p:cNvSpPr txBox="1">
            <a:spLocks noChangeArrowheads="1"/>
          </p:cNvSpPr>
          <p:nvPr/>
        </p:nvSpPr>
        <p:spPr bwMode="auto">
          <a:xfrm>
            <a:off x="6553200" y="2362200"/>
            <a:ext cx="2057400" cy="1311275"/>
          </a:xfrm>
          <a:prstGeom prst="rect">
            <a:avLst/>
          </a:prstGeom>
          <a:noFill/>
          <a:ln w="9525">
            <a:noFill/>
            <a:miter lim="800000"/>
            <a:headEnd/>
            <a:tailEnd/>
          </a:ln>
        </p:spPr>
        <p:txBody>
          <a:bodyPr>
            <a:spAutoFit/>
          </a:bodyPr>
          <a:lstStyle/>
          <a:p>
            <a:pPr algn="ctr">
              <a:spcBef>
                <a:spcPct val="50000"/>
              </a:spcBef>
            </a:pPr>
            <a:r>
              <a:rPr lang="en-US" sz="2000" i="1" dirty="0">
                <a:solidFill>
                  <a:schemeClr val="accent2"/>
                </a:solidFill>
              </a:rPr>
              <a:t>Programs are the implementation arm of NSF.</a:t>
            </a:r>
          </a:p>
        </p:txBody>
      </p:sp>
      <p:sp>
        <p:nvSpPr>
          <p:cNvPr id="2" name="Date Placeholder 1"/>
          <p:cNvSpPr>
            <a:spLocks noGrp="1"/>
          </p:cNvSpPr>
          <p:nvPr>
            <p:ph type="dt" sz="half" idx="10"/>
          </p:nvPr>
        </p:nvSpPr>
        <p:spPr/>
        <p:txBody>
          <a:bodyPr/>
          <a:lstStyle/>
          <a:p>
            <a:fld id="{AC52C657-D6B3-024C-9741-1EEBE5385766}" type="datetime1">
              <a:rPr lang="en-US" smtClean="0">
                <a:solidFill>
                  <a:prstClr val="black">
                    <a:tint val="75000"/>
                  </a:prstClr>
                </a:solidFill>
              </a:rPr>
              <a:t>10/10/19</a:t>
            </a:fld>
            <a:endParaRPr lang="en-US">
              <a:solidFill>
                <a:prstClr val="black">
                  <a:tint val="75000"/>
                </a:prstClr>
              </a:solidFill>
            </a:endParaRPr>
          </a:p>
        </p:txBody>
      </p:sp>
    </p:spTree>
    <p:extLst>
      <p:ext uri="{BB962C8B-B14F-4D97-AF65-F5344CB8AC3E}">
        <p14:creationId xmlns:p14="http://schemas.microsoft.com/office/powerpoint/2010/main" val="16868561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normAutofit fontScale="90000"/>
          </a:bodyPr>
          <a:lstStyle/>
          <a:p>
            <a:r>
              <a:rPr lang="en-US" sz="3200" b="1" smtClean="0"/>
              <a:t/>
            </a:r>
            <a:br>
              <a:rPr lang="en-US" sz="3200" b="1" smtClean="0"/>
            </a:br>
            <a:endParaRPr lang="en-US" sz="3200" b="1" smtClean="0"/>
          </a:p>
        </p:txBody>
      </p:sp>
      <p:sp>
        <p:nvSpPr>
          <p:cNvPr id="13315" name="Rectangle 3"/>
          <p:cNvSpPr>
            <a:spLocks noGrp="1"/>
          </p:cNvSpPr>
          <p:nvPr>
            <p:ph type="body" idx="1"/>
          </p:nvPr>
        </p:nvSpPr>
        <p:spPr>
          <a:xfrm>
            <a:off x="533400" y="2362200"/>
            <a:ext cx="5410200" cy="3962400"/>
          </a:xfrm>
        </p:spPr>
        <p:txBody>
          <a:bodyPr/>
          <a:lstStyle/>
          <a:p>
            <a:r>
              <a:rPr lang="en-US" sz="2800" dirty="0" smtClean="0"/>
              <a:t>Program Directors (Officer) oversee the National Science Foundation’s “gold standard” merit review process. </a:t>
            </a:r>
            <a:endParaRPr lang="en-US" sz="2800" b="1" dirty="0" smtClean="0"/>
          </a:p>
        </p:txBody>
      </p:sp>
      <p:sp>
        <p:nvSpPr>
          <p:cNvPr id="13316" name="Rectangle 4"/>
          <p:cNvSpPr>
            <a:spLocks noChangeArrowheads="1"/>
          </p:cNvSpPr>
          <p:nvPr/>
        </p:nvSpPr>
        <p:spPr bwMode="auto">
          <a:xfrm>
            <a:off x="6019800" y="2362200"/>
            <a:ext cx="2514600" cy="2585323"/>
          </a:xfrm>
          <a:prstGeom prst="rect">
            <a:avLst/>
          </a:prstGeom>
          <a:noFill/>
          <a:ln w="9525">
            <a:noFill/>
            <a:miter lim="800000"/>
            <a:headEnd/>
            <a:tailEnd/>
          </a:ln>
        </p:spPr>
        <p:txBody>
          <a:bodyPr wrap="square">
            <a:spAutoFit/>
          </a:bodyPr>
          <a:lstStyle/>
          <a:p>
            <a:pPr algn="ctr"/>
            <a:r>
              <a:rPr lang="en-US" i="1" dirty="0">
                <a:solidFill>
                  <a:srgbClr val="AE1C04"/>
                </a:solidFill>
              </a:rPr>
              <a:t>Program directors have the opportunity to be involved with a broad spectrum of national scientific programs and initiatives that ultimately increase intellectual awareness and enhance professional growth.</a:t>
            </a:r>
          </a:p>
        </p:txBody>
      </p:sp>
      <p:sp>
        <p:nvSpPr>
          <p:cNvPr id="13317" name="Rectangle 5"/>
          <p:cNvSpPr>
            <a:spLocks/>
          </p:cNvSpPr>
          <p:nvPr/>
        </p:nvSpPr>
        <p:spPr bwMode="auto">
          <a:xfrm>
            <a:off x="457200" y="914400"/>
            <a:ext cx="5715000" cy="1143000"/>
          </a:xfrm>
          <a:prstGeom prst="rect">
            <a:avLst/>
          </a:prstGeom>
          <a:noFill/>
          <a:ln w="9525">
            <a:noFill/>
            <a:miter lim="800000"/>
            <a:headEnd/>
            <a:tailEnd/>
          </a:ln>
        </p:spPr>
        <p:txBody>
          <a:bodyPr anchor="ctr"/>
          <a:lstStyle/>
          <a:p>
            <a:pPr eaLnBrk="0" hangingPunct="0"/>
            <a:r>
              <a:rPr lang="en-US" sz="3000" dirty="0" smtClean="0">
                <a:solidFill>
                  <a:srgbClr val="595959"/>
                </a:solidFill>
                <a:latin typeface="Calibri" pitchFamily="34" charset="0"/>
              </a:rPr>
              <a:t>What do </a:t>
            </a:r>
            <a:r>
              <a:rPr lang="en-US" sz="3000" dirty="0">
                <a:solidFill>
                  <a:srgbClr val="595959"/>
                </a:solidFill>
                <a:latin typeface="Calibri" pitchFamily="34" charset="0"/>
              </a:rPr>
              <a:t>Program </a:t>
            </a:r>
            <a:r>
              <a:rPr lang="en-US" sz="3000" dirty="0" smtClean="0">
                <a:solidFill>
                  <a:srgbClr val="595959"/>
                </a:solidFill>
                <a:latin typeface="Calibri" pitchFamily="34" charset="0"/>
              </a:rPr>
              <a:t>Directors do?</a:t>
            </a:r>
            <a:endParaRPr lang="en-US" sz="3000" dirty="0">
              <a:solidFill>
                <a:srgbClr val="595959"/>
              </a:solidFill>
              <a:latin typeface="Calibri" pitchFamily="34" charset="0"/>
            </a:endParaRPr>
          </a:p>
        </p:txBody>
      </p:sp>
      <p:sp>
        <p:nvSpPr>
          <p:cNvPr id="2" name="Date Placeholder 1"/>
          <p:cNvSpPr>
            <a:spLocks noGrp="1"/>
          </p:cNvSpPr>
          <p:nvPr>
            <p:ph type="dt" sz="half" idx="10"/>
          </p:nvPr>
        </p:nvSpPr>
        <p:spPr/>
        <p:txBody>
          <a:bodyPr/>
          <a:lstStyle/>
          <a:p>
            <a:fld id="{7ACFD0D0-178A-A74C-9A74-23A348FC6AB1}" type="datetime1">
              <a:rPr lang="en-US" smtClean="0">
                <a:solidFill>
                  <a:prstClr val="black">
                    <a:tint val="75000"/>
                  </a:prstClr>
                </a:solidFill>
              </a:rPr>
              <a:t>10/10/19</a:t>
            </a:fld>
            <a:endParaRPr lang="en-US">
              <a:solidFill>
                <a:prstClr val="black">
                  <a:tint val="75000"/>
                </a:prstClr>
              </a:solidFill>
            </a:endParaRPr>
          </a:p>
        </p:txBody>
      </p:sp>
      <p:sp>
        <p:nvSpPr>
          <p:cNvPr id="3" name="Footer Placeholder 2"/>
          <p:cNvSpPr>
            <a:spLocks noGrp="1"/>
          </p:cNvSpPr>
          <p:nvPr>
            <p:ph type="ftr" sz="quarter" idx="3"/>
          </p:nvPr>
        </p:nvSpPr>
        <p:spPr/>
        <p:txBody>
          <a:body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23597928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838200"/>
            <a:ext cx="8229600" cy="776839"/>
          </a:xfrm>
        </p:spPr>
        <p:txBody>
          <a:bodyPr>
            <a:normAutofit/>
          </a:bodyPr>
          <a:lstStyle/>
          <a:p>
            <a:pPr eaLnBrk="1" hangingPunct="1"/>
            <a:r>
              <a:rPr lang="en-US" sz="3200" dirty="0" smtClean="0"/>
              <a:t>What is NSF’s Merit Review Process?</a:t>
            </a:r>
          </a:p>
        </p:txBody>
      </p:sp>
      <p:sp>
        <p:nvSpPr>
          <p:cNvPr id="16387" name="Rectangle 9"/>
          <p:cNvSpPr>
            <a:spLocks noGrp="1"/>
          </p:cNvSpPr>
          <p:nvPr>
            <p:ph type="body" sz="half" idx="2"/>
          </p:nvPr>
        </p:nvSpPr>
        <p:spPr>
          <a:xfrm>
            <a:off x="381000" y="1600200"/>
            <a:ext cx="5486400" cy="4267200"/>
          </a:xfrm>
        </p:spPr>
        <p:txBody>
          <a:bodyPr/>
          <a:lstStyle/>
          <a:p>
            <a:r>
              <a:rPr lang="en-US" sz="2800" dirty="0" smtClean="0"/>
              <a:t>The review process ensures that proposals submitted to NSF are reviewed in a fair, transparent, and in-depth manner;</a:t>
            </a:r>
          </a:p>
          <a:p>
            <a:r>
              <a:rPr lang="en-US" sz="2800" dirty="0" smtClean="0"/>
              <a:t>NSF proposals receive an external review by experts;</a:t>
            </a:r>
          </a:p>
          <a:p>
            <a:r>
              <a:rPr lang="en-US" sz="2800" dirty="0" smtClean="0"/>
              <a:t>Program Officers make funding </a:t>
            </a:r>
            <a:r>
              <a:rPr lang="en-US" sz="2800" dirty="0" smtClean="0">
                <a:solidFill>
                  <a:srgbClr val="FF0000"/>
                </a:solidFill>
              </a:rPr>
              <a:t>recommendations</a:t>
            </a:r>
            <a:r>
              <a:rPr lang="en-US" sz="2800" dirty="0" smtClean="0"/>
              <a:t> based on the input received from reviewers.</a:t>
            </a:r>
          </a:p>
          <a:p>
            <a:endParaRPr lang="en-US" sz="1800" dirty="0" smtClean="0"/>
          </a:p>
        </p:txBody>
      </p:sp>
      <p:sp>
        <p:nvSpPr>
          <p:cNvPr id="16388" name="Content Placeholder 2"/>
          <p:cNvSpPr>
            <a:spLocks/>
          </p:cNvSpPr>
          <p:nvPr/>
        </p:nvSpPr>
        <p:spPr bwMode="auto">
          <a:xfrm>
            <a:off x="1219200" y="3581400"/>
            <a:ext cx="3657600" cy="41148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solidFill>
                <a:schemeClr val="accent2"/>
              </a:solidFill>
              <a:latin typeface="Calibri" pitchFamily="34" charset="0"/>
            </a:endParaRPr>
          </a:p>
          <a:p>
            <a:pPr marL="342900" indent="-342900" eaLnBrk="0" hangingPunct="0">
              <a:spcBef>
                <a:spcPct val="20000"/>
              </a:spcBef>
              <a:buFont typeface="Arial" charset="0"/>
              <a:buChar char="•"/>
            </a:pPr>
            <a:endParaRPr lang="en-US" sz="2800">
              <a:solidFill>
                <a:srgbClr val="595959"/>
              </a:solidFill>
              <a:latin typeface="Calibri" pitchFamily="34" charset="0"/>
            </a:endParaRPr>
          </a:p>
        </p:txBody>
      </p:sp>
      <p:sp>
        <p:nvSpPr>
          <p:cNvPr id="16389" name="Rectangle 5"/>
          <p:cNvSpPr>
            <a:spLocks noChangeArrowheads="1"/>
          </p:cNvSpPr>
          <p:nvPr/>
        </p:nvSpPr>
        <p:spPr bwMode="auto">
          <a:xfrm>
            <a:off x="6096000" y="2057400"/>
            <a:ext cx="2819400" cy="1754327"/>
          </a:xfrm>
          <a:prstGeom prst="rect">
            <a:avLst/>
          </a:prstGeom>
          <a:noFill/>
          <a:ln w="9525">
            <a:noFill/>
            <a:miter lim="800000"/>
            <a:headEnd/>
            <a:tailEnd/>
          </a:ln>
        </p:spPr>
        <p:txBody>
          <a:bodyPr wrap="square">
            <a:spAutoFit/>
          </a:bodyPr>
          <a:lstStyle/>
          <a:p>
            <a:pPr algn="ctr" eaLnBrk="0" hangingPunct="0">
              <a:spcBef>
                <a:spcPct val="20000"/>
              </a:spcBef>
              <a:buFont typeface="Arial" charset="0"/>
              <a:buNone/>
            </a:pPr>
            <a:r>
              <a:rPr lang="en-US" i="1" dirty="0">
                <a:solidFill>
                  <a:schemeClr val="accent2"/>
                </a:solidFill>
              </a:rPr>
              <a:t>NSF receives approximately </a:t>
            </a:r>
            <a:r>
              <a:rPr lang="en-US" i="1" dirty="0" smtClean="0">
                <a:solidFill>
                  <a:schemeClr val="tx1">
                    <a:lumMod val="75000"/>
                    <a:lumOff val="25000"/>
                  </a:schemeClr>
                </a:solidFill>
              </a:rPr>
              <a:t>49,000 </a:t>
            </a:r>
            <a:r>
              <a:rPr lang="en-US" i="1" dirty="0">
                <a:solidFill>
                  <a:schemeClr val="accent2"/>
                </a:solidFill>
              </a:rPr>
              <a:t>proposals each year for research, education and training projects, of which approximately </a:t>
            </a:r>
            <a:r>
              <a:rPr lang="en-US" i="1" dirty="0" smtClean="0">
                <a:solidFill>
                  <a:schemeClr val="tx1">
                    <a:lumMod val="75000"/>
                    <a:lumOff val="25000"/>
                  </a:schemeClr>
                </a:solidFill>
              </a:rPr>
              <a:t>10,800</a:t>
            </a:r>
            <a:r>
              <a:rPr lang="en-US" i="1" dirty="0" smtClean="0">
                <a:solidFill>
                  <a:schemeClr val="accent2"/>
                </a:solidFill>
              </a:rPr>
              <a:t> </a:t>
            </a:r>
            <a:r>
              <a:rPr lang="en-US" i="1" dirty="0">
                <a:solidFill>
                  <a:schemeClr val="accent2"/>
                </a:solidFill>
              </a:rPr>
              <a:t>are funded.</a:t>
            </a:r>
          </a:p>
        </p:txBody>
      </p:sp>
      <p:sp>
        <p:nvSpPr>
          <p:cNvPr id="2" name="Date Placeholder 1"/>
          <p:cNvSpPr>
            <a:spLocks noGrp="1"/>
          </p:cNvSpPr>
          <p:nvPr>
            <p:ph type="dt" sz="half" idx="10"/>
          </p:nvPr>
        </p:nvSpPr>
        <p:spPr/>
        <p:txBody>
          <a:bodyPr/>
          <a:lstStyle/>
          <a:p>
            <a:pPr>
              <a:defRPr/>
            </a:pPr>
            <a:fld id="{BDF47931-FC8B-8D42-AA01-62E61D9B4D94}" type="datetime1">
              <a:rPr lang="en-US" smtClean="0"/>
              <a:t>10/10/19</a:t>
            </a:fld>
            <a:endParaRPr lang="en-US"/>
          </a:p>
        </p:txBody>
      </p:sp>
      <p:sp>
        <p:nvSpPr>
          <p:cNvPr id="3" name="Footer Placeholder 2"/>
          <p:cNvSpPr>
            <a:spLocks noGrp="1"/>
          </p:cNvSpPr>
          <p:nvPr>
            <p:ph type="ftr" sz="quarter" idx="11"/>
          </p:nvPr>
        </p:nvSpPr>
        <p:spPr/>
        <p:txBody>
          <a:bodyPr/>
          <a:lstStyle/>
          <a:p>
            <a:pPr>
              <a:defRPr/>
            </a:pPr>
            <a:r>
              <a:rPr lang="en-US" smtClean="0"/>
              <a:t>NSF, DUE</a:t>
            </a:r>
            <a:endParaRPr lang="en-US"/>
          </a:p>
        </p:txBody>
      </p:sp>
    </p:spTree>
    <p:extLst>
      <p:ext uri="{BB962C8B-B14F-4D97-AF65-F5344CB8AC3E}">
        <p14:creationId xmlns:p14="http://schemas.microsoft.com/office/powerpoint/2010/main" val="13510078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1838"/>
            <a:ext cx="8915400" cy="868362"/>
          </a:xfrm>
        </p:spPr>
        <p:txBody>
          <a:bodyPr/>
          <a:lstStyle/>
          <a:p>
            <a:pPr algn="l"/>
            <a:r>
              <a:rPr lang="en-US" sz="3600" b="1" dirty="0" smtClean="0">
                <a:solidFill>
                  <a:schemeClr val="tx1"/>
                </a:solidFill>
                <a:effectLst>
                  <a:outerShdw blurRad="38100" dist="38100" dir="2700000" algn="tl">
                    <a:srgbClr val="000000">
                      <a:alpha val="43137"/>
                    </a:srgbClr>
                  </a:outerShdw>
                </a:effectLst>
              </a:rPr>
              <a:t>Merit Review Criteria Guiding Principles</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8610600" cy="4525963"/>
          </a:xfrm>
        </p:spPr>
        <p:txBody>
          <a:bodyPr>
            <a:normAutofit lnSpcReduction="10000"/>
          </a:bodyPr>
          <a:lstStyle/>
          <a:p>
            <a:pPr marL="465138" indent="-465138">
              <a:buClr>
                <a:srgbClr val="002060"/>
              </a:buClr>
              <a:buSzPct val="125000"/>
              <a:buFont typeface="Arial" pitchFamily="34" charset="0"/>
              <a:buChar char="•"/>
            </a:pPr>
            <a:r>
              <a:rPr lang="en-US" sz="2800" dirty="0" smtClean="0"/>
              <a:t>All NSF projects should be of the highest quality and have the potential to advance, if not transform, the frontiers of knowledge.</a:t>
            </a:r>
          </a:p>
          <a:p>
            <a:pPr marL="465138" indent="-465138">
              <a:buClr>
                <a:srgbClr val="002060"/>
              </a:buClr>
              <a:buSzPct val="125000"/>
              <a:buFont typeface="Arial" pitchFamily="34" charset="0"/>
              <a:buChar char="•"/>
            </a:pPr>
            <a:endParaRPr lang="en-US" sz="1000" dirty="0" smtClean="0"/>
          </a:p>
          <a:p>
            <a:pPr marL="465138" indent="-465138">
              <a:buClr>
                <a:srgbClr val="002060"/>
              </a:buClr>
              <a:buSzPct val="125000"/>
              <a:buFont typeface="Arial" pitchFamily="34" charset="0"/>
              <a:buChar char="•"/>
            </a:pPr>
            <a:r>
              <a:rPr lang="en-US" sz="2800" dirty="0" smtClean="0"/>
              <a:t>NSF projects, in the aggregate, should contribute more broadly to achieving societal goals.</a:t>
            </a:r>
          </a:p>
          <a:p>
            <a:pPr marL="465138" indent="-465138">
              <a:buClr>
                <a:srgbClr val="002060"/>
              </a:buClr>
              <a:buSzPct val="125000"/>
              <a:buFont typeface="Arial" pitchFamily="34" charset="0"/>
              <a:buChar char="•"/>
            </a:pPr>
            <a:endParaRPr lang="en-US" sz="1000" dirty="0" smtClean="0"/>
          </a:p>
          <a:p>
            <a:pPr marL="465138" indent="-465138">
              <a:buClr>
                <a:srgbClr val="002060"/>
              </a:buClr>
              <a:buSzPct val="125000"/>
              <a:buFont typeface="Arial" pitchFamily="34" charset="0"/>
              <a:buChar char="•"/>
            </a:pPr>
            <a:r>
              <a:rPr lang="en-US" sz="2800" dirty="0" smtClean="0"/>
              <a:t>Meaningful assessment and evaluation of NSF funded projects should be based on appropriate metrics, keeping in mind the likely correlation between the effect of broader impacts and the resources provided to implement projects.</a:t>
            </a:r>
            <a:endParaRPr lang="en-US" sz="2800" dirty="0"/>
          </a:p>
        </p:txBody>
      </p:sp>
      <p:sp>
        <p:nvSpPr>
          <p:cNvPr id="4" name="Date Placeholder 3"/>
          <p:cNvSpPr>
            <a:spLocks noGrp="1"/>
          </p:cNvSpPr>
          <p:nvPr>
            <p:ph type="dt" sz="half" idx="10"/>
          </p:nvPr>
        </p:nvSpPr>
        <p:spPr/>
        <p:txBody>
          <a:bodyPr/>
          <a:lstStyle/>
          <a:p>
            <a:fld id="{F76369CB-BC11-584E-8BD1-33BD892F38EC}" type="datetime1">
              <a:rPr lang="en-US" smtClean="0">
                <a:solidFill>
                  <a:prstClr val="black">
                    <a:tint val="75000"/>
                  </a:prstClr>
                </a:solidFill>
              </a:rPr>
              <a:t>10/10/19</a:t>
            </a:fld>
            <a:endParaRPr lang="en-US">
              <a:solidFill>
                <a:prstClr val="black">
                  <a:tint val="75000"/>
                </a:prstClr>
              </a:solidFill>
            </a:endParaRPr>
          </a:p>
        </p:txBody>
      </p:sp>
      <p:sp>
        <p:nvSpPr>
          <p:cNvPr id="5" name="Footer Placeholder 4"/>
          <p:cNvSpPr>
            <a:spLocks noGrp="1"/>
          </p:cNvSpPr>
          <p:nvPr>
            <p:ph type="ftr" sz="quarter" idx="3"/>
          </p:nvPr>
        </p:nvSpPr>
        <p:spPr/>
        <p:txBody>
          <a:body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20759895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5" name="Rectangle 3"/>
          <p:cNvSpPr>
            <a:spLocks noGrp="1" noChangeArrowheads="1"/>
          </p:cNvSpPr>
          <p:nvPr>
            <p:ph idx="1"/>
          </p:nvPr>
        </p:nvSpPr>
        <p:spPr>
          <a:xfrm>
            <a:off x="457200" y="2438400"/>
            <a:ext cx="8229600" cy="3949891"/>
          </a:xfrm>
        </p:spPr>
        <p:txBody>
          <a:bodyPr>
            <a:normAutofit fontScale="92500"/>
          </a:bodyPr>
          <a:lstStyle/>
          <a:p>
            <a:pPr eaLnBrk="1" hangingPunct="1">
              <a:defRPr/>
            </a:pPr>
            <a:r>
              <a:rPr lang="en-US" sz="2800" dirty="0" smtClean="0">
                <a:latin typeface="Arial" pitchFamily="34" charset="0"/>
                <a:cs typeface="Arial" pitchFamily="34" charset="0"/>
              </a:rPr>
              <a:t>All information provided here represents the opinions of an (current or former) individual Program Officer and is based on a particular experience</a:t>
            </a:r>
          </a:p>
          <a:p>
            <a:pPr eaLnBrk="1" hangingPunct="1">
              <a:buNone/>
              <a:defRPr/>
            </a:pPr>
            <a:endParaRPr lang="en-US" sz="2800" dirty="0" smtClean="0">
              <a:latin typeface="Arial" pitchFamily="34" charset="0"/>
              <a:cs typeface="Arial" pitchFamily="34" charset="0"/>
            </a:endParaRPr>
          </a:p>
          <a:p>
            <a:pPr eaLnBrk="1" hangingPunct="1">
              <a:defRPr/>
            </a:pPr>
            <a:r>
              <a:rPr lang="en-US" sz="2800" dirty="0" smtClean="0">
                <a:latin typeface="Arial" pitchFamily="34" charset="0"/>
                <a:cs typeface="Arial" pitchFamily="34" charset="0"/>
              </a:rPr>
              <a:t>The </a:t>
            </a:r>
            <a:r>
              <a:rPr lang="en-US" sz="2800" b="1" dirty="0" smtClean="0">
                <a:latin typeface="Arial" pitchFamily="34" charset="0"/>
                <a:cs typeface="Arial" pitchFamily="34" charset="0"/>
              </a:rPr>
              <a:t>ONLY</a:t>
            </a:r>
            <a:r>
              <a:rPr lang="en-US" sz="2800" dirty="0" smtClean="0">
                <a:latin typeface="Arial" pitchFamily="34" charset="0"/>
                <a:cs typeface="Arial" pitchFamily="34" charset="0"/>
              </a:rPr>
              <a:t> </a:t>
            </a:r>
            <a:r>
              <a:rPr lang="en-US" sz="2800" b="1" dirty="0" smtClean="0">
                <a:latin typeface="Arial" pitchFamily="34" charset="0"/>
                <a:cs typeface="Arial" pitchFamily="34" charset="0"/>
              </a:rPr>
              <a:t>official</a:t>
            </a:r>
            <a:r>
              <a:rPr lang="en-US" sz="2800" dirty="0" smtClean="0">
                <a:latin typeface="Arial" pitchFamily="34" charset="0"/>
                <a:cs typeface="Arial" pitchFamily="34" charset="0"/>
              </a:rPr>
              <a:t> source for NSF policy is published materials</a:t>
            </a:r>
          </a:p>
          <a:p>
            <a:pPr eaLnBrk="1" hangingPunct="1">
              <a:defRPr/>
            </a:pPr>
            <a:endParaRPr lang="en-US" sz="2800" dirty="0">
              <a:latin typeface="Arial" pitchFamily="34" charset="0"/>
              <a:cs typeface="Arial" pitchFamily="34" charset="0"/>
            </a:endParaRPr>
          </a:p>
          <a:p>
            <a:pPr marL="109728" indent="0" algn="ctr">
              <a:buNone/>
              <a:defRPr/>
            </a:pPr>
            <a:r>
              <a:rPr lang="en-US" sz="4000" b="1" dirty="0">
                <a:latin typeface="Arial" pitchFamily="34" charset="0"/>
                <a:cs typeface="Arial" pitchFamily="34" charset="0"/>
              </a:rPr>
              <a:t>http://</a:t>
            </a:r>
            <a:r>
              <a:rPr lang="en-US" sz="4000" b="1" dirty="0" smtClean="0">
                <a:latin typeface="Arial" pitchFamily="34" charset="0"/>
                <a:cs typeface="Arial" pitchFamily="34" charset="0"/>
              </a:rPr>
              <a:t>nsf.gov/</a:t>
            </a:r>
          </a:p>
        </p:txBody>
      </p:sp>
      <p:sp>
        <p:nvSpPr>
          <p:cNvPr id="5123" name="Rectangle 2"/>
          <p:cNvSpPr>
            <a:spLocks noGrp="1" noChangeArrowheads="1"/>
          </p:cNvSpPr>
          <p:nvPr>
            <p:ph type="title"/>
          </p:nvPr>
        </p:nvSpPr>
        <p:spPr>
          <a:xfrm>
            <a:off x="457200" y="914400"/>
            <a:ext cx="8229600" cy="1371600"/>
          </a:xfrm>
        </p:spPr>
        <p:txBody>
          <a:bodyPr>
            <a:normAutofit/>
          </a:bodyPr>
          <a:lstStyle/>
          <a:p>
            <a:pPr algn="ctr" eaLnBrk="1" hangingPunct="1"/>
            <a:r>
              <a:rPr lang="en-US" sz="6600" dirty="0" smtClean="0">
                <a:solidFill>
                  <a:srgbClr val="FF0000"/>
                </a:solidFill>
                <a:effectLst/>
                <a:latin typeface="Chiller" pitchFamily="82" charset="0"/>
              </a:rPr>
              <a:t>Important!</a:t>
            </a:r>
          </a:p>
        </p:txBody>
      </p:sp>
      <p:sp>
        <p:nvSpPr>
          <p:cNvPr id="2" name="Date Placeholder 1"/>
          <p:cNvSpPr>
            <a:spLocks noGrp="1"/>
          </p:cNvSpPr>
          <p:nvPr>
            <p:ph type="dt" sz="half" idx="10"/>
          </p:nvPr>
        </p:nvSpPr>
        <p:spPr/>
        <p:txBody>
          <a:bodyPr/>
          <a:lstStyle/>
          <a:p>
            <a:fld id="{127884FE-5223-0D45-8853-0BDD14310D2B}" type="datetime1">
              <a:rPr lang="en-US" smtClean="0"/>
              <a:t>10/10/19</a:t>
            </a:fld>
            <a:endParaRPr lang="en-US"/>
          </a:p>
        </p:txBody>
      </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smtClean="0"/>
              <a:t>NSF, DUE</a:t>
            </a:r>
            <a:endParaRPr lang="en-US"/>
          </a:p>
        </p:txBody>
      </p:sp>
    </p:spTree>
    <p:extLst>
      <p:ext uri="{BB962C8B-B14F-4D97-AF65-F5344CB8AC3E}">
        <p14:creationId xmlns:p14="http://schemas.microsoft.com/office/powerpoint/2010/main" val="19076542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914400"/>
          </a:xfrm>
        </p:spPr>
        <p:txBody>
          <a:bodyPr/>
          <a:lstStyle/>
          <a:p>
            <a:pPr algn="l"/>
            <a:r>
              <a:rPr lang="en-US" sz="3600" b="1" dirty="0" smtClean="0">
                <a:solidFill>
                  <a:schemeClr val="tx1"/>
                </a:solidFill>
                <a:effectLst>
                  <a:outerShdw blurRad="38100" dist="38100" dir="2700000" algn="tl">
                    <a:srgbClr val="000000">
                      <a:alpha val="43137"/>
                    </a:srgbClr>
                  </a:outerShdw>
                </a:effectLst>
              </a:rPr>
              <a:t>Merit Review Criteria</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76400"/>
            <a:ext cx="8839200" cy="4572001"/>
          </a:xfrm>
        </p:spPr>
        <p:txBody>
          <a:bodyPr>
            <a:normAutofit lnSpcReduction="10000"/>
          </a:bodyPr>
          <a:lstStyle/>
          <a:p>
            <a:pPr marL="0" indent="0">
              <a:buNone/>
            </a:pPr>
            <a:r>
              <a:rPr lang="en-US" sz="2400" dirty="0" smtClean="0"/>
              <a:t>When evaluating NSF proposals, reviewers consider what the proposers want to do, why they want to do it, how they plan to do it, how they will know if they succeed, and what benefits would accrue if the project is successful. These issues apply both to the technical aspects of the proposal and the way in which the project may make broader contributions. To that end, reviewers are asked to evaluate all proposals against two criteria:</a:t>
            </a:r>
          </a:p>
          <a:p>
            <a:pPr marL="0" indent="0">
              <a:buNone/>
            </a:pPr>
            <a:endParaRPr lang="en-US" sz="2000" dirty="0" smtClean="0"/>
          </a:p>
          <a:p>
            <a:pPr marL="457200" indent="-457200">
              <a:buClr>
                <a:srgbClr val="002060"/>
              </a:buClr>
              <a:buSzPct val="125000"/>
            </a:pPr>
            <a:r>
              <a:rPr lang="en-US" sz="2400" b="1" dirty="0" smtClean="0"/>
              <a:t>Intellectual Merit: </a:t>
            </a:r>
            <a:r>
              <a:rPr lang="en-US" sz="2400" dirty="0" smtClean="0"/>
              <a:t>The Intellectual Merit criterion encompasses the potential to advance knowledge; and</a:t>
            </a:r>
          </a:p>
          <a:p>
            <a:pPr marL="457200" indent="-457200">
              <a:buClr>
                <a:srgbClr val="002060"/>
              </a:buClr>
              <a:buSzPct val="125000"/>
            </a:pPr>
            <a:r>
              <a:rPr lang="en-US" sz="2400" b="1" dirty="0" smtClean="0"/>
              <a:t>Broader Impacts: </a:t>
            </a:r>
            <a:r>
              <a:rPr lang="en-US" sz="2400" dirty="0" smtClean="0"/>
              <a:t>The Broader Impacts criterion encompasses the potential to benefit society and contribute to the achievement of specific, desired societal outcomes.</a:t>
            </a:r>
            <a:endParaRPr lang="en-US" sz="2400" dirty="0"/>
          </a:p>
        </p:txBody>
      </p:sp>
      <p:sp>
        <p:nvSpPr>
          <p:cNvPr id="4" name="Date Placeholder 3"/>
          <p:cNvSpPr>
            <a:spLocks noGrp="1"/>
          </p:cNvSpPr>
          <p:nvPr>
            <p:ph type="dt" sz="half" idx="10"/>
          </p:nvPr>
        </p:nvSpPr>
        <p:spPr/>
        <p:txBody>
          <a:bodyPr/>
          <a:lstStyle/>
          <a:p>
            <a:fld id="{0E52F4BC-CB12-B34A-AE14-D836E9745DA5}" type="datetime1">
              <a:rPr lang="en-US" smtClean="0">
                <a:solidFill>
                  <a:prstClr val="black">
                    <a:tint val="75000"/>
                  </a:prstClr>
                </a:solidFill>
              </a:rPr>
              <a:t>10/10/19</a:t>
            </a:fld>
            <a:endParaRPr lang="en-US">
              <a:solidFill>
                <a:prstClr val="black">
                  <a:tint val="75000"/>
                </a:prstClr>
              </a:solidFill>
            </a:endParaRPr>
          </a:p>
        </p:txBody>
      </p:sp>
      <p:sp>
        <p:nvSpPr>
          <p:cNvPr id="5" name="Footer Placeholder 4"/>
          <p:cNvSpPr>
            <a:spLocks noGrp="1"/>
          </p:cNvSpPr>
          <p:nvPr>
            <p:ph type="ftr" sz="quarter" idx="3"/>
          </p:nvPr>
        </p:nvSpPr>
        <p:spPr/>
        <p:txBody>
          <a:body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7384148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52400"/>
            <a:ext cx="4343400" cy="990600"/>
          </a:xfrm>
        </p:spPr>
        <p:txBody>
          <a:bodyPr/>
          <a:lstStyle/>
          <a:p>
            <a:pPr algn="l"/>
            <a:r>
              <a:rPr lang="en-US" sz="3600" b="1" dirty="0" smtClean="0">
                <a:solidFill>
                  <a:schemeClr val="tx1"/>
                </a:solidFill>
                <a:effectLst>
                  <a:outerShdw blurRad="38100" dist="38100" dir="2700000" algn="tl">
                    <a:srgbClr val="000000">
                      <a:alpha val="43137"/>
                    </a:srgbClr>
                  </a:outerShdw>
                </a:effectLst>
              </a:rPr>
              <a:t>Five Review Elements</a:t>
            </a:r>
            <a:endParaRPr lang="en-US" sz="32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295400"/>
            <a:ext cx="8763000" cy="5105400"/>
          </a:xfrm>
        </p:spPr>
        <p:txBody>
          <a:bodyPr>
            <a:noAutofit/>
          </a:bodyPr>
          <a:lstStyle/>
          <a:p>
            <a:pPr marL="0" indent="0">
              <a:buNone/>
            </a:pPr>
            <a:r>
              <a:rPr lang="en-US" sz="2000" dirty="0" smtClean="0"/>
              <a:t>The following elements are considered in the review for </a:t>
            </a:r>
            <a:r>
              <a:rPr lang="en-US" sz="2000" b="1" dirty="0" smtClean="0"/>
              <a:t>both </a:t>
            </a:r>
            <a:r>
              <a:rPr lang="en-US" sz="2000" dirty="0" smtClean="0"/>
              <a:t>Intellectual Merit and Broader Impacts:</a:t>
            </a:r>
          </a:p>
          <a:p>
            <a:pPr marL="465138" indent="-465138">
              <a:buNone/>
            </a:pPr>
            <a:r>
              <a:rPr lang="en-US" sz="2000" dirty="0" smtClean="0"/>
              <a:t>1. What is the potential for the proposed activity to:</a:t>
            </a:r>
          </a:p>
          <a:p>
            <a:pPr marL="914400" indent="-449263">
              <a:buNone/>
            </a:pPr>
            <a:r>
              <a:rPr lang="en-US" sz="2000" dirty="0" smtClean="0"/>
              <a:t>a. advance knowledge and understanding within its own field or across different fields (Intellectual Merit); and</a:t>
            </a:r>
          </a:p>
          <a:p>
            <a:pPr marL="914400" indent="-449263">
              <a:buNone/>
            </a:pPr>
            <a:r>
              <a:rPr lang="en-US" sz="2000" dirty="0" smtClean="0"/>
              <a:t>b. benefit society or advance desired societal outcomes (Broader Impacts)?</a:t>
            </a:r>
          </a:p>
          <a:p>
            <a:pPr marL="465138" indent="-465138">
              <a:buNone/>
            </a:pPr>
            <a:r>
              <a:rPr lang="en-US" sz="2000" dirty="0" smtClean="0"/>
              <a:t>2. To what extent do the proposed activities suggest and explore creative, original, or potentially transformative concepts?</a:t>
            </a:r>
          </a:p>
          <a:p>
            <a:pPr marL="465138" indent="-465138">
              <a:buNone/>
            </a:pPr>
            <a:r>
              <a:rPr lang="en-US" sz="2000" dirty="0" smtClean="0"/>
              <a:t>3. Is the plan for carrying out the proposed activities well-reasoned, well-organized, and based on a sound rationale? Does the plan incorporate a mechanism to assess success?</a:t>
            </a:r>
          </a:p>
          <a:p>
            <a:pPr marL="465138" indent="-465138">
              <a:buNone/>
            </a:pPr>
            <a:r>
              <a:rPr lang="en-US" sz="2000" dirty="0" smtClean="0"/>
              <a:t>4. How well qualified is the individual, team, or institution to conduct the proposed activities?</a:t>
            </a:r>
          </a:p>
          <a:p>
            <a:pPr marL="465138" indent="-465138">
              <a:buNone/>
            </a:pPr>
            <a:r>
              <a:rPr lang="en-US" sz="2000" dirty="0" smtClean="0"/>
              <a:t>5. Are there adequate resources available to the PI (either at the home institution or through collaborations) to carry out the proposed activities?</a:t>
            </a:r>
          </a:p>
        </p:txBody>
      </p:sp>
      <p:sp>
        <p:nvSpPr>
          <p:cNvPr id="5" name="Date Placeholder 4"/>
          <p:cNvSpPr>
            <a:spLocks noGrp="1"/>
          </p:cNvSpPr>
          <p:nvPr>
            <p:ph type="dt" sz="half" idx="10"/>
          </p:nvPr>
        </p:nvSpPr>
        <p:spPr/>
        <p:txBody>
          <a:bodyPr/>
          <a:lstStyle/>
          <a:p>
            <a:fld id="{580BF340-95D0-3242-A92A-E73E769B670F}" type="datetime1">
              <a:rPr lang="en-US" smtClean="0">
                <a:solidFill>
                  <a:prstClr val="black">
                    <a:tint val="75000"/>
                  </a:prstClr>
                </a:solidFill>
              </a:rPr>
              <a:t>10/10/19</a:t>
            </a:fld>
            <a:endParaRPr lang="en-US">
              <a:solidFill>
                <a:prstClr val="black">
                  <a:tint val="75000"/>
                </a:prstClr>
              </a:solidFill>
            </a:endParaRPr>
          </a:p>
        </p:txBody>
      </p:sp>
      <p:sp>
        <p:nvSpPr>
          <p:cNvPr id="6" name="Footer Placeholder 5"/>
          <p:cNvSpPr>
            <a:spLocks noGrp="1"/>
          </p:cNvSpPr>
          <p:nvPr>
            <p:ph type="ftr" sz="quarter" idx="3"/>
          </p:nvPr>
        </p:nvSpPr>
        <p:spPr/>
        <p:txBody>
          <a:body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846325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a:defRPr/>
            </a:pPr>
            <a:fld id="{10AA3C7F-8DAA-4479-A2DF-08A3462B6A7A}" type="slidenum">
              <a:rPr lang="en-GB" smtClean="0"/>
              <a:pPr>
                <a:defRPr/>
              </a:pPr>
              <a:t>22</a:t>
            </a:fld>
            <a:endParaRPr lang="en-GB" dirty="0"/>
          </a:p>
        </p:txBody>
      </p:sp>
      <p:pic>
        <p:nvPicPr>
          <p:cNvPr id="2" name="Picture 1" descr="nsf19_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38553113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62351"/>
            <a:ext cx="8915400" cy="5059363"/>
          </a:xfrm>
        </p:spPr>
        <p:txBody>
          <a:bodyPr>
            <a:normAutofit/>
          </a:bodyPr>
          <a:lstStyle/>
          <a:p>
            <a:pPr marL="109728" indent="0">
              <a:buClrTx/>
              <a:buNone/>
            </a:pPr>
            <a:r>
              <a:rPr lang="en-US" dirty="0"/>
              <a:t>Effective </a:t>
            </a:r>
            <a:r>
              <a:rPr lang="en-US" dirty="0" smtClean="0"/>
              <a:t>February, 2019!</a:t>
            </a:r>
            <a:endParaRPr lang="en-US" dirty="0"/>
          </a:p>
          <a:p>
            <a:pPr marL="109728" indent="0">
              <a:buClrTx/>
              <a:buNone/>
            </a:pPr>
            <a:r>
              <a:rPr lang="en-US" sz="2000" dirty="0">
                <a:hlinkClick r:id="rId2"/>
              </a:rPr>
              <a:t>https://www.nsf.gov/pubs/policydocs/</a:t>
            </a:r>
            <a:r>
              <a:rPr lang="en-US" sz="2000" dirty="0" smtClean="0">
                <a:hlinkClick r:id="rId2"/>
              </a:rPr>
              <a:t>pappg19_1</a:t>
            </a:r>
            <a:r>
              <a:rPr lang="en-US" sz="2000" dirty="0">
                <a:hlinkClick r:id="rId2"/>
              </a:rPr>
              <a:t>/</a:t>
            </a:r>
            <a:r>
              <a:rPr lang="en-US" sz="2000" dirty="0" smtClean="0">
                <a:hlinkClick r:id="rId2"/>
              </a:rPr>
              <a:t>index.jsp</a:t>
            </a:r>
            <a:endParaRPr lang="en-US" sz="2000" dirty="0"/>
          </a:p>
          <a:p>
            <a:pPr>
              <a:buClrTx/>
              <a:buFont typeface="Arial" panose="020B0604020202020204" pitchFamily="34" charset="0"/>
              <a:buChar char="•"/>
            </a:pPr>
            <a:r>
              <a:rPr lang="en-US" dirty="0"/>
              <a:t>Name change: No more GPG and AAG.</a:t>
            </a:r>
          </a:p>
          <a:p>
            <a:pPr>
              <a:buClrTx/>
              <a:buFont typeface="Arial" panose="020B0604020202020204" pitchFamily="34" charset="0"/>
              <a:buChar char="•"/>
            </a:pPr>
            <a:r>
              <a:rPr lang="en-US" u="sng" dirty="0"/>
              <a:t>Strict</a:t>
            </a:r>
            <a:r>
              <a:rPr lang="en-US" dirty="0"/>
              <a:t> e-enforcement of submission deadline, </a:t>
            </a:r>
            <a:endParaRPr lang="en-US" dirty="0" smtClean="0"/>
          </a:p>
          <a:p>
            <a:pPr>
              <a:buClrTx/>
              <a:buFont typeface="Arial" panose="020B0604020202020204" pitchFamily="34" charset="0"/>
              <a:buChar char="•"/>
            </a:pPr>
            <a:r>
              <a:rPr lang="en-US" dirty="0" smtClean="0"/>
              <a:t>5 </a:t>
            </a:r>
            <a:r>
              <a:rPr lang="en-US" dirty="0"/>
              <a:t>p.m. local </a:t>
            </a:r>
            <a:r>
              <a:rPr lang="en-US" dirty="0" smtClean="0"/>
              <a:t>time</a:t>
            </a:r>
          </a:p>
          <a:p>
            <a:pPr>
              <a:buClrTx/>
              <a:buFont typeface="Arial" panose="020B0604020202020204" pitchFamily="34" charset="0"/>
              <a:buChar char="•"/>
            </a:pPr>
            <a:r>
              <a:rPr lang="en-US" dirty="0" smtClean="0"/>
              <a:t>Letters of collaboration – Supplementary Docs</a:t>
            </a:r>
            <a:endParaRPr lang="en-US" dirty="0"/>
          </a:p>
          <a:p>
            <a:pPr>
              <a:buClrTx/>
              <a:buFont typeface="Arial" panose="020B0604020202020204" pitchFamily="34" charset="0"/>
              <a:buChar char="•"/>
            </a:pPr>
            <a:r>
              <a:rPr lang="en-US" dirty="0" err="1"/>
              <a:t>Biosketches</a:t>
            </a:r>
            <a:r>
              <a:rPr lang="en-US" dirty="0"/>
              <a:t> must be submitted as </a:t>
            </a:r>
            <a:r>
              <a:rPr lang="en-US" dirty="0" smtClean="0"/>
              <a:t>PDF</a:t>
            </a:r>
            <a:endParaRPr lang="en-US" dirty="0"/>
          </a:p>
          <a:p>
            <a:pPr>
              <a:buClrTx/>
              <a:buFont typeface="Arial" panose="020B0604020202020204" pitchFamily="34" charset="0"/>
              <a:buChar char="•"/>
            </a:pPr>
            <a:r>
              <a:rPr lang="en-US" dirty="0"/>
              <a:t>Many significant changes from </a:t>
            </a:r>
            <a:r>
              <a:rPr lang="en-US" dirty="0" smtClean="0"/>
              <a:t>previous editions</a:t>
            </a:r>
            <a:endParaRPr lang="en-US" dirty="0"/>
          </a:p>
        </p:txBody>
      </p:sp>
      <p:sp>
        <p:nvSpPr>
          <p:cNvPr id="3" name="Title 2"/>
          <p:cNvSpPr>
            <a:spLocks noGrp="1"/>
          </p:cNvSpPr>
          <p:nvPr>
            <p:ph type="title"/>
          </p:nvPr>
        </p:nvSpPr>
        <p:spPr/>
        <p:txBody>
          <a:bodyPr>
            <a:normAutofit fontScale="90000"/>
          </a:bodyPr>
          <a:lstStyle/>
          <a:p>
            <a:r>
              <a:rPr lang="en-US" sz="3200" dirty="0"/>
              <a:t>NEW: Proposal and Award Policies and Procedures Guide (PAPPG, NSF </a:t>
            </a:r>
            <a:r>
              <a:rPr lang="en-US" sz="3200" dirty="0" smtClean="0"/>
              <a:t>19-</a:t>
            </a:r>
            <a:r>
              <a:rPr lang="en-US" sz="3200" dirty="0"/>
              <a:t>1)</a:t>
            </a:r>
          </a:p>
        </p:txBody>
      </p:sp>
      <p:sp>
        <p:nvSpPr>
          <p:cNvPr id="4" name="Slide Number Placeholder 3"/>
          <p:cNvSpPr>
            <a:spLocks noGrp="1"/>
          </p:cNvSpPr>
          <p:nvPr>
            <p:ph type="sldNum" sz="quarter" idx="12"/>
          </p:nvPr>
        </p:nvSpPr>
        <p:spPr>
          <a:xfrm>
            <a:off x="8077200" y="6248400"/>
            <a:ext cx="935832" cy="52466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252F1FF-96CF-4B51-A7BC-9532E9F6677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182639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F</a:t>
            </a:r>
            <a:r>
              <a:rPr lang="en-US" dirty="0" smtClean="0"/>
              <a:t>rom previous revisions:</a:t>
            </a:r>
          </a:p>
          <a:p>
            <a:endParaRPr lang="en-US" dirty="0"/>
          </a:p>
          <a:p>
            <a:r>
              <a:rPr lang="en-US" altLang="en-US" dirty="0"/>
              <a:t>You must specifically address Intellectual Merit and Broader </a:t>
            </a:r>
            <a:r>
              <a:rPr lang="en-US" altLang="en-US" dirty="0" smtClean="0"/>
              <a:t>Impacts in the Project Summary </a:t>
            </a:r>
            <a:r>
              <a:rPr lang="en-US" altLang="en-US" i="1" dirty="0" smtClean="0">
                <a:solidFill>
                  <a:srgbClr val="FF0000"/>
                </a:solidFill>
              </a:rPr>
              <a:t>AND</a:t>
            </a:r>
            <a:r>
              <a:rPr lang="en-US" altLang="en-US" dirty="0" smtClean="0"/>
              <a:t> in the Project Description.</a:t>
            </a:r>
            <a:endParaRPr lang="en-US" altLang="en-US" dirty="0"/>
          </a:p>
          <a:p>
            <a:endParaRPr lang="en-US" dirty="0"/>
          </a:p>
        </p:txBody>
      </p:sp>
      <p:sp>
        <p:nvSpPr>
          <p:cNvPr id="3" name="Slide Number Placeholder 2"/>
          <p:cNvSpPr>
            <a:spLocks noGrp="1"/>
          </p:cNvSpPr>
          <p:nvPr>
            <p:ph type="sldNum" sz="quarter" idx="12"/>
          </p:nvPr>
        </p:nvSpPr>
        <p:spPr>
          <a:xfrm>
            <a:off x="8077200" y="6096000"/>
            <a:ext cx="935832" cy="67706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252F1FF-96CF-4B51-A7BC-9532E9F6677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358073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smtClean="0"/>
              <a:t>NSF Merit Review Process</a:t>
            </a:r>
          </a:p>
        </p:txBody>
      </p:sp>
      <p:pic>
        <p:nvPicPr>
          <p:cNvPr id="17411" name="Picture 4" descr="Image description: NSF Merit Review Process: Phase I consists of steps for proposal preparation and submission within 90 days; Phase II consists of steps for proposal review and processing within 6 months; and Phase III consists of steps for award processing within 30 days.&#10;"/>
          <p:cNvPicPr>
            <a:picLocks noChangeAspect="1" noChangeArrowheads="1"/>
          </p:cNvPicPr>
          <p:nvPr/>
        </p:nvPicPr>
        <p:blipFill>
          <a:blip r:embed="rId3" cstate="print"/>
          <a:srcRect/>
          <a:stretch>
            <a:fillRect/>
          </a:stretch>
        </p:blipFill>
        <p:spPr bwMode="auto">
          <a:xfrm>
            <a:off x="1143000" y="1584100"/>
            <a:ext cx="6705600" cy="4250400"/>
          </a:xfrm>
          <a:prstGeom prst="rect">
            <a:avLst/>
          </a:prstGeom>
          <a:noFill/>
          <a:ln w="9525">
            <a:noFill/>
            <a:miter lim="800000"/>
            <a:headEnd/>
            <a:tailEnd/>
          </a:ln>
        </p:spPr>
      </p:pic>
      <p:sp>
        <p:nvSpPr>
          <p:cNvPr id="2" name="TextBox 1"/>
          <p:cNvSpPr txBox="1"/>
          <p:nvPr/>
        </p:nvSpPr>
        <p:spPr>
          <a:xfrm>
            <a:off x="7543800" y="1752600"/>
            <a:ext cx="1371600" cy="3693319"/>
          </a:xfrm>
          <a:prstGeom prst="rect">
            <a:avLst/>
          </a:prstGeom>
          <a:noFill/>
        </p:spPr>
        <p:txBody>
          <a:bodyPr wrap="square" rtlCol="0">
            <a:spAutoFit/>
          </a:bodyPr>
          <a:lstStyle/>
          <a:p>
            <a:r>
              <a:rPr lang="en-US" dirty="0" smtClean="0"/>
              <a:t>Minimum 90 Days</a:t>
            </a:r>
          </a:p>
          <a:p>
            <a:endParaRPr lang="en-US" dirty="0"/>
          </a:p>
          <a:p>
            <a:endParaRPr lang="en-US" dirty="0" smtClean="0"/>
          </a:p>
          <a:p>
            <a:endParaRPr lang="en-US" dirty="0"/>
          </a:p>
          <a:p>
            <a:r>
              <a:rPr lang="en-US" dirty="0" smtClean="0"/>
              <a:t>Maximum 6 months</a:t>
            </a:r>
          </a:p>
          <a:p>
            <a:endParaRPr lang="en-US" dirty="0"/>
          </a:p>
          <a:p>
            <a:endParaRPr lang="en-US" dirty="0" smtClean="0"/>
          </a:p>
          <a:p>
            <a:endParaRPr lang="en-US" dirty="0"/>
          </a:p>
          <a:p>
            <a:r>
              <a:rPr lang="en-US" dirty="0" smtClean="0"/>
              <a:t>1 Month</a:t>
            </a:r>
          </a:p>
          <a:p>
            <a:endParaRPr lang="en-US" dirty="0"/>
          </a:p>
          <a:p>
            <a:r>
              <a:rPr lang="en-US" dirty="0" smtClean="0"/>
              <a:t> </a:t>
            </a:r>
            <a:endParaRPr lang="en-US" dirty="0"/>
          </a:p>
        </p:txBody>
      </p:sp>
      <p:sp>
        <p:nvSpPr>
          <p:cNvPr id="3" name="Date Placeholder 2"/>
          <p:cNvSpPr>
            <a:spLocks noGrp="1"/>
          </p:cNvSpPr>
          <p:nvPr>
            <p:ph type="dt" sz="half" idx="10"/>
          </p:nvPr>
        </p:nvSpPr>
        <p:spPr/>
        <p:txBody>
          <a:bodyPr/>
          <a:lstStyle/>
          <a:p>
            <a:fld id="{A256A2BE-B3D0-944E-9F60-76118AE52C9A}" type="datetime1">
              <a:rPr lang="en-US" smtClean="0">
                <a:solidFill>
                  <a:prstClr val="black">
                    <a:tint val="75000"/>
                  </a:prstClr>
                </a:solidFill>
              </a:rPr>
              <a:t>10/10/19</a:t>
            </a:fld>
            <a:endParaRPr lang="en-US">
              <a:solidFill>
                <a:prstClr val="black">
                  <a:tint val="75000"/>
                </a:prstClr>
              </a:solidFill>
            </a:endParaRPr>
          </a:p>
        </p:txBody>
      </p:sp>
    </p:spTree>
    <p:extLst>
      <p:ext uri="{BB962C8B-B14F-4D97-AF65-F5344CB8AC3E}">
        <p14:creationId xmlns:p14="http://schemas.microsoft.com/office/powerpoint/2010/main" val="24872441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51" name="Picture 27" descr="http://pmtips.net/wp-content/uploads/2011/04/project-proposal.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18624"/>
            <a:ext cx="9144000" cy="4458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80344" y="1051196"/>
            <a:ext cx="3577856" cy="830997"/>
          </a:xfrm>
          <a:prstGeom prst="rect">
            <a:avLst/>
          </a:prstGeom>
          <a:noFill/>
        </p:spPr>
        <p:txBody>
          <a:bodyPr wrap="square" rtlCol="0">
            <a:spAutoFit/>
          </a:bodyPr>
          <a:lstStyle/>
          <a:p>
            <a:r>
              <a:rPr lang="en-US" sz="4800" b="1" dirty="0" smtClean="0">
                <a:solidFill>
                  <a:srgbClr val="C00000"/>
                </a:solidFill>
              </a:rPr>
              <a:t>Questions?</a:t>
            </a:r>
            <a:endParaRPr lang="en-US" sz="4800" b="1" dirty="0">
              <a:solidFill>
                <a:srgbClr val="C00000"/>
              </a:solidFill>
            </a:endParaRPr>
          </a:p>
        </p:txBody>
      </p:sp>
      <p:sp>
        <p:nvSpPr>
          <p:cNvPr id="2" name="Date Placeholder 1"/>
          <p:cNvSpPr>
            <a:spLocks noGrp="1"/>
          </p:cNvSpPr>
          <p:nvPr>
            <p:ph type="dt" sz="half" idx="10"/>
          </p:nvPr>
        </p:nvSpPr>
        <p:spPr/>
        <p:txBody>
          <a:bodyPr/>
          <a:lstStyle/>
          <a:p>
            <a:fld id="{52102A62-FC6E-C040-9ECE-EB8F1FAEF525}" type="datetime1">
              <a:rPr lang="en-US" smtClean="0"/>
              <a:t>10/10/19</a:t>
            </a:fld>
            <a:endParaRPr lang="en-US"/>
          </a:p>
        </p:txBody>
      </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de-DE" smtClean="0"/>
              <a:t>CCSC Memphis 2016</a:t>
            </a:r>
            <a:endParaRPr lang="en-US"/>
          </a:p>
        </p:txBody>
      </p:sp>
    </p:spTree>
    <p:extLst>
      <p:ext uri="{BB962C8B-B14F-4D97-AF65-F5344CB8AC3E}">
        <p14:creationId xmlns:p14="http://schemas.microsoft.com/office/powerpoint/2010/main" val="33346518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1066800"/>
            <a:ext cx="5486400" cy="1143000"/>
          </a:xfrm>
        </p:spPr>
        <p:txBody>
          <a:bodyPr/>
          <a:lstStyle/>
          <a:p>
            <a:pPr eaLnBrk="1" hangingPunct="1"/>
            <a:r>
              <a:rPr lang="en-US" sz="3200" dirty="0" smtClean="0"/>
              <a:t>Legislation authorizes NSF to …</a:t>
            </a:r>
          </a:p>
        </p:txBody>
      </p:sp>
      <p:sp>
        <p:nvSpPr>
          <p:cNvPr id="7171" name="Rectangle 4"/>
          <p:cNvSpPr>
            <a:spLocks noGrp="1"/>
          </p:cNvSpPr>
          <p:nvPr>
            <p:ph type="body" sz="half" idx="1"/>
          </p:nvPr>
        </p:nvSpPr>
        <p:spPr>
          <a:xfrm>
            <a:off x="228600" y="2362200"/>
            <a:ext cx="8458200" cy="4114800"/>
          </a:xfrm>
        </p:spPr>
        <p:txBody>
          <a:bodyPr/>
          <a:lstStyle/>
          <a:p>
            <a:r>
              <a:rPr lang="en-US" sz="2000" dirty="0" smtClean="0">
                <a:solidFill>
                  <a:schemeClr val="tx1"/>
                </a:solidFill>
                <a:latin typeface="Calibri" pitchFamily="34" charset="0"/>
              </a:rPr>
              <a:t>Initiate and support scientific and engineering research, including applied research, at academic and other nonprofit institutions and, at the direction of the President, support applied research at other organizations.</a:t>
            </a:r>
          </a:p>
          <a:p>
            <a:r>
              <a:rPr lang="en-US" sz="2000" dirty="0" smtClean="0">
                <a:solidFill>
                  <a:schemeClr val="tx1"/>
                </a:solidFill>
                <a:latin typeface="Calibri" pitchFamily="34" charset="0"/>
              </a:rPr>
              <a:t>Recommend and encourage the pursuit of national policies for the promotion of basic research and education in the sciences and engineering. Strengthen research and education innovation in the sciences and engineering, including independent research by individuals, throughout the United States.</a:t>
            </a:r>
          </a:p>
          <a:p>
            <a:r>
              <a:rPr lang="en-US" sz="2000" dirty="0" smtClean="0">
                <a:solidFill>
                  <a:schemeClr val="tx1"/>
                </a:solidFill>
                <a:latin typeface="Calibri" pitchFamily="34" charset="0"/>
              </a:rPr>
              <a:t>Support activities designed to increase the participation of women and minorities and others underrepresented in science and technology.</a:t>
            </a:r>
          </a:p>
        </p:txBody>
      </p:sp>
      <p:sp>
        <p:nvSpPr>
          <p:cNvPr id="2" name="Date Placeholder 1"/>
          <p:cNvSpPr>
            <a:spLocks noGrp="1"/>
          </p:cNvSpPr>
          <p:nvPr>
            <p:ph type="dt" sz="half" idx="10"/>
          </p:nvPr>
        </p:nvSpPr>
        <p:spPr/>
        <p:txBody>
          <a:bodyPr/>
          <a:lstStyle/>
          <a:p>
            <a:fld id="{E4A2648D-DDC9-0E4C-B94C-ECCE026E1021}" type="datetime1">
              <a:rPr lang="en-US" smtClean="0">
                <a:solidFill>
                  <a:prstClr val="black">
                    <a:tint val="75000"/>
                  </a:prstClr>
                </a:solidFill>
              </a:rPr>
              <a:t>10/10/19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NSF, DUE</a:t>
            </a:r>
            <a:endParaRPr lang="en-US">
              <a:solidFill>
                <a:prstClr val="black">
                  <a:tint val="75000"/>
                </a:prstClr>
              </a:solidFill>
            </a:endParaRPr>
          </a:p>
        </p:txBody>
      </p:sp>
    </p:spTree>
    <p:extLst>
      <p:ext uri="{BB962C8B-B14F-4D97-AF65-F5344CB8AC3E}">
        <p14:creationId xmlns:p14="http://schemas.microsoft.com/office/powerpoint/2010/main" val="27968422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64722"/>
            <a:ext cx="89916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98452" y="1006418"/>
            <a:ext cx="516148"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BBCAFE72-9880-2946-A8ED-9E50B412EE80}" type="datetime1">
              <a:rPr lang="en-US" smtClean="0">
                <a:solidFill>
                  <a:prstClr val="black">
                    <a:tint val="75000"/>
                  </a:prstClr>
                </a:solidFill>
              </a:rPr>
              <a:t>10/10/19</a:t>
            </a:fld>
            <a:endParaRPr lang="en-US">
              <a:solidFill>
                <a:prstClr val="black">
                  <a:tint val="75000"/>
                </a:prstClr>
              </a:solidFill>
            </a:endParaRPr>
          </a:p>
        </p:txBody>
      </p:sp>
    </p:spTree>
    <p:extLst>
      <p:ext uri="{BB962C8B-B14F-4D97-AF65-F5344CB8AC3E}">
        <p14:creationId xmlns:p14="http://schemas.microsoft.com/office/powerpoint/2010/main" val="22419618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Who Are We?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Arial" panose="020B0604020202020204" pitchFamily="34" charset="0"/>
                <a:cs typeface="Arial" panose="020B0604020202020204" pitchFamily="34" charset="0"/>
              </a:rPr>
              <a:t>National Science Foundation</a:t>
            </a:r>
          </a:p>
          <a:p>
            <a:pPr lvl="1"/>
            <a:r>
              <a:rPr lang="en-US" dirty="0" smtClean="0">
                <a:latin typeface="Arial" panose="020B0604020202020204" pitchFamily="34" charset="0"/>
                <a:cs typeface="Arial" panose="020B0604020202020204" pitchFamily="34" charset="0"/>
              </a:rPr>
              <a:t>An </a:t>
            </a:r>
            <a:r>
              <a:rPr lang="en-US" dirty="0">
                <a:latin typeface="Arial" panose="020B0604020202020204" pitchFamily="34" charset="0"/>
                <a:cs typeface="Arial" panose="020B0604020202020204" pitchFamily="34" charset="0"/>
              </a:rPr>
              <a:t>independent federal agency created by Congress in 1950 "to promote the progress of science; to advance the national health, prosperity, and welfare; to secure the national defense</a:t>
            </a:r>
            <a:r>
              <a:rPr lang="en-US" dirty="0" smtClean="0">
                <a:latin typeface="Arial" panose="020B0604020202020204" pitchFamily="34" charset="0"/>
                <a:cs typeface="Arial" panose="020B0604020202020204" pitchFamily="34" charset="0"/>
              </a:rPr>
              <a:t>…“</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Part of the executive branch</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Very important – </a:t>
            </a:r>
            <a:r>
              <a:rPr lang="en-US" dirty="0" smtClean="0">
                <a:solidFill>
                  <a:srgbClr val="FF0000"/>
                </a:solidFill>
                <a:latin typeface="Arial" panose="020B0604020202020204" pitchFamily="34" charset="0"/>
                <a:cs typeface="Arial" panose="020B0604020202020204" pitchFamily="34" charset="0"/>
              </a:rPr>
              <a:t>controlled/managed </a:t>
            </a:r>
            <a:r>
              <a:rPr lang="en-US" dirty="0" smtClean="0">
                <a:latin typeface="Arial" panose="020B0604020202020204" pitchFamily="34" charset="0"/>
                <a:cs typeface="Arial" panose="020B0604020202020204" pitchFamily="34" charset="0"/>
              </a:rPr>
              <a:t>by both the executive branch and congress (money) </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2B6CA8D9-F875-634F-B5DA-070D5DAC8B89}" type="datetime1">
              <a:rPr lang="en-US" smtClean="0"/>
              <a:t>10/10/19</a:t>
            </a:fld>
            <a:endParaRPr lang="en-US"/>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US" smtClean="0"/>
              <a:t>NSF, DUE</a:t>
            </a:r>
            <a:endParaRPr lang="en-US"/>
          </a:p>
        </p:txBody>
      </p:sp>
    </p:spTree>
    <p:extLst>
      <p:ext uri="{BB962C8B-B14F-4D97-AF65-F5344CB8AC3E}">
        <p14:creationId xmlns:p14="http://schemas.microsoft.com/office/powerpoint/2010/main" val="4255456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NSF is Established (May 10, 1950)</a:t>
            </a:r>
            <a:endParaRPr lang="en-US" dirty="0"/>
          </a:p>
        </p:txBody>
      </p:sp>
      <p:sp>
        <p:nvSpPr>
          <p:cNvPr id="3" name="Content Placeholder 2"/>
          <p:cNvSpPr>
            <a:spLocks noGrp="1"/>
          </p:cNvSpPr>
          <p:nvPr>
            <p:ph idx="1"/>
          </p:nvPr>
        </p:nvSpPr>
        <p:spPr>
          <a:xfrm>
            <a:off x="457200" y="1600200"/>
            <a:ext cx="4800600" cy="4876800"/>
          </a:xfrm>
        </p:spPr>
        <p:txBody>
          <a:bodyPr>
            <a:normAutofit/>
          </a:bodyPr>
          <a:lstStyle/>
          <a:p>
            <a:r>
              <a:rPr lang="en-US" sz="1800" i="1" dirty="0" smtClean="0"/>
              <a:t>“I </a:t>
            </a:r>
            <a:r>
              <a:rPr lang="en-US" sz="1800" i="1" dirty="0"/>
              <a:t>have just signed the National Science Foundation Act of 1950. This act is of tremendous importance, because it will add to our knowledge in every branch of science. I am confident that it will help us to develop the best scientific brains in the Nation. It will enable the United States to maintain its leadership in scientific matters, and to exert a more vital force for peace</a:t>
            </a:r>
            <a:r>
              <a:rPr lang="en-US" sz="1800" i="1" dirty="0" smtClean="0"/>
              <a:t>.“</a:t>
            </a:r>
            <a:br>
              <a:rPr lang="en-US" sz="1800" i="1" dirty="0" smtClean="0"/>
            </a:br>
            <a:r>
              <a:rPr lang="en-US" sz="1800" i="1" dirty="0" smtClean="0"/>
              <a:t/>
            </a:r>
            <a:br>
              <a:rPr lang="en-US" sz="1800" i="1" dirty="0" smtClean="0"/>
            </a:br>
            <a:r>
              <a:rPr lang="en-US" sz="1800" dirty="0" smtClean="0"/>
              <a:t>HARRY S. TRUMAN, May 10, 1950</a:t>
            </a:r>
            <a:endParaRPr lang="en-US" sz="1800" i="1" dirty="0"/>
          </a:p>
        </p:txBody>
      </p:sp>
      <p:pic>
        <p:nvPicPr>
          <p:cNvPr id="5122" name="Picture 2" descr="http://diamondsixleadership.com/wp-content/uploads/2012/02/Truma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905000"/>
            <a:ext cx="3343248"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800C86E2-AADE-FF4C-AF60-70F8342677BD}" type="datetime1">
              <a:rPr lang="en-US" smtClean="0"/>
              <a:t>10/10/19</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de-DE" smtClean="0"/>
              <a:t>CCSC Memphis 2016</a:t>
            </a:r>
            <a:endParaRPr lang="en-US"/>
          </a:p>
        </p:txBody>
      </p:sp>
    </p:spTree>
    <p:extLst>
      <p:ext uri="{BB962C8B-B14F-4D97-AF65-F5344CB8AC3E}">
        <p14:creationId xmlns:p14="http://schemas.microsoft.com/office/powerpoint/2010/main" val="38613297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body" sz="half" idx="4294967295"/>
          </p:nvPr>
        </p:nvSpPr>
        <p:spPr>
          <a:xfrm>
            <a:off x="228600" y="2971800"/>
            <a:ext cx="7391400" cy="685800"/>
          </a:xfrm>
        </p:spPr>
        <p:txBody>
          <a:bodyPr/>
          <a:lstStyle/>
          <a:p>
            <a:pPr marL="0" indent="0" eaLnBrk="1" hangingPunct="1">
              <a:lnSpc>
                <a:spcPct val="80000"/>
              </a:lnSpc>
              <a:buClr>
                <a:srgbClr val="FF3300"/>
              </a:buClr>
              <a:buFont typeface="Arial" charset="0"/>
              <a:buNone/>
              <a:defRPr/>
            </a:pPr>
            <a:r>
              <a:rPr lang="en-US" altLang="ko-KR" sz="3600" dirty="0" smtClean="0">
                <a:effectLst>
                  <a:outerShdw blurRad="38100" dist="38100" dir="2700000" algn="tl">
                    <a:srgbClr val="C0C0C0"/>
                  </a:outerShdw>
                </a:effectLst>
                <a:ea typeface="굴림" charset="-127"/>
              </a:rPr>
              <a:t>NSF Vision (2014-2018)</a:t>
            </a:r>
            <a:endParaRPr lang="en-US" sz="3600" dirty="0" smtClean="0">
              <a:effectLst>
                <a:outerShdw blurRad="38100" dist="38100" dir="2700000" algn="tl">
                  <a:srgbClr val="C0C0C0"/>
                </a:outerShdw>
              </a:effectLst>
            </a:endParaRPr>
          </a:p>
        </p:txBody>
      </p:sp>
      <p:sp>
        <p:nvSpPr>
          <p:cNvPr id="6147" name="Text Box 3"/>
          <p:cNvSpPr txBox="1">
            <a:spLocks noChangeArrowheads="1"/>
          </p:cNvSpPr>
          <p:nvPr/>
        </p:nvSpPr>
        <p:spPr bwMode="auto">
          <a:xfrm>
            <a:off x="685800" y="3505200"/>
            <a:ext cx="4495800" cy="2246769"/>
          </a:xfrm>
          <a:prstGeom prst="rect">
            <a:avLst/>
          </a:prstGeom>
          <a:noFill/>
          <a:ln w="9525">
            <a:noFill/>
            <a:miter lim="800000"/>
            <a:headEnd/>
            <a:tailEnd/>
          </a:ln>
        </p:spPr>
        <p:txBody>
          <a:bodyPr>
            <a:spAutoFit/>
          </a:bodyPr>
          <a:lstStyle/>
          <a:p>
            <a:pPr eaLnBrk="0" hangingPunct="0"/>
            <a:r>
              <a:rPr lang="en-US" sz="2800" dirty="0">
                <a:latin typeface="+mn-lt"/>
              </a:rPr>
              <a:t>A Nation that creates and exploits new concepts in science and engineering and provides global leadership in research and education. </a:t>
            </a:r>
            <a:endParaRPr lang="en-US" sz="2800" dirty="0">
              <a:solidFill>
                <a:srgbClr val="595959"/>
              </a:solidFill>
              <a:latin typeface="Calibri" pitchFamily="34" charset="0"/>
              <a:ea typeface="ＭＳ Ｐゴシック" pitchFamily="1" charset="-128"/>
            </a:endParaRPr>
          </a:p>
        </p:txBody>
      </p:sp>
      <p:sp>
        <p:nvSpPr>
          <p:cNvPr id="6148" name="Rectangle 4"/>
          <p:cNvSpPr>
            <a:spLocks noChangeArrowheads="1"/>
          </p:cNvSpPr>
          <p:nvPr/>
        </p:nvSpPr>
        <p:spPr bwMode="auto">
          <a:xfrm>
            <a:off x="7924800" y="6248400"/>
            <a:ext cx="990600" cy="304800"/>
          </a:xfrm>
          <a:prstGeom prst="rect">
            <a:avLst/>
          </a:prstGeom>
          <a:noFill/>
          <a:ln w="9525">
            <a:noFill/>
            <a:miter lim="800000"/>
            <a:headEnd/>
            <a:tailEnd/>
          </a:ln>
        </p:spPr>
        <p:txBody>
          <a:bodyPr>
            <a:spAutoFit/>
          </a:bodyPr>
          <a:lstStyle/>
          <a:p>
            <a:pPr algn="r" eaLnBrk="0" hangingPunct="0"/>
            <a:r>
              <a:rPr lang="en-US" sz="1400">
                <a:solidFill>
                  <a:schemeClr val="bg1"/>
                </a:solidFill>
                <a:ea typeface="ＭＳ Ｐゴシック" pitchFamily="1" charset="-128"/>
              </a:rPr>
              <a:t>NSF-3</a:t>
            </a:r>
          </a:p>
        </p:txBody>
      </p:sp>
      <p:sp>
        <p:nvSpPr>
          <p:cNvPr id="226309" name="Rectangle 5"/>
          <p:cNvSpPr>
            <a:spLocks noChangeArrowheads="1"/>
          </p:cNvSpPr>
          <p:nvPr/>
        </p:nvSpPr>
        <p:spPr bwMode="auto">
          <a:xfrm>
            <a:off x="228600" y="990600"/>
            <a:ext cx="7467600" cy="685800"/>
          </a:xfrm>
          <a:prstGeom prst="rect">
            <a:avLst/>
          </a:prstGeom>
          <a:noFill/>
          <a:ln w="9525">
            <a:noFill/>
            <a:miter lim="800000"/>
            <a:headEnd/>
            <a:tailEnd/>
          </a:ln>
          <a:effectLst/>
        </p:spPr>
        <p:txBody>
          <a:bodyPr/>
          <a:lstStyle/>
          <a:p>
            <a:pPr>
              <a:lnSpc>
                <a:spcPct val="80000"/>
              </a:lnSpc>
              <a:spcBef>
                <a:spcPct val="20000"/>
              </a:spcBef>
              <a:buClr>
                <a:srgbClr val="FF3300"/>
              </a:buClr>
              <a:buSzPct val="95000"/>
              <a:buFont typeface="Wingdings 2" pitchFamily="18" charset="2"/>
              <a:buNone/>
              <a:defRPr/>
            </a:pPr>
            <a:r>
              <a:rPr lang="en-US" sz="3600" dirty="0">
                <a:solidFill>
                  <a:srgbClr val="595959"/>
                </a:solidFill>
                <a:effectLst>
                  <a:outerShdw blurRad="38100" dist="38100" dir="2700000" algn="tl">
                    <a:srgbClr val="C0C0C0"/>
                  </a:outerShdw>
                </a:effectLst>
                <a:latin typeface="Calibri" pitchFamily="34" charset="0"/>
                <a:ea typeface="ＭＳ Ｐゴシック" pitchFamily="1" charset="-128"/>
              </a:rPr>
              <a:t>NSF Mission (1950)</a:t>
            </a:r>
          </a:p>
        </p:txBody>
      </p:sp>
      <p:sp>
        <p:nvSpPr>
          <p:cNvPr id="6150" name="Text Box 6"/>
          <p:cNvSpPr txBox="1">
            <a:spLocks noChangeArrowheads="1"/>
          </p:cNvSpPr>
          <p:nvPr/>
        </p:nvSpPr>
        <p:spPr bwMode="auto">
          <a:xfrm>
            <a:off x="685800" y="1600200"/>
            <a:ext cx="7620000" cy="1255728"/>
          </a:xfrm>
          <a:prstGeom prst="rect">
            <a:avLst/>
          </a:prstGeom>
          <a:noFill/>
          <a:ln w="9525">
            <a:noFill/>
            <a:miter lim="800000"/>
            <a:headEnd/>
            <a:tailEnd/>
          </a:ln>
        </p:spPr>
        <p:txBody>
          <a:bodyPr>
            <a:spAutoFit/>
          </a:bodyPr>
          <a:lstStyle/>
          <a:p>
            <a:pPr>
              <a:lnSpc>
                <a:spcPct val="90000"/>
              </a:lnSpc>
              <a:spcBef>
                <a:spcPct val="20000"/>
              </a:spcBef>
              <a:buClr>
                <a:srgbClr val="4D4D4D"/>
              </a:buClr>
              <a:buSzPct val="95000"/>
              <a:buFont typeface="Wingdings 2" pitchFamily="18" charset="2"/>
              <a:buNone/>
            </a:pPr>
            <a:r>
              <a:rPr lang="en-US" sz="2800" dirty="0">
                <a:solidFill>
                  <a:srgbClr val="595959"/>
                </a:solidFill>
                <a:latin typeface="+mn-lt"/>
                <a:ea typeface="ＭＳ Ｐゴシック" pitchFamily="1" charset="-128"/>
              </a:rPr>
              <a:t>To promote the progress of science; to advance the national health, prosperity and welfare; to secure the national </a:t>
            </a:r>
            <a:r>
              <a:rPr lang="en-US" sz="2800" dirty="0" smtClean="0">
                <a:solidFill>
                  <a:srgbClr val="595959"/>
                </a:solidFill>
                <a:latin typeface="+mn-lt"/>
                <a:ea typeface="ＭＳ Ｐゴシック" pitchFamily="1" charset="-128"/>
              </a:rPr>
              <a:t>defense.</a:t>
            </a:r>
            <a:endParaRPr lang="en-US" sz="2800" dirty="0">
              <a:solidFill>
                <a:srgbClr val="595959"/>
              </a:solidFill>
              <a:latin typeface="+mn-lt"/>
              <a:ea typeface="ＭＳ Ｐゴシック" pitchFamily="1" charset="-128"/>
            </a:endParaRPr>
          </a:p>
        </p:txBody>
      </p:sp>
      <p:pic>
        <p:nvPicPr>
          <p:cNvPr id="6151" name="Picture 5" descr="nsb_1951"/>
          <p:cNvPicPr>
            <a:picLocks noChangeAspect="1" noChangeArrowheads="1"/>
          </p:cNvPicPr>
          <p:nvPr/>
        </p:nvPicPr>
        <p:blipFill>
          <a:blip r:embed="rId3" cstate="print"/>
          <a:srcRect/>
          <a:stretch>
            <a:fillRect/>
          </a:stretch>
        </p:blipFill>
        <p:spPr bwMode="auto">
          <a:xfrm>
            <a:off x="5334000" y="3200400"/>
            <a:ext cx="3733800" cy="2371725"/>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DE7295C9-6408-B043-B29D-E145FB2138B6}" type="datetime1">
              <a:rPr lang="en-US" smtClean="0">
                <a:solidFill>
                  <a:prstClr val="black">
                    <a:tint val="75000"/>
                  </a:prstClr>
                </a:solidFill>
              </a:rPr>
              <a:t>10/10/19</a:t>
            </a:fld>
            <a:endParaRPr lang="en-US">
              <a:solidFill>
                <a:prstClr val="black">
                  <a:tint val="75000"/>
                </a:prstClr>
              </a:solidFill>
            </a:endParaRPr>
          </a:p>
        </p:txBody>
      </p:sp>
    </p:spTree>
    <p:extLst>
      <p:ext uri="{BB962C8B-B14F-4D97-AF65-F5344CB8AC3E}">
        <p14:creationId xmlns:p14="http://schemas.microsoft.com/office/powerpoint/2010/main" val="407092376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the NSF Done for Me?</a:t>
            </a:r>
            <a:endParaRPr lang="en-US" dirty="0"/>
          </a:p>
        </p:txBody>
      </p:sp>
      <p:sp>
        <p:nvSpPr>
          <p:cNvPr id="3" name="Content Placeholder 2"/>
          <p:cNvSpPr>
            <a:spLocks noGrp="1"/>
          </p:cNvSpPr>
          <p:nvPr>
            <p:ph idx="1"/>
          </p:nvPr>
        </p:nvSpPr>
        <p:spPr>
          <a:xfrm>
            <a:off x="457200" y="1600200"/>
            <a:ext cx="3810000" cy="4876800"/>
          </a:xfrm>
        </p:spPr>
        <p:txBody>
          <a:bodyPr>
            <a:normAutofit fontScale="77500" lnSpcReduction="20000"/>
          </a:bodyPr>
          <a:lstStyle/>
          <a:p>
            <a:r>
              <a:rPr lang="en-US" dirty="0" smtClean="0"/>
              <a:t>Bar Codes</a:t>
            </a:r>
          </a:p>
          <a:p>
            <a:r>
              <a:rPr lang="en-US" dirty="0" smtClean="0"/>
              <a:t>Internet</a:t>
            </a:r>
          </a:p>
          <a:p>
            <a:r>
              <a:rPr lang="en-US" dirty="0" smtClean="0"/>
              <a:t>Internet Search</a:t>
            </a:r>
          </a:p>
          <a:p>
            <a:r>
              <a:rPr lang="en-US" dirty="0" smtClean="0"/>
              <a:t>Public-key Cryptography</a:t>
            </a:r>
          </a:p>
          <a:p>
            <a:r>
              <a:rPr lang="en-US" dirty="0" smtClean="0"/>
              <a:t>Speech Recognition</a:t>
            </a:r>
          </a:p>
          <a:p>
            <a:r>
              <a:rPr lang="en-US" dirty="0" smtClean="0"/>
              <a:t>Supercomputers</a:t>
            </a:r>
          </a:p>
          <a:p>
            <a:r>
              <a:rPr lang="en-US" dirty="0" smtClean="0"/>
              <a:t>Reading Rainbow</a:t>
            </a:r>
          </a:p>
          <a:p>
            <a:r>
              <a:rPr lang="en-US" dirty="0" smtClean="0"/>
              <a:t>Nova</a:t>
            </a:r>
          </a:p>
          <a:p>
            <a:r>
              <a:rPr lang="en-US" dirty="0" smtClean="0"/>
              <a:t>NPR</a:t>
            </a:r>
          </a:p>
          <a:p>
            <a:r>
              <a:rPr lang="en-US" b="1" dirty="0" smtClean="0"/>
              <a:t>Student Scholarships, graduate &amp; undergraduate</a:t>
            </a:r>
          </a:p>
          <a:p>
            <a:endParaRPr lang="en-US" dirty="0"/>
          </a:p>
        </p:txBody>
      </p:sp>
      <p:pic>
        <p:nvPicPr>
          <p:cNvPr id="8194" name="Picture 2" descr="http://virdir.ncsa.illinois.edu/virdir/raw-material/networking/nsfnet/nsfnetSept91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095500"/>
            <a:ext cx="4419600" cy="33147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FAAC5692-7856-FD48-A49F-53A4D22F748F}" type="datetime1">
              <a:rPr lang="en-US" smtClean="0"/>
              <a:t>10/10/19</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de-DE" smtClean="0"/>
              <a:t>CCSC Memphis 2016</a:t>
            </a:r>
            <a:endParaRPr lang="en-US"/>
          </a:p>
        </p:txBody>
      </p:sp>
    </p:spTree>
    <p:extLst>
      <p:ext uri="{BB962C8B-B14F-4D97-AF65-F5344CB8AC3E}">
        <p14:creationId xmlns:p14="http://schemas.microsoft.com/office/powerpoint/2010/main" val="37762930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NSF Headquarters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6424612" cy="4247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47800"/>
            <a:ext cx="463867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own Arrow 9"/>
          <p:cNvSpPr/>
          <p:nvPr/>
        </p:nvSpPr>
        <p:spPr>
          <a:xfrm rot="2997598">
            <a:off x="4501379" y="4199103"/>
            <a:ext cx="373704" cy="11839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4D08B19-2C25-4F47-9E5F-01B9235BC6B0}" type="datetime1">
              <a:rPr lang="en-US" smtClean="0"/>
              <a:t>10/10/19</a:t>
            </a:fld>
            <a:endParaRPr lang="en-US"/>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de-DE" smtClean="0"/>
              <a:t>CCSC Memphis 2016</a:t>
            </a:r>
            <a:endParaRPr lang="en-US"/>
          </a:p>
        </p:txBody>
      </p:sp>
    </p:spTree>
    <p:extLst>
      <p:ext uri="{BB962C8B-B14F-4D97-AF65-F5344CB8AC3E}">
        <p14:creationId xmlns:p14="http://schemas.microsoft.com/office/powerpoint/2010/main" val="607236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descr="Image description 2: Silhouette of a man looking at a computer."/>
          <p:cNvPicPr>
            <a:picLocks noChangeAspect="1" noChangeArrowheads="1"/>
          </p:cNvPicPr>
          <p:nvPr/>
        </p:nvPicPr>
        <p:blipFill>
          <a:blip r:embed="rId3" cstate="print"/>
          <a:srcRect/>
          <a:stretch>
            <a:fillRect/>
          </a:stretch>
        </p:blipFill>
        <p:spPr bwMode="auto">
          <a:xfrm>
            <a:off x="6324600" y="1905000"/>
            <a:ext cx="2438400" cy="1597025"/>
          </a:xfrm>
          <a:prstGeom prst="rect">
            <a:avLst/>
          </a:prstGeom>
          <a:noFill/>
          <a:ln w="9525">
            <a:noFill/>
            <a:miter lim="800000"/>
            <a:headEnd/>
            <a:tailEnd/>
          </a:ln>
        </p:spPr>
      </p:pic>
      <p:sp>
        <p:nvSpPr>
          <p:cNvPr id="11267" name="Rectangle 2"/>
          <p:cNvSpPr>
            <a:spLocks noGrp="1"/>
          </p:cNvSpPr>
          <p:nvPr>
            <p:ph type="title"/>
          </p:nvPr>
        </p:nvSpPr>
        <p:spPr>
          <a:xfrm>
            <a:off x="457200" y="838200"/>
            <a:ext cx="6324600" cy="1143000"/>
          </a:xfrm>
        </p:spPr>
        <p:txBody>
          <a:bodyPr/>
          <a:lstStyle/>
          <a:p>
            <a:r>
              <a:rPr lang="en-US" dirty="0" smtClean="0"/>
              <a:t>NSF’s Strategic Goals</a:t>
            </a:r>
          </a:p>
        </p:txBody>
      </p:sp>
      <p:sp>
        <p:nvSpPr>
          <p:cNvPr id="11268" name="Rectangle 3"/>
          <p:cNvSpPr>
            <a:spLocks noGrp="1"/>
          </p:cNvSpPr>
          <p:nvPr>
            <p:ph sz="half" idx="1"/>
          </p:nvPr>
        </p:nvSpPr>
        <p:spPr>
          <a:xfrm>
            <a:off x="3657600" y="1524000"/>
            <a:ext cx="2362200" cy="3962400"/>
          </a:xfrm>
        </p:spPr>
        <p:txBody>
          <a:bodyPr/>
          <a:lstStyle/>
          <a:p>
            <a:pPr>
              <a:buFont typeface="Arial" charset="0"/>
              <a:buNone/>
            </a:pPr>
            <a:endParaRPr lang="en-US" sz="2000" smtClean="0"/>
          </a:p>
          <a:p>
            <a:pPr>
              <a:buFont typeface="Arial" charset="0"/>
              <a:buNone/>
            </a:pPr>
            <a:endParaRPr lang="en-US" sz="2800" smtClean="0"/>
          </a:p>
        </p:txBody>
      </p:sp>
      <p:sp>
        <p:nvSpPr>
          <p:cNvPr id="11269" name="Rectangle 7"/>
          <p:cNvSpPr>
            <a:spLocks noChangeArrowheads="1"/>
          </p:cNvSpPr>
          <p:nvPr/>
        </p:nvSpPr>
        <p:spPr bwMode="auto">
          <a:xfrm>
            <a:off x="3352800" y="3733800"/>
            <a:ext cx="2667000" cy="2677656"/>
          </a:xfrm>
          <a:prstGeom prst="rect">
            <a:avLst/>
          </a:prstGeom>
          <a:noFill/>
          <a:ln w="9525">
            <a:noFill/>
            <a:miter lim="800000"/>
            <a:headEnd/>
            <a:tailEnd/>
          </a:ln>
        </p:spPr>
        <p:txBody>
          <a:bodyPr wrap="square">
            <a:spAutoFit/>
          </a:bodyPr>
          <a:lstStyle/>
          <a:p>
            <a:r>
              <a:rPr lang="en-US" sz="2400" b="1" dirty="0">
                <a:latin typeface="+mn-lt"/>
              </a:rPr>
              <a:t>Stimulate Innovation and Address Societal Needs through Research and Education </a:t>
            </a:r>
            <a:endParaRPr lang="en-US" sz="2400" i="1" dirty="0" smtClean="0">
              <a:solidFill>
                <a:srgbClr val="595959"/>
              </a:solidFill>
              <a:latin typeface="+mn-lt"/>
            </a:endParaRPr>
          </a:p>
          <a:p>
            <a:endParaRPr lang="en-US" sz="2400" b="1" dirty="0">
              <a:solidFill>
                <a:srgbClr val="595959"/>
              </a:solidFill>
              <a:latin typeface="Calibri" pitchFamily="34" charset="0"/>
            </a:endParaRPr>
          </a:p>
        </p:txBody>
      </p:sp>
      <p:sp>
        <p:nvSpPr>
          <p:cNvPr id="11270" name="Rectangle 8"/>
          <p:cNvSpPr>
            <a:spLocks noChangeArrowheads="1"/>
          </p:cNvSpPr>
          <p:nvPr/>
        </p:nvSpPr>
        <p:spPr bwMode="auto">
          <a:xfrm>
            <a:off x="6248400" y="3962400"/>
            <a:ext cx="2743200" cy="830997"/>
          </a:xfrm>
          <a:prstGeom prst="rect">
            <a:avLst/>
          </a:prstGeom>
          <a:noFill/>
          <a:ln w="9525">
            <a:noFill/>
            <a:miter lim="800000"/>
            <a:headEnd/>
            <a:tailEnd/>
          </a:ln>
        </p:spPr>
        <p:txBody>
          <a:bodyPr wrap="square">
            <a:spAutoFit/>
          </a:bodyPr>
          <a:lstStyle/>
          <a:p>
            <a:r>
              <a:rPr lang="en-US" sz="2400" b="1" dirty="0">
                <a:latin typeface="+mn-lt"/>
              </a:rPr>
              <a:t>Excel as a Federal Science </a:t>
            </a:r>
            <a:r>
              <a:rPr lang="en-US" sz="2400" b="1" dirty="0" smtClean="0">
                <a:latin typeface="+mn-lt"/>
              </a:rPr>
              <a:t>Agency</a:t>
            </a:r>
            <a:endParaRPr lang="en-US" sz="2400" i="1" dirty="0">
              <a:solidFill>
                <a:srgbClr val="595959"/>
              </a:solidFill>
              <a:latin typeface="+mn-lt"/>
            </a:endParaRPr>
          </a:p>
        </p:txBody>
      </p:sp>
      <p:sp>
        <p:nvSpPr>
          <p:cNvPr id="11271" name="Rectangle 9"/>
          <p:cNvSpPr>
            <a:spLocks noChangeArrowheads="1"/>
          </p:cNvSpPr>
          <p:nvPr/>
        </p:nvSpPr>
        <p:spPr bwMode="auto">
          <a:xfrm>
            <a:off x="152400" y="3581400"/>
            <a:ext cx="3048000" cy="1200329"/>
          </a:xfrm>
          <a:prstGeom prst="rect">
            <a:avLst/>
          </a:prstGeom>
          <a:noFill/>
          <a:ln w="9525">
            <a:noFill/>
            <a:miter lim="800000"/>
            <a:headEnd/>
            <a:tailEnd/>
          </a:ln>
        </p:spPr>
        <p:txBody>
          <a:bodyPr wrap="square">
            <a:spAutoFit/>
          </a:bodyPr>
          <a:lstStyle/>
          <a:p>
            <a:r>
              <a:rPr lang="en-US" sz="2400" b="1" dirty="0" smtClean="0">
                <a:solidFill>
                  <a:srgbClr val="595959"/>
                </a:solidFill>
                <a:latin typeface="+mn-lt"/>
              </a:rPr>
              <a:t>Transform the Frontiers of Science and Engineering. </a:t>
            </a:r>
            <a:endParaRPr lang="en-US" sz="2400" i="1" dirty="0">
              <a:solidFill>
                <a:srgbClr val="595959"/>
              </a:solidFill>
              <a:latin typeface="+mn-lt"/>
            </a:endParaRPr>
          </a:p>
        </p:txBody>
      </p:sp>
      <p:pic>
        <p:nvPicPr>
          <p:cNvPr id="11272" name="Picture 10" descr="Image description 1: Crowd of people walking.&#10;"/>
          <p:cNvPicPr>
            <a:picLocks noChangeAspect="1" noChangeArrowheads="1"/>
          </p:cNvPicPr>
          <p:nvPr/>
        </p:nvPicPr>
        <p:blipFill>
          <a:blip r:embed="rId4" cstate="print"/>
          <a:srcRect/>
          <a:stretch>
            <a:fillRect/>
          </a:stretch>
        </p:blipFill>
        <p:spPr bwMode="auto">
          <a:xfrm>
            <a:off x="3276600" y="1905000"/>
            <a:ext cx="2286000" cy="1600200"/>
          </a:xfrm>
          <a:prstGeom prst="rect">
            <a:avLst/>
          </a:prstGeom>
          <a:noFill/>
          <a:ln w="9525">
            <a:noFill/>
            <a:miter lim="800000"/>
            <a:headEnd/>
            <a:tailEnd/>
          </a:ln>
        </p:spPr>
      </p:pic>
      <p:pic>
        <p:nvPicPr>
          <p:cNvPr id="11273" name="Picture 11" descr="Image description 3: Researcher working with equipment on a ship.&#10;"/>
          <p:cNvPicPr>
            <a:picLocks noChangeAspect="1" noChangeArrowheads="1"/>
          </p:cNvPicPr>
          <p:nvPr/>
        </p:nvPicPr>
        <p:blipFill>
          <a:blip r:embed="rId5" cstate="print"/>
          <a:srcRect/>
          <a:stretch>
            <a:fillRect/>
          </a:stretch>
        </p:blipFill>
        <p:spPr bwMode="auto">
          <a:xfrm>
            <a:off x="228600" y="2057400"/>
            <a:ext cx="2209800" cy="1525588"/>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fld id="{4A9DE484-7535-8D44-9D7E-E8C3EA63D37D}" type="datetime1">
              <a:rPr lang="en-US" smtClean="0"/>
              <a:t>10/10/19</a:t>
            </a:fld>
            <a:endParaRPr lang="en-US"/>
          </a:p>
        </p:txBody>
      </p:sp>
      <p:sp>
        <p:nvSpPr>
          <p:cNvPr id="3" name="Footer Placeholder 2"/>
          <p:cNvSpPr>
            <a:spLocks noGrp="1"/>
          </p:cNvSpPr>
          <p:nvPr>
            <p:ph type="ftr" sz="quarter" idx="11"/>
          </p:nvPr>
        </p:nvSpPr>
        <p:spPr/>
        <p:txBody>
          <a:bodyPr/>
          <a:lstStyle/>
          <a:p>
            <a:pPr>
              <a:defRPr/>
            </a:pPr>
            <a:r>
              <a:rPr lang="en-US" smtClean="0"/>
              <a:t>NSF, DUE</a:t>
            </a:r>
            <a:endParaRPr lang="en-US"/>
          </a:p>
        </p:txBody>
      </p:sp>
    </p:spTree>
    <p:extLst>
      <p:ext uri="{BB962C8B-B14F-4D97-AF65-F5344CB8AC3E}">
        <p14:creationId xmlns:p14="http://schemas.microsoft.com/office/powerpoint/2010/main" val="28458632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NSF STEM Goals</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676400"/>
            <a:ext cx="8305800" cy="4800600"/>
          </a:xfrm>
        </p:spPr>
        <p:txBody>
          <a:bodyPr>
            <a:noAutofit/>
          </a:bodyPr>
          <a:lstStyle/>
          <a:p>
            <a:r>
              <a:rPr lang="en-US" sz="2400" dirty="0" smtClean="0">
                <a:latin typeface="Arial" panose="020B0604020202020204" pitchFamily="34" charset="0"/>
                <a:cs typeface="Arial" panose="020B0604020202020204" pitchFamily="34" charset="0"/>
              </a:rPr>
              <a:t>Develop </a:t>
            </a:r>
            <a:r>
              <a:rPr lang="en-US" sz="2400" b="1" dirty="0">
                <a:latin typeface="Arial" panose="020B0604020202020204" pitchFamily="34" charset="0"/>
                <a:cs typeface="Arial" panose="020B0604020202020204" pitchFamily="34" charset="0"/>
              </a:rPr>
              <a:t>the </a:t>
            </a:r>
            <a:r>
              <a:rPr lang="en-US" sz="2400" b="1" dirty="0" smtClean="0">
                <a:latin typeface="Arial" panose="020B0604020202020204" pitchFamily="34" charset="0"/>
                <a:cs typeface="Arial" panose="020B0604020202020204" pitchFamily="34" charset="0"/>
              </a:rPr>
              <a:t>STEM/STEM</a:t>
            </a:r>
            <a:r>
              <a:rPr lang="en-US" sz="2400" b="1" dirty="0">
                <a:latin typeface="Arial" panose="020B0604020202020204" pitchFamily="34" charset="0"/>
                <a:cs typeface="Arial" panose="020B0604020202020204" pitchFamily="34" charset="0"/>
              </a:rPr>
              <a:t>-related </a:t>
            </a:r>
            <a:r>
              <a:rPr lang="en-US" sz="2400" b="1" dirty="0" smtClean="0">
                <a:latin typeface="Arial" panose="020B0604020202020204" pitchFamily="34" charset="0"/>
                <a:cs typeface="Arial" panose="020B0604020202020204" pitchFamily="34" charset="0"/>
              </a:rPr>
              <a:t>workforce</a:t>
            </a:r>
          </a:p>
          <a:p>
            <a:r>
              <a:rPr lang="en-US" sz="2400" dirty="0" smtClean="0">
                <a:latin typeface="Arial" panose="020B0604020202020204" pitchFamily="34" charset="0"/>
                <a:cs typeface="Arial" panose="020B0604020202020204" pitchFamily="34" charset="0"/>
              </a:rPr>
              <a:t>Advance science</a:t>
            </a:r>
          </a:p>
          <a:p>
            <a:r>
              <a:rPr lang="en-US" sz="2400" dirty="0" smtClean="0">
                <a:solidFill>
                  <a:srgbClr val="FF0000"/>
                </a:solidFill>
                <a:latin typeface="Arial" panose="020B0604020202020204" pitchFamily="34" charset="0"/>
                <a:cs typeface="Arial" panose="020B0604020202020204" pitchFamily="34" charset="0"/>
              </a:rPr>
              <a:t>Broaden </a:t>
            </a:r>
            <a:r>
              <a:rPr lang="en-US" sz="2400" dirty="0">
                <a:solidFill>
                  <a:srgbClr val="FF0000"/>
                </a:solidFill>
                <a:latin typeface="Arial" panose="020B0604020202020204" pitchFamily="34" charset="0"/>
                <a:cs typeface="Arial" panose="020B0604020202020204" pitchFamily="34" charset="0"/>
              </a:rPr>
              <a:t>participation in </a:t>
            </a:r>
            <a:r>
              <a:rPr lang="en-US" sz="2400" dirty="0" smtClean="0">
                <a:solidFill>
                  <a:srgbClr val="FF0000"/>
                </a:solidFill>
                <a:latin typeface="Arial" panose="020B0604020202020204" pitchFamily="34" charset="0"/>
                <a:cs typeface="Arial" panose="020B0604020202020204" pitchFamily="34" charset="0"/>
              </a:rPr>
              <a:t>STEM</a:t>
            </a:r>
          </a:p>
          <a:p>
            <a:pPr lvl="1"/>
            <a:r>
              <a:rPr lang="en-US" sz="2400" dirty="0" smtClean="0">
                <a:solidFill>
                  <a:srgbClr val="FF0000"/>
                </a:solidFill>
                <a:latin typeface="Arial" panose="020B0604020202020204" pitchFamily="34" charset="0"/>
                <a:cs typeface="Arial" panose="020B0604020202020204" pitchFamily="34" charset="0"/>
              </a:rPr>
              <a:t>CISE, EHR</a:t>
            </a:r>
          </a:p>
          <a:p>
            <a:r>
              <a:rPr lang="en-US" sz="2400" b="1" dirty="0" smtClean="0">
                <a:latin typeface="Arial" panose="020B0604020202020204" pitchFamily="34" charset="0"/>
                <a:cs typeface="Arial" panose="020B0604020202020204" pitchFamily="34" charset="0"/>
              </a:rPr>
              <a:t>Educate </a:t>
            </a:r>
            <a:r>
              <a:rPr lang="en-US" sz="2400" b="1" dirty="0">
                <a:latin typeface="Arial" panose="020B0604020202020204" pitchFamily="34" charset="0"/>
                <a:cs typeface="Arial" panose="020B0604020202020204" pitchFamily="34" charset="0"/>
              </a:rPr>
              <a:t>a STEM-literate </a:t>
            </a:r>
            <a:r>
              <a:rPr lang="en-US" sz="2400" b="1" dirty="0" smtClean="0">
                <a:latin typeface="Arial" panose="020B0604020202020204" pitchFamily="34" charset="0"/>
                <a:cs typeface="Arial" panose="020B0604020202020204" pitchFamily="34" charset="0"/>
              </a:rPr>
              <a:t>populace</a:t>
            </a:r>
          </a:p>
          <a:p>
            <a:pPr lvl="1"/>
            <a:r>
              <a:rPr lang="en-US" sz="2400" b="1" dirty="0" smtClean="0">
                <a:latin typeface="Arial" panose="020B0604020202020204" pitchFamily="34" charset="0"/>
                <a:cs typeface="Arial" panose="020B0604020202020204" pitchFamily="34" charset="0"/>
              </a:rPr>
              <a:t>CS Majors or CS+X</a:t>
            </a:r>
          </a:p>
          <a:p>
            <a:r>
              <a:rPr lang="en-US" sz="2400" b="1" dirty="0">
                <a:latin typeface="Arial" panose="020B0604020202020204" pitchFamily="34" charset="0"/>
                <a:cs typeface="Arial" panose="020B0604020202020204" pitchFamily="34" charset="0"/>
              </a:rPr>
              <a:t>Build capacity in higher education</a:t>
            </a:r>
          </a:p>
          <a:p>
            <a:r>
              <a:rPr lang="en-US" sz="2400" b="1" dirty="0" smtClean="0">
                <a:latin typeface="Arial" panose="020B0604020202020204" pitchFamily="34" charset="0"/>
                <a:cs typeface="Arial" panose="020B0604020202020204" pitchFamily="34" charset="0"/>
              </a:rPr>
              <a:t>Improve K-12 STEM education</a:t>
            </a:r>
          </a:p>
          <a:p>
            <a:pPr lvl="1"/>
            <a:r>
              <a:rPr lang="en-US" sz="2400" b="1" dirty="0" smtClean="0">
                <a:latin typeface="Arial" panose="020B0604020202020204" pitchFamily="34" charset="0"/>
                <a:cs typeface="Arial" panose="020B0604020202020204" pitchFamily="34" charset="0"/>
              </a:rPr>
              <a:t>AP CS Principles (~95k exams 2019)</a:t>
            </a:r>
          </a:p>
          <a:p>
            <a:r>
              <a:rPr lang="en-US" sz="2400" b="1" dirty="0" smtClean="0">
                <a:latin typeface="Arial" panose="020B0604020202020204" pitchFamily="34" charset="0"/>
                <a:cs typeface="Arial" panose="020B0604020202020204" pitchFamily="34" charset="0"/>
              </a:rPr>
              <a:t>Encourage </a:t>
            </a:r>
            <a:r>
              <a:rPr lang="en-US" sz="2400" b="1" dirty="0">
                <a:latin typeface="Arial" panose="020B0604020202020204" pitchFamily="34" charset="0"/>
                <a:cs typeface="Arial" panose="020B0604020202020204" pitchFamily="34" charset="0"/>
              </a:rPr>
              <a:t>life-</a:t>
            </a:r>
            <a:r>
              <a:rPr lang="en-US" sz="2400" b="1" dirty="0" smtClean="0">
                <a:latin typeface="Arial" panose="020B0604020202020204" pitchFamily="34" charset="0"/>
                <a:cs typeface="Arial" panose="020B0604020202020204" pitchFamily="34" charset="0"/>
              </a:rPr>
              <a:t>long learning</a:t>
            </a:r>
          </a:p>
        </p:txBody>
      </p:sp>
      <p:sp>
        <p:nvSpPr>
          <p:cNvPr id="5" name="Date Placeholder 4"/>
          <p:cNvSpPr>
            <a:spLocks noGrp="1"/>
          </p:cNvSpPr>
          <p:nvPr>
            <p:ph type="dt" sz="half" idx="10"/>
          </p:nvPr>
        </p:nvSpPr>
        <p:spPr/>
        <p:txBody>
          <a:bodyPr/>
          <a:lstStyle/>
          <a:p>
            <a:fld id="{77712D22-B151-6749-9232-8EB11015E1FA}" type="datetime1">
              <a:rPr lang="en-US" smtClean="0"/>
              <a:t>10/10/19</a:t>
            </a:fld>
            <a:endParaRPr lang="en-US"/>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US" dirty="0" smtClean="0"/>
              <a:t>NSF, DUE</a:t>
            </a:r>
            <a:endParaRPr lang="en-US" dirty="0"/>
          </a:p>
        </p:txBody>
      </p:sp>
    </p:spTree>
    <p:extLst>
      <p:ext uri="{BB962C8B-B14F-4D97-AF65-F5344CB8AC3E}">
        <p14:creationId xmlns:p14="http://schemas.microsoft.com/office/powerpoint/2010/main" val="35349961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pptCB63.tmp</Template>
  <TotalTime>8678</TotalTime>
  <Words>1765</Words>
  <Application>Microsoft Macintosh PowerPoint</Application>
  <PresentationFormat>On-screen Show (4:3)</PresentationFormat>
  <Paragraphs>269</Paragraphs>
  <Slides>28</Slides>
  <Notes>15</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1_Office Theme</vt:lpstr>
      <vt:lpstr>PowerPoint Presentation</vt:lpstr>
      <vt:lpstr>Important!</vt:lpstr>
      <vt:lpstr>Who Are We?</vt:lpstr>
      <vt:lpstr>NSF is Established (May 10, 1950)</vt:lpstr>
      <vt:lpstr>PowerPoint Presentation</vt:lpstr>
      <vt:lpstr>What Has the NSF Done for Me?</vt:lpstr>
      <vt:lpstr>New NSF Headquarters</vt:lpstr>
      <vt:lpstr>NSF’s Strategic Goals</vt:lpstr>
      <vt:lpstr>NSF STEM Goals</vt:lpstr>
      <vt:lpstr>NSF STEM Workforce Priorities</vt:lpstr>
      <vt:lpstr>PowerPoint Presentation</vt:lpstr>
      <vt:lpstr>NSF : Share of Total Federal Support</vt:lpstr>
      <vt:lpstr>PowerPoint Presentation</vt:lpstr>
      <vt:lpstr>NSF Workforce</vt:lpstr>
      <vt:lpstr>NSF Work:  Programs &amp; The Merit Review Process</vt:lpstr>
      <vt:lpstr>What is a Program?</vt:lpstr>
      <vt:lpstr> </vt:lpstr>
      <vt:lpstr>What is NSF’s Merit Review Process?</vt:lpstr>
      <vt:lpstr>Merit Review Criteria Guiding Principles</vt:lpstr>
      <vt:lpstr>Merit Review Criteria</vt:lpstr>
      <vt:lpstr>Five Review Elements</vt:lpstr>
      <vt:lpstr>PowerPoint Presentation</vt:lpstr>
      <vt:lpstr>NEW: Proposal and Award Policies and Procedures Guide (PAPPG, NSF 19-1)</vt:lpstr>
      <vt:lpstr>PowerPoint Presentation</vt:lpstr>
      <vt:lpstr>NSF Merit Review Process</vt:lpstr>
      <vt:lpstr>PowerPoint Presentation</vt:lpstr>
      <vt:lpstr>Legislation authorizes NSF to …</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DB</dc:creator>
  <cp:lastModifiedBy>mike erlinger</cp:lastModifiedBy>
  <cp:revision>515</cp:revision>
  <cp:lastPrinted>2019-10-10T22:43:05Z</cp:lastPrinted>
  <dcterms:created xsi:type="dcterms:W3CDTF">2013-08-21T04:12:12Z</dcterms:created>
  <dcterms:modified xsi:type="dcterms:W3CDTF">2019-10-10T22:43:16Z</dcterms:modified>
</cp:coreProperties>
</file>